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notesSlides/notesSlide1.xml" ContentType="application/vnd.openxmlformats-officedocument.presentationml.notesSlide+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tags/tag50.xml" ContentType="application/vnd.openxmlformats-officedocument.presentationml.tags+xml"/>
  <Override PartName="/ppt/notesSlides/notesSlide36.xml" ContentType="application/vnd.openxmlformats-officedocument.presentationml.notesSlide+xml"/>
  <Override PartName="/ppt/tags/tag51.xml" ContentType="application/vnd.openxmlformats-officedocument.presentationml.tags+xml"/>
  <Override PartName="/ppt/notesSlides/notesSlide37.xml" ContentType="application/vnd.openxmlformats-officedocument.presentationml.notesSlide+xml"/>
  <Override PartName="/ppt/tags/tag52.xml" ContentType="application/vnd.openxmlformats-officedocument.presentationml.tags+xml"/>
  <Override PartName="/ppt/notesSlides/notesSlide38.xml" ContentType="application/vnd.openxmlformats-officedocument.presentationml.notesSlide+xml"/>
  <Override PartName="/ppt/tags/tag53.xml" ContentType="application/vnd.openxmlformats-officedocument.presentationml.tags+xml"/>
  <Override PartName="/ppt/notesSlides/notesSlide39.xml" ContentType="application/vnd.openxmlformats-officedocument.presentationml.notesSlide+xml"/>
  <Override PartName="/ppt/tags/tag54.xml" ContentType="application/vnd.openxmlformats-officedocument.presentationml.tags+xml"/>
  <Override PartName="/ppt/notesSlides/notesSlide40.xml" ContentType="application/vnd.openxmlformats-officedocument.presentationml.notesSlide+xml"/>
  <Override PartName="/ppt/tags/tag55.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notesSlides/notesSlide42.xml" ContentType="application/vnd.openxmlformats-officedocument.presentationml.notesSlide+xml"/>
  <Override PartName="/ppt/tags/tag5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8.xml" ContentType="application/vnd.openxmlformats-officedocument.presentationml.tags+xml"/>
  <Override PartName="/ppt/notesSlides/notesSlide45.xml" ContentType="application/vnd.openxmlformats-officedocument.presentationml.notesSlide+xml"/>
  <Override PartName="/ppt/tags/tag59.xml" ContentType="application/vnd.openxmlformats-officedocument.presentationml.tags+xml"/>
  <Override PartName="/ppt/notesSlides/notesSlide46.xml" ContentType="application/vnd.openxmlformats-officedocument.presentationml.notesSlide+xml"/>
  <Override PartName="/ppt/tags/tag60.xml" ContentType="application/vnd.openxmlformats-officedocument.presentationml.tags+xml"/>
  <Override PartName="/ppt/notesSlides/notesSlide47.xml" ContentType="application/vnd.openxmlformats-officedocument.presentationml.notesSlide+xml"/>
  <Override PartName="/ppt/tags/tag61.xml" ContentType="application/vnd.openxmlformats-officedocument.presentationml.tags+xml"/>
  <Override PartName="/ppt/notesSlides/notesSlide48.xml" ContentType="application/vnd.openxmlformats-officedocument.presentationml.notesSlide+xml"/>
  <Override PartName="/ppt/tags/tag62.xml" ContentType="application/vnd.openxmlformats-officedocument.presentationml.tags+xml"/>
  <Override PartName="/ppt/notesSlides/notesSlide49.xml" ContentType="application/vnd.openxmlformats-officedocument.presentationml.notesSlide+xml"/>
  <Override PartName="/ppt/tags/tag63.xml" ContentType="application/vnd.openxmlformats-officedocument.presentationml.tags+xml"/>
  <Override PartName="/ppt/notesSlides/notesSlide50.xml" ContentType="application/vnd.openxmlformats-officedocument.presentationml.notesSlide+xml"/>
  <Override PartName="/ppt/tags/tag64.xml" ContentType="application/vnd.openxmlformats-officedocument.presentationml.tags+xml"/>
  <Override PartName="/ppt/notesSlides/notesSlide51.xml" ContentType="application/vnd.openxmlformats-officedocument.presentationml.notesSlide+xml"/>
  <Override PartName="/ppt/tags/tag65.xml" ContentType="application/vnd.openxmlformats-officedocument.presentationml.tags+xml"/>
  <Override PartName="/ppt/notesSlides/notesSlide52.xml" ContentType="application/vnd.openxmlformats-officedocument.presentationml.notesSlide+xml"/>
  <Override PartName="/ppt/tags/tag66.xml" ContentType="application/vnd.openxmlformats-officedocument.presentationml.tags+xml"/>
  <Override PartName="/ppt/notesSlides/notesSlide53.xml" ContentType="application/vnd.openxmlformats-officedocument.presentationml.notesSlide+xml"/>
  <Override PartName="/ppt/tags/tag67.xml" ContentType="application/vnd.openxmlformats-officedocument.presentationml.tags+xml"/>
  <Override PartName="/ppt/notesSlides/notesSlide54.xml" ContentType="application/vnd.openxmlformats-officedocument.presentationml.notesSlide+xml"/>
  <Override PartName="/ppt/tags/tag68.xml" ContentType="application/vnd.openxmlformats-officedocument.presentationml.tags+xml"/>
  <Override PartName="/ppt/notesSlides/notesSlide55.xml" ContentType="application/vnd.openxmlformats-officedocument.presentationml.notesSlide+xml"/>
  <Override PartName="/ppt/tags/tag69.xml" ContentType="application/vnd.openxmlformats-officedocument.presentationml.tags+xml"/>
  <Override PartName="/ppt/notesSlides/notesSlide56.xml" ContentType="application/vnd.openxmlformats-officedocument.presentationml.notesSlide+xml"/>
  <Override PartName="/ppt/tags/tag70.xml" ContentType="application/vnd.openxmlformats-officedocument.presentationml.tags+xml"/>
  <Override PartName="/ppt/notesSlides/notesSlide57.xml" ContentType="application/vnd.openxmlformats-officedocument.presentationml.notesSlide+xml"/>
  <Override PartName="/ppt/tags/tag71.xml" ContentType="application/vnd.openxmlformats-officedocument.presentationml.tags+xml"/>
  <Override PartName="/ppt/notesSlides/notesSlide58.xml" ContentType="application/vnd.openxmlformats-officedocument.presentationml.notesSlide+xml"/>
  <Override PartName="/ppt/tags/tag72.xml" ContentType="application/vnd.openxmlformats-officedocument.presentationml.tags+xml"/>
  <Override PartName="/ppt/notesSlides/notesSlide59.xml" ContentType="application/vnd.openxmlformats-officedocument.presentationml.notesSlide+xml"/>
  <Override PartName="/ppt/tags/tag73.xml" ContentType="application/vnd.openxmlformats-officedocument.presentationml.tags+xml"/>
  <Override PartName="/ppt/notesSlides/notesSlide60.xml" ContentType="application/vnd.openxmlformats-officedocument.presentationml.notesSlide+xml"/>
  <Override PartName="/ppt/tags/tag74.xml" ContentType="application/vnd.openxmlformats-officedocument.presentationml.tags+xml"/>
  <Override PartName="/ppt/notesSlides/notesSlide61.xml" ContentType="application/vnd.openxmlformats-officedocument.presentationml.notesSlide+xml"/>
  <Override PartName="/ppt/tags/tag75.xml" ContentType="application/vnd.openxmlformats-officedocument.presentationml.tags+xml"/>
  <Override PartName="/ppt/notesSlides/notesSlide62.xml" ContentType="application/vnd.openxmlformats-officedocument.presentationml.notesSlide+xml"/>
  <Override PartName="/ppt/tags/tag76.xml" ContentType="application/vnd.openxmlformats-officedocument.presentationml.tags+xml"/>
  <Override PartName="/ppt/notesSlides/notesSlide63.xml" ContentType="application/vnd.openxmlformats-officedocument.presentationml.notesSlide+xml"/>
  <Override PartName="/ppt/tags/tag77.xml" ContentType="application/vnd.openxmlformats-officedocument.presentationml.tags+xml"/>
  <Override PartName="/ppt/notesSlides/notesSlide64.xml" ContentType="application/vnd.openxmlformats-officedocument.presentationml.notesSlide+xml"/>
  <Override PartName="/ppt/tags/tag78.xml" ContentType="application/vnd.openxmlformats-officedocument.presentationml.tags+xml"/>
  <Override PartName="/ppt/notesSlides/notesSlide65.xml" ContentType="application/vnd.openxmlformats-officedocument.presentationml.notesSlide+xml"/>
  <Override PartName="/ppt/tags/tag79.xml" ContentType="application/vnd.openxmlformats-officedocument.presentationml.tags+xml"/>
  <Override PartName="/ppt/notesSlides/notesSlide66.xml" ContentType="application/vnd.openxmlformats-officedocument.presentationml.notesSlide+xml"/>
  <Override PartName="/ppt/tags/tag80.xml" ContentType="application/vnd.openxmlformats-officedocument.presentationml.tags+xml"/>
  <Override PartName="/ppt/notesSlides/notesSlide67.xml" ContentType="application/vnd.openxmlformats-officedocument.presentationml.notesSlide+xml"/>
  <Override PartName="/ppt/tags/tag81.xml" ContentType="application/vnd.openxmlformats-officedocument.presentationml.tags+xml"/>
  <Override PartName="/ppt/notesSlides/notesSlide68.xml" ContentType="application/vnd.openxmlformats-officedocument.presentationml.notesSlide+xml"/>
  <Override PartName="/ppt/tags/tag82.xml" ContentType="application/vnd.openxmlformats-officedocument.presentationml.tags+xml"/>
  <Override PartName="/ppt/notesSlides/notesSlide69.xml" ContentType="application/vnd.openxmlformats-officedocument.presentationml.notesSlide+xml"/>
  <Override PartName="/ppt/tags/tag83.xml" ContentType="application/vnd.openxmlformats-officedocument.presentationml.tags+xml"/>
  <Override PartName="/ppt/notesSlides/notesSlide70.xml" ContentType="application/vnd.openxmlformats-officedocument.presentationml.notesSlide+xml"/>
  <Override PartName="/ppt/tags/tag84.xml" ContentType="application/vnd.openxmlformats-officedocument.presentationml.tags+xml"/>
  <Override PartName="/ppt/notesSlides/notesSlide71.xml" ContentType="application/vnd.openxmlformats-officedocument.presentationml.notesSlide+xml"/>
  <Override PartName="/ppt/tags/tag85.xml" ContentType="application/vnd.openxmlformats-officedocument.presentationml.tags+xml"/>
  <Override PartName="/ppt/notesSlides/notesSlide72.xml" ContentType="application/vnd.openxmlformats-officedocument.presentationml.notesSlide+xml"/>
  <Override PartName="/ppt/tags/tag86.xml" ContentType="application/vnd.openxmlformats-officedocument.presentationml.tags+xml"/>
  <Override PartName="/ppt/notesSlides/notesSlide73.xml" ContentType="application/vnd.openxmlformats-officedocument.presentationml.notesSlide+xml"/>
  <Override PartName="/ppt/tags/tag87.xml" ContentType="application/vnd.openxmlformats-officedocument.presentationml.tags+xml"/>
  <Override PartName="/ppt/notesSlides/notesSlide74.xml" ContentType="application/vnd.openxmlformats-officedocument.presentationml.notesSlide+xml"/>
  <Override PartName="/ppt/tags/tag88.xml" ContentType="application/vnd.openxmlformats-officedocument.presentationml.tags+xml"/>
  <Override PartName="/ppt/notesSlides/notesSlide75.xml" ContentType="application/vnd.openxmlformats-officedocument.presentationml.notesSlide+xml"/>
  <Override PartName="/ppt/tags/tag89.xml" ContentType="application/vnd.openxmlformats-officedocument.presentationml.tags+xml"/>
  <Override PartName="/ppt/notesSlides/notesSlide76.xml" ContentType="application/vnd.openxmlformats-officedocument.presentationml.notesSlide+xml"/>
  <Override PartName="/ppt/tags/tag90.xml" ContentType="application/vnd.openxmlformats-officedocument.presentationml.tags+xml"/>
  <Override PartName="/ppt/notesSlides/notesSlide77.xml" ContentType="application/vnd.openxmlformats-officedocument.presentationml.notesSlide+xml"/>
  <Override PartName="/ppt/tags/tag91.xml" ContentType="application/vnd.openxmlformats-officedocument.presentationml.tags+xml"/>
  <Override PartName="/ppt/notesSlides/notesSlide78.xml" ContentType="application/vnd.openxmlformats-officedocument.presentationml.notesSlide+xml"/>
  <Override PartName="/ppt/tags/tag92.xml" ContentType="application/vnd.openxmlformats-officedocument.presentationml.tags+xml"/>
  <Override PartName="/ppt/notesSlides/notesSlide79.xml" ContentType="application/vnd.openxmlformats-officedocument.presentationml.notesSlide+xml"/>
  <Override PartName="/ppt/tags/tag93.xml" ContentType="application/vnd.openxmlformats-officedocument.presentationml.tags+xml"/>
  <Override PartName="/ppt/notesSlides/notesSlide80.xml" ContentType="application/vnd.openxmlformats-officedocument.presentationml.notesSlide+xml"/>
  <Override PartName="/ppt/tags/tag94.xml" ContentType="application/vnd.openxmlformats-officedocument.presentationml.tags+xml"/>
  <Override PartName="/ppt/notesSlides/notesSlide81.xml" ContentType="application/vnd.openxmlformats-officedocument.presentationml.notesSlide+xml"/>
  <Override PartName="/ppt/tags/tag95.xml" ContentType="application/vnd.openxmlformats-officedocument.presentationml.tags+xml"/>
  <Override PartName="/ppt/notesSlides/notesSlide82.xml" ContentType="application/vnd.openxmlformats-officedocument.presentationml.notesSlide+xml"/>
  <Override PartName="/ppt/tags/tag96.xml" ContentType="application/vnd.openxmlformats-officedocument.presentationml.tags+xml"/>
  <Override PartName="/ppt/notesSlides/notesSlide83.xml" ContentType="application/vnd.openxmlformats-officedocument.presentationml.notesSlide+xml"/>
  <Override PartName="/ppt/tags/tag97.xml" ContentType="application/vnd.openxmlformats-officedocument.presentationml.tags+xml"/>
  <Override PartName="/ppt/notesSlides/notesSlide84.xml" ContentType="application/vnd.openxmlformats-officedocument.presentationml.notesSlide+xml"/>
  <Override PartName="/ppt/tags/tag98.xml" ContentType="application/vnd.openxmlformats-officedocument.presentationml.tags+xml"/>
  <Override PartName="/ppt/notesSlides/notesSlide85.xml" ContentType="application/vnd.openxmlformats-officedocument.presentationml.notesSlide+xml"/>
  <Override PartName="/ppt/tags/tag99.xml" ContentType="application/vnd.openxmlformats-officedocument.presentationml.tags+xml"/>
  <Override PartName="/ppt/notesSlides/notesSlide86.xml" ContentType="application/vnd.openxmlformats-officedocument.presentationml.notesSlide+xml"/>
  <Override PartName="/ppt/tags/tag100.xml" ContentType="application/vnd.openxmlformats-officedocument.presentationml.tags+xml"/>
  <Override PartName="/ppt/notesSlides/notesSlide87.xml" ContentType="application/vnd.openxmlformats-officedocument.presentationml.notesSlide+xml"/>
  <Override PartName="/ppt/tags/tag101.xml" ContentType="application/vnd.openxmlformats-officedocument.presentationml.tags+xml"/>
  <Override PartName="/ppt/notesSlides/notesSlide88.xml" ContentType="application/vnd.openxmlformats-officedocument.presentationml.notesSlide+xml"/>
  <Override PartName="/ppt/tags/tag102.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03.xml" ContentType="application/vnd.openxmlformats-officedocument.presentationml.tags+xml"/>
  <Override PartName="/ppt/notesSlides/notesSlide91.xml" ContentType="application/vnd.openxmlformats-officedocument.presentationml.notesSlide+xml"/>
  <Override PartName="/ppt/tags/tag104.xml" ContentType="application/vnd.openxmlformats-officedocument.presentationml.tags+xml"/>
  <Override PartName="/ppt/notesSlides/notesSlide92.xml" ContentType="application/vnd.openxmlformats-officedocument.presentationml.notesSlide+xml"/>
  <Override PartName="/ppt/tags/tag105.xml" ContentType="application/vnd.openxmlformats-officedocument.presentationml.tags+xml"/>
  <Override PartName="/ppt/notesSlides/notesSlide93.xml" ContentType="application/vnd.openxmlformats-officedocument.presentationml.notesSlide+xml"/>
  <Override PartName="/ppt/tags/tag106.xml" ContentType="application/vnd.openxmlformats-officedocument.presentationml.tags+xml"/>
  <Override PartName="/ppt/notesSlides/notesSlide94.xml" ContentType="application/vnd.openxmlformats-officedocument.presentationml.notesSlide+xml"/>
  <Override PartName="/ppt/tags/tag107.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108.xml" ContentType="application/vnd.openxmlformats-officedocument.presentationml.tags+xml"/>
  <Override PartName="/ppt/notesSlides/notesSlide97.xml" ContentType="application/vnd.openxmlformats-officedocument.presentationml.notesSlide+xml"/>
  <Override PartName="/ppt/tags/tag109.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112.xml" ContentType="application/vnd.openxmlformats-officedocument.presentationml.tag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113.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14.xml" ContentType="application/vnd.openxmlformats-officedocument.presentationml.tags+xml"/>
  <Override PartName="/ppt/notesSlides/notesSlide114.xml" ContentType="application/vnd.openxmlformats-officedocument.presentationml.notesSlide+xml"/>
  <Override PartName="/ppt/tags/tag115.xml" ContentType="application/vnd.openxmlformats-officedocument.presentationml.tags+xml"/>
  <Override PartName="/ppt/notesSlides/notesSlide115.xml" ContentType="application/vnd.openxmlformats-officedocument.presentationml.notesSlide+xml"/>
  <Override PartName="/ppt/tags/tag116.xml" ContentType="application/vnd.openxmlformats-officedocument.presentationml.tags+xml"/>
  <Override PartName="/ppt/notesSlides/notesSlide116.xml" ContentType="application/vnd.openxmlformats-officedocument.presentationml.notesSlide+xml"/>
  <Override PartName="/ppt/tags/tag117.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118.xml" ContentType="application/vnd.openxmlformats-officedocument.presentationml.tags+xml"/>
  <Override PartName="/ppt/notesSlides/notesSlide119.xml" ContentType="application/vnd.openxmlformats-officedocument.presentationml.notesSlide+xml"/>
  <Override PartName="/ppt/tags/tag119.xml" ContentType="application/vnd.openxmlformats-officedocument.presentationml.tags+xml"/>
  <Override PartName="/ppt/notesSlides/notesSlide120.xml" ContentType="application/vnd.openxmlformats-officedocument.presentationml.notesSlide+xml"/>
  <Override PartName="/ppt/tags/tag120.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121.xml" ContentType="application/vnd.openxmlformats-officedocument.presentationml.tags+xml"/>
  <Override PartName="/ppt/notesSlides/notesSlide125.xml" ContentType="application/vnd.openxmlformats-officedocument.presentationml.notesSlide+xml"/>
  <Override PartName="/ppt/tags/tag122.xml" ContentType="application/vnd.openxmlformats-officedocument.presentationml.tags+xml"/>
  <Override PartName="/ppt/notesSlides/notesSlide126.xml" ContentType="application/vnd.openxmlformats-officedocument.presentationml.notesSlide+xml"/>
  <Override PartName="/ppt/tags/tag123.xml" ContentType="application/vnd.openxmlformats-officedocument.presentationml.tags+xml"/>
  <Override PartName="/ppt/notesSlides/notesSlide127.xml" ContentType="application/vnd.openxmlformats-officedocument.presentationml.notesSlide+xml"/>
  <Override PartName="/ppt/tags/tag124.xml" ContentType="application/vnd.openxmlformats-officedocument.presentationml.tags+xml"/>
  <Override PartName="/ppt/notesSlides/notesSlide128.xml" ContentType="application/vnd.openxmlformats-officedocument.presentationml.notesSlide+xml"/>
  <Override PartName="/ppt/tags/tag125.xml" ContentType="application/vnd.openxmlformats-officedocument.presentationml.tags+xml"/>
  <Override PartName="/ppt/notesSlides/notesSlide129.xml" ContentType="application/vnd.openxmlformats-officedocument.presentationml.notesSlide+xml"/>
  <Override PartName="/ppt/tags/tag126.xml" ContentType="application/vnd.openxmlformats-officedocument.presentationml.tags+xml"/>
  <Override PartName="/ppt/notesSlides/notesSlide130.xml" ContentType="application/vnd.openxmlformats-officedocument.presentationml.notesSlide+xml"/>
  <Override PartName="/ppt/tags/tag127.xml" ContentType="application/vnd.openxmlformats-officedocument.presentationml.tags+xml"/>
  <Override PartName="/ppt/notesSlides/notesSlide131.xml" ContentType="application/vnd.openxmlformats-officedocument.presentationml.notesSlide+xml"/>
  <Override PartName="/ppt/tags/tag128.xml" ContentType="application/vnd.openxmlformats-officedocument.presentationml.tags+xml"/>
  <Override PartName="/ppt/notesSlides/notesSlide132.xml" ContentType="application/vnd.openxmlformats-officedocument.presentationml.notesSlide+xml"/>
  <Override PartName="/ppt/tags/tag129.xml" ContentType="application/vnd.openxmlformats-officedocument.presentationml.tags+xml"/>
  <Override PartName="/ppt/notesSlides/notesSlide133.xml" ContentType="application/vnd.openxmlformats-officedocument.presentationml.notesSlide+xml"/>
  <Override PartName="/ppt/tags/tag130.xml" ContentType="application/vnd.openxmlformats-officedocument.presentationml.tags+xml"/>
  <Override PartName="/ppt/notesSlides/notesSlide134.xml" ContentType="application/vnd.openxmlformats-officedocument.presentationml.notesSlide+xml"/>
  <Override PartName="/ppt/tags/tag131.xml" ContentType="application/vnd.openxmlformats-officedocument.presentationml.tags+xml"/>
  <Override PartName="/ppt/notesSlides/notesSlide135.xml" ContentType="application/vnd.openxmlformats-officedocument.presentationml.notesSlide+xml"/>
  <Override PartName="/ppt/tags/tag132.xml" ContentType="application/vnd.openxmlformats-officedocument.presentationml.tags+xml"/>
  <Override PartName="/ppt/notesSlides/notesSlide136.xml" ContentType="application/vnd.openxmlformats-officedocument.presentationml.notesSlide+xml"/>
  <Override PartName="/ppt/tags/tag133.xml" ContentType="application/vnd.openxmlformats-officedocument.presentationml.tags+xml"/>
  <Override PartName="/ppt/notesSlides/notesSlide137.xml" ContentType="application/vnd.openxmlformats-officedocument.presentationml.notesSlide+xml"/>
  <Override PartName="/ppt/tags/tag134.xml" ContentType="application/vnd.openxmlformats-officedocument.presentationml.tags+xml"/>
  <Override PartName="/ppt/notesSlides/notesSlide138.xml" ContentType="application/vnd.openxmlformats-officedocument.presentationml.notesSlide+xml"/>
  <Override PartName="/ppt/tags/tag135.xml" ContentType="application/vnd.openxmlformats-officedocument.presentationml.tags+xml"/>
  <Override PartName="/ppt/notesSlides/notesSlide139.xml" ContentType="application/vnd.openxmlformats-officedocument.presentationml.notesSlide+xml"/>
  <Override PartName="/ppt/tags/tag136.xml" ContentType="application/vnd.openxmlformats-officedocument.presentationml.tags+xml"/>
  <Override PartName="/ppt/notesSlides/notesSlide140.xml" ContentType="application/vnd.openxmlformats-officedocument.presentationml.notesSlide+xml"/>
  <Override PartName="/ppt/tags/tag137.xml" ContentType="application/vnd.openxmlformats-officedocument.presentationml.tags+xml"/>
  <Override PartName="/ppt/notesSlides/notesSlide141.xml" ContentType="application/vnd.openxmlformats-officedocument.presentationml.notesSlide+xml"/>
  <Override PartName="/ppt/tags/tag138.xml" ContentType="application/vnd.openxmlformats-officedocument.presentationml.tags+xml"/>
  <Override PartName="/ppt/notesSlides/notesSlide142.xml" ContentType="application/vnd.openxmlformats-officedocument.presentationml.notesSlide+xml"/>
  <Override PartName="/ppt/tags/tag139.xml" ContentType="application/vnd.openxmlformats-officedocument.presentationml.tags+xml"/>
  <Override PartName="/ppt/notesSlides/notesSlide143.xml" ContentType="application/vnd.openxmlformats-officedocument.presentationml.notesSlide+xml"/>
  <Override PartName="/ppt/tags/tag140.xml" ContentType="application/vnd.openxmlformats-officedocument.presentationml.tags+xml"/>
  <Override PartName="/ppt/notesSlides/notesSlide144.xml" ContentType="application/vnd.openxmlformats-officedocument.presentationml.notesSlide+xml"/>
  <Override PartName="/ppt/tags/tag141.xml" ContentType="application/vnd.openxmlformats-officedocument.presentationml.tags+xml"/>
  <Override PartName="/ppt/notesSlides/notesSlide145.xml" ContentType="application/vnd.openxmlformats-officedocument.presentationml.notesSlide+xml"/>
  <Override PartName="/ppt/tags/tag142.xml" ContentType="application/vnd.openxmlformats-officedocument.presentationml.tags+xml"/>
  <Override PartName="/ppt/notesSlides/notesSlide146.xml" ContentType="application/vnd.openxmlformats-officedocument.presentationml.notesSlide+xml"/>
  <Override PartName="/ppt/tags/tag143.xml" ContentType="application/vnd.openxmlformats-officedocument.presentationml.tags+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tags/tag144.xml" ContentType="application/vnd.openxmlformats-officedocument.presentationml.tags+xml"/>
  <Override PartName="/ppt/notesSlides/notesSlide152.xml" ContentType="application/vnd.openxmlformats-officedocument.presentationml.notesSlide+xml"/>
  <Override PartName="/ppt/tags/tag145.xml" ContentType="application/vnd.openxmlformats-officedocument.presentationml.tags+xml"/>
  <Override PartName="/ppt/notesSlides/notesSlide153.xml" ContentType="application/vnd.openxmlformats-officedocument.presentationml.notesSlide+xml"/>
  <Override PartName="/ppt/tags/tag146.xml" ContentType="application/vnd.openxmlformats-officedocument.presentationml.tags+xml"/>
  <Override PartName="/ppt/notesSlides/notesSlide154.xml" ContentType="application/vnd.openxmlformats-officedocument.presentationml.notesSlide+xml"/>
  <Override PartName="/ppt/tags/tag147.xml" ContentType="application/vnd.openxmlformats-officedocument.presentationml.tags+xml"/>
  <Override PartName="/ppt/notesSlides/notesSlide155.xml" ContentType="application/vnd.openxmlformats-officedocument.presentationml.notesSlide+xml"/>
  <Override PartName="/ppt/tags/tag148.xml" ContentType="application/vnd.openxmlformats-officedocument.presentationml.tags+xml"/>
  <Override PartName="/ppt/notesSlides/notesSlide156.xml" ContentType="application/vnd.openxmlformats-officedocument.presentationml.notesSlide+xml"/>
  <Override PartName="/ppt/tags/tag149.xml" ContentType="application/vnd.openxmlformats-officedocument.presentationml.tags+xml"/>
  <Override PartName="/ppt/notesSlides/notesSlide157.xml" ContentType="application/vnd.openxmlformats-officedocument.presentationml.notesSlide+xml"/>
  <Override PartName="/ppt/tags/tag150.xml" ContentType="application/vnd.openxmlformats-officedocument.presentationml.tags+xml"/>
  <Override PartName="/ppt/notesSlides/notesSlide158.xml" ContentType="application/vnd.openxmlformats-officedocument.presentationml.notesSlide+xml"/>
  <Override PartName="/ppt/tags/tag151.xml" ContentType="application/vnd.openxmlformats-officedocument.presentationml.tags+xml"/>
  <Override PartName="/ppt/notesSlides/notesSlide159.xml" ContentType="application/vnd.openxmlformats-officedocument.presentationml.notesSlide+xml"/>
  <Override PartName="/ppt/tags/tag152.xml" ContentType="application/vnd.openxmlformats-officedocument.presentationml.tags+xml"/>
  <Override PartName="/ppt/notesSlides/notesSlide160.xml" ContentType="application/vnd.openxmlformats-officedocument.presentationml.notesSlide+xml"/>
  <Override PartName="/ppt/tags/tag153.xml" ContentType="application/vnd.openxmlformats-officedocument.presentationml.tags+xml"/>
  <Override PartName="/ppt/notesSlides/notesSlide161.xml" ContentType="application/vnd.openxmlformats-officedocument.presentationml.notesSlide+xml"/>
  <Override PartName="/ppt/tags/tag154.xml" ContentType="application/vnd.openxmlformats-officedocument.presentationml.tags+xml"/>
  <Override PartName="/ppt/notesSlides/notesSlide162.xml" ContentType="application/vnd.openxmlformats-officedocument.presentationml.notesSlide+xml"/>
  <Override PartName="/ppt/tags/tag155.xml" ContentType="application/vnd.openxmlformats-officedocument.presentationml.tags+xml"/>
  <Override PartName="/ppt/notesSlides/notesSlide163.xml" ContentType="application/vnd.openxmlformats-officedocument.presentationml.notesSlide+xml"/>
  <Override PartName="/ppt/tags/tag156.xml" ContentType="application/vnd.openxmlformats-officedocument.presentationml.tags+xml"/>
  <Override PartName="/ppt/notesSlides/notesSlide164.xml" ContentType="application/vnd.openxmlformats-officedocument.presentationml.notesSlide+xml"/>
  <Override PartName="/ppt/tags/tag157.xml" ContentType="application/vnd.openxmlformats-officedocument.presentationml.tags+xml"/>
  <Override PartName="/ppt/notesSlides/notesSlide165.xml" ContentType="application/vnd.openxmlformats-officedocument.presentationml.notesSlide+xml"/>
  <Override PartName="/ppt/tags/tag158.xml" ContentType="application/vnd.openxmlformats-officedocument.presentationml.tags+xml"/>
  <Override PartName="/ppt/notesSlides/notesSlide166.xml" ContentType="application/vnd.openxmlformats-officedocument.presentationml.notesSlide+xml"/>
  <Override PartName="/ppt/tags/tag159.xml" ContentType="application/vnd.openxmlformats-officedocument.presentationml.tags+xml"/>
  <Override PartName="/ppt/notesSlides/notesSlide167.xml" ContentType="application/vnd.openxmlformats-officedocument.presentationml.notesSlide+xml"/>
  <Override PartName="/ppt/tags/tag160.xml" ContentType="application/vnd.openxmlformats-officedocument.presentationml.tags+xml"/>
  <Override PartName="/ppt/notesSlides/notesSlide168.xml" ContentType="application/vnd.openxmlformats-officedocument.presentationml.notesSlide+xml"/>
  <Override PartName="/ppt/tags/tag161.xml" ContentType="application/vnd.openxmlformats-officedocument.presentationml.tags+xml"/>
  <Override PartName="/ppt/notesSlides/notesSlide169.xml" ContentType="application/vnd.openxmlformats-officedocument.presentationml.notesSlide+xml"/>
  <Override PartName="/ppt/tags/tag162.xml" ContentType="application/vnd.openxmlformats-officedocument.presentationml.tags+xml"/>
  <Override PartName="/ppt/notesSlides/notesSlide170.xml" ContentType="application/vnd.openxmlformats-officedocument.presentationml.notesSlide+xml"/>
  <Override PartName="/ppt/tags/tag163.xml" ContentType="application/vnd.openxmlformats-officedocument.presentationml.tags+xml"/>
  <Override PartName="/ppt/notesSlides/notesSlide171.xml" ContentType="application/vnd.openxmlformats-officedocument.presentationml.notesSlide+xml"/>
  <Override PartName="/ppt/tags/tag164.xml" ContentType="application/vnd.openxmlformats-officedocument.presentationml.tags+xml"/>
  <Override PartName="/ppt/notesSlides/notesSlide172.xml" ContentType="application/vnd.openxmlformats-officedocument.presentationml.notesSlide+xml"/>
  <Override PartName="/ppt/tags/tag165.xml" ContentType="application/vnd.openxmlformats-officedocument.presentationml.tags+xml"/>
  <Override PartName="/ppt/notesSlides/notesSlide173.xml" ContentType="application/vnd.openxmlformats-officedocument.presentationml.notesSlide+xml"/>
  <Override PartName="/ppt/tags/tag166.xml" ContentType="application/vnd.openxmlformats-officedocument.presentationml.tags+xml"/>
  <Override PartName="/ppt/notesSlides/notesSlide174.xml" ContentType="application/vnd.openxmlformats-officedocument.presentationml.notesSlide+xml"/>
  <Override PartName="/ppt/tags/tag167.xml" ContentType="application/vnd.openxmlformats-officedocument.presentationml.tags+xml"/>
  <Override PartName="/ppt/notesSlides/notesSlide175.xml" ContentType="application/vnd.openxmlformats-officedocument.presentationml.notesSlide+xml"/>
  <Override PartName="/ppt/tags/tag168.xml" ContentType="application/vnd.openxmlformats-officedocument.presentationml.tags+xml"/>
  <Override PartName="/ppt/notesSlides/notesSlide176.xml" ContentType="application/vnd.openxmlformats-officedocument.presentationml.notesSlide+xml"/>
  <Override PartName="/ppt/tags/tag169.xml" ContentType="application/vnd.openxmlformats-officedocument.presentationml.tags+xml"/>
  <Override PartName="/ppt/notesSlides/notesSlide177.xml" ContentType="application/vnd.openxmlformats-officedocument.presentationml.notesSlide+xml"/>
  <Override PartName="/ppt/tags/tag170.xml" ContentType="application/vnd.openxmlformats-officedocument.presentationml.tags+xml"/>
  <Override PartName="/ppt/notesSlides/notesSlide178.xml" ContentType="application/vnd.openxmlformats-officedocument.presentationml.notesSlide+xml"/>
  <Override PartName="/ppt/tags/tag171.xml" ContentType="application/vnd.openxmlformats-officedocument.presentationml.tags+xml"/>
  <Override PartName="/ppt/notesSlides/notesSlide179.xml" ContentType="application/vnd.openxmlformats-officedocument.presentationml.notesSlide+xml"/>
  <Override PartName="/ppt/tags/tag172.xml" ContentType="application/vnd.openxmlformats-officedocument.presentationml.tags+xml"/>
  <Override PartName="/ppt/notesSlides/notesSlide180.xml" ContentType="application/vnd.openxmlformats-officedocument.presentationml.notesSlide+xml"/>
  <Override PartName="/ppt/tags/tag173.xml" ContentType="application/vnd.openxmlformats-officedocument.presentationml.tags+xml"/>
  <Override PartName="/ppt/notesSlides/notesSlide181.xml" ContentType="application/vnd.openxmlformats-officedocument.presentationml.notesSlide+xml"/>
  <Override PartName="/ppt/tags/tag174.xml" ContentType="application/vnd.openxmlformats-officedocument.presentationml.tags+xml"/>
  <Override PartName="/ppt/notesSlides/notesSlide182.xml" ContentType="application/vnd.openxmlformats-officedocument.presentationml.notesSlide+xml"/>
  <Override PartName="/ppt/tags/tag175.xml" ContentType="application/vnd.openxmlformats-officedocument.presentationml.tags+xml"/>
  <Override PartName="/ppt/notesSlides/notesSlide183.xml" ContentType="application/vnd.openxmlformats-officedocument.presentationml.notesSlide+xml"/>
  <Override PartName="/ppt/tags/tag176.xml" ContentType="application/vnd.openxmlformats-officedocument.presentationml.tags+xml"/>
  <Override PartName="/ppt/notesSlides/notesSlide184.xml" ContentType="application/vnd.openxmlformats-officedocument.presentationml.notesSlide+xml"/>
  <Override PartName="/ppt/tags/tag177.xml" ContentType="application/vnd.openxmlformats-officedocument.presentationml.tags+xml"/>
  <Override PartName="/ppt/notesSlides/notesSlide185.xml" ContentType="application/vnd.openxmlformats-officedocument.presentationml.notesSlide+xml"/>
  <Override PartName="/ppt/tags/tag178.xml" ContentType="application/vnd.openxmlformats-officedocument.presentationml.tags+xml"/>
  <Override PartName="/ppt/notesSlides/notesSlide186.xml" ContentType="application/vnd.openxmlformats-officedocument.presentationml.notesSlide+xml"/>
  <Override PartName="/ppt/tags/tag179.xml" ContentType="application/vnd.openxmlformats-officedocument.presentationml.tags+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tags/tag180.xml" ContentType="application/vnd.openxmlformats-officedocument.presentationml.tags+xml"/>
  <Override PartName="/ppt/notesSlides/notesSlide189.xml" ContentType="application/vnd.openxmlformats-officedocument.presentationml.notesSlide+xml"/>
  <Override PartName="/ppt/tags/tag181.xml" ContentType="application/vnd.openxmlformats-officedocument.presentationml.tags+xml"/>
  <Override PartName="/ppt/notesSlides/notesSlide190.xml" ContentType="application/vnd.openxmlformats-officedocument.presentationml.notesSlide+xml"/>
  <Override PartName="/ppt/tags/tag182.xml" ContentType="application/vnd.openxmlformats-officedocument.presentationml.tags+xml"/>
  <Override PartName="/ppt/notesSlides/notesSlide191.xml" ContentType="application/vnd.openxmlformats-officedocument.presentationml.notesSlide+xml"/>
  <Override PartName="/ppt/tags/tag183.xml" ContentType="application/vnd.openxmlformats-officedocument.presentationml.tags+xml"/>
  <Override PartName="/ppt/notesSlides/notesSlide192.xml" ContentType="application/vnd.openxmlformats-officedocument.presentationml.notesSlide+xml"/>
  <Override PartName="/ppt/tags/tag184.xml" ContentType="application/vnd.openxmlformats-officedocument.presentationml.tags+xml"/>
  <Override PartName="/ppt/notesSlides/notesSlide193.xml" ContentType="application/vnd.openxmlformats-officedocument.presentationml.notesSlide+xml"/>
  <Override PartName="/ppt/tags/tag185.xml" ContentType="application/vnd.openxmlformats-officedocument.presentationml.tags+xml"/>
  <Override PartName="/ppt/notesSlides/notesSlide194.xml" ContentType="application/vnd.openxmlformats-officedocument.presentationml.notesSlide+xml"/>
  <Override PartName="/ppt/tags/tag186.xml" ContentType="application/vnd.openxmlformats-officedocument.presentationml.tags+xml"/>
  <Override PartName="/ppt/notesSlides/notesSlide195.xml" ContentType="application/vnd.openxmlformats-officedocument.presentationml.notesSlide+xml"/>
  <Override PartName="/ppt/tags/tag187.xml" ContentType="application/vnd.openxmlformats-officedocument.presentationml.tags+xml"/>
  <Override PartName="/ppt/notesSlides/notesSlide196.xml" ContentType="application/vnd.openxmlformats-officedocument.presentationml.notesSlide+xml"/>
  <Override PartName="/ppt/tags/tag188.xml" ContentType="application/vnd.openxmlformats-officedocument.presentationml.tags+xml"/>
  <Override PartName="/ppt/notesSlides/notesSlide197.xml" ContentType="application/vnd.openxmlformats-officedocument.presentationml.notesSlide+xml"/>
  <Override PartName="/ppt/tags/tag189.xml" ContentType="application/vnd.openxmlformats-officedocument.presentationml.tags+xml"/>
  <Override PartName="/ppt/notesSlides/notesSlide198.xml" ContentType="application/vnd.openxmlformats-officedocument.presentationml.notesSlide+xml"/>
  <Override PartName="/ppt/tags/tag190.xml" ContentType="application/vnd.openxmlformats-officedocument.presentationml.tags+xml"/>
  <Override PartName="/ppt/notesSlides/notesSlide199.xml" ContentType="application/vnd.openxmlformats-officedocument.presentationml.notesSlide+xml"/>
  <Override PartName="/ppt/tags/tag191.xml" ContentType="application/vnd.openxmlformats-officedocument.presentationml.tags+xml"/>
  <Override PartName="/ppt/notesSlides/notesSlide200.xml" ContentType="application/vnd.openxmlformats-officedocument.presentationml.notesSlide+xml"/>
  <Override PartName="/ppt/tags/tag192.xml" ContentType="application/vnd.openxmlformats-officedocument.presentationml.tags+xml"/>
  <Override PartName="/ppt/notesSlides/notesSlide201.xml" ContentType="application/vnd.openxmlformats-officedocument.presentationml.notesSlide+xml"/>
  <Override PartName="/ppt/tags/tag193.xml" ContentType="application/vnd.openxmlformats-officedocument.presentationml.tags+xml"/>
  <Override PartName="/ppt/notesSlides/notesSlide202.xml" ContentType="application/vnd.openxmlformats-officedocument.presentationml.notesSlide+xml"/>
  <Override PartName="/ppt/tags/tag194.xml" ContentType="application/vnd.openxmlformats-officedocument.presentationml.tags+xml"/>
  <Override PartName="/ppt/notesSlides/notesSlide203.xml" ContentType="application/vnd.openxmlformats-officedocument.presentationml.notesSlide+xml"/>
  <Override PartName="/ppt/tags/tag195.xml" ContentType="application/vnd.openxmlformats-officedocument.presentationml.tags+xml"/>
  <Override PartName="/ppt/notesSlides/notesSlide204.xml" ContentType="application/vnd.openxmlformats-officedocument.presentationml.notesSlide+xml"/>
  <Override PartName="/ppt/tags/tag196.xml" ContentType="application/vnd.openxmlformats-officedocument.presentationml.tags+xml"/>
  <Override PartName="/ppt/notesSlides/notesSlide205.xml" ContentType="application/vnd.openxmlformats-officedocument.presentationml.notesSlide+xml"/>
  <Override PartName="/ppt/tags/tag197.xml" ContentType="application/vnd.openxmlformats-officedocument.presentationml.tags+xml"/>
  <Override PartName="/ppt/notesSlides/notesSlide206.xml" ContentType="application/vnd.openxmlformats-officedocument.presentationml.notesSlide+xml"/>
  <Override PartName="/ppt/tags/tag198.xml" ContentType="application/vnd.openxmlformats-officedocument.presentationml.tags+xml"/>
  <Override PartName="/ppt/notesSlides/notesSlide207.xml" ContentType="application/vnd.openxmlformats-officedocument.presentationml.notesSlide+xml"/>
  <Override PartName="/ppt/tags/tag199.xml" ContentType="application/vnd.openxmlformats-officedocument.presentationml.tags+xml"/>
  <Override PartName="/ppt/notesSlides/notesSlide208.xml" ContentType="application/vnd.openxmlformats-officedocument.presentationml.notesSlide+xml"/>
  <Override PartName="/ppt/tags/tag200.xml" ContentType="application/vnd.openxmlformats-officedocument.presentationml.tags+xml"/>
  <Override PartName="/ppt/notesSlides/notesSlide209.xml" ContentType="application/vnd.openxmlformats-officedocument.presentationml.notesSlide+xml"/>
  <Override PartName="/ppt/tags/tag201.xml" ContentType="application/vnd.openxmlformats-officedocument.presentationml.tags+xml"/>
  <Override PartName="/ppt/notesSlides/notesSlide210.xml" ContentType="application/vnd.openxmlformats-officedocument.presentationml.notesSlide+xml"/>
  <Override PartName="/ppt/tags/tag202.xml" ContentType="application/vnd.openxmlformats-officedocument.presentationml.tags+xml"/>
  <Override PartName="/ppt/notesSlides/notesSlide211.xml" ContentType="application/vnd.openxmlformats-officedocument.presentationml.notesSlide+xml"/>
  <Override PartName="/ppt/tags/tag203.xml" ContentType="application/vnd.openxmlformats-officedocument.presentationml.tags+xml"/>
  <Override PartName="/ppt/notesSlides/notesSlide212.xml" ContentType="application/vnd.openxmlformats-officedocument.presentationml.notesSlide+xml"/>
  <Override PartName="/ppt/tags/tag204.xml" ContentType="application/vnd.openxmlformats-officedocument.presentationml.tags+xml"/>
  <Override PartName="/ppt/notesSlides/notesSlide213.xml" ContentType="application/vnd.openxmlformats-officedocument.presentationml.notesSlide+xml"/>
  <Override PartName="/ppt/tags/tag205.xml" ContentType="application/vnd.openxmlformats-officedocument.presentationml.tags+xml"/>
  <Override PartName="/ppt/notesSlides/notesSlide214.xml" ContentType="application/vnd.openxmlformats-officedocument.presentationml.notesSlide+xml"/>
  <Override PartName="/ppt/tags/tag206.xml" ContentType="application/vnd.openxmlformats-officedocument.presentationml.tags+xml"/>
  <Override PartName="/ppt/notesSlides/notesSlide215.xml" ContentType="application/vnd.openxmlformats-officedocument.presentationml.notesSlide+xml"/>
  <Override PartName="/ppt/tags/tag207.xml" ContentType="application/vnd.openxmlformats-officedocument.presentationml.tags+xml"/>
  <Override PartName="/ppt/notesSlides/notesSlide216.xml" ContentType="application/vnd.openxmlformats-officedocument.presentationml.notesSlide+xml"/>
  <Override PartName="/ppt/tags/tag208.xml" ContentType="application/vnd.openxmlformats-officedocument.presentationml.tags+xml"/>
  <Override PartName="/ppt/notesSlides/notesSlide217.xml" ContentType="application/vnd.openxmlformats-officedocument.presentationml.notesSlide+xml"/>
  <Override PartName="/ppt/tags/tag209.xml" ContentType="application/vnd.openxmlformats-officedocument.presentationml.tags+xml"/>
  <Override PartName="/ppt/notesSlides/notesSlide218.xml" ContentType="application/vnd.openxmlformats-officedocument.presentationml.notesSlide+xml"/>
  <Override PartName="/ppt/tags/tag210.xml" ContentType="application/vnd.openxmlformats-officedocument.presentationml.tags+xml"/>
  <Override PartName="/ppt/notesSlides/notesSlide219.xml" ContentType="application/vnd.openxmlformats-officedocument.presentationml.notesSlide+xml"/>
  <Override PartName="/ppt/tags/tag211.xml" ContentType="application/vnd.openxmlformats-officedocument.presentationml.tags+xml"/>
  <Override PartName="/ppt/notesSlides/notesSlide220.xml" ContentType="application/vnd.openxmlformats-officedocument.presentationml.notesSlide+xml"/>
  <Override PartName="/ppt/tags/tag212.xml" ContentType="application/vnd.openxmlformats-officedocument.presentationml.tags+xml"/>
  <Override PartName="/ppt/notesSlides/notesSlide221.xml" ContentType="application/vnd.openxmlformats-officedocument.presentationml.notesSlide+xml"/>
  <Override PartName="/ppt/tags/tag213.xml" ContentType="application/vnd.openxmlformats-officedocument.presentationml.tags+xml"/>
  <Override PartName="/ppt/notesSlides/notesSlide222.xml" ContentType="application/vnd.openxmlformats-officedocument.presentationml.notesSlide+xml"/>
  <Override PartName="/ppt/tags/tag214.xml" ContentType="application/vnd.openxmlformats-officedocument.presentationml.tags+xml"/>
  <Override PartName="/ppt/notesSlides/notesSlide223.xml" ContentType="application/vnd.openxmlformats-officedocument.presentationml.notesSlide+xml"/>
  <Override PartName="/ppt/tags/tag215.xml" ContentType="application/vnd.openxmlformats-officedocument.presentationml.tags+xml"/>
  <Override PartName="/ppt/notesSlides/notesSlide224.xml" ContentType="application/vnd.openxmlformats-officedocument.presentationml.notesSlide+xml"/>
  <Override PartName="/ppt/tags/tag216.xml" ContentType="application/vnd.openxmlformats-officedocument.presentationml.tags+xml"/>
  <Override PartName="/ppt/notesSlides/notesSlide225.xml" ContentType="application/vnd.openxmlformats-officedocument.presentationml.notesSlide+xml"/>
  <Override PartName="/ppt/tags/tag217.xml" ContentType="application/vnd.openxmlformats-officedocument.presentationml.tags+xml"/>
  <Override PartName="/ppt/notesSlides/notesSlide226.xml" ContentType="application/vnd.openxmlformats-officedocument.presentationml.notesSlide+xml"/>
  <Override PartName="/ppt/tags/tag218.xml" ContentType="application/vnd.openxmlformats-officedocument.presentationml.tags+xml"/>
  <Override PartName="/ppt/notesSlides/notesSlide227.xml" ContentType="application/vnd.openxmlformats-officedocument.presentationml.notesSlide+xml"/>
  <Override PartName="/ppt/tags/tag219.xml" ContentType="application/vnd.openxmlformats-officedocument.presentationml.tags+xml"/>
  <Override PartName="/ppt/notesSlides/notesSlide228.xml" ContentType="application/vnd.openxmlformats-officedocument.presentationml.notesSlide+xml"/>
  <Override PartName="/ppt/tags/tag220.xml" ContentType="application/vnd.openxmlformats-officedocument.presentationml.tags+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tags/tag221.xml" ContentType="application/vnd.openxmlformats-officedocument.presentationml.tags+xml"/>
  <Override PartName="/ppt/notesSlides/notesSlide231.xml" ContentType="application/vnd.openxmlformats-officedocument.presentationml.notesSlide+xml"/>
  <Override PartName="/ppt/tags/tag222.xml" ContentType="application/vnd.openxmlformats-officedocument.presentationml.tags+xml"/>
  <Override PartName="/ppt/notesSlides/notesSlide232.xml" ContentType="application/vnd.openxmlformats-officedocument.presentationml.notesSlide+xml"/>
  <Override PartName="/ppt/tags/tag223.xml" ContentType="application/vnd.openxmlformats-officedocument.presentationml.tags+xml"/>
  <Override PartName="/ppt/notesSlides/notesSlide233.xml" ContentType="application/vnd.openxmlformats-officedocument.presentationml.notesSlide+xml"/>
  <Override PartName="/ppt/tags/tag224.xml" ContentType="application/vnd.openxmlformats-officedocument.presentationml.tags+xml"/>
  <Override PartName="/ppt/notesSlides/notesSlide234.xml" ContentType="application/vnd.openxmlformats-officedocument.presentationml.notesSlide+xml"/>
  <Override PartName="/ppt/tags/tag225.xml" ContentType="application/vnd.openxmlformats-officedocument.presentationml.tags+xml"/>
  <Override PartName="/ppt/notesSlides/notesSlide235.xml" ContentType="application/vnd.openxmlformats-officedocument.presentationml.notesSlide+xml"/>
  <Override PartName="/ppt/tags/tag226.xml" ContentType="application/vnd.openxmlformats-officedocument.presentationml.tags+xml"/>
  <Override PartName="/ppt/notesSlides/notesSlide236.xml" ContentType="application/vnd.openxmlformats-officedocument.presentationml.notesSlide+xml"/>
  <Override PartName="/ppt/tags/tag227.xml" ContentType="application/vnd.openxmlformats-officedocument.presentationml.tags+xml"/>
  <Override PartName="/ppt/notesSlides/notesSlide237.xml" ContentType="application/vnd.openxmlformats-officedocument.presentationml.notesSlide+xml"/>
  <Override PartName="/ppt/tags/tag228.xml" ContentType="application/vnd.openxmlformats-officedocument.presentationml.tags+xml"/>
  <Override PartName="/ppt/notesSlides/notesSlide238.xml" ContentType="application/vnd.openxmlformats-officedocument.presentationml.notesSlide+xml"/>
  <Override PartName="/ppt/tags/tag229.xml" ContentType="application/vnd.openxmlformats-officedocument.presentationml.tags+xml"/>
  <Override PartName="/ppt/notesSlides/notesSlide239.xml" ContentType="application/vnd.openxmlformats-officedocument.presentationml.notesSlide+xml"/>
  <Override PartName="/ppt/tags/tag230.xml" ContentType="application/vnd.openxmlformats-officedocument.presentationml.tags+xml"/>
  <Override PartName="/ppt/notesSlides/notesSlide240.xml" ContentType="application/vnd.openxmlformats-officedocument.presentationml.notesSlide+xml"/>
  <Override PartName="/ppt/tags/tag231.xml" ContentType="application/vnd.openxmlformats-officedocument.presentationml.tags+xml"/>
  <Override PartName="/ppt/notesSlides/notesSlide241.xml" ContentType="application/vnd.openxmlformats-officedocument.presentationml.notesSlide+xml"/>
  <Override PartName="/ppt/tags/tag232.xml" ContentType="application/vnd.openxmlformats-officedocument.presentationml.tags+xml"/>
  <Override PartName="/ppt/notesSlides/notesSlide242.xml" ContentType="application/vnd.openxmlformats-officedocument.presentationml.notesSlide+xml"/>
  <Override PartName="/ppt/tags/tag233.xml" ContentType="application/vnd.openxmlformats-officedocument.presentationml.tags+xml"/>
  <Override PartName="/ppt/notesSlides/notesSlide243.xml" ContentType="application/vnd.openxmlformats-officedocument.presentationml.notesSlide+xml"/>
  <Override PartName="/ppt/tags/tag234.xml" ContentType="application/vnd.openxmlformats-officedocument.presentationml.tags+xml"/>
  <Override PartName="/ppt/notesSlides/notesSlide244.xml" ContentType="application/vnd.openxmlformats-officedocument.presentationml.notesSlide+xml"/>
  <Override PartName="/ppt/tags/tag235.xml" ContentType="application/vnd.openxmlformats-officedocument.presentationml.tags+xml"/>
  <Override PartName="/ppt/notesSlides/notesSlide245.xml" ContentType="application/vnd.openxmlformats-officedocument.presentationml.notesSlide+xml"/>
  <Override PartName="/ppt/tags/tag236.xml" ContentType="application/vnd.openxmlformats-officedocument.presentationml.tags+xml"/>
  <Override PartName="/ppt/notesSlides/notesSlide246.xml" ContentType="application/vnd.openxmlformats-officedocument.presentationml.notesSlide+xml"/>
  <Override PartName="/ppt/tags/tag237.xml" ContentType="application/vnd.openxmlformats-officedocument.presentationml.tags+xml"/>
  <Override PartName="/ppt/notesSlides/notesSlide247.xml" ContentType="application/vnd.openxmlformats-officedocument.presentationml.notesSlide+xml"/>
  <Override PartName="/ppt/tags/tag238.xml" ContentType="application/vnd.openxmlformats-officedocument.presentationml.tags+xml"/>
  <Override PartName="/ppt/notesSlides/notesSlide248.xml" ContentType="application/vnd.openxmlformats-officedocument.presentationml.notesSlide+xml"/>
  <Override PartName="/ppt/tags/tag239.xml" ContentType="application/vnd.openxmlformats-officedocument.presentationml.tags+xml"/>
  <Override PartName="/ppt/notesSlides/notesSlide249.xml" ContentType="application/vnd.openxmlformats-officedocument.presentationml.notesSlide+xml"/>
  <Override PartName="/ppt/tags/tag240.xml" ContentType="application/vnd.openxmlformats-officedocument.presentationml.tags+xml"/>
  <Override PartName="/ppt/notesSlides/notesSlide250.xml" ContentType="application/vnd.openxmlformats-officedocument.presentationml.notesSlide+xml"/>
  <Override PartName="/ppt/tags/tag241.xml" ContentType="application/vnd.openxmlformats-officedocument.presentationml.tags+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tags/tag242.xml" ContentType="application/vnd.openxmlformats-officedocument.presentationml.tags+xml"/>
  <Override PartName="/ppt/notesSlides/notesSlide253.xml" ContentType="application/vnd.openxmlformats-officedocument.presentationml.notesSlide+xml"/>
  <Override PartName="/ppt/tags/tag243.xml" ContentType="application/vnd.openxmlformats-officedocument.presentationml.tags+xml"/>
  <Override PartName="/ppt/notesSlides/notesSlide254.xml" ContentType="application/vnd.openxmlformats-officedocument.presentationml.notesSlide+xml"/>
  <Override PartName="/ppt/tags/tag244.xml" ContentType="application/vnd.openxmlformats-officedocument.presentationml.tags+xml"/>
  <Override PartName="/ppt/notesSlides/notesSlide255.xml" ContentType="application/vnd.openxmlformats-officedocument.presentationml.notesSlide+xml"/>
  <Override PartName="/ppt/tags/tag245.xml" ContentType="application/vnd.openxmlformats-officedocument.presentationml.tags+xml"/>
  <Override PartName="/ppt/notesSlides/notesSlide256.xml" ContentType="application/vnd.openxmlformats-officedocument.presentationml.notesSlide+xml"/>
  <Override PartName="/ppt/tags/tag246.xml" ContentType="application/vnd.openxmlformats-officedocument.presentationml.tags+xml"/>
  <Override PartName="/ppt/notesSlides/notesSlide257.xml" ContentType="application/vnd.openxmlformats-officedocument.presentationml.notesSlide+xml"/>
  <Override PartName="/ppt/tags/tag247.xml" ContentType="application/vnd.openxmlformats-officedocument.presentationml.tags+xml"/>
  <Override PartName="/ppt/notesSlides/notesSlide258.xml" ContentType="application/vnd.openxmlformats-officedocument.presentationml.notesSlide+xml"/>
  <Override PartName="/ppt/tags/tag248.xml" ContentType="application/vnd.openxmlformats-officedocument.presentationml.tags+xml"/>
  <Override PartName="/ppt/notesSlides/notesSlide259.xml" ContentType="application/vnd.openxmlformats-officedocument.presentationml.notesSlide+xml"/>
  <Override PartName="/ppt/tags/tag249.xml" ContentType="application/vnd.openxmlformats-officedocument.presentationml.tags+xml"/>
  <Override PartName="/ppt/notesSlides/notesSlide260.xml" ContentType="application/vnd.openxmlformats-officedocument.presentationml.notesSlide+xml"/>
  <Override PartName="/ppt/tags/tag250.xml" ContentType="application/vnd.openxmlformats-officedocument.presentationml.tags+xml"/>
  <Override PartName="/ppt/notesSlides/notesSlide261.xml" ContentType="application/vnd.openxmlformats-officedocument.presentationml.notesSlide+xml"/>
  <Override PartName="/ppt/tags/tag251.xml" ContentType="application/vnd.openxmlformats-officedocument.presentationml.tags+xml"/>
  <Override PartName="/ppt/notesSlides/notesSlide262.xml" ContentType="application/vnd.openxmlformats-officedocument.presentationml.notesSlide+xml"/>
  <Override PartName="/ppt/tags/tag252.xml" ContentType="application/vnd.openxmlformats-officedocument.presentationml.tags+xml"/>
  <Override PartName="/ppt/notesSlides/notesSlide263.xml" ContentType="application/vnd.openxmlformats-officedocument.presentationml.notesSlide+xml"/>
  <Override PartName="/ppt/tags/tag253.xml" ContentType="application/vnd.openxmlformats-officedocument.presentationml.tags+xml"/>
  <Override PartName="/ppt/notesSlides/notesSlide264.xml" ContentType="application/vnd.openxmlformats-officedocument.presentationml.notesSlide+xml"/>
  <Override PartName="/ppt/tags/tag254.xml" ContentType="application/vnd.openxmlformats-officedocument.presentationml.tags+xml"/>
  <Override PartName="/ppt/notesSlides/notesSlide265.xml" ContentType="application/vnd.openxmlformats-officedocument.presentationml.notesSlide+xml"/>
  <Override PartName="/ppt/tags/tag255.xml" ContentType="application/vnd.openxmlformats-officedocument.presentationml.tags+xml"/>
  <Override PartName="/ppt/notesSlides/notesSlide266.xml" ContentType="application/vnd.openxmlformats-officedocument.presentationml.notesSlide+xml"/>
  <Override PartName="/ppt/tags/tag256.xml" ContentType="application/vnd.openxmlformats-officedocument.presentationml.tags+xml"/>
  <Override PartName="/ppt/notesSlides/notesSlide267.xml" ContentType="application/vnd.openxmlformats-officedocument.presentationml.notesSlide+xml"/>
  <Override PartName="/ppt/tags/tag257.xml" ContentType="application/vnd.openxmlformats-officedocument.presentationml.tags+xml"/>
  <Override PartName="/ppt/notesSlides/notesSlide268.xml" ContentType="application/vnd.openxmlformats-officedocument.presentationml.notesSlide+xml"/>
  <Override PartName="/ppt/tags/tag258.xml" ContentType="application/vnd.openxmlformats-officedocument.presentationml.tags+xml"/>
  <Override PartName="/ppt/notesSlides/notesSlide269.xml" ContentType="application/vnd.openxmlformats-officedocument.presentationml.notesSlide+xml"/>
  <Override PartName="/ppt/tags/tag259.xml" ContentType="application/vnd.openxmlformats-officedocument.presentationml.tags+xml"/>
  <Override PartName="/ppt/notesSlides/notesSlide270.xml" ContentType="application/vnd.openxmlformats-officedocument.presentationml.notesSlide+xml"/>
  <Override PartName="/ppt/tags/tag260.xml" ContentType="application/vnd.openxmlformats-officedocument.presentationml.tags+xml"/>
  <Override PartName="/ppt/notesSlides/notesSlide271.xml" ContentType="application/vnd.openxmlformats-officedocument.presentationml.notesSlide+xml"/>
  <Override PartName="/ppt/tags/tag261.xml" ContentType="application/vnd.openxmlformats-officedocument.presentationml.tags+xml"/>
  <Override PartName="/ppt/notesSlides/notesSlide272.xml" ContentType="application/vnd.openxmlformats-officedocument.presentationml.notesSlide+xml"/>
  <Override PartName="/ppt/tags/tag262.xml" ContentType="application/vnd.openxmlformats-officedocument.presentationml.tags+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tags/tag263.xml" ContentType="application/vnd.openxmlformats-officedocument.presentationml.tags+xml"/>
  <Override PartName="/ppt/notesSlides/notesSlide278.xml" ContentType="application/vnd.openxmlformats-officedocument.presentationml.notesSlide+xml"/>
  <Override PartName="/ppt/tags/tag264.xml" ContentType="application/vnd.openxmlformats-officedocument.presentationml.tags+xml"/>
  <Override PartName="/ppt/notesSlides/notesSlide279.xml" ContentType="application/vnd.openxmlformats-officedocument.presentationml.notesSlide+xml"/>
  <Override PartName="/ppt/tags/tag265.xml" ContentType="application/vnd.openxmlformats-officedocument.presentationml.tags+xml"/>
  <Override PartName="/ppt/notesSlides/notesSlide280.xml" ContentType="application/vnd.openxmlformats-officedocument.presentationml.notesSlide+xml"/>
  <Override PartName="/ppt/tags/tag266.xml" ContentType="application/vnd.openxmlformats-officedocument.presentationml.tags+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tags/tag267.xml" ContentType="application/vnd.openxmlformats-officedocument.presentationml.tags+xml"/>
  <Override PartName="/ppt/notesSlides/notesSlide297.xml" ContentType="application/vnd.openxmlformats-officedocument.presentationml.notesSlide+xml"/>
  <Override PartName="/ppt/tags/tag268.xml" ContentType="application/vnd.openxmlformats-officedocument.presentationml.tags+xml"/>
  <Override PartName="/ppt/notesSlides/notesSlide298.xml" ContentType="application/vnd.openxmlformats-officedocument.presentationml.notesSlide+xml"/>
  <Override PartName="/ppt/tags/tag269.xml" ContentType="application/vnd.openxmlformats-officedocument.presentationml.tags+xml"/>
  <Override PartName="/ppt/notesSlides/notesSlide299.xml" ContentType="application/vnd.openxmlformats-officedocument.presentationml.notesSlide+xml"/>
  <Override PartName="/ppt/tags/tag270.xml" ContentType="application/vnd.openxmlformats-officedocument.presentationml.tags+xml"/>
  <Override PartName="/ppt/notesSlides/notesSlide300.xml" ContentType="application/vnd.openxmlformats-officedocument.presentationml.notesSlide+xml"/>
  <Override PartName="/ppt/tags/tag271.xml" ContentType="application/vnd.openxmlformats-officedocument.presentationml.tags+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tags/tag272.xml" ContentType="application/vnd.openxmlformats-officedocument.presentationml.tags+xml"/>
  <Override PartName="/ppt/notesSlides/notesSlide303.xml" ContentType="application/vnd.openxmlformats-officedocument.presentationml.notesSlide+xml"/>
  <Override PartName="/ppt/tags/tag273.xml" ContentType="application/vnd.openxmlformats-officedocument.presentationml.tags+xml"/>
  <Override PartName="/ppt/notesSlides/notesSlide304.xml" ContentType="application/vnd.openxmlformats-officedocument.presentationml.notesSlide+xml"/>
  <Override PartName="/ppt/tags/tag274.xml" ContentType="application/vnd.openxmlformats-officedocument.presentationml.tags+xml"/>
  <Override PartName="/ppt/notesSlides/notesSlide305.xml" ContentType="application/vnd.openxmlformats-officedocument.presentationml.notesSlide+xml"/>
  <Override PartName="/ppt/tags/tag275.xml" ContentType="application/vnd.openxmlformats-officedocument.presentationml.tags+xml"/>
  <Override PartName="/ppt/notesSlides/notesSlide306.xml" ContentType="application/vnd.openxmlformats-officedocument.presentationml.notesSlide+xml"/>
  <Override PartName="/ppt/tags/tag276.xml" ContentType="application/vnd.openxmlformats-officedocument.presentationml.tags+xml"/>
  <Override PartName="/ppt/notesSlides/notesSlide307.xml" ContentType="application/vnd.openxmlformats-officedocument.presentationml.notesSlide+xml"/>
  <Override PartName="/ppt/tags/tag277.xml" ContentType="application/vnd.openxmlformats-officedocument.presentationml.tags+xml"/>
  <Override PartName="/ppt/notesSlides/notesSlide308.xml" ContentType="application/vnd.openxmlformats-officedocument.presentationml.notesSlide+xml"/>
  <Override PartName="/ppt/tags/tag278.xml" ContentType="application/vnd.openxmlformats-officedocument.presentationml.tags+xml"/>
  <Override PartName="/ppt/notesSlides/notesSlide309.xml" ContentType="application/vnd.openxmlformats-officedocument.presentationml.notesSlide+xml"/>
  <Override PartName="/ppt/tags/tag279.xml" ContentType="application/vnd.openxmlformats-officedocument.presentationml.tags+xml"/>
  <Override PartName="/ppt/notesSlides/notesSlide310.xml" ContentType="application/vnd.openxmlformats-officedocument.presentationml.notesSlide+xml"/>
  <Override PartName="/ppt/tags/tag280.xml" ContentType="application/vnd.openxmlformats-officedocument.presentationml.tags+xml"/>
  <Override PartName="/ppt/notesSlides/notesSlide311.xml" ContentType="application/vnd.openxmlformats-officedocument.presentationml.notesSlide+xml"/>
  <Override PartName="/ppt/tags/tag281.xml" ContentType="application/vnd.openxmlformats-officedocument.presentationml.tags+xml"/>
  <Override PartName="/ppt/notesSlides/notesSlide312.xml" ContentType="application/vnd.openxmlformats-officedocument.presentationml.notesSlide+xml"/>
  <Override PartName="/ppt/tags/tag282.xml" ContentType="application/vnd.openxmlformats-officedocument.presentationml.tags+xml"/>
  <Override PartName="/ppt/notesSlides/notesSlide313.xml" ContentType="application/vnd.openxmlformats-officedocument.presentationml.notesSlide+xml"/>
  <Override PartName="/ppt/tags/tag283.xml" ContentType="application/vnd.openxmlformats-officedocument.presentationml.tags+xml"/>
  <Override PartName="/ppt/notesSlides/notesSlide314.xml" ContentType="application/vnd.openxmlformats-officedocument.presentationml.notesSlide+xml"/>
  <Override PartName="/ppt/tags/tag284.xml" ContentType="application/vnd.openxmlformats-officedocument.presentationml.tags+xml"/>
  <Override PartName="/ppt/notesSlides/notesSlide315.xml" ContentType="application/vnd.openxmlformats-officedocument.presentationml.notesSlide+xml"/>
  <Override PartName="/ppt/tags/tag285.xml" ContentType="application/vnd.openxmlformats-officedocument.presentationml.tags+xml"/>
  <Override PartName="/ppt/notesSlides/notesSlide316.xml" ContentType="application/vnd.openxmlformats-officedocument.presentationml.notesSlide+xml"/>
  <Override PartName="/ppt/tags/tag286.xml" ContentType="application/vnd.openxmlformats-officedocument.presentationml.tags+xml"/>
  <Override PartName="/ppt/notesSlides/notesSlide317.xml" ContentType="application/vnd.openxmlformats-officedocument.presentationml.notesSlide+xml"/>
  <Override PartName="/ppt/tags/tag287.xml" ContentType="application/vnd.openxmlformats-officedocument.presentationml.tags+xml"/>
  <Override PartName="/ppt/notesSlides/notesSlide318.xml" ContentType="application/vnd.openxmlformats-officedocument.presentationml.notesSlide+xml"/>
  <Override PartName="/ppt/tags/tag288.xml" ContentType="application/vnd.openxmlformats-officedocument.presentationml.tags+xml"/>
  <Override PartName="/ppt/notesSlides/notesSlide319.xml" ContentType="application/vnd.openxmlformats-officedocument.presentationml.notesSlide+xml"/>
  <Override PartName="/ppt/tags/tag289.xml" ContentType="application/vnd.openxmlformats-officedocument.presentationml.tags+xml"/>
  <Override PartName="/ppt/notesSlides/notesSlide320.xml" ContentType="application/vnd.openxmlformats-officedocument.presentationml.notesSlide+xml"/>
  <Override PartName="/ppt/tags/tag290.xml" ContentType="application/vnd.openxmlformats-officedocument.presentationml.tags+xml"/>
  <Override PartName="/ppt/notesSlides/notesSlide321.xml" ContentType="application/vnd.openxmlformats-officedocument.presentationml.notesSlide+xml"/>
  <Override PartName="/ppt/tags/tag291.xml" ContentType="application/vnd.openxmlformats-officedocument.presentationml.tags+xml"/>
  <Override PartName="/ppt/notesSlides/notesSlide322.xml" ContentType="application/vnd.openxmlformats-officedocument.presentationml.notesSlide+xml"/>
  <Override PartName="/ppt/tags/tag292.xml" ContentType="application/vnd.openxmlformats-officedocument.presentationml.tags+xml"/>
  <Override PartName="/ppt/notesSlides/notesSlide323.xml" ContentType="application/vnd.openxmlformats-officedocument.presentationml.notesSlide+xml"/>
  <Override PartName="/ppt/tags/tag293.xml" ContentType="application/vnd.openxmlformats-officedocument.presentationml.tags+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tags/tag294.xml" ContentType="application/vnd.openxmlformats-officedocument.presentationml.tags+xml"/>
  <Override PartName="/ppt/notesSlides/notesSlide327.xml" ContentType="application/vnd.openxmlformats-officedocument.presentationml.notesSlide+xml"/>
  <Override PartName="/ppt/tags/tag295.xml" ContentType="application/vnd.openxmlformats-officedocument.presentationml.tags+xml"/>
  <Override PartName="/ppt/notesSlides/notesSlide328.xml" ContentType="application/vnd.openxmlformats-officedocument.presentationml.notesSlide+xml"/>
  <Override PartName="/ppt/tags/tag296.xml" ContentType="application/vnd.openxmlformats-officedocument.presentationml.tags+xml"/>
  <Override PartName="/ppt/notesSlides/notesSlide329.xml" ContentType="application/vnd.openxmlformats-officedocument.presentationml.notesSlide+xml"/>
  <Override PartName="/ppt/tags/tag297.xml" ContentType="application/vnd.openxmlformats-officedocument.presentationml.tags+xml"/>
  <Override PartName="/ppt/notesSlides/notesSlide330.xml" ContentType="application/vnd.openxmlformats-officedocument.presentationml.notesSlide+xml"/>
  <Override PartName="/ppt/tags/tag298.xml" ContentType="application/vnd.openxmlformats-officedocument.presentationml.tags+xml"/>
  <Override PartName="/ppt/notesSlides/notesSlide331.xml" ContentType="application/vnd.openxmlformats-officedocument.presentationml.notesSlide+xml"/>
  <Override PartName="/ppt/tags/tag299.xml" ContentType="application/vnd.openxmlformats-officedocument.presentationml.tags+xml"/>
  <Override PartName="/ppt/notesSlides/notesSlide332.xml" ContentType="application/vnd.openxmlformats-officedocument.presentationml.notesSlide+xml"/>
  <Override PartName="/ppt/tags/tag300.xml" ContentType="application/vnd.openxmlformats-officedocument.presentationml.tags+xml"/>
  <Override PartName="/ppt/notesSlides/notesSlide333.xml" ContentType="application/vnd.openxmlformats-officedocument.presentationml.notesSlide+xml"/>
  <Override PartName="/ppt/tags/tag301.xml" ContentType="application/vnd.openxmlformats-officedocument.presentationml.tags+xml"/>
  <Override PartName="/ppt/notesSlides/notesSlide334.xml" ContentType="application/vnd.openxmlformats-officedocument.presentationml.notesSlide+xml"/>
  <Override PartName="/ppt/tags/tag302.xml" ContentType="application/vnd.openxmlformats-officedocument.presentationml.tags+xml"/>
  <Override PartName="/ppt/notesSlides/notesSlide335.xml" ContentType="application/vnd.openxmlformats-officedocument.presentationml.notesSlide+xml"/>
  <Override PartName="/ppt/tags/tag303.xml" ContentType="application/vnd.openxmlformats-officedocument.presentationml.tags+xml"/>
  <Override PartName="/ppt/notesSlides/notesSlide336.xml" ContentType="application/vnd.openxmlformats-officedocument.presentationml.notesSlide+xml"/>
  <Override PartName="/ppt/tags/tag304.xml" ContentType="application/vnd.openxmlformats-officedocument.presentationml.tags+xml"/>
  <Override PartName="/ppt/notesSlides/notesSlide337.xml" ContentType="application/vnd.openxmlformats-officedocument.presentationml.notesSlide+xml"/>
  <Override PartName="/ppt/tags/tag305.xml" ContentType="application/vnd.openxmlformats-officedocument.presentationml.tags+xml"/>
  <Override PartName="/ppt/notesSlides/notesSlide338.xml" ContentType="application/vnd.openxmlformats-officedocument.presentationml.notesSlide+xml"/>
  <Override PartName="/ppt/tags/tag306.xml" ContentType="application/vnd.openxmlformats-officedocument.presentationml.tags+xml"/>
  <Override PartName="/ppt/notesSlides/notesSlide339.xml" ContentType="application/vnd.openxmlformats-officedocument.presentationml.notesSlide+xml"/>
  <Override PartName="/ppt/tags/tag307.xml" ContentType="application/vnd.openxmlformats-officedocument.presentationml.tags+xml"/>
  <Override PartName="/ppt/notesSlides/notesSlide340.xml" ContentType="application/vnd.openxmlformats-officedocument.presentationml.notesSlide+xml"/>
  <Override PartName="/ppt/tags/tag308.xml" ContentType="application/vnd.openxmlformats-officedocument.presentationml.tags+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tags/tag309.xml" ContentType="application/vnd.openxmlformats-officedocument.presentationml.tags+xml"/>
  <Override PartName="/ppt/notesSlides/notesSlide343.xml" ContentType="application/vnd.openxmlformats-officedocument.presentationml.notesSlide+xml"/>
  <Override PartName="/ppt/tags/tag310.xml" ContentType="application/vnd.openxmlformats-officedocument.presentationml.tags+xml"/>
  <Override PartName="/ppt/notesSlides/notesSlide344.xml" ContentType="application/vnd.openxmlformats-officedocument.presentationml.notesSlide+xml"/>
  <Override PartName="/ppt/tags/tag311.xml" ContentType="application/vnd.openxmlformats-officedocument.presentationml.tags+xml"/>
  <Override PartName="/ppt/notesSlides/notesSlide345.xml" ContentType="application/vnd.openxmlformats-officedocument.presentationml.notesSlide+xml"/>
  <Override PartName="/ppt/tags/tag312.xml" ContentType="application/vnd.openxmlformats-officedocument.presentationml.tags+xml"/>
  <Override PartName="/ppt/notesSlides/notesSlide346.xml" ContentType="application/vnd.openxmlformats-officedocument.presentationml.notesSlide+xml"/>
  <Override PartName="/ppt/tags/tag313.xml" ContentType="application/vnd.openxmlformats-officedocument.presentationml.tags+xml"/>
  <Override PartName="/ppt/notesSlides/notesSlide347.xml" ContentType="application/vnd.openxmlformats-officedocument.presentationml.notesSlide+xml"/>
  <Override PartName="/ppt/tags/tag314.xml" ContentType="application/vnd.openxmlformats-officedocument.presentationml.tags+xml"/>
  <Override PartName="/ppt/notesSlides/notesSlide348.xml" ContentType="application/vnd.openxmlformats-officedocument.presentationml.notesSlide+xml"/>
  <Override PartName="/ppt/tags/tag315.xml" ContentType="application/vnd.openxmlformats-officedocument.presentationml.tags+xml"/>
  <Override PartName="/ppt/notesSlides/notesSlide349.xml" ContentType="application/vnd.openxmlformats-officedocument.presentationml.notesSlide+xml"/>
  <Override PartName="/ppt/tags/tag316.xml" ContentType="application/vnd.openxmlformats-officedocument.presentationml.tags+xml"/>
  <Override PartName="/ppt/notesSlides/notesSlide350.xml" ContentType="application/vnd.openxmlformats-officedocument.presentationml.notesSlide+xml"/>
  <Override PartName="/ppt/tags/tag317.xml" ContentType="application/vnd.openxmlformats-officedocument.presentationml.tags+xml"/>
  <Override PartName="/ppt/notesSlides/notesSlide351.xml" ContentType="application/vnd.openxmlformats-officedocument.presentationml.notesSlide+xml"/>
  <Override PartName="/ppt/tags/tag318.xml" ContentType="application/vnd.openxmlformats-officedocument.presentationml.tags+xml"/>
  <Override PartName="/ppt/notesSlides/notesSlide352.xml" ContentType="application/vnd.openxmlformats-officedocument.presentationml.notesSlide+xml"/>
  <Override PartName="/ppt/tags/tag319.xml" ContentType="application/vnd.openxmlformats-officedocument.presentationml.tags+xml"/>
  <Override PartName="/ppt/notesSlides/notesSlide353.xml" ContentType="application/vnd.openxmlformats-officedocument.presentationml.notesSlide+xml"/>
  <Override PartName="/ppt/tags/tag320.xml" ContentType="application/vnd.openxmlformats-officedocument.presentationml.tags+xml"/>
  <Override PartName="/ppt/notesSlides/notesSlide354.xml" ContentType="application/vnd.openxmlformats-officedocument.presentationml.notesSlide+xml"/>
  <Override PartName="/ppt/tags/tag321.xml" ContentType="application/vnd.openxmlformats-officedocument.presentationml.tags+xml"/>
  <Override PartName="/ppt/notesSlides/notesSlide355.xml" ContentType="application/vnd.openxmlformats-officedocument.presentationml.notesSlide+xml"/>
  <Override PartName="/ppt/tags/tag322.xml" ContentType="application/vnd.openxmlformats-officedocument.presentationml.tags+xml"/>
  <Override PartName="/ppt/notesSlides/notesSlide356.xml" ContentType="application/vnd.openxmlformats-officedocument.presentationml.notesSlide+xml"/>
  <Override PartName="/ppt/tags/tag323.xml" ContentType="application/vnd.openxmlformats-officedocument.presentationml.tags+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tags/tag324.xml" ContentType="application/vnd.openxmlformats-officedocument.presentationml.tags+xml"/>
  <Override PartName="/ppt/notesSlides/notesSlide359.xml" ContentType="application/vnd.openxmlformats-officedocument.presentationml.notesSlide+xml"/>
  <Override PartName="/ppt/tags/tag325.xml" ContentType="application/vnd.openxmlformats-officedocument.presentationml.tags+xml"/>
  <Override PartName="/ppt/notesSlides/notesSlide360.xml" ContentType="application/vnd.openxmlformats-officedocument.presentationml.notesSlide+xml"/>
  <Override PartName="/ppt/tags/tag326.xml" ContentType="application/vnd.openxmlformats-officedocument.presentationml.tags+xml"/>
  <Override PartName="/ppt/notesSlides/notesSlide361.xml" ContentType="application/vnd.openxmlformats-officedocument.presentationml.notesSlide+xml"/>
  <Override PartName="/ppt/tags/tag327.xml" ContentType="application/vnd.openxmlformats-officedocument.presentationml.tags+xml"/>
  <Override PartName="/ppt/notesSlides/notesSlide362.xml" ContentType="application/vnd.openxmlformats-officedocument.presentationml.notesSlide+xml"/>
  <Override PartName="/ppt/tags/tag328.xml" ContentType="application/vnd.openxmlformats-officedocument.presentationml.tags+xml"/>
  <Override PartName="/ppt/notesSlides/notesSlide363.xml" ContentType="application/vnd.openxmlformats-officedocument.presentationml.notesSlide+xml"/>
  <Override PartName="/ppt/tags/tag329.xml" ContentType="application/vnd.openxmlformats-officedocument.presentationml.tags+xml"/>
  <Override PartName="/ppt/notesSlides/notesSlide364.xml" ContentType="application/vnd.openxmlformats-officedocument.presentationml.notesSlide+xml"/>
  <Override PartName="/ppt/tags/tag330.xml" ContentType="application/vnd.openxmlformats-officedocument.presentationml.tags+xml"/>
  <Override PartName="/ppt/notesSlides/notesSlide365.xml" ContentType="application/vnd.openxmlformats-officedocument.presentationml.notesSlide+xml"/>
  <Override PartName="/ppt/tags/tag331.xml" ContentType="application/vnd.openxmlformats-officedocument.presentationml.tags+xml"/>
  <Override PartName="/ppt/notesSlides/notesSlide366.xml" ContentType="application/vnd.openxmlformats-officedocument.presentationml.notesSlide+xml"/>
  <Override PartName="/ppt/tags/tag332.xml" ContentType="application/vnd.openxmlformats-officedocument.presentationml.tags+xml"/>
  <Override PartName="/ppt/notesSlides/notesSlide367.xml" ContentType="application/vnd.openxmlformats-officedocument.presentationml.notesSlide+xml"/>
  <Override PartName="/ppt/tags/tag333.xml" ContentType="application/vnd.openxmlformats-officedocument.presentationml.tags+xml"/>
  <Override PartName="/ppt/notesSlides/notesSlide368.xml" ContentType="application/vnd.openxmlformats-officedocument.presentationml.notesSlide+xml"/>
  <Override PartName="/ppt/tags/tag334.xml" ContentType="application/vnd.openxmlformats-officedocument.presentationml.tags+xml"/>
  <Override PartName="/ppt/notesSlides/notesSlide369.xml" ContentType="application/vnd.openxmlformats-officedocument.presentationml.notesSlide+xml"/>
  <Override PartName="/ppt/tags/tag335.xml" ContentType="application/vnd.openxmlformats-officedocument.presentationml.tags+xml"/>
  <Override PartName="/ppt/notesSlides/notesSlide370.xml" ContentType="application/vnd.openxmlformats-officedocument.presentationml.notesSlide+xml"/>
  <Override PartName="/ppt/tags/tag336.xml" ContentType="application/vnd.openxmlformats-officedocument.presentationml.tags+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tags/tag337.xml" ContentType="application/vnd.openxmlformats-officedocument.presentationml.tags+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tags/tag338.xml" ContentType="application/vnd.openxmlformats-officedocument.presentationml.tags+xml"/>
  <Override PartName="/ppt/notesSlides/notesSlide379.xml" ContentType="application/vnd.openxmlformats-officedocument.presentationml.notesSlide+xml"/>
  <Override PartName="/ppt/tags/tag339.xml" ContentType="application/vnd.openxmlformats-officedocument.presentationml.tags+xml"/>
  <Override PartName="/ppt/notesSlides/notesSlide380.xml" ContentType="application/vnd.openxmlformats-officedocument.presentationml.notesSlide+xml"/>
  <Override PartName="/ppt/tags/tag340.xml" ContentType="application/vnd.openxmlformats-officedocument.presentationml.tags+xml"/>
  <Override PartName="/ppt/notesSlides/notesSlide381.xml" ContentType="application/vnd.openxmlformats-officedocument.presentationml.notesSlide+xml"/>
  <Override PartName="/ppt/tags/tag341.xml" ContentType="application/vnd.openxmlformats-officedocument.presentationml.tags+xml"/>
  <Override PartName="/ppt/notesSlides/notesSlide382.xml" ContentType="application/vnd.openxmlformats-officedocument.presentationml.notesSlide+xml"/>
  <Override PartName="/ppt/tags/tag342.xml" ContentType="application/vnd.openxmlformats-officedocument.presentationml.tags+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tags/tag343.xml" ContentType="application/vnd.openxmlformats-officedocument.presentationml.tags+xml"/>
  <Override PartName="/ppt/notesSlides/notesSlide385.xml" ContentType="application/vnd.openxmlformats-officedocument.presentationml.notesSlide+xml"/>
  <Override PartName="/ppt/tags/tag344.xml" ContentType="application/vnd.openxmlformats-officedocument.presentationml.tags+xml"/>
  <Override PartName="/ppt/notesSlides/notesSlide386.xml" ContentType="application/vnd.openxmlformats-officedocument.presentationml.notesSlide+xml"/>
  <Override PartName="/ppt/tags/tag345.xml" ContentType="application/vnd.openxmlformats-officedocument.presentationml.tags+xml"/>
  <Override PartName="/ppt/notesSlides/notesSlide387.xml" ContentType="application/vnd.openxmlformats-officedocument.presentationml.notesSlide+xml"/>
  <Override PartName="/ppt/tags/tag346.xml" ContentType="application/vnd.openxmlformats-officedocument.presentationml.tags+xml"/>
  <Override PartName="/ppt/notesSlides/notesSlide388.xml" ContentType="application/vnd.openxmlformats-officedocument.presentationml.notesSlide+xml"/>
  <Override PartName="/ppt/tags/tag347.xml" ContentType="application/vnd.openxmlformats-officedocument.presentationml.tags+xml"/>
  <Override PartName="/ppt/notesSlides/notesSlide389.xml" ContentType="application/vnd.openxmlformats-officedocument.presentationml.notesSlide+xml"/>
  <Override PartName="/ppt/tags/tag348.xml" ContentType="application/vnd.openxmlformats-officedocument.presentationml.tags+xml"/>
  <Override PartName="/ppt/notesSlides/notesSlide390.xml" ContentType="application/vnd.openxmlformats-officedocument.presentationml.notesSlide+xml"/>
  <Override PartName="/ppt/tags/tag349.xml" ContentType="application/vnd.openxmlformats-officedocument.presentationml.tags+xml"/>
  <Override PartName="/ppt/notesSlides/notesSlide391.xml" ContentType="application/vnd.openxmlformats-officedocument.presentationml.notesSlide+xml"/>
  <Override PartName="/ppt/tags/tag350.xml" ContentType="application/vnd.openxmlformats-officedocument.presentationml.tags+xml"/>
  <Override PartName="/ppt/notesSlides/notesSlide392.xml" ContentType="application/vnd.openxmlformats-officedocument.presentationml.notesSlide+xml"/>
  <Override PartName="/ppt/tags/tag351.xml" ContentType="application/vnd.openxmlformats-officedocument.presentationml.tags+xml"/>
  <Override PartName="/ppt/notesSlides/notesSlide393.xml" ContentType="application/vnd.openxmlformats-officedocument.presentationml.notesSlide+xml"/>
  <Override PartName="/ppt/tags/tag352.xml" ContentType="application/vnd.openxmlformats-officedocument.presentationml.tags+xml"/>
  <Override PartName="/ppt/notesSlides/notesSlide394.xml" ContentType="application/vnd.openxmlformats-officedocument.presentationml.notesSlide+xml"/>
  <Override PartName="/ppt/tags/tag353.xml" ContentType="application/vnd.openxmlformats-officedocument.presentationml.tags+xml"/>
  <Override PartName="/ppt/notesSlides/notesSlide395.xml" ContentType="application/vnd.openxmlformats-officedocument.presentationml.notesSlide+xml"/>
  <Override PartName="/ppt/tags/tag354.xml" ContentType="application/vnd.openxmlformats-officedocument.presentationml.tags+xml"/>
  <Override PartName="/ppt/notesSlides/notesSlide396.xml" ContentType="application/vnd.openxmlformats-officedocument.presentationml.notesSlide+xml"/>
  <Override PartName="/ppt/tags/tag355.xml" ContentType="application/vnd.openxmlformats-officedocument.presentationml.tags+xml"/>
  <Override PartName="/ppt/notesSlides/notesSlide397.xml" ContentType="application/vnd.openxmlformats-officedocument.presentationml.notesSlide+xml"/>
  <Override PartName="/ppt/tags/tag356.xml" ContentType="application/vnd.openxmlformats-officedocument.presentationml.tags+xml"/>
  <Override PartName="/ppt/notesSlides/notesSlide398.xml" ContentType="application/vnd.openxmlformats-officedocument.presentationml.notesSlide+xml"/>
  <Override PartName="/ppt/tags/tag357.xml" ContentType="application/vnd.openxmlformats-officedocument.presentationml.tags+xml"/>
  <Override PartName="/ppt/notesSlides/notesSlide399.xml" ContentType="application/vnd.openxmlformats-officedocument.presentationml.notesSlide+xml"/>
  <Override PartName="/ppt/tags/tag358.xml" ContentType="application/vnd.openxmlformats-officedocument.presentationml.tags+xml"/>
  <Override PartName="/ppt/notesSlides/notesSlide400.xml" ContentType="application/vnd.openxmlformats-officedocument.presentationml.notesSlide+xml"/>
  <Override PartName="/ppt/tags/tag359.xml" ContentType="application/vnd.openxmlformats-officedocument.presentationml.tags+xml"/>
  <Override PartName="/ppt/notesSlides/notesSlide401.xml" ContentType="application/vnd.openxmlformats-officedocument.presentationml.notesSlide+xml"/>
  <Override PartName="/ppt/tags/tag360.xml" ContentType="application/vnd.openxmlformats-officedocument.presentationml.tags+xml"/>
  <Override PartName="/ppt/notesSlides/notesSlide402.xml" ContentType="application/vnd.openxmlformats-officedocument.presentationml.notesSlide+xml"/>
  <Override PartName="/ppt/tags/tag361.xml" ContentType="application/vnd.openxmlformats-officedocument.presentationml.tags+xml"/>
  <Override PartName="/ppt/notesSlides/notesSlide403.xml" ContentType="application/vnd.openxmlformats-officedocument.presentationml.notesSlide+xml"/>
  <Override PartName="/ppt/tags/tag362.xml" ContentType="application/vnd.openxmlformats-officedocument.presentationml.tags+xml"/>
  <Override PartName="/ppt/notesSlides/notesSlide404.xml" ContentType="application/vnd.openxmlformats-officedocument.presentationml.notesSlide+xml"/>
  <Override PartName="/ppt/tags/tag363.xml" ContentType="application/vnd.openxmlformats-officedocument.presentationml.tags+xml"/>
  <Override PartName="/ppt/notesSlides/notesSlide405.xml" ContentType="application/vnd.openxmlformats-officedocument.presentationml.notesSlide+xml"/>
  <Override PartName="/ppt/tags/tag364.xml" ContentType="application/vnd.openxmlformats-officedocument.presentationml.tags+xml"/>
  <Override PartName="/ppt/notesSlides/notesSlide406.xml" ContentType="application/vnd.openxmlformats-officedocument.presentationml.notesSlide+xml"/>
  <Override PartName="/ppt/tags/tag365.xml" ContentType="application/vnd.openxmlformats-officedocument.presentationml.tags+xml"/>
  <Override PartName="/ppt/notesSlides/notesSlide407.xml" ContentType="application/vnd.openxmlformats-officedocument.presentationml.notesSlide+xml"/>
  <Override PartName="/ppt/tags/tag366.xml" ContentType="application/vnd.openxmlformats-officedocument.presentationml.tags+xml"/>
  <Override PartName="/ppt/notesSlides/notesSlide408.xml" ContentType="application/vnd.openxmlformats-officedocument.presentationml.notesSlide+xml"/>
  <Override PartName="/ppt/tags/tag367.xml" ContentType="application/vnd.openxmlformats-officedocument.presentationml.tags+xml"/>
  <Override PartName="/ppt/notesSlides/notesSlide409.xml" ContentType="application/vnd.openxmlformats-officedocument.presentationml.notesSlide+xml"/>
  <Override PartName="/ppt/tags/tag368.xml" ContentType="application/vnd.openxmlformats-officedocument.presentationml.tags+xml"/>
  <Override PartName="/ppt/notesSlides/notesSlide410.xml" ContentType="application/vnd.openxmlformats-officedocument.presentationml.notesSlide+xml"/>
  <Override PartName="/ppt/tags/tag369.xml" ContentType="application/vnd.openxmlformats-officedocument.presentationml.tags+xml"/>
  <Override PartName="/ppt/notesSlides/notesSlide411.xml" ContentType="application/vnd.openxmlformats-officedocument.presentationml.notesSlide+xml"/>
  <Override PartName="/ppt/tags/tag370.xml" ContentType="application/vnd.openxmlformats-officedocument.presentationml.tags+xml"/>
  <Override PartName="/ppt/notesSlides/notesSlide412.xml" ContentType="application/vnd.openxmlformats-officedocument.presentationml.notesSlide+xml"/>
  <Override PartName="/ppt/tags/tag371.xml" ContentType="application/vnd.openxmlformats-officedocument.presentationml.tags+xml"/>
  <Override PartName="/ppt/notesSlides/notesSlide413.xml" ContentType="application/vnd.openxmlformats-officedocument.presentationml.notesSlide+xml"/>
  <Override PartName="/ppt/tags/tag372.xml" ContentType="application/vnd.openxmlformats-officedocument.presentationml.tags+xml"/>
  <Override PartName="/ppt/notesSlides/notesSlide414.xml" ContentType="application/vnd.openxmlformats-officedocument.presentationml.notesSlide+xml"/>
  <Override PartName="/ppt/tags/tag373.xml" ContentType="application/vnd.openxmlformats-officedocument.presentationml.tags+xml"/>
  <Override PartName="/ppt/notesSlides/notesSlide415.xml" ContentType="application/vnd.openxmlformats-officedocument.presentationml.notesSlide+xml"/>
  <Override PartName="/ppt/tags/tag374.xml" ContentType="application/vnd.openxmlformats-officedocument.presentationml.tags+xml"/>
  <Override PartName="/ppt/notesSlides/notesSlide416.xml" ContentType="application/vnd.openxmlformats-officedocument.presentationml.notesSlide+xml"/>
  <Override PartName="/ppt/tags/tag375.xml" ContentType="application/vnd.openxmlformats-officedocument.presentationml.tags+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tags/tag376.xml" ContentType="application/vnd.openxmlformats-officedocument.presentationml.tags+xml"/>
  <Override PartName="/ppt/notesSlides/notesSlide419.xml" ContentType="application/vnd.openxmlformats-officedocument.presentationml.notesSlide+xml"/>
  <Override PartName="/ppt/tags/tag377.xml" ContentType="application/vnd.openxmlformats-officedocument.presentationml.tags+xml"/>
  <Override PartName="/ppt/notesSlides/notesSlide420.xml" ContentType="application/vnd.openxmlformats-officedocument.presentationml.notesSlide+xml"/>
  <Override PartName="/ppt/tags/tag378.xml" ContentType="application/vnd.openxmlformats-officedocument.presentationml.tags+xml"/>
  <Override PartName="/ppt/notesSlides/notesSlide421.xml" ContentType="application/vnd.openxmlformats-officedocument.presentationml.notesSlide+xml"/>
  <Override PartName="/ppt/tags/tag379.xml" ContentType="application/vnd.openxmlformats-officedocument.presentationml.tags+xml"/>
  <Override PartName="/ppt/notesSlides/notesSlide422.xml" ContentType="application/vnd.openxmlformats-officedocument.presentationml.notesSlide+xml"/>
  <Override PartName="/ppt/tags/tag380.xml" ContentType="application/vnd.openxmlformats-officedocument.presentationml.tags+xml"/>
  <Override PartName="/ppt/notesSlides/notesSlide423.xml" ContentType="application/vnd.openxmlformats-officedocument.presentationml.notesSlide+xml"/>
  <Override PartName="/ppt/tags/tag381.xml" ContentType="application/vnd.openxmlformats-officedocument.presentationml.tags+xml"/>
  <Override PartName="/ppt/notesSlides/notesSlide424.xml" ContentType="application/vnd.openxmlformats-officedocument.presentationml.notesSlide+xml"/>
  <Override PartName="/ppt/tags/tag382.xml" ContentType="application/vnd.openxmlformats-officedocument.presentationml.tags+xml"/>
  <Override PartName="/ppt/notesSlides/notesSlide425.xml" ContentType="application/vnd.openxmlformats-officedocument.presentationml.notesSlide+xml"/>
  <Override PartName="/ppt/tags/tag383.xml" ContentType="application/vnd.openxmlformats-officedocument.presentationml.tags+xml"/>
  <Override PartName="/ppt/notesSlides/notesSlide426.xml" ContentType="application/vnd.openxmlformats-officedocument.presentationml.notesSlide+xml"/>
  <Override PartName="/ppt/tags/tag384.xml" ContentType="application/vnd.openxmlformats-officedocument.presentationml.tags+xml"/>
  <Override PartName="/ppt/notesSlides/notesSlide427.xml" ContentType="application/vnd.openxmlformats-officedocument.presentationml.notesSlide+xml"/>
  <Override PartName="/ppt/tags/tag385.xml" ContentType="application/vnd.openxmlformats-officedocument.presentationml.tags+xml"/>
  <Override PartName="/ppt/notesSlides/notesSlide428.xml" ContentType="application/vnd.openxmlformats-officedocument.presentationml.notesSlide+xml"/>
  <Override PartName="/ppt/tags/tag386.xml" ContentType="application/vnd.openxmlformats-officedocument.presentationml.tags+xml"/>
  <Override PartName="/ppt/notesSlides/notesSlide429.xml" ContentType="application/vnd.openxmlformats-officedocument.presentationml.notesSlide+xml"/>
  <Override PartName="/ppt/tags/tag387.xml" ContentType="application/vnd.openxmlformats-officedocument.presentationml.tags+xml"/>
  <Override PartName="/ppt/notesSlides/notesSlide430.xml" ContentType="application/vnd.openxmlformats-officedocument.presentationml.notesSlide+xml"/>
  <Override PartName="/ppt/tags/tag388.xml" ContentType="application/vnd.openxmlformats-officedocument.presentationml.tags+xml"/>
  <Override PartName="/ppt/notesSlides/notesSlide431.xml" ContentType="application/vnd.openxmlformats-officedocument.presentationml.notesSlide+xml"/>
  <Override PartName="/ppt/tags/tag389.xml" ContentType="application/vnd.openxmlformats-officedocument.presentationml.tags+xml"/>
  <Override PartName="/ppt/notesSlides/notesSlide432.xml" ContentType="application/vnd.openxmlformats-officedocument.presentationml.notesSlide+xml"/>
  <Override PartName="/ppt/tags/tag390.xml" ContentType="application/vnd.openxmlformats-officedocument.presentationml.tags+xml"/>
  <Override PartName="/ppt/notesSlides/notesSlide433.xml" ContentType="application/vnd.openxmlformats-officedocument.presentationml.notesSlide+xml"/>
  <Override PartName="/ppt/tags/tag391.xml" ContentType="application/vnd.openxmlformats-officedocument.presentationml.tags+xml"/>
  <Override PartName="/ppt/notesSlides/notesSlide434.xml" ContentType="application/vnd.openxmlformats-officedocument.presentationml.notesSlide+xml"/>
  <Override PartName="/ppt/tags/tag392.xml" ContentType="application/vnd.openxmlformats-officedocument.presentationml.tags+xml"/>
  <Override PartName="/ppt/notesSlides/notesSlide435.xml" ContentType="application/vnd.openxmlformats-officedocument.presentationml.notesSlide+xml"/>
  <Override PartName="/ppt/tags/tag393.xml" ContentType="application/vnd.openxmlformats-officedocument.presentationml.tags+xml"/>
  <Override PartName="/ppt/notesSlides/notesSlide436.xml" ContentType="application/vnd.openxmlformats-officedocument.presentationml.notesSlide+xml"/>
  <Override PartName="/ppt/tags/tag394.xml" ContentType="application/vnd.openxmlformats-officedocument.presentationml.tags+xml"/>
  <Override PartName="/ppt/notesSlides/notesSlide437.xml" ContentType="application/vnd.openxmlformats-officedocument.presentationml.notesSlide+xml"/>
  <Override PartName="/ppt/tags/tag395.xml" ContentType="application/vnd.openxmlformats-officedocument.presentationml.tags+xml"/>
  <Override PartName="/ppt/notesSlides/notesSlide438.xml" ContentType="application/vnd.openxmlformats-officedocument.presentationml.notesSlide+xml"/>
  <Override PartName="/ppt/tags/tag396.xml" ContentType="application/vnd.openxmlformats-officedocument.presentationml.tags+xml"/>
  <Override PartName="/ppt/notesSlides/notesSlide439.xml" ContentType="application/vnd.openxmlformats-officedocument.presentationml.notesSlide+xml"/>
  <Override PartName="/ppt/tags/tag397.xml" ContentType="application/vnd.openxmlformats-officedocument.presentationml.tags+xml"/>
  <Override PartName="/ppt/notesSlides/notesSlide440.xml" ContentType="application/vnd.openxmlformats-officedocument.presentationml.notesSlide+xml"/>
  <Override PartName="/ppt/tags/tag398.xml" ContentType="application/vnd.openxmlformats-officedocument.presentationml.tags+xml"/>
  <Override PartName="/ppt/notesSlides/notesSlide441.xml" ContentType="application/vnd.openxmlformats-officedocument.presentationml.notesSlide+xml"/>
  <Override PartName="/ppt/tags/tag399.xml" ContentType="application/vnd.openxmlformats-officedocument.presentationml.tags+xml"/>
  <Override PartName="/ppt/notesSlides/notesSlide442.xml" ContentType="application/vnd.openxmlformats-officedocument.presentationml.notesSlide+xml"/>
  <Override PartName="/ppt/tags/tag400.xml" ContentType="application/vnd.openxmlformats-officedocument.presentationml.tags+xml"/>
  <Override PartName="/ppt/notesSlides/notesSlide443.xml" ContentType="application/vnd.openxmlformats-officedocument.presentationml.notesSlide+xml"/>
  <Override PartName="/ppt/tags/tag401.xml" ContentType="application/vnd.openxmlformats-officedocument.presentationml.tags+xml"/>
  <Override PartName="/ppt/notesSlides/notesSlide444.xml" ContentType="application/vnd.openxmlformats-officedocument.presentationml.notesSlide+xml"/>
  <Override PartName="/ppt/tags/tag402.xml" ContentType="application/vnd.openxmlformats-officedocument.presentationml.tags+xml"/>
  <Override PartName="/ppt/notesSlides/notesSlide445.xml" ContentType="application/vnd.openxmlformats-officedocument.presentationml.notesSlide+xml"/>
  <Override PartName="/ppt/tags/tag403.xml" ContentType="application/vnd.openxmlformats-officedocument.presentationml.tags+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tags/tag404.xml" ContentType="application/vnd.openxmlformats-officedocument.presentationml.tags+xml"/>
  <Override PartName="/ppt/notesSlides/notesSlide450.xml" ContentType="application/vnd.openxmlformats-officedocument.presentationml.notesSlide+xml"/>
  <Override PartName="/ppt/tags/tag405.xml" ContentType="application/vnd.openxmlformats-officedocument.presentationml.tags+xml"/>
  <Override PartName="/ppt/notesSlides/notesSlide451.xml" ContentType="application/vnd.openxmlformats-officedocument.presentationml.notesSlide+xml"/>
  <Override PartName="/ppt/tags/tag406.xml" ContentType="application/vnd.openxmlformats-officedocument.presentationml.tags+xml"/>
  <Override PartName="/ppt/notesSlides/notesSlide452.xml" ContentType="application/vnd.openxmlformats-officedocument.presentationml.notesSlide+xml"/>
  <Override PartName="/ppt/tags/tag407.xml" ContentType="application/vnd.openxmlformats-officedocument.presentationml.tags+xml"/>
  <Override PartName="/ppt/notesSlides/notesSlide453.xml" ContentType="application/vnd.openxmlformats-officedocument.presentationml.notesSlide+xml"/>
  <Override PartName="/ppt/tags/tag408.xml" ContentType="application/vnd.openxmlformats-officedocument.presentationml.tags+xml"/>
  <Override PartName="/ppt/notesSlides/notesSlide454.xml" ContentType="application/vnd.openxmlformats-officedocument.presentationml.notesSlide+xml"/>
  <Override PartName="/ppt/tags/tag409.xml" ContentType="application/vnd.openxmlformats-officedocument.presentationml.tags+xml"/>
  <Override PartName="/ppt/notesSlides/notesSlide455.xml" ContentType="application/vnd.openxmlformats-officedocument.presentationml.notesSlide+xml"/>
  <Override PartName="/ppt/tags/tag410.xml" ContentType="application/vnd.openxmlformats-officedocument.presentationml.tags+xml"/>
  <Override PartName="/ppt/notesSlides/notesSlide456.xml" ContentType="application/vnd.openxmlformats-officedocument.presentationml.notesSlide+xml"/>
  <Override PartName="/ppt/tags/tag411.xml" ContentType="application/vnd.openxmlformats-officedocument.presentationml.tags+xml"/>
  <Override PartName="/ppt/notesSlides/notesSlide457.xml" ContentType="application/vnd.openxmlformats-officedocument.presentationml.notesSlide+xml"/>
  <Override PartName="/ppt/tags/tag412.xml" ContentType="application/vnd.openxmlformats-officedocument.presentationml.tags+xml"/>
  <Override PartName="/ppt/notesSlides/notesSlide458.xml" ContentType="application/vnd.openxmlformats-officedocument.presentationml.notesSlide+xml"/>
  <Override PartName="/ppt/tags/tag413.xml" ContentType="application/vnd.openxmlformats-officedocument.presentationml.tags+xml"/>
  <Override PartName="/ppt/notesSlides/notesSlide459.xml" ContentType="application/vnd.openxmlformats-officedocument.presentationml.notesSlide+xml"/>
  <Override PartName="/ppt/tags/tag414.xml" ContentType="application/vnd.openxmlformats-officedocument.presentationml.tags+xml"/>
  <Override PartName="/ppt/notesSlides/notesSlide460.xml" ContentType="application/vnd.openxmlformats-officedocument.presentationml.notesSlide+xml"/>
  <Override PartName="/ppt/tags/tag415.xml" ContentType="application/vnd.openxmlformats-officedocument.presentationml.tags+xml"/>
  <Override PartName="/ppt/notesSlides/notesSlide461.xml" ContentType="application/vnd.openxmlformats-officedocument.presentationml.notesSlide+xml"/>
  <Override PartName="/ppt/tags/tag416.xml" ContentType="application/vnd.openxmlformats-officedocument.presentationml.tags+xml"/>
  <Override PartName="/ppt/notesSlides/notesSlide462.xml" ContentType="application/vnd.openxmlformats-officedocument.presentationml.notesSlide+xml"/>
  <Override PartName="/ppt/tags/tag417.xml" ContentType="application/vnd.openxmlformats-officedocument.presentationml.tags+xml"/>
  <Override PartName="/ppt/notesSlides/notesSlide463.xml" ContentType="application/vnd.openxmlformats-officedocument.presentationml.notesSlide+xml"/>
  <Override PartName="/ppt/tags/tag418.xml" ContentType="application/vnd.openxmlformats-officedocument.presentationml.tags+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tags/tag419.xml" ContentType="application/vnd.openxmlformats-officedocument.presentationml.tags+xml"/>
  <Override PartName="/ppt/notesSlides/notesSlide466.xml" ContentType="application/vnd.openxmlformats-officedocument.presentationml.notesSlide+xml"/>
  <Override PartName="/ppt/tags/tag420.xml" ContentType="application/vnd.openxmlformats-officedocument.presentationml.tags+xml"/>
  <Override PartName="/ppt/notesSlides/notesSlide467.xml" ContentType="application/vnd.openxmlformats-officedocument.presentationml.notesSlide+xml"/>
  <Override PartName="/ppt/tags/tag421.xml" ContentType="application/vnd.openxmlformats-officedocument.presentationml.tags+xml"/>
  <Override PartName="/ppt/notesSlides/notesSlide468.xml" ContentType="application/vnd.openxmlformats-officedocument.presentationml.notesSlide+xml"/>
  <Override PartName="/ppt/tags/tag422.xml" ContentType="application/vnd.openxmlformats-officedocument.presentationml.tags+xml"/>
  <Override PartName="/ppt/notesSlides/notesSlide469.xml" ContentType="application/vnd.openxmlformats-officedocument.presentationml.notesSlide+xml"/>
  <Override PartName="/ppt/tags/tag423.xml" ContentType="application/vnd.openxmlformats-officedocument.presentationml.tags+xml"/>
  <Override PartName="/ppt/notesSlides/notesSlide470.xml" ContentType="application/vnd.openxmlformats-officedocument.presentationml.notesSlide+xml"/>
  <Override PartName="/ppt/tags/tag424.xml" ContentType="application/vnd.openxmlformats-officedocument.presentationml.tags+xml"/>
  <Override PartName="/ppt/notesSlides/notesSlide471.xml" ContentType="application/vnd.openxmlformats-officedocument.presentationml.notesSlide+xml"/>
  <Override PartName="/ppt/tags/tag425.xml" ContentType="application/vnd.openxmlformats-officedocument.presentationml.tags+xml"/>
  <Override PartName="/ppt/notesSlides/notesSlide472.xml" ContentType="application/vnd.openxmlformats-officedocument.presentationml.notesSlide+xml"/>
  <Override PartName="/ppt/tags/tag426.xml" ContentType="application/vnd.openxmlformats-officedocument.presentationml.tags+xml"/>
  <Override PartName="/ppt/notesSlides/notesSlide473.xml" ContentType="application/vnd.openxmlformats-officedocument.presentationml.notesSlide+xml"/>
  <Override PartName="/ppt/tags/tag427.xml" ContentType="application/vnd.openxmlformats-officedocument.presentationml.tags+xml"/>
  <Override PartName="/ppt/notesSlides/notesSlide474.xml" ContentType="application/vnd.openxmlformats-officedocument.presentationml.notesSlide+xml"/>
  <Override PartName="/ppt/tags/tag428.xml" ContentType="application/vnd.openxmlformats-officedocument.presentationml.tags+xml"/>
  <Override PartName="/ppt/notesSlides/notesSlide475.xml" ContentType="application/vnd.openxmlformats-officedocument.presentationml.notesSlide+xml"/>
  <Override PartName="/ppt/tags/tag429.xml" ContentType="application/vnd.openxmlformats-officedocument.presentationml.tags+xml"/>
  <Override PartName="/ppt/notesSlides/notesSlide476.xml" ContentType="application/vnd.openxmlformats-officedocument.presentationml.notesSlide+xml"/>
  <Override PartName="/ppt/tags/tag430.xml" ContentType="application/vnd.openxmlformats-officedocument.presentationml.tags+xml"/>
  <Override PartName="/ppt/notesSlides/notesSlide477.xml" ContentType="application/vnd.openxmlformats-officedocument.presentationml.notesSlide+xml"/>
  <Override PartName="/ppt/tags/tag431.xml" ContentType="application/vnd.openxmlformats-officedocument.presentationml.tags+xml"/>
  <Override PartName="/ppt/notesSlides/notesSlide478.xml" ContentType="application/vnd.openxmlformats-officedocument.presentationml.notesSlide+xml"/>
  <Override PartName="/ppt/tags/tag432.xml" ContentType="application/vnd.openxmlformats-officedocument.presentationml.tags+xml"/>
  <Override PartName="/ppt/notesSlides/notesSlide479.xml" ContentType="application/vnd.openxmlformats-officedocument.presentationml.notesSlide+xml"/>
  <Override PartName="/ppt/tags/tag433.xml" ContentType="application/vnd.openxmlformats-officedocument.presentationml.tags+xml"/>
  <Override PartName="/ppt/notesSlides/notesSlide480.xml" ContentType="application/vnd.openxmlformats-officedocument.presentationml.notesSlide+xml"/>
  <Override PartName="/ppt/tags/tag434.xml" ContentType="application/vnd.openxmlformats-officedocument.presentationml.tags+xml"/>
  <Override PartName="/ppt/notesSlides/notesSlide481.xml" ContentType="application/vnd.openxmlformats-officedocument.presentationml.notesSlide+xml"/>
  <Override PartName="/ppt/tags/tag435.xml" ContentType="application/vnd.openxmlformats-officedocument.presentationml.tags+xml"/>
  <Override PartName="/ppt/notesSlides/notesSlide482.xml" ContentType="application/vnd.openxmlformats-officedocument.presentationml.notesSlide+xml"/>
  <Override PartName="/ppt/tags/tag436.xml" ContentType="application/vnd.openxmlformats-officedocument.presentationml.tags+xml"/>
  <Override PartName="/ppt/notesSlides/notesSlide483.xml" ContentType="application/vnd.openxmlformats-officedocument.presentationml.notesSlide+xml"/>
  <Override PartName="/ppt/tags/tag437.xml" ContentType="application/vnd.openxmlformats-officedocument.presentationml.tags+xml"/>
  <Override PartName="/ppt/notesSlides/notesSlide484.xml" ContentType="application/vnd.openxmlformats-officedocument.presentationml.notesSlide+xml"/>
  <Override PartName="/ppt/tags/tag438.xml" ContentType="application/vnd.openxmlformats-officedocument.presentationml.tags+xml"/>
  <Override PartName="/ppt/notesSlides/notesSlide485.xml" ContentType="application/vnd.openxmlformats-officedocument.presentationml.notesSlide+xml"/>
  <Override PartName="/ppt/tags/tag439.xml" ContentType="application/vnd.openxmlformats-officedocument.presentationml.tags+xml"/>
  <Override PartName="/ppt/notesSlides/notesSlide486.xml" ContentType="application/vnd.openxmlformats-officedocument.presentationml.notesSlide+xml"/>
  <Override PartName="/ppt/tags/tag440.xml" ContentType="application/vnd.openxmlformats-officedocument.presentationml.tags+xml"/>
  <Override PartName="/ppt/notesSlides/notesSlide487.xml" ContentType="application/vnd.openxmlformats-officedocument.presentationml.notesSlide+xml"/>
  <Override PartName="/ppt/tags/tag441.xml" ContentType="application/vnd.openxmlformats-officedocument.presentationml.tags+xml"/>
  <Override PartName="/ppt/notesSlides/notesSlide488.xml" ContentType="application/vnd.openxmlformats-officedocument.presentationml.notesSlide+xml"/>
  <Override PartName="/ppt/tags/tag442.xml" ContentType="application/vnd.openxmlformats-officedocument.presentationml.tags+xml"/>
  <Override PartName="/ppt/notesSlides/notesSlide489.xml" ContentType="application/vnd.openxmlformats-officedocument.presentationml.notesSlide+xml"/>
  <Override PartName="/ppt/tags/tag443.xml" ContentType="application/vnd.openxmlformats-officedocument.presentationml.tags+xml"/>
  <Override PartName="/ppt/notesSlides/notesSlide490.xml" ContentType="application/vnd.openxmlformats-officedocument.presentationml.notesSlide+xml"/>
  <Override PartName="/ppt/tags/tag444.xml" ContentType="application/vnd.openxmlformats-officedocument.presentationml.tags+xml"/>
  <Override PartName="/ppt/notesSlides/notesSlide491.xml" ContentType="application/vnd.openxmlformats-officedocument.presentationml.notesSlide+xml"/>
  <Override PartName="/ppt/tags/tag445.xml" ContentType="application/vnd.openxmlformats-officedocument.presentationml.tags+xml"/>
  <Override PartName="/ppt/notesSlides/notesSlide492.xml" ContentType="application/vnd.openxmlformats-officedocument.presentationml.notesSlide+xml"/>
  <Override PartName="/ppt/tags/tag446.xml" ContentType="application/vnd.openxmlformats-officedocument.presentationml.tags+xml"/>
  <Override PartName="/ppt/notesSlides/notesSlide493.xml" ContentType="application/vnd.openxmlformats-officedocument.presentationml.notesSlide+xml"/>
  <Override PartName="/ppt/tags/tag447.xml" ContentType="application/vnd.openxmlformats-officedocument.presentationml.tags+xml"/>
  <Override PartName="/ppt/notesSlides/notesSlide494.xml" ContentType="application/vnd.openxmlformats-officedocument.presentationml.notesSlide+xml"/>
  <Override PartName="/ppt/tags/tag448.xml" ContentType="application/vnd.openxmlformats-officedocument.presentationml.tags+xml"/>
  <Override PartName="/ppt/notesSlides/notesSlide495.xml" ContentType="application/vnd.openxmlformats-officedocument.presentationml.notesSlide+xml"/>
  <Override PartName="/ppt/tags/tag449.xml" ContentType="application/vnd.openxmlformats-officedocument.presentationml.tags+xml"/>
  <Override PartName="/ppt/notesSlides/notesSlide496.xml" ContentType="application/vnd.openxmlformats-officedocument.presentationml.notesSlide+xml"/>
  <Override PartName="/ppt/tags/tag450.xml" ContentType="application/vnd.openxmlformats-officedocument.presentationml.tags+xml"/>
  <Override PartName="/ppt/notesSlides/notesSlide497.xml" ContentType="application/vnd.openxmlformats-officedocument.presentationml.notesSlide+xml"/>
  <Override PartName="/ppt/tags/tag451.xml" ContentType="application/vnd.openxmlformats-officedocument.presentationml.tags+xml"/>
  <Override PartName="/ppt/notesSlides/notesSlide498.xml" ContentType="application/vnd.openxmlformats-officedocument.presentationml.notesSlide+xml"/>
  <Override PartName="/ppt/tags/tag452.xml" ContentType="application/vnd.openxmlformats-officedocument.presentationml.tags+xml"/>
  <Override PartName="/ppt/notesSlides/notesSlide499.xml" ContentType="application/vnd.openxmlformats-officedocument.presentationml.notesSlide+xml"/>
  <Override PartName="/ppt/tags/tag453.xml" ContentType="application/vnd.openxmlformats-officedocument.presentationml.tags+xml"/>
  <Override PartName="/ppt/notesSlides/notesSlide500.xml" ContentType="application/vnd.openxmlformats-officedocument.presentationml.notesSlide+xml"/>
  <Override PartName="/ppt/tags/tag454.xml" ContentType="application/vnd.openxmlformats-officedocument.presentationml.tags+xml"/>
  <Override PartName="/ppt/notesSlides/notesSlide501.xml" ContentType="application/vnd.openxmlformats-officedocument.presentationml.notesSlide+xml"/>
  <Override PartName="/ppt/tags/tag455.xml" ContentType="application/vnd.openxmlformats-officedocument.presentationml.tags+xml"/>
  <Override PartName="/ppt/notesSlides/notesSlide502.xml" ContentType="application/vnd.openxmlformats-officedocument.presentationml.notesSlide+xml"/>
  <Override PartName="/ppt/tags/tag456.xml" ContentType="application/vnd.openxmlformats-officedocument.presentationml.tags+xml"/>
  <Override PartName="/ppt/notesSlides/notesSlide503.xml" ContentType="application/vnd.openxmlformats-officedocument.presentationml.notesSlide+xml"/>
  <Override PartName="/ppt/tags/tag457.xml" ContentType="application/vnd.openxmlformats-officedocument.presentationml.tags+xml"/>
  <Override PartName="/ppt/notesSlides/notesSlide504.xml" ContentType="application/vnd.openxmlformats-officedocument.presentationml.notesSlide+xml"/>
  <Override PartName="/ppt/tags/tag458.xml" ContentType="application/vnd.openxmlformats-officedocument.presentationml.tags+xml"/>
  <Override PartName="/ppt/notesSlides/notesSlide505.xml" ContentType="application/vnd.openxmlformats-officedocument.presentationml.notesSlide+xml"/>
  <Override PartName="/ppt/tags/tag459.xml" ContentType="application/vnd.openxmlformats-officedocument.presentationml.tags+xml"/>
  <Override PartName="/ppt/notesSlides/notesSlide506.xml" ContentType="application/vnd.openxmlformats-officedocument.presentationml.notesSlide+xml"/>
  <Override PartName="/ppt/tags/tag460.xml" ContentType="application/vnd.openxmlformats-officedocument.presentationml.tags+xml"/>
  <Override PartName="/ppt/notesSlides/notesSlide507.xml" ContentType="application/vnd.openxmlformats-officedocument.presentationml.notesSlide+xml"/>
  <Override PartName="/ppt/tags/tag461.xml" ContentType="application/vnd.openxmlformats-officedocument.presentationml.tags+xml"/>
  <Override PartName="/ppt/notesSlides/notesSlide508.xml" ContentType="application/vnd.openxmlformats-officedocument.presentationml.notesSlide+xml"/>
  <Override PartName="/ppt/tags/tag462.xml" ContentType="application/vnd.openxmlformats-officedocument.presentationml.tags+xml"/>
  <Override PartName="/ppt/notesSlides/notesSlide509.xml" ContentType="application/vnd.openxmlformats-officedocument.presentationml.notesSlide+xml"/>
  <Override PartName="/ppt/tags/tag463.xml" ContentType="application/vnd.openxmlformats-officedocument.presentationml.tags+xml"/>
  <Override PartName="/ppt/notesSlides/notesSlide510.xml" ContentType="application/vnd.openxmlformats-officedocument.presentationml.notesSlide+xml"/>
  <Override PartName="/ppt/tags/tag464.xml" ContentType="application/vnd.openxmlformats-officedocument.presentationml.tags+xml"/>
  <Override PartName="/ppt/notesSlides/notesSlide511.xml" ContentType="application/vnd.openxmlformats-officedocument.presentationml.notesSlide+xml"/>
  <Override PartName="/ppt/tags/tag465.xml" ContentType="application/vnd.openxmlformats-officedocument.presentationml.tags+xml"/>
  <Override PartName="/ppt/notesSlides/notesSlide512.xml" ContentType="application/vnd.openxmlformats-officedocument.presentationml.notesSlide+xml"/>
  <Override PartName="/ppt/tags/tag466.xml" ContentType="application/vnd.openxmlformats-officedocument.presentationml.tags+xml"/>
  <Override PartName="/ppt/notesSlides/notesSlide513.xml" ContentType="application/vnd.openxmlformats-officedocument.presentationml.notesSlide+xml"/>
  <Override PartName="/ppt/tags/tag467.xml" ContentType="application/vnd.openxmlformats-officedocument.presentationml.tags+xml"/>
  <Override PartName="/ppt/notesSlides/notesSlide514.xml" ContentType="application/vnd.openxmlformats-officedocument.presentationml.notesSlide+xml"/>
  <Override PartName="/ppt/tags/tag468.xml" ContentType="application/vnd.openxmlformats-officedocument.presentationml.tags+xml"/>
  <Override PartName="/ppt/notesSlides/notesSlide515.xml" ContentType="application/vnd.openxmlformats-officedocument.presentationml.notesSlide+xml"/>
  <Override PartName="/ppt/tags/tag469.xml" ContentType="application/vnd.openxmlformats-officedocument.presentationml.tags+xml"/>
  <Override PartName="/ppt/notesSlides/notesSlide516.xml" ContentType="application/vnd.openxmlformats-officedocument.presentationml.notesSlide+xml"/>
  <Override PartName="/ppt/tags/tag470.xml" ContentType="application/vnd.openxmlformats-officedocument.presentationml.tags+xml"/>
  <Override PartName="/ppt/notesSlides/notesSlide517.xml" ContentType="application/vnd.openxmlformats-officedocument.presentationml.notesSlide+xml"/>
  <Override PartName="/ppt/tags/tag471.xml" ContentType="application/vnd.openxmlformats-officedocument.presentationml.tags+xml"/>
  <Override PartName="/ppt/notesSlides/notesSlide518.xml" ContentType="application/vnd.openxmlformats-officedocument.presentationml.notesSlide+xml"/>
  <Override PartName="/ppt/tags/tag472.xml" ContentType="application/vnd.openxmlformats-officedocument.presentationml.tags+xml"/>
  <Override PartName="/ppt/notesSlides/notesSlide519.xml" ContentType="application/vnd.openxmlformats-officedocument.presentationml.notesSlide+xml"/>
  <Override PartName="/ppt/tags/tag473.xml" ContentType="application/vnd.openxmlformats-officedocument.presentationml.tags+xml"/>
  <Override PartName="/ppt/notesSlides/notesSlide520.xml" ContentType="application/vnd.openxmlformats-officedocument.presentationml.notesSlide+xml"/>
  <Override PartName="/ppt/tags/tag474.xml" ContentType="application/vnd.openxmlformats-officedocument.presentationml.tags+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tags/tag475.xml" ContentType="application/vnd.openxmlformats-officedocument.presentationml.tags+xml"/>
  <Override PartName="/ppt/notesSlides/notesSlide523.xml" ContentType="application/vnd.openxmlformats-officedocument.presentationml.notesSlide+xml"/>
  <Override PartName="/ppt/tags/tag476.xml" ContentType="application/vnd.openxmlformats-officedocument.presentationml.tags+xml"/>
  <Override PartName="/ppt/notesSlides/notesSlide524.xml" ContentType="application/vnd.openxmlformats-officedocument.presentationml.notesSlide+xml"/>
  <Override PartName="/ppt/tags/tag477.xml" ContentType="application/vnd.openxmlformats-officedocument.presentationml.tags+xml"/>
  <Override PartName="/ppt/notesSlides/notesSlide525.xml" ContentType="application/vnd.openxmlformats-officedocument.presentationml.notesSlide+xml"/>
  <Override PartName="/ppt/tags/tag478.xml" ContentType="application/vnd.openxmlformats-officedocument.presentationml.tags+xml"/>
  <Override PartName="/ppt/notesSlides/notesSlide526.xml" ContentType="application/vnd.openxmlformats-officedocument.presentationml.notesSlide+xml"/>
  <Override PartName="/ppt/tags/tag479.xml" ContentType="application/vnd.openxmlformats-officedocument.presentationml.tags+xml"/>
  <Override PartName="/ppt/notesSlides/notesSlide527.xml" ContentType="application/vnd.openxmlformats-officedocument.presentationml.notesSlide+xml"/>
  <Override PartName="/ppt/tags/tag480.xml" ContentType="application/vnd.openxmlformats-officedocument.presentationml.tags+xml"/>
  <Override PartName="/ppt/notesSlides/notesSlide528.xml" ContentType="application/vnd.openxmlformats-officedocument.presentationml.notesSlide+xml"/>
  <Override PartName="/ppt/tags/tag481.xml" ContentType="application/vnd.openxmlformats-officedocument.presentationml.tags+xml"/>
  <Override PartName="/ppt/notesSlides/notesSlide529.xml" ContentType="application/vnd.openxmlformats-officedocument.presentationml.notesSlide+xml"/>
  <Override PartName="/ppt/tags/tag482.xml" ContentType="application/vnd.openxmlformats-officedocument.presentationml.tags+xml"/>
  <Override PartName="/ppt/notesSlides/notesSlide530.xml" ContentType="application/vnd.openxmlformats-officedocument.presentationml.notesSlide+xml"/>
  <Override PartName="/ppt/tags/tag483.xml" ContentType="application/vnd.openxmlformats-officedocument.presentationml.tags+xml"/>
  <Override PartName="/ppt/notesSlides/notesSlide531.xml" ContentType="application/vnd.openxmlformats-officedocument.presentationml.notesSlide+xml"/>
  <Override PartName="/ppt/tags/tag484.xml" ContentType="application/vnd.openxmlformats-officedocument.presentationml.tags+xml"/>
  <Override PartName="/ppt/notesSlides/notesSlide532.xml" ContentType="application/vnd.openxmlformats-officedocument.presentationml.notesSlide+xml"/>
  <Override PartName="/ppt/tags/tag485.xml" ContentType="application/vnd.openxmlformats-officedocument.presentationml.tags+xml"/>
  <Override PartName="/ppt/notesSlides/notesSlide533.xml" ContentType="application/vnd.openxmlformats-officedocument.presentationml.notesSlide+xml"/>
  <Override PartName="/ppt/tags/tag486.xml" ContentType="application/vnd.openxmlformats-officedocument.presentationml.tags+xml"/>
  <Override PartName="/ppt/notesSlides/notesSlide534.xml" ContentType="application/vnd.openxmlformats-officedocument.presentationml.notesSlide+xml"/>
  <Override PartName="/ppt/tags/tag487.xml" ContentType="application/vnd.openxmlformats-officedocument.presentationml.tags+xml"/>
  <Override PartName="/ppt/notesSlides/notesSlide535.xml" ContentType="application/vnd.openxmlformats-officedocument.presentationml.notesSlide+xml"/>
  <Override PartName="/ppt/tags/tag488.xml" ContentType="application/vnd.openxmlformats-officedocument.presentationml.tags+xml"/>
  <Override PartName="/ppt/notesSlides/notesSlide536.xml" ContentType="application/vnd.openxmlformats-officedocument.presentationml.notesSlide+xml"/>
  <Override PartName="/ppt/tags/tag489.xml" ContentType="application/vnd.openxmlformats-officedocument.presentationml.tags+xml"/>
  <Override PartName="/ppt/notesSlides/notesSlide537.xml" ContentType="application/vnd.openxmlformats-officedocument.presentationml.notesSlide+xml"/>
  <Override PartName="/ppt/tags/tag490.xml" ContentType="application/vnd.openxmlformats-officedocument.presentationml.tags+xml"/>
  <Override PartName="/ppt/notesSlides/notesSlide538.xml" ContentType="application/vnd.openxmlformats-officedocument.presentationml.notesSlide+xml"/>
  <Override PartName="/ppt/tags/tag491.xml" ContentType="application/vnd.openxmlformats-officedocument.presentationml.tags+xml"/>
  <Override PartName="/ppt/notesSlides/notesSlide539.xml" ContentType="application/vnd.openxmlformats-officedocument.presentationml.notesSlide+xml"/>
  <Override PartName="/ppt/tags/tag492.xml" ContentType="application/vnd.openxmlformats-officedocument.presentationml.tags+xml"/>
  <Override PartName="/ppt/notesSlides/notesSlide540.xml" ContentType="application/vnd.openxmlformats-officedocument.presentationml.notesSlide+xml"/>
  <Override PartName="/ppt/tags/tag493.xml" ContentType="application/vnd.openxmlformats-officedocument.presentationml.tags+xml"/>
  <Override PartName="/ppt/notesSlides/notesSlide541.xml" ContentType="application/vnd.openxmlformats-officedocument.presentationml.notesSlide+xml"/>
  <Override PartName="/ppt/tags/tag494.xml" ContentType="application/vnd.openxmlformats-officedocument.presentationml.tags+xml"/>
  <Override PartName="/ppt/notesSlides/notesSlide542.xml" ContentType="application/vnd.openxmlformats-officedocument.presentationml.notesSlide+xml"/>
  <Override PartName="/ppt/tags/tag495.xml" ContentType="application/vnd.openxmlformats-officedocument.presentationml.tags+xml"/>
  <Override PartName="/ppt/notesSlides/notesSlide543.xml" ContentType="application/vnd.openxmlformats-officedocument.presentationml.notesSlide+xml"/>
  <Override PartName="/ppt/tags/tag496.xml" ContentType="application/vnd.openxmlformats-officedocument.presentationml.tags+xml"/>
  <Override PartName="/ppt/notesSlides/notesSlide544.xml" ContentType="application/vnd.openxmlformats-officedocument.presentationml.notesSlide+xml"/>
  <Override PartName="/ppt/tags/tag497.xml" ContentType="application/vnd.openxmlformats-officedocument.presentationml.tags+xml"/>
  <Override PartName="/ppt/notesSlides/notesSlide545.xml" ContentType="application/vnd.openxmlformats-officedocument.presentationml.notesSlide+xml"/>
  <Override PartName="/ppt/tags/tag498.xml" ContentType="application/vnd.openxmlformats-officedocument.presentationml.tags+xml"/>
  <Override PartName="/ppt/notesSlides/notesSlide546.xml" ContentType="application/vnd.openxmlformats-officedocument.presentationml.notesSlide+xml"/>
  <Override PartName="/ppt/tags/tag499.xml" ContentType="application/vnd.openxmlformats-officedocument.presentationml.tags+xml"/>
  <Override PartName="/ppt/notesSlides/notesSlide547.xml" ContentType="application/vnd.openxmlformats-officedocument.presentationml.notesSlide+xml"/>
  <Override PartName="/ppt/tags/tag500.xml" ContentType="application/vnd.openxmlformats-officedocument.presentationml.tags+xml"/>
  <Override PartName="/ppt/notesSlides/notesSlide548.xml" ContentType="application/vnd.openxmlformats-officedocument.presentationml.notesSlide+xml"/>
  <Override PartName="/ppt/tags/tag501.xml" ContentType="application/vnd.openxmlformats-officedocument.presentationml.tags+xml"/>
  <Override PartName="/ppt/notesSlides/notesSlide549.xml" ContentType="application/vnd.openxmlformats-officedocument.presentationml.notesSlide+xml"/>
  <Override PartName="/ppt/tags/tag502.xml" ContentType="application/vnd.openxmlformats-officedocument.presentationml.tags+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tags/tag503.xml" ContentType="application/vnd.openxmlformats-officedocument.presentationml.tags+xml"/>
  <Override PartName="/ppt/notesSlides/notesSlide552.xml" ContentType="application/vnd.openxmlformats-officedocument.presentationml.notesSlide+xml"/>
  <Override PartName="/ppt/tags/tag504.xml" ContentType="application/vnd.openxmlformats-officedocument.presentationml.tags+xml"/>
  <Override PartName="/ppt/notesSlides/notesSlide553.xml" ContentType="application/vnd.openxmlformats-officedocument.presentationml.notesSlide+xml"/>
  <Override PartName="/ppt/tags/tag505.xml" ContentType="application/vnd.openxmlformats-officedocument.presentationml.tags+xml"/>
  <Override PartName="/ppt/notesSlides/notesSlide554.xml" ContentType="application/vnd.openxmlformats-officedocument.presentationml.notesSlide+xml"/>
  <Override PartName="/ppt/tags/tag506.xml" ContentType="application/vnd.openxmlformats-officedocument.presentationml.tags+xml"/>
  <Override PartName="/ppt/notesSlides/notesSlide555.xml" ContentType="application/vnd.openxmlformats-officedocument.presentationml.notesSlide+xml"/>
  <Override PartName="/ppt/tags/tag507.xml" ContentType="application/vnd.openxmlformats-officedocument.presentationml.tags+xml"/>
  <Override PartName="/ppt/notesSlides/notesSlide556.xml" ContentType="application/vnd.openxmlformats-officedocument.presentationml.notesSlide+xml"/>
  <Override PartName="/ppt/tags/tag508.xml" ContentType="application/vnd.openxmlformats-officedocument.presentationml.tags+xml"/>
  <Override PartName="/ppt/notesSlides/notesSlide557.xml" ContentType="application/vnd.openxmlformats-officedocument.presentationml.notesSlide+xml"/>
  <Override PartName="/ppt/tags/tag509.xml" ContentType="application/vnd.openxmlformats-officedocument.presentationml.tags+xml"/>
  <Override PartName="/ppt/notesSlides/notesSlide558.xml" ContentType="application/vnd.openxmlformats-officedocument.presentationml.notesSlide+xml"/>
  <Override PartName="/ppt/tags/tag510.xml" ContentType="application/vnd.openxmlformats-officedocument.presentationml.tags+xml"/>
  <Override PartName="/ppt/notesSlides/notesSlide559.xml" ContentType="application/vnd.openxmlformats-officedocument.presentationml.notesSlide+xml"/>
  <Override PartName="/ppt/tags/tag511.xml" ContentType="application/vnd.openxmlformats-officedocument.presentationml.tags+xml"/>
  <Override PartName="/ppt/notesSlides/notesSlide560.xml" ContentType="application/vnd.openxmlformats-officedocument.presentationml.notesSlide+xml"/>
  <Override PartName="/ppt/tags/tag512.xml" ContentType="application/vnd.openxmlformats-officedocument.presentationml.tags+xml"/>
  <Override PartName="/ppt/notesSlides/notesSlide561.xml" ContentType="application/vnd.openxmlformats-officedocument.presentationml.notesSlide+xml"/>
  <Override PartName="/ppt/tags/tag513.xml" ContentType="application/vnd.openxmlformats-officedocument.presentationml.tags+xml"/>
  <Override PartName="/ppt/notesSlides/notesSlide562.xml" ContentType="application/vnd.openxmlformats-officedocument.presentationml.notesSlide+xml"/>
  <Override PartName="/ppt/tags/tag514.xml" ContentType="application/vnd.openxmlformats-officedocument.presentationml.tags+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tags/tag515.xml" ContentType="application/vnd.openxmlformats-officedocument.presentationml.tags+xml"/>
  <Override PartName="/ppt/notesSlides/notesSlide565.xml" ContentType="application/vnd.openxmlformats-officedocument.presentationml.notesSlide+xml"/>
  <Override PartName="/ppt/tags/tag516.xml" ContentType="application/vnd.openxmlformats-officedocument.presentationml.tags+xml"/>
  <Override PartName="/ppt/notesSlides/notesSlide566.xml" ContentType="application/vnd.openxmlformats-officedocument.presentationml.notesSlide+xml"/>
  <Override PartName="/ppt/tags/tag517.xml" ContentType="application/vnd.openxmlformats-officedocument.presentationml.tags+xml"/>
  <Override PartName="/ppt/notesSlides/notesSlide567.xml" ContentType="application/vnd.openxmlformats-officedocument.presentationml.notesSlide+xml"/>
  <Override PartName="/ppt/tags/tag518.xml" ContentType="application/vnd.openxmlformats-officedocument.presentationml.tags+xml"/>
  <Override PartName="/ppt/notesSlides/notesSlide568.xml" ContentType="application/vnd.openxmlformats-officedocument.presentationml.notesSlide+xml"/>
  <Override PartName="/ppt/tags/tag519.xml" ContentType="application/vnd.openxmlformats-officedocument.presentationml.tags+xml"/>
  <Override PartName="/ppt/notesSlides/notesSlide569.xml" ContentType="application/vnd.openxmlformats-officedocument.presentationml.notesSlide+xml"/>
  <Override PartName="/ppt/tags/tag520.xml" ContentType="application/vnd.openxmlformats-officedocument.presentationml.tags+xml"/>
  <Override PartName="/ppt/notesSlides/notesSlide570.xml" ContentType="application/vnd.openxmlformats-officedocument.presentationml.notesSlide+xml"/>
  <Override PartName="/ppt/tags/tag521.xml" ContentType="application/vnd.openxmlformats-officedocument.presentationml.tags+xml"/>
  <Override PartName="/ppt/notesSlides/notesSlide571.xml" ContentType="application/vnd.openxmlformats-officedocument.presentationml.notesSlide+xml"/>
  <Override PartName="/ppt/tags/tag522.xml" ContentType="application/vnd.openxmlformats-officedocument.presentationml.tags+xml"/>
  <Override PartName="/ppt/notesSlides/notesSlide572.xml" ContentType="application/vnd.openxmlformats-officedocument.presentationml.notesSlide+xml"/>
  <Override PartName="/ppt/tags/tag523.xml" ContentType="application/vnd.openxmlformats-officedocument.presentationml.tags+xml"/>
  <Override PartName="/ppt/notesSlides/notesSlide573.xml" ContentType="application/vnd.openxmlformats-officedocument.presentationml.notesSlide+xml"/>
  <Override PartName="/ppt/tags/tag524.xml" ContentType="application/vnd.openxmlformats-officedocument.presentationml.tags+xml"/>
  <Override PartName="/ppt/notesSlides/notesSlide574.xml" ContentType="application/vnd.openxmlformats-officedocument.presentationml.notesSlide+xml"/>
  <Override PartName="/ppt/tags/tag525.xml" ContentType="application/vnd.openxmlformats-officedocument.presentationml.tags+xml"/>
  <Override PartName="/ppt/notesSlides/notesSlide575.xml" ContentType="application/vnd.openxmlformats-officedocument.presentationml.notesSlide+xml"/>
  <Override PartName="/ppt/tags/tag526.xml" ContentType="application/vnd.openxmlformats-officedocument.presentationml.tags+xml"/>
  <Override PartName="/ppt/notesSlides/notesSlide576.xml" ContentType="application/vnd.openxmlformats-officedocument.presentationml.notesSlide+xml"/>
  <Override PartName="/ppt/tags/tag527.xml" ContentType="application/vnd.openxmlformats-officedocument.presentationml.tags+xml"/>
  <Override PartName="/ppt/notesSlides/notesSlide577.xml" ContentType="application/vnd.openxmlformats-officedocument.presentationml.notesSlide+xml"/>
  <Override PartName="/ppt/tags/tag528.xml" ContentType="application/vnd.openxmlformats-officedocument.presentationml.tags+xml"/>
  <Override PartName="/ppt/notesSlides/notesSlide578.xml" ContentType="application/vnd.openxmlformats-officedocument.presentationml.notesSlide+xml"/>
  <Override PartName="/ppt/tags/tag529.xml" ContentType="application/vnd.openxmlformats-officedocument.presentationml.tags+xml"/>
  <Override PartName="/ppt/notesSlides/notesSlide579.xml" ContentType="application/vnd.openxmlformats-officedocument.presentationml.notesSlide+xml"/>
  <Override PartName="/ppt/tags/tag530.xml" ContentType="application/vnd.openxmlformats-officedocument.presentationml.tags+xml"/>
  <Override PartName="/ppt/notesSlides/notesSlide580.xml" ContentType="application/vnd.openxmlformats-officedocument.presentationml.notesSlide+xml"/>
  <Override PartName="/ppt/tags/tag531.xml" ContentType="application/vnd.openxmlformats-officedocument.presentationml.tags+xml"/>
  <Override PartName="/ppt/notesSlides/notesSlide581.xml" ContentType="application/vnd.openxmlformats-officedocument.presentationml.notesSlide+xml"/>
  <Override PartName="/ppt/tags/tag532.xml" ContentType="application/vnd.openxmlformats-officedocument.presentationml.tags+xml"/>
  <Override PartName="/ppt/notesSlides/notesSlide582.xml" ContentType="application/vnd.openxmlformats-officedocument.presentationml.notesSlide+xml"/>
  <Override PartName="/ppt/tags/tag533.xml" ContentType="application/vnd.openxmlformats-officedocument.presentationml.tags+xml"/>
  <Override PartName="/ppt/notesSlides/notesSlide583.xml" ContentType="application/vnd.openxmlformats-officedocument.presentationml.notesSlide+xml"/>
  <Override PartName="/ppt/tags/tag534.xml" ContentType="application/vnd.openxmlformats-officedocument.presentationml.tags+xml"/>
  <Override PartName="/ppt/notesSlides/notesSlide584.xml" ContentType="application/vnd.openxmlformats-officedocument.presentationml.notesSlide+xml"/>
  <Override PartName="/ppt/tags/tag535.xml" ContentType="application/vnd.openxmlformats-officedocument.presentationml.tags+xml"/>
  <Override PartName="/ppt/notesSlides/notesSlide585.xml" ContentType="application/vnd.openxmlformats-officedocument.presentationml.notesSlide+xml"/>
  <Override PartName="/ppt/tags/tag536.xml" ContentType="application/vnd.openxmlformats-officedocument.presentationml.tags+xml"/>
  <Override PartName="/ppt/notesSlides/notesSlide586.xml" ContentType="application/vnd.openxmlformats-officedocument.presentationml.notesSlide+xml"/>
  <Override PartName="/ppt/tags/tag537.xml" ContentType="application/vnd.openxmlformats-officedocument.presentationml.tags+xml"/>
  <Override PartName="/ppt/notesSlides/notesSlide587.xml" ContentType="application/vnd.openxmlformats-officedocument.presentationml.notesSlide+xml"/>
  <Override PartName="/ppt/tags/tag538.xml" ContentType="application/vnd.openxmlformats-officedocument.presentationml.tags+xml"/>
  <Override PartName="/ppt/notesSlides/notesSlide588.xml" ContentType="application/vnd.openxmlformats-officedocument.presentationml.notesSlide+xml"/>
  <Override PartName="/ppt/tags/tag539.xml" ContentType="application/vnd.openxmlformats-officedocument.presentationml.tags+xml"/>
  <Override PartName="/ppt/notesSlides/notesSlide589.xml" ContentType="application/vnd.openxmlformats-officedocument.presentationml.notesSlide+xml"/>
  <Override PartName="/ppt/tags/tag540.xml" ContentType="application/vnd.openxmlformats-officedocument.presentationml.tags+xml"/>
  <Override PartName="/ppt/notesSlides/notesSlide590.xml" ContentType="application/vnd.openxmlformats-officedocument.presentationml.notesSlide+xml"/>
  <Override PartName="/ppt/tags/tag541.xml" ContentType="application/vnd.openxmlformats-officedocument.presentationml.tags+xml"/>
  <Override PartName="/ppt/notesSlides/notesSlide591.xml" ContentType="application/vnd.openxmlformats-officedocument.presentationml.notesSlide+xml"/>
  <Override PartName="/ppt/tags/tag542.xml" ContentType="application/vnd.openxmlformats-officedocument.presentationml.tags+xml"/>
  <Override PartName="/ppt/notesSlides/notesSlide592.xml" ContentType="application/vnd.openxmlformats-officedocument.presentationml.notesSlide+xml"/>
  <Override PartName="/ppt/tags/tag543.xml" ContentType="application/vnd.openxmlformats-officedocument.presentationml.tags+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tags/tag544.xml" ContentType="application/vnd.openxmlformats-officedocument.presentationml.tags+xml"/>
  <Override PartName="/ppt/notesSlides/notesSlide595.xml" ContentType="application/vnd.openxmlformats-officedocument.presentationml.notesSlide+xml"/>
  <Override PartName="/ppt/tags/tag545.xml" ContentType="application/vnd.openxmlformats-officedocument.presentationml.tags+xml"/>
  <Override PartName="/ppt/notesSlides/notesSlide596.xml" ContentType="application/vnd.openxmlformats-officedocument.presentationml.notesSlide+xml"/>
  <Override PartName="/ppt/tags/tag546.xml" ContentType="application/vnd.openxmlformats-officedocument.presentationml.tags+xml"/>
  <Override PartName="/ppt/notesSlides/notesSlide597.xml" ContentType="application/vnd.openxmlformats-officedocument.presentationml.notesSlide+xml"/>
  <Override PartName="/ppt/tags/tag547.xml" ContentType="application/vnd.openxmlformats-officedocument.presentationml.tags+xml"/>
  <Override PartName="/ppt/notesSlides/notesSlide598.xml" ContentType="application/vnd.openxmlformats-officedocument.presentationml.notesSlide+xml"/>
  <Override PartName="/ppt/tags/tag548.xml" ContentType="application/vnd.openxmlformats-officedocument.presentationml.tags+xml"/>
  <Override PartName="/ppt/notesSlides/notesSlide599.xml" ContentType="application/vnd.openxmlformats-officedocument.presentationml.notesSlide+xml"/>
  <Override PartName="/ppt/tags/tag549.xml" ContentType="application/vnd.openxmlformats-officedocument.presentationml.tags+xml"/>
  <Override PartName="/ppt/notesSlides/notesSlide600.xml" ContentType="application/vnd.openxmlformats-officedocument.presentationml.notesSlide+xml"/>
  <Override PartName="/ppt/tags/tag550.xml" ContentType="application/vnd.openxmlformats-officedocument.presentationml.tags+xml"/>
  <Override PartName="/ppt/notesSlides/notesSlide601.xml" ContentType="application/vnd.openxmlformats-officedocument.presentationml.notesSlide+xml"/>
  <Override PartName="/ppt/tags/tag551.xml" ContentType="application/vnd.openxmlformats-officedocument.presentationml.tags+xml"/>
  <Override PartName="/ppt/notesSlides/notesSlide602.xml" ContentType="application/vnd.openxmlformats-officedocument.presentationml.notesSlide+xml"/>
  <Override PartName="/ppt/tags/tag552.xml" ContentType="application/vnd.openxmlformats-officedocument.presentationml.tags+xml"/>
  <Override PartName="/ppt/notesSlides/notesSlide603.xml" ContentType="application/vnd.openxmlformats-officedocument.presentationml.notesSlide+xml"/>
  <Override PartName="/ppt/notesSlides/notesSlide6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606"/>
  </p:notesMasterIdLst>
  <p:handoutMasterIdLst>
    <p:handoutMasterId r:id="rId607"/>
  </p:handoutMasterIdLst>
  <p:sldIdLst>
    <p:sldId id="509" r:id="rId2"/>
    <p:sldId id="510" r:id="rId3"/>
    <p:sldId id="511" r:id="rId4"/>
    <p:sldId id="512"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35" r:id="rId28"/>
    <p:sldId id="536" r:id="rId29"/>
    <p:sldId id="537" r:id="rId30"/>
    <p:sldId id="538" r:id="rId31"/>
    <p:sldId id="539" r:id="rId32"/>
    <p:sldId id="540" r:id="rId33"/>
    <p:sldId id="541" r:id="rId34"/>
    <p:sldId id="542" r:id="rId35"/>
    <p:sldId id="543" r:id="rId36"/>
    <p:sldId id="544" r:id="rId37"/>
    <p:sldId id="545" r:id="rId38"/>
    <p:sldId id="546" r:id="rId39"/>
    <p:sldId id="547" r:id="rId40"/>
    <p:sldId id="548" r:id="rId41"/>
    <p:sldId id="549" r:id="rId42"/>
    <p:sldId id="550" r:id="rId43"/>
    <p:sldId id="551" r:id="rId44"/>
    <p:sldId id="552" r:id="rId45"/>
    <p:sldId id="553" r:id="rId46"/>
    <p:sldId id="554" r:id="rId47"/>
    <p:sldId id="555" r:id="rId48"/>
    <p:sldId id="556" r:id="rId49"/>
    <p:sldId id="557" r:id="rId50"/>
    <p:sldId id="558" r:id="rId51"/>
    <p:sldId id="559" r:id="rId52"/>
    <p:sldId id="560" r:id="rId53"/>
    <p:sldId id="561" r:id="rId54"/>
    <p:sldId id="562" r:id="rId55"/>
    <p:sldId id="563" r:id="rId56"/>
    <p:sldId id="564" r:id="rId57"/>
    <p:sldId id="565" r:id="rId58"/>
    <p:sldId id="566" r:id="rId59"/>
    <p:sldId id="567" r:id="rId60"/>
    <p:sldId id="568" r:id="rId61"/>
    <p:sldId id="569" r:id="rId62"/>
    <p:sldId id="570" r:id="rId63"/>
    <p:sldId id="571" r:id="rId64"/>
    <p:sldId id="572" r:id="rId65"/>
    <p:sldId id="573" r:id="rId66"/>
    <p:sldId id="574" r:id="rId67"/>
    <p:sldId id="575" r:id="rId68"/>
    <p:sldId id="576" r:id="rId69"/>
    <p:sldId id="577" r:id="rId70"/>
    <p:sldId id="578" r:id="rId71"/>
    <p:sldId id="579" r:id="rId72"/>
    <p:sldId id="580" r:id="rId73"/>
    <p:sldId id="581" r:id="rId74"/>
    <p:sldId id="582" r:id="rId75"/>
    <p:sldId id="583" r:id="rId76"/>
    <p:sldId id="584" r:id="rId77"/>
    <p:sldId id="585" r:id="rId78"/>
    <p:sldId id="586" r:id="rId79"/>
    <p:sldId id="587"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602" r:id="rId95"/>
    <p:sldId id="603" r:id="rId96"/>
    <p:sldId id="604" r:id="rId97"/>
    <p:sldId id="605" r:id="rId98"/>
    <p:sldId id="606" r:id="rId99"/>
    <p:sldId id="607" r:id="rId100"/>
    <p:sldId id="608" r:id="rId101"/>
    <p:sldId id="609" r:id="rId102"/>
    <p:sldId id="610" r:id="rId103"/>
    <p:sldId id="611" r:id="rId104"/>
    <p:sldId id="612" r:id="rId105"/>
    <p:sldId id="613" r:id="rId106"/>
    <p:sldId id="614" r:id="rId107"/>
    <p:sldId id="615" r:id="rId108"/>
    <p:sldId id="616" r:id="rId109"/>
    <p:sldId id="617" r:id="rId110"/>
    <p:sldId id="618" r:id="rId111"/>
    <p:sldId id="619" r:id="rId112"/>
    <p:sldId id="620" r:id="rId113"/>
    <p:sldId id="621" r:id="rId114"/>
    <p:sldId id="622" r:id="rId115"/>
    <p:sldId id="623" r:id="rId116"/>
    <p:sldId id="624" r:id="rId117"/>
    <p:sldId id="625" r:id="rId118"/>
    <p:sldId id="626" r:id="rId119"/>
    <p:sldId id="627" r:id="rId120"/>
    <p:sldId id="628" r:id="rId121"/>
    <p:sldId id="629" r:id="rId122"/>
    <p:sldId id="630" r:id="rId123"/>
    <p:sldId id="631" r:id="rId124"/>
    <p:sldId id="632" r:id="rId125"/>
    <p:sldId id="633" r:id="rId126"/>
    <p:sldId id="634" r:id="rId127"/>
    <p:sldId id="635" r:id="rId128"/>
    <p:sldId id="636" r:id="rId129"/>
    <p:sldId id="637" r:id="rId130"/>
    <p:sldId id="638" r:id="rId131"/>
    <p:sldId id="639" r:id="rId132"/>
    <p:sldId id="640" r:id="rId133"/>
    <p:sldId id="641" r:id="rId134"/>
    <p:sldId id="642" r:id="rId135"/>
    <p:sldId id="643" r:id="rId136"/>
    <p:sldId id="644" r:id="rId137"/>
    <p:sldId id="645" r:id="rId138"/>
    <p:sldId id="646" r:id="rId139"/>
    <p:sldId id="647" r:id="rId140"/>
    <p:sldId id="648" r:id="rId141"/>
    <p:sldId id="649" r:id="rId142"/>
    <p:sldId id="650" r:id="rId143"/>
    <p:sldId id="651" r:id="rId144"/>
    <p:sldId id="652" r:id="rId145"/>
    <p:sldId id="653" r:id="rId146"/>
    <p:sldId id="654" r:id="rId147"/>
    <p:sldId id="655" r:id="rId148"/>
    <p:sldId id="656" r:id="rId149"/>
    <p:sldId id="657" r:id="rId150"/>
    <p:sldId id="658" r:id="rId151"/>
    <p:sldId id="659" r:id="rId152"/>
    <p:sldId id="660" r:id="rId153"/>
    <p:sldId id="661" r:id="rId154"/>
    <p:sldId id="662" r:id="rId155"/>
    <p:sldId id="663" r:id="rId156"/>
    <p:sldId id="664" r:id="rId157"/>
    <p:sldId id="665" r:id="rId158"/>
    <p:sldId id="666" r:id="rId159"/>
    <p:sldId id="667" r:id="rId160"/>
    <p:sldId id="668" r:id="rId161"/>
    <p:sldId id="669" r:id="rId162"/>
    <p:sldId id="670" r:id="rId163"/>
    <p:sldId id="671" r:id="rId164"/>
    <p:sldId id="672" r:id="rId165"/>
    <p:sldId id="673" r:id="rId166"/>
    <p:sldId id="674" r:id="rId167"/>
    <p:sldId id="675" r:id="rId168"/>
    <p:sldId id="676" r:id="rId169"/>
    <p:sldId id="677" r:id="rId170"/>
    <p:sldId id="678" r:id="rId171"/>
    <p:sldId id="679" r:id="rId172"/>
    <p:sldId id="680" r:id="rId173"/>
    <p:sldId id="681" r:id="rId174"/>
    <p:sldId id="682" r:id="rId175"/>
    <p:sldId id="683" r:id="rId176"/>
    <p:sldId id="684" r:id="rId177"/>
    <p:sldId id="685" r:id="rId178"/>
    <p:sldId id="686" r:id="rId179"/>
    <p:sldId id="687" r:id="rId180"/>
    <p:sldId id="688" r:id="rId181"/>
    <p:sldId id="689" r:id="rId182"/>
    <p:sldId id="690" r:id="rId183"/>
    <p:sldId id="691" r:id="rId184"/>
    <p:sldId id="692" r:id="rId185"/>
    <p:sldId id="693" r:id="rId186"/>
    <p:sldId id="694" r:id="rId187"/>
    <p:sldId id="695" r:id="rId188"/>
    <p:sldId id="696" r:id="rId189"/>
    <p:sldId id="697" r:id="rId190"/>
    <p:sldId id="698" r:id="rId191"/>
    <p:sldId id="699" r:id="rId192"/>
    <p:sldId id="700" r:id="rId193"/>
    <p:sldId id="701" r:id="rId194"/>
    <p:sldId id="702" r:id="rId195"/>
    <p:sldId id="703" r:id="rId196"/>
    <p:sldId id="704" r:id="rId197"/>
    <p:sldId id="705" r:id="rId198"/>
    <p:sldId id="706" r:id="rId199"/>
    <p:sldId id="707" r:id="rId200"/>
    <p:sldId id="708" r:id="rId201"/>
    <p:sldId id="709" r:id="rId202"/>
    <p:sldId id="710" r:id="rId203"/>
    <p:sldId id="711" r:id="rId204"/>
    <p:sldId id="712" r:id="rId205"/>
    <p:sldId id="713" r:id="rId206"/>
    <p:sldId id="714" r:id="rId207"/>
    <p:sldId id="715" r:id="rId208"/>
    <p:sldId id="716" r:id="rId209"/>
    <p:sldId id="717" r:id="rId210"/>
    <p:sldId id="718" r:id="rId211"/>
    <p:sldId id="719" r:id="rId212"/>
    <p:sldId id="720" r:id="rId213"/>
    <p:sldId id="721" r:id="rId214"/>
    <p:sldId id="722" r:id="rId215"/>
    <p:sldId id="723" r:id="rId216"/>
    <p:sldId id="724" r:id="rId217"/>
    <p:sldId id="725" r:id="rId218"/>
    <p:sldId id="726" r:id="rId219"/>
    <p:sldId id="727" r:id="rId220"/>
    <p:sldId id="728" r:id="rId221"/>
    <p:sldId id="729" r:id="rId222"/>
    <p:sldId id="730" r:id="rId223"/>
    <p:sldId id="731" r:id="rId224"/>
    <p:sldId id="732" r:id="rId225"/>
    <p:sldId id="733" r:id="rId226"/>
    <p:sldId id="734" r:id="rId227"/>
    <p:sldId id="735" r:id="rId228"/>
    <p:sldId id="736" r:id="rId229"/>
    <p:sldId id="737" r:id="rId230"/>
    <p:sldId id="738" r:id="rId231"/>
    <p:sldId id="739" r:id="rId232"/>
    <p:sldId id="740" r:id="rId233"/>
    <p:sldId id="741" r:id="rId234"/>
    <p:sldId id="742" r:id="rId235"/>
    <p:sldId id="743" r:id="rId236"/>
    <p:sldId id="744" r:id="rId237"/>
    <p:sldId id="745" r:id="rId238"/>
    <p:sldId id="746" r:id="rId239"/>
    <p:sldId id="747" r:id="rId240"/>
    <p:sldId id="748" r:id="rId241"/>
    <p:sldId id="749" r:id="rId242"/>
    <p:sldId id="750" r:id="rId243"/>
    <p:sldId id="751" r:id="rId244"/>
    <p:sldId id="752" r:id="rId245"/>
    <p:sldId id="753" r:id="rId246"/>
    <p:sldId id="754" r:id="rId247"/>
    <p:sldId id="755" r:id="rId248"/>
    <p:sldId id="756" r:id="rId249"/>
    <p:sldId id="757" r:id="rId250"/>
    <p:sldId id="758" r:id="rId251"/>
    <p:sldId id="759" r:id="rId252"/>
    <p:sldId id="760" r:id="rId253"/>
    <p:sldId id="761" r:id="rId254"/>
    <p:sldId id="762" r:id="rId255"/>
    <p:sldId id="763" r:id="rId256"/>
    <p:sldId id="764" r:id="rId257"/>
    <p:sldId id="765" r:id="rId258"/>
    <p:sldId id="766" r:id="rId259"/>
    <p:sldId id="767" r:id="rId260"/>
    <p:sldId id="768" r:id="rId261"/>
    <p:sldId id="769" r:id="rId262"/>
    <p:sldId id="770" r:id="rId263"/>
    <p:sldId id="771" r:id="rId264"/>
    <p:sldId id="772" r:id="rId265"/>
    <p:sldId id="773" r:id="rId266"/>
    <p:sldId id="774" r:id="rId267"/>
    <p:sldId id="775" r:id="rId268"/>
    <p:sldId id="776" r:id="rId269"/>
    <p:sldId id="777" r:id="rId270"/>
    <p:sldId id="778" r:id="rId271"/>
    <p:sldId id="779" r:id="rId272"/>
    <p:sldId id="780" r:id="rId273"/>
    <p:sldId id="781" r:id="rId274"/>
    <p:sldId id="782" r:id="rId275"/>
    <p:sldId id="783" r:id="rId276"/>
    <p:sldId id="784" r:id="rId277"/>
    <p:sldId id="785" r:id="rId278"/>
    <p:sldId id="786" r:id="rId279"/>
    <p:sldId id="787" r:id="rId280"/>
    <p:sldId id="788" r:id="rId281"/>
    <p:sldId id="789" r:id="rId282"/>
    <p:sldId id="790" r:id="rId283"/>
    <p:sldId id="791" r:id="rId284"/>
    <p:sldId id="792" r:id="rId285"/>
    <p:sldId id="793" r:id="rId286"/>
    <p:sldId id="794" r:id="rId287"/>
    <p:sldId id="795" r:id="rId288"/>
    <p:sldId id="796" r:id="rId289"/>
    <p:sldId id="797" r:id="rId290"/>
    <p:sldId id="798" r:id="rId291"/>
    <p:sldId id="799" r:id="rId292"/>
    <p:sldId id="800" r:id="rId293"/>
    <p:sldId id="801" r:id="rId294"/>
    <p:sldId id="802" r:id="rId295"/>
    <p:sldId id="803" r:id="rId296"/>
    <p:sldId id="804" r:id="rId297"/>
    <p:sldId id="805" r:id="rId298"/>
    <p:sldId id="806" r:id="rId299"/>
    <p:sldId id="807" r:id="rId300"/>
    <p:sldId id="808" r:id="rId301"/>
    <p:sldId id="809" r:id="rId302"/>
    <p:sldId id="810" r:id="rId303"/>
    <p:sldId id="811" r:id="rId304"/>
    <p:sldId id="812" r:id="rId305"/>
    <p:sldId id="813" r:id="rId306"/>
    <p:sldId id="814" r:id="rId307"/>
    <p:sldId id="815" r:id="rId308"/>
    <p:sldId id="816" r:id="rId309"/>
    <p:sldId id="817" r:id="rId310"/>
    <p:sldId id="818" r:id="rId311"/>
    <p:sldId id="819" r:id="rId312"/>
    <p:sldId id="820" r:id="rId313"/>
    <p:sldId id="821" r:id="rId314"/>
    <p:sldId id="822" r:id="rId315"/>
    <p:sldId id="823" r:id="rId316"/>
    <p:sldId id="824" r:id="rId317"/>
    <p:sldId id="825" r:id="rId318"/>
    <p:sldId id="826" r:id="rId319"/>
    <p:sldId id="827" r:id="rId320"/>
    <p:sldId id="828" r:id="rId321"/>
    <p:sldId id="829" r:id="rId322"/>
    <p:sldId id="830" r:id="rId323"/>
    <p:sldId id="831" r:id="rId324"/>
    <p:sldId id="832" r:id="rId325"/>
    <p:sldId id="833" r:id="rId326"/>
    <p:sldId id="834" r:id="rId327"/>
    <p:sldId id="835" r:id="rId328"/>
    <p:sldId id="836" r:id="rId329"/>
    <p:sldId id="837" r:id="rId330"/>
    <p:sldId id="838" r:id="rId331"/>
    <p:sldId id="839" r:id="rId332"/>
    <p:sldId id="840" r:id="rId333"/>
    <p:sldId id="841" r:id="rId334"/>
    <p:sldId id="842" r:id="rId335"/>
    <p:sldId id="843" r:id="rId336"/>
    <p:sldId id="844" r:id="rId337"/>
    <p:sldId id="845" r:id="rId338"/>
    <p:sldId id="846" r:id="rId339"/>
    <p:sldId id="847" r:id="rId340"/>
    <p:sldId id="848" r:id="rId341"/>
    <p:sldId id="849" r:id="rId342"/>
    <p:sldId id="850" r:id="rId343"/>
    <p:sldId id="851" r:id="rId344"/>
    <p:sldId id="852" r:id="rId345"/>
    <p:sldId id="853" r:id="rId346"/>
    <p:sldId id="854" r:id="rId347"/>
    <p:sldId id="855" r:id="rId348"/>
    <p:sldId id="856" r:id="rId349"/>
    <p:sldId id="857" r:id="rId350"/>
    <p:sldId id="858" r:id="rId351"/>
    <p:sldId id="859" r:id="rId352"/>
    <p:sldId id="860" r:id="rId353"/>
    <p:sldId id="861" r:id="rId354"/>
    <p:sldId id="862" r:id="rId355"/>
    <p:sldId id="863" r:id="rId356"/>
    <p:sldId id="864" r:id="rId357"/>
    <p:sldId id="865" r:id="rId358"/>
    <p:sldId id="866" r:id="rId359"/>
    <p:sldId id="867" r:id="rId360"/>
    <p:sldId id="868" r:id="rId361"/>
    <p:sldId id="869" r:id="rId362"/>
    <p:sldId id="870" r:id="rId363"/>
    <p:sldId id="871" r:id="rId364"/>
    <p:sldId id="872" r:id="rId365"/>
    <p:sldId id="873" r:id="rId366"/>
    <p:sldId id="874" r:id="rId367"/>
    <p:sldId id="875" r:id="rId368"/>
    <p:sldId id="876" r:id="rId369"/>
    <p:sldId id="877" r:id="rId370"/>
    <p:sldId id="878" r:id="rId371"/>
    <p:sldId id="879" r:id="rId372"/>
    <p:sldId id="880" r:id="rId373"/>
    <p:sldId id="881" r:id="rId374"/>
    <p:sldId id="882" r:id="rId375"/>
    <p:sldId id="883" r:id="rId376"/>
    <p:sldId id="884" r:id="rId377"/>
    <p:sldId id="885" r:id="rId378"/>
    <p:sldId id="886" r:id="rId379"/>
    <p:sldId id="887" r:id="rId380"/>
    <p:sldId id="888" r:id="rId381"/>
    <p:sldId id="889" r:id="rId382"/>
    <p:sldId id="890" r:id="rId383"/>
    <p:sldId id="891" r:id="rId384"/>
    <p:sldId id="892" r:id="rId385"/>
    <p:sldId id="893" r:id="rId386"/>
    <p:sldId id="894" r:id="rId387"/>
    <p:sldId id="895" r:id="rId388"/>
    <p:sldId id="896" r:id="rId389"/>
    <p:sldId id="897" r:id="rId390"/>
    <p:sldId id="898" r:id="rId391"/>
    <p:sldId id="899" r:id="rId392"/>
    <p:sldId id="900" r:id="rId393"/>
    <p:sldId id="901" r:id="rId394"/>
    <p:sldId id="902" r:id="rId395"/>
    <p:sldId id="903" r:id="rId396"/>
    <p:sldId id="904" r:id="rId397"/>
    <p:sldId id="905" r:id="rId398"/>
    <p:sldId id="906" r:id="rId399"/>
    <p:sldId id="907" r:id="rId400"/>
    <p:sldId id="908" r:id="rId401"/>
    <p:sldId id="909" r:id="rId402"/>
    <p:sldId id="910" r:id="rId403"/>
    <p:sldId id="911" r:id="rId404"/>
    <p:sldId id="912" r:id="rId405"/>
    <p:sldId id="913" r:id="rId406"/>
    <p:sldId id="914" r:id="rId407"/>
    <p:sldId id="915" r:id="rId408"/>
    <p:sldId id="916" r:id="rId409"/>
    <p:sldId id="917" r:id="rId410"/>
    <p:sldId id="918" r:id="rId411"/>
    <p:sldId id="919" r:id="rId412"/>
    <p:sldId id="920" r:id="rId413"/>
    <p:sldId id="921" r:id="rId414"/>
    <p:sldId id="922" r:id="rId415"/>
    <p:sldId id="923" r:id="rId416"/>
    <p:sldId id="924" r:id="rId417"/>
    <p:sldId id="925" r:id="rId418"/>
    <p:sldId id="926" r:id="rId419"/>
    <p:sldId id="927" r:id="rId420"/>
    <p:sldId id="928" r:id="rId421"/>
    <p:sldId id="929" r:id="rId422"/>
    <p:sldId id="930" r:id="rId423"/>
    <p:sldId id="931" r:id="rId424"/>
    <p:sldId id="932" r:id="rId425"/>
    <p:sldId id="933" r:id="rId426"/>
    <p:sldId id="934" r:id="rId427"/>
    <p:sldId id="935" r:id="rId428"/>
    <p:sldId id="936" r:id="rId429"/>
    <p:sldId id="937" r:id="rId430"/>
    <p:sldId id="938" r:id="rId431"/>
    <p:sldId id="939" r:id="rId432"/>
    <p:sldId id="940" r:id="rId433"/>
    <p:sldId id="941" r:id="rId434"/>
    <p:sldId id="942" r:id="rId435"/>
    <p:sldId id="943" r:id="rId436"/>
    <p:sldId id="944" r:id="rId437"/>
    <p:sldId id="945" r:id="rId438"/>
    <p:sldId id="946" r:id="rId439"/>
    <p:sldId id="947" r:id="rId440"/>
    <p:sldId id="948" r:id="rId441"/>
    <p:sldId id="949" r:id="rId442"/>
    <p:sldId id="950" r:id="rId443"/>
    <p:sldId id="951" r:id="rId444"/>
    <p:sldId id="952" r:id="rId445"/>
    <p:sldId id="953" r:id="rId446"/>
    <p:sldId id="954" r:id="rId447"/>
    <p:sldId id="955" r:id="rId448"/>
    <p:sldId id="956" r:id="rId449"/>
    <p:sldId id="957" r:id="rId450"/>
    <p:sldId id="958" r:id="rId451"/>
    <p:sldId id="959" r:id="rId452"/>
    <p:sldId id="960" r:id="rId453"/>
    <p:sldId id="961" r:id="rId454"/>
    <p:sldId id="962" r:id="rId455"/>
    <p:sldId id="963" r:id="rId456"/>
    <p:sldId id="964" r:id="rId457"/>
    <p:sldId id="965" r:id="rId458"/>
    <p:sldId id="966" r:id="rId459"/>
    <p:sldId id="967" r:id="rId460"/>
    <p:sldId id="968" r:id="rId461"/>
    <p:sldId id="969" r:id="rId462"/>
    <p:sldId id="970" r:id="rId463"/>
    <p:sldId id="971" r:id="rId464"/>
    <p:sldId id="972" r:id="rId465"/>
    <p:sldId id="973" r:id="rId466"/>
    <p:sldId id="974" r:id="rId467"/>
    <p:sldId id="975" r:id="rId468"/>
    <p:sldId id="976" r:id="rId469"/>
    <p:sldId id="977" r:id="rId470"/>
    <p:sldId id="978" r:id="rId471"/>
    <p:sldId id="979" r:id="rId472"/>
    <p:sldId id="980" r:id="rId473"/>
    <p:sldId id="981" r:id="rId474"/>
    <p:sldId id="982" r:id="rId475"/>
    <p:sldId id="983" r:id="rId476"/>
    <p:sldId id="984" r:id="rId477"/>
    <p:sldId id="985" r:id="rId478"/>
    <p:sldId id="986" r:id="rId479"/>
    <p:sldId id="987" r:id="rId480"/>
    <p:sldId id="988" r:id="rId481"/>
    <p:sldId id="989" r:id="rId482"/>
    <p:sldId id="990" r:id="rId483"/>
    <p:sldId id="991" r:id="rId484"/>
    <p:sldId id="992" r:id="rId485"/>
    <p:sldId id="993" r:id="rId486"/>
    <p:sldId id="994" r:id="rId487"/>
    <p:sldId id="995" r:id="rId488"/>
    <p:sldId id="996" r:id="rId489"/>
    <p:sldId id="997" r:id="rId490"/>
    <p:sldId id="998" r:id="rId491"/>
    <p:sldId id="999" r:id="rId492"/>
    <p:sldId id="1000" r:id="rId493"/>
    <p:sldId id="1001" r:id="rId494"/>
    <p:sldId id="1002" r:id="rId495"/>
    <p:sldId id="1003" r:id="rId496"/>
    <p:sldId id="1004" r:id="rId497"/>
    <p:sldId id="1005" r:id="rId498"/>
    <p:sldId id="1006" r:id="rId499"/>
    <p:sldId id="1007" r:id="rId500"/>
    <p:sldId id="1008" r:id="rId501"/>
    <p:sldId id="1009" r:id="rId502"/>
    <p:sldId id="1010" r:id="rId503"/>
    <p:sldId id="1011" r:id="rId504"/>
    <p:sldId id="1012" r:id="rId505"/>
    <p:sldId id="1013" r:id="rId506"/>
    <p:sldId id="1014" r:id="rId507"/>
    <p:sldId id="1015" r:id="rId508"/>
    <p:sldId id="1016" r:id="rId509"/>
    <p:sldId id="1017" r:id="rId510"/>
    <p:sldId id="1018" r:id="rId511"/>
    <p:sldId id="1019" r:id="rId512"/>
    <p:sldId id="1020" r:id="rId513"/>
    <p:sldId id="1021" r:id="rId514"/>
    <p:sldId id="1022" r:id="rId515"/>
    <p:sldId id="1023" r:id="rId516"/>
    <p:sldId id="1024" r:id="rId517"/>
    <p:sldId id="1025" r:id="rId518"/>
    <p:sldId id="1026" r:id="rId519"/>
    <p:sldId id="1027" r:id="rId520"/>
    <p:sldId id="1028" r:id="rId521"/>
    <p:sldId id="1029" r:id="rId522"/>
    <p:sldId id="1030" r:id="rId523"/>
    <p:sldId id="1031" r:id="rId524"/>
    <p:sldId id="1032" r:id="rId525"/>
    <p:sldId id="1033" r:id="rId526"/>
    <p:sldId id="1034" r:id="rId527"/>
    <p:sldId id="1035" r:id="rId528"/>
    <p:sldId id="1036" r:id="rId529"/>
    <p:sldId id="1037" r:id="rId530"/>
    <p:sldId id="1038" r:id="rId531"/>
    <p:sldId id="1039" r:id="rId532"/>
    <p:sldId id="1040" r:id="rId533"/>
    <p:sldId id="1041" r:id="rId534"/>
    <p:sldId id="1042" r:id="rId535"/>
    <p:sldId id="1043" r:id="rId536"/>
    <p:sldId id="1044" r:id="rId537"/>
    <p:sldId id="1045" r:id="rId538"/>
    <p:sldId id="1046" r:id="rId539"/>
    <p:sldId id="1047" r:id="rId540"/>
    <p:sldId id="1048" r:id="rId541"/>
    <p:sldId id="1049" r:id="rId542"/>
    <p:sldId id="1050" r:id="rId543"/>
    <p:sldId id="1051" r:id="rId544"/>
    <p:sldId id="1052" r:id="rId545"/>
    <p:sldId id="1053" r:id="rId546"/>
    <p:sldId id="1054" r:id="rId547"/>
    <p:sldId id="1055" r:id="rId548"/>
    <p:sldId id="1056" r:id="rId549"/>
    <p:sldId id="1057" r:id="rId550"/>
    <p:sldId id="1058" r:id="rId551"/>
    <p:sldId id="1059" r:id="rId552"/>
    <p:sldId id="1060" r:id="rId553"/>
    <p:sldId id="1061" r:id="rId554"/>
    <p:sldId id="1062" r:id="rId555"/>
    <p:sldId id="1063" r:id="rId556"/>
    <p:sldId id="1064" r:id="rId557"/>
    <p:sldId id="1065" r:id="rId558"/>
    <p:sldId id="1066" r:id="rId559"/>
    <p:sldId id="1067" r:id="rId560"/>
    <p:sldId id="1068" r:id="rId561"/>
    <p:sldId id="1069" r:id="rId562"/>
    <p:sldId id="1070" r:id="rId563"/>
    <p:sldId id="1071" r:id="rId564"/>
    <p:sldId id="1072" r:id="rId565"/>
    <p:sldId id="1073" r:id="rId566"/>
    <p:sldId id="1074" r:id="rId567"/>
    <p:sldId id="1075" r:id="rId568"/>
    <p:sldId id="1076" r:id="rId569"/>
    <p:sldId id="1077" r:id="rId570"/>
    <p:sldId id="1078" r:id="rId571"/>
    <p:sldId id="1079" r:id="rId572"/>
    <p:sldId id="1080" r:id="rId573"/>
    <p:sldId id="1081" r:id="rId574"/>
    <p:sldId id="1082" r:id="rId575"/>
    <p:sldId id="1083" r:id="rId576"/>
    <p:sldId id="1084" r:id="rId577"/>
    <p:sldId id="1085" r:id="rId578"/>
    <p:sldId id="1086" r:id="rId579"/>
    <p:sldId id="1087" r:id="rId580"/>
    <p:sldId id="1088" r:id="rId581"/>
    <p:sldId id="1089" r:id="rId582"/>
    <p:sldId id="1090" r:id="rId583"/>
    <p:sldId id="1091" r:id="rId584"/>
    <p:sldId id="1092" r:id="rId585"/>
    <p:sldId id="1093" r:id="rId586"/>
    <p:sldId id="1094" r:id="rId587"/>
    <p:sldId id="1095" r:id="rId588"/>
    <p:sldId id="1096" r:id="rId589"/>
    <p:sldId id="1097" r:id="rId590"/>
    <p:sldId id="1098" r:id="rId591"/>
    <p:sldId id="1099" r:id="rId592"/>
    <p:sldId id="1100" r:id="rId593"/>
    <p:sldId id="1101" r:id="rId594"/>
    <p:sldId id="1102" r:id="rId595"/>
    <p:sldId id="1103" r:id="rId596"/>
    <p:sldId id="1104" r:id="rId597"/>
    <p:sldId id="1105" r:id="rId598"/>
    <p:sldId id="1106" r:id="rId599"/>
    <p:sldId id="1107" r:id="rId600"/>
    <p:sldId id="1108" r:id="rId601"/>
    <p:sldId id="1109" r:id="rId602"/>
    <p:sldId id="1110" r:id="rId603"/>
    <p:sldId id="1111" r:id="rId604"/>
    <p:sldId id="1112" r:id="rId605"/>
  </p:sldIdLst>
  <p:sldSz cx="18288000" cy="10287000"/>
  <p:notesSz cx="7772400" cy="10058400"/>
  <p:custDataLst>
    <p:tags r:id="rId608"/>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1"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7"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1" algn="l" defTabSz="1828724" rtl="0" eaLnBrk="1" latinLnBrk="0" hangingPunct="1">
      <a:defRPr kern="1200">
        <a:solidFill>
          <a:schemeClr val="tx1"/>
        </a:solidFill>
        <a:latin typeface="Arial" charset="0"/>
        <a:ea typeface="+mn-ea"/>
        <a:cs typeface="Arial" charset="0"/>
      </a:defRPr>
    </a:lvl7pPr>
    <a:lvl8pPr marL="6400533"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4" orient="horz" pos="1510" userDrawn="1">
          <p15:clr>
            <a:srgbClr val="A4A3A4"/>
          </p15:clr>
        </p15:guide>
        <p15:guide id="6" pos="768" userDrawn="1">
          <p15:clr>
            <a:srgbClr val="A4A3A4"/>
          </p15:clr>
        </p15:guide>
        <p15:guide id="7" orient="horz" pos="2712" userDrawn="1">
          <p15:clr>
            <a:srgbClr val="A4A3A4"/>
          </p15:clr>
        </p15:guide>
        <p15:guide id="8" orient="horz" pos="3864" userDrawn="1">
          <p15:clr>
            <a:srgbClr val="A4A3A4"/>
          </p15:clr>
        </p15:guide>
        <p15:guide id="9" pos="832" userDrawn="1">
          <p15:clr>
            <a:srgbClr val="A4A3A4"/>
          </p15:clr>
        </p15:guide>
        <p15:guide id="10" pos="5760"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448" userDrawn="1">
          <p15:clr>
            <a:srgbClr val="A4A3A4"/>
          </p15:clr>
        </p15:guide>
        <p15:guide id="4" pos="4608" userDrawn="1">
          <p15:clr>
            <a:srgbClr val="A4A3A4"/>
          </p15:clr>
        </p15:guide>
        <p15:guide id="5" pos="28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D1350F"/>
    <a:srgbClr val="FFFFFF"/>
    <a:srgbClr val="FDE8E3"/>
    <a:srgbClr val="572B16"/>
    <a:srgbClr val="A6A6A6"/>
    <a:srgbClr val="E0E2E1"/>
    <a:srgbClr val="D8E1E6"/>
    <a:srgbClr val="5A86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79298" autoAdjust="0"/>
  </p:normalViewPr>
  <p:slideViewPr>
    <p:cSldViewPr showGuides="1">
      <p:cViewPr varScale="1">
        <p:scale>
          <a:sx n="45" d="100"/>
          <a:sy n="45" d="100"/>
        </p:scale>
        <p:origin x="926" y="38"/>
      </p:cViewPr>
      <p:guideLst>
        <p:guide orient="horz" pos="1510"/>
        <p:guide pos="768"/>
        <p:guide orient="horz" pos="2712"/>
        <p:guide orient="horz" pos="3864"/>
        <p:guide pos="832"/>
        <p:guide pos="5760"/>
      </p:guideLst>
    </p:cSldViewPr>
  </p:slideViewPr>
  <p:outlineViewPr>
    <p:cViewPr>
      <p:scale>
        <a:sx n="33" d="100"/>
        <a:sy n="33" d="100"/>
      </p:scale>
      <p:origin x="0" y="-231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Lst>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9" d="100"/>
          <a:sy n="59" d="100"/>
        </p:scale>
        <p:origin x="3058" y="77"/>
      </p:cViewPr>
      <p:guideLst>
        <p:guide orient="horz" pos="2923"/>
        <p:guide orient="horz" pos="283"/>
        <p:guide pos="2448"/>
        <p:guide pos="4608"/>
        <p:guide pos="28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notesMaster" Target="notesMasters/notesMaster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tags" Target="tags/tag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tableStyles" Target="tableStyles.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theme" Target="theme/theme1.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s>
</file>

<file path=ppt/_rels/viewProps.xml.rels><?xml version="1.0" encoding="UTF-8" standalone="yes"?>
<Relationships xmlns="http://schemas.openxmlformats.org/package/2006/relationships"><Relationship Id="rId117" Type="http://schemas.openxmlformats.org/officeDocument/2006/relationships/slide" Target="slides/slide214.xml"/><Relationship Id="rId21" Type="http://schemas.openxmlformats.org/officeDocument/2006/relationships/slide" Target="slides/slide29.xml"/><Relationship Id="rId63" Type="http://schemas.openxmlformats.org/officeDocument/2006/relationships/slide" Target="slides/slide75.xml"/><Relationship Id="rId159" Type="http://schemas.openxmlformats.org/officeDocument/2006/relationships/slide" Target="slides/slide326.xml"/><Relationship Id="rId170" Type="http://schemas.openxmlformats.org/officeDocument/2006/relationships/slide" Target="slides/slide343.xml"/><Relationship Id="rId226" Type="http://schemas.openxmlformats.org/officeDocument/2006/relationships/slide" Target="slides/slide501.xml"/><Relationship Id="rId268" Type="http://schemas.openxmlformats.org/officeDocument/2006/relationships/slide" Target="slides/slide574.xml"/><Relationship Id="rId32" Type="http://schemas.openxmlformats.org/officeDocument/2006/relationships/slide" Target="slides/slide41.xml"/><Relationship Id="rId74" Type="http://schemas.openxmlformats.org/officeDocument/2006/relationships/slide" Target="slides/slide91.xml"/><Relationship Id="rId128" Type="http://schemas.openxmlformats.org/officeDocument/2006/relationships/slide" Target="slides/slide239.xml"/><Relationship Id="rId5" Type="http://schemas.openxmlformats.org/officeDocument/2006/relationships/slide" Target="slides/slide6.xml"/><Relationship Id="rId181" Type="http://schemas.openxmlformats.org/officeDocument/2006/relationships/slide" Target="slides/slide359.xml"/><Relationship Id="rId237" Type="http://schemas.openxmlformats.org/officeDocument/2006/relationships/slide" Target="slides/slide515.xml"/><Relationship Id="rId279" Type="http://schemas.openxmlformats.org/officeDocument/2006/relationships/slide" Target="slides/slide585.xml"/><Relationship Id="rId43" Type="http://schemas.openxmlformats.org/officeDocument/2006/relationships/slide" Target="slides/slide54.xml"/><Relationship Id="rId139" Type="http://schemas.openxmlformats.org/officeDocument/2006/relationships/slide" Target="slides/slide257.xml"/><Relationship Id="rId85" Type="http://schemas.openxmlformats.org/officeDocument/2006/relationships/slide" Target="slides/slide163.xml"/><Relationship Id="rId150" Type="http://schemas.openxmlformats.org/officeDocument/2006/relationships/slide" Target="slides/slide280.xml"/><Relationship Id="rId192" Type="http://schemas.openxmlformats.org/officeDocument/2006/relationships/slide" Target="slides/slide394.xml"/><Relationship Id="rId206" Type="http://schemas.openxmlformats.org/officeDocument/2006/relationships/slide" Target="slides/slide412.xml"/><Relationship Id="rId248" Type="http://schemas.openxmlformats.org/officeDocument/2006/relationships/slide" Target="slides/slide540.xml"/><Relationship Id="rId269" Type="http://schemas.openxmlformats.org/officeDocument/2006/relationships/slide" Target="slides/slide575.xml"/><Relationship Id="rId12" Type="http://schemas.openxmlformats.org/officeDocument/2006/relationships/slide" Target="slides/slide13.xml"/><Relationship Id="rId33" Type="http://schemas.openxmlformats.org/officeDocument/2006/relationships/slide" Target="slides/slide42.xml"/><Relationship Id="rId108" Type="http://schemas.openxmlformats.org/officeDocument/2006/relationships/slide" Target="slides/slide205.xml"/><Relationship Id="rId129" Type="http://schemas.openxmlformats.org/officeDocument/2006/relationships/slide" Target="slides/slide241.xml"/><Relationship Id="rId280" Type="http://schemas.openxmlformats.org/officeDocument/2006/relationships/slide" Target="slides/slide586.xml"/><Relationship Id="rId54" Type="http://schemas.openxmlformats.org/officeDocument/2006/relationships/slide" Target="slides/slide66.xml"/><Relationship Id="rId75" Type="http://schemas.openxmlformats.org/officeDocument/2006/relationships/slide" Target="slides/slide94.xml"/><Relationship Id="rId96" Type="http://schemas.openxmlformats.org/officeDocument/2006/relationships/slide" Target="slides/slide189.xml"/><Relationship Id="rId140" Type="http://schemas.openxmlformats.org/officeDocument/2006/relationships/slide" Target="slides/slide258.xml"/><Relationship Id="rId161" Type="http://schemas.openxmlformats.org/officeDocument/2006/relationships/slide" Target="slides/slide328.xml"/><Relationship Id="rId182" Type="http://schemas.openxmlformats.org/officeDocument/2006/relationships/slide" Target="slides/slide363.xml"/><Relationship Id="rId217" Type="http://schemas.openxmlformats.org/officeDocument/2006/relationships/slide" Target="slides/slide428.xml"/><Relationship Id="rId6" Type="http://schemas.openxmlformats.org/officeDocument/2006/relationships/slide" Target="slides/slide7.xml"/><Relationship Id="rId238" Type="http://schemas.openxmlformats.org/officeDocument/2006/relationships/slide" Target="slides/slide516.xml"/><Relationship Id="rId259" Type="http://schemas.openxmlformats.org/officeDocument/2006/relationships/slide" Target="slides/slide554.xml"/><Relationship Id="rId23" Type="http://schemas.openxmlformats.org/officeDocument/2006/relationships/slide" Target="slides/slide32.xml"/><Relationship Id="rId119" Type="http://schemas.openxmlformats.org/officeDocument/2006/relationships/slide" Target="slides/slide220.xml"/><Relationship Id="rId270" Type="http://schemas.openxmlformats.org/officeDocument/2006/relationships/slide" Target="slides/slide576.xml"/><Relationship Id="rId44" Type="http://schemas.openxmlformats.org/officeDocument/2006/relationships/slide" Target="slides/slide55.xml"/><Relationship Id="rId65" Type="http://schemas.openxmlformats.org/officeDocument/2006/relationships/slide" Target="slides/slide77.xml"/><Relationship Id="rId86" Type="http://schemas.openxmlformats.org/officeDocument/2006/relationships/slide" Target="slides/slide167.xml"/><Relationship Id="rId130" Type="http://schemas.openxmlformats.org/officeDocument/2006/relationships/slide" Target="slides/slide242.xml"/><Relationship Id="rId151" Type="http://schemas.openxmlformats.org/officeDocument/2006/relationships/slide" Target="slides/slide281.xml"/><Relationship Id="rId172" Type="http://schemas.openxmlformats.org/officeDocument/2006/relationships/slide" Target="slides/slide345.xml"/><Relationship Id="rId193" Type="http://schemas.openxmlformats.org/officeDocument/2006/relationships/slide" Target="slides/slide395.xml"/><Relationship Id="rId207" Type="http://schemas.openxmlformats.org/officeDocument/2006/relationships/slide" Target="slides/slide413.xml"/><Relationship Id="rId228" Type="http://schemas.openxmlformats.org/officeDocument/2006/relationships/slide" Target="slides/slide504.xml"/><Relationship Id="rId249" Type="http://schemas.openxmlformats.org/officeDocument/2006/relationships/slide" Target="slides/slide541.xml"/><Relationship Id="rId13" Type="http://schemas.openxmlformats.org/officeDocument/2006/relationships/slide" Target="slides/slide16.xml"/><Relationship Id="rId109" Type="http://schemas.openxmlformats.org/officeDocument/2006/relationships/slide" Target="slides/slide206.xml"/><Relationship Id="rId260" Type="http://schemas.openxmlformats.org/officeDocument/2006/relationships/slide" Target="slides/slide555.xml"/><Relationship Id="rId281" Type="http://schemas.openxmlformats.org/officeDocument/2006/relationships/slide" Target="slides/slide587.xml"/><Relationship Id="rId34" Type="http://schemas.openxmlformats.org/officeDocument/2006/relationships/slide" Target="slides/slide43.xml"/><Relationship Id="rId55" Type="http://schemas.openxmlformats.org/officeDocument/2006/relationships/slide" Target="slides/slide67.xml"/><Relationship Id="rId76" Type="http://schemas.openxmlformats.org/officeDocument/2006/relationships/slide" Target="slides/slide97.xml"/><Relationship Id="rId97" Type="http://schemas.openxmlformats.org/officeDocument/2006/relationships/slide" Target="slides/slide191.xml"/><Relationship Id="rId120" Type="http://schemas.openxmlformats.org/officeDocument/2006/relationships/slide" Target="slides/slide224.xml"/><Relationship Id="rId141" Type="http://schemas.openxmlformats.org/officeDocument/2006/relationships/slide" Target="slides/slide259.xml"/><Relationship Id="rId7" Type="http://schemas.openxmlformats.org/officeDocument/2006/relationships/slide" Target="slides/slide8.xml"/><Relationship Id="rId162" Type="http://schemas.openxmlformats.org/officeDocument/2006/relationships/slide" Target="slides/slide329.xml"/><Relationship Id="rId183" Type="http://schemas.openxmlformats.org/officeDocument/2006/relationships/slide" Target="slides/slide364.xml"/><Relationship Id="rId218" Type="http://schemas.openxmlformats.org/officeDocument/2006/relationships/slide" Target="slides/slide429.xml"/><Relationship Id="rId239" Type="http://schemas.openxmlformats.org/officeDocument/2006/relationships/slide" Target="slides/slide517.xml"/><Relationship Id="rId250" Type="http://schemas.openxmlformats.org/officeDocument/2006/relationships/slide" Target="slides/slide543.xml"/><Relationship Id="rId271" Type="http://schemas.openxmlformats.org/officeDocument/2006/relationships/slide" Target="slides/slide577.xml"/><Relationship Id="rId24" Type="http://schemas.openxmlformats.org/officeDocument/2006/relationships/slide" Target="slides/slide33.xml"/><Relationship Id="rId45" Type="http://schemas.openxmlformats.org/officeDocument/2006/relationships/slide" Target="slides/slide56.xml"/><Relationship Id="rId66" Type="http://schemas.openxmlformats.org/officeDocument/2006/relationships/slide" Target="slides/slide78.xml"/><Relationship Id="rId87" Type="http://schemas.openxmlformats.org/officeDocument/2006/relationships/slide" Target="slides/slide168.xml"/><Relationship Id="rId110" Type="http://schemas.openxmlformats.org/officeDocument/2006/relationships/slide" Target="slides/slide207.xml"/><Relationship Id="rId131" Type="http://schemas.openxmlformats.org/officeDocument/2006/relationships/slide" Target="slides/slide243.xml"/><Relationship Id="rId152" Type="http://schemas.openxmlformats.org/officeDocument/2006/relationships/slide" Target="slides/slide303.xml"/><Relationship Id="rId173" Type="http://schemas.openxmlformats.org/officeDocument/2006/relationships/slide" Target="slides/slide347.xml"/><Relationship Id="rId194" Type="http://schemas.openxmlformats.org/officeDocument/2006/relationships/slide" Target="slides/slide397.xml"/><Relationship Id="rId208" Type="http://schemas.openxmlformats.org/officeDocument/2006/relationships/slide" Target="slides/slide416.xml"/><Relationship Id="rId229" Type="http://schemas.openxmlformats.org/officeDocument/2006/relationships/slide" Target="slides/slide505.xml"/><Relationship Id="rId240" Type="http://schemas.openxmlformats.org/officeDocument/2006/relationships/slide" Target="slides/slide518.xml"/><Relationship Id="rId261" Type="http://schemas.openxmlformats.org/officeDocument/2006/relationships/slide" Target="slides/slide556.xml"/><Relationship Id="rId14" Type="http://schemas.openxmlformats.org/officeDocument/2006/relationships/slide" Target="slides/slide17.xml"/><Relationship Id="rId35" Type="http://schemas.openxmlformats.org/officeDocument/2006/relationships/slide" Target="slides/slide45.xml"/><Relationship Id="rId56" Type="http://schemas.openxmlformats.org/officeDocument/2006/relationships/slide" Target="slides/slide68.xml"/><Relationship Id="rId77" Type="http://schemas.openxmlformats.org/officeDocument/2006/relationships/slide" Target="slides/slide98.xml"/><Relationship Id="rId100" Type="http://schemas.openxmlformats.org/officeDocument/2006/relationships/slide" Target="slides/slide197.xml"/><Relationship Id="rId282" Type="http://schemas.openxmlformats.org/officeDocument/2006/relationships/slide" Target="slides/slide588.xml"/><Relationship Id="rId8" Type="http://schemas.openxmlformats.org/officeDocument/2006/relationships/slide" Target="slides/slide9.xml"/><Relationship Id="rId98" Type="http://schemas.openxmlformats.org/officeDocument/2006/relationships/slide" Target="slides/slide192.xml"/><Relationship Id="rId121" Type="http://schemas.openxmlformats.org/officeDocument/2006/relationships/slide" Target="slides/slide231.xml"/><Relationship Id="rId142" Type="http://schemas.openxmlformats.org/officeDocument/2006/relationships/slide" Target="slides/slide260.xml"/><Relationship Id="rId163" Type="http://schemas.openxmlformats.org/officeDocument/2006/relationships/slide" Target="slides/slide330.xml"/><Relationship Id="rId184" Type="http://schemas.openxmlformats.org/officeDocument/2006/relationships/slide" Target="slides/slide366.xml"/><Relationship Id="rId219" Type="http://schemas.openxmlformats.org/officeDocument/2006/relationships/slide" Target="slides/slide430.xml"/><Relationship Id="rId230" Type="http://schemas.openxmlformats.org/officeDocument/2006/relationships/slide" Target="slides/slide506.xml"/><Relationship Id="rId251" Type="http://schemas.openxmlformats.org/officeDocument/2006/relationships/slide" Target="slides/slide544.xml"/><Relationship Id="rId25" Type="http://schemas.openxmlformats.org/officeDocument/2006/relationships/slide" Target="slides/slide34.xml"/><Relationship Id="rId46" Type="http://schemas.openxmlformats.org/officeDocument/2006/relationships/slide" Target="slides/slide57.xml"/><Relationship Id="rId67" Type="http://schemas.openxmlformats.org/officeDocument/2006/relationships/slide" Target="slides/slide79.xml"/><Relationship Id="rId272" Type="http://schemas.openxmlformats.org/officeDocument/2006/relationships/slide" Target="slides/slide578.xml"/><Relationship Id="rId88" Type="http://schemas.openxmlformats.org/officeDocument/2006/relationships/slide" Target="slides/slide169.xml"/><Relationship Id="rId111" Type="http://schemas.openxmlformats.org/officeDocument/2006/relationships/slide" Target="slides/slide208.xml"/><Relationship Id="rId132" Type="http://schemas.openxmlformats.org/officeDocument/2006/relationships/slide" Target="slides/slide244.xml"/><Relationship Id="rId153" Type="http://schemas.openxmlformats.org/officeDocument/2006/relationships/slide" Target="slides/slide305.xml"/><Relationship Id="rId174" Type="http://schemas.openxmlformats.org/officeDocument/2006/relationships/slide" Target="slides/slide348.xml"/><Relationship Id="rId195" Type="http://schemas.openxmlformats.org/officeDocument/2006/relationships/slide" Target="slides/slide400.xml"/><Relationship Id="rId209" Type="http://schemas.openxmlformats.org/officeDocument/2006/relationships/slide" Target="slides/slide417.xml"/><Relationship Id="rId220" Type="http://schemas.openxmlformats.org/officeDocument/2006/relationships/slide" Target="slides/slide431.xml"/><Relationship Id="rId241" Type="http://schemas.openxmlformats.org/officeDocument/2006/relationships/slide" Target="slides/slide519.xml"/><Relationship Id="rId15" Type="http://schemas.openxmlformats.org/officeDocument/2006/relationships/slide" Target="slides/slide18.xml"/><Relationship Id="rId36" Type="http://schemas.openxmlformats.org/officeDocument/2006/relationships/slide" Target="slides/slide46.xml"/><Relationship Id="rId57" Type="http://schemas.openxmlformats.org/officeDocument/2006/relationships/slide" Target="slides/slide69.xml"/><Relationship Id="rId262" Type="http://schemas.openxmlformats.org/officeDocument/2006/relationships/slide" Target="slides/slide557.xml"/><Relationship Id="rId283" Type="http://schemas.openxmlformats.org/officeDocument/2006/relationships/slide" Target="slides/slide589.xml"/><Relationship Id="rId78" Type="http://schemas.openxmlformats.org/officeDocument/2006/relationships/slide" Target="slides/slide125.xml"/><Relationship Id="rId99" Type="http://schemas.openxmlformats.org/officeDocument/2006/relationships/slide" Target="slides/slide196.xml"/><Relationship Id="rId101" Type="http://schemas.openxmlformats.org/officeDocument/2006/relationships/slide" Target="slides/slide198.xml"/><Relationship Id="rId122" Type="http://schemas.openxmlformats.org/officeDocument/2006/relationships/slide" Target="slides/slide232.xml"/><Relationship Id="rId143" Type="http://schemas.openxmlformats.org/officeDocument/2006/relationships/slide" Target="slides/slide268.xml"/><Relationship Id="rId164" Type="http://schemas.openxmlformats.org/officeDocument/2006/relationships/slide" Target="slides/slide331.xml"/><Relationship Id="rId185" Type="http://schemas.openxmlformats.org/officeDocument/2006/relationships/slide" Target="slides/slide368.xml"/><Relationship Id="rId9" Type="http://schemas.openxmlformats.org/officeDocument/2006/relationships/slide" Target="slides/slide10.xml"/><Relationship Id="rId210" Type="http://schemas.openxmlformats.org/officeDocument/2006/relationships/slide" Target="slides/slide419.xml"/><Relationship Id="rId26" Type="http://schemas.openxmlformats.org/officeDocument/2006/relationships/slide" Target="slides/slide35.xml"/><Relationship Id="rId231" Type="http://schemas.openxmlformats.org/officeDocument/2006/relationships/slide" Target="slides/slide507.xml"/><Relationship Id="rId252" Type="http://schemas.openxmlformats.org/officeDocument/2006/relationships/slide" Target="slides/slide546.xml"/><Relationship Id="rId273" Type="http://schemas.openxmlformats.org/officeDocument/2006/relationships/slide" Target="slides/slide579.xml"/><Relationship Id="rId47" Type="http://schemas.openxmlformats.org/officeDocument/2006/relationships/slide" Target="slides/slide58.xml"/><Relationship Id="rId68" Type="http://schemas.openxmlformats.org/officeDocument/2006/relationships/slide" Target="slides/slide80.xml"/><Relationship Id="rId89" Type="http://schemas.openxmlformats.org/officeDocument/2006/relationships/slide" Target="slides/slide170.xml"/><Relationship Id="rId112" Type="http://schemas.openxmlformats.org/officeDocument/2006/relationships/slide" Target="slides/slide209.xml"/><Relationship Id="rId133" Type="http://schemas.openxmlformats.org/officeDocument/2006/relationships/slide" Target="slides/slide245.xml"/><Relationship Id="rId154" Type="http://schemas.openxmlformats.org/officeDocument/2006/relationships/slide" Target="slides/slide309.xml"/><Relationship Id="rId175" Type="http://schemas.openxmlformats.org/officeDocument/2006/relationships/slide" Target="slides/slide349.xml"/><Relationship Id="rId196" Type="http://schemas.openxmlformats.org/officeDocument/2006/relationships/slide" Target="slides/slide401.xml"/><Relationship Id="rId200" Type="http://schemas.openxmlformats.org/officeDocument/2006/relationships/slide" Target="slides/slide405.xml"/><Relationship Id="rId16" Type="http://schemas.openxmlformats.org/officeDocument/2006/relationships/slide" Target="slides/slide19.xml"/><Relationship Id="rId221" Type="http://schemas.openxmlformats.org/officeDocument/2006/relationships/slide" Target="slides/slide434.xml"/><Relationship Id="rId242" Type="http://schemas.openxmlformats.org/officeDocument/2006/relationships/slide" Target="slides/slide520.xml"/><Relationship Id="rId263" Type="http://schemas.openxmlformats.org/officeDocument/2006/relationships/slide" Target="slides/slide558.xml"/><Relationship Id="rId284" Type="http://schemas.openxmlformats.org/officeDocument/2006/relationships/slide" Target="slides/slide590.xml"/><Relationship Id="rId37" Type="http://schemas.openxmlformats.org/officeDocument/2006/relationships/slide" Target="slides/slide47.xml"/><Relationship Id="rId58" Type="http://schemas.openxmlformats.org/officeDocument/2006/relationships/slide" Target="slides/slide70.xml"/><Relationship Id="rId79" Type="http://schemas.openxmlformats.org/officeDocument/2006/relationships/slide" Target="slides/slide132.xml"/><Relationship Id="rId102" Type="http://schemas.openxmlformats.org/officeDocument/2006/relationships/slide" Target="slides/slide199.xml"/><Relationship Id="rId123" Type="http://schemas.openxmlformats.org/officeDocument/2006/relationships/slide" Target="slides/slide233.xml"/><Relationship Id="rId144" Type="http://schemas.openxmlformats.org/officeDocument/2006/relationships/slide" Target="slides/slide274.xml"/><Relationship Id="rId90" Type="http://schemas.openxmlformats.org/officeDocument/2006/relationships/slide" Target="slides/slide171.xml"/><Relationship Id="rId165" Type="http://schemas.openxmlformats.org/officeDocument/2006/relationships/slide" Target="slides/slide332.xml"/><Relationship Id="rId186" Type="http://schemas.openxmlformats.org/officeDocument/2006/relationships/slide" Target="slides/slide369.xml"/><Relationship Id="rId211" Type="http://schemas.openxmlformats.org/officeDocument/2006/relationships/slide" Target="slides/slide421.xml"/><Relationship Id="rId232" Type="http://schemas.openxmlformats.org/officeDocument/2006/relationships/slide" Target="slides/slide508.xml"/><Relationship Id="rId253" Type="http://schemas.openxmlformats.org/officeDocument/2006/relationships/slide" Target="slides/slide547.xml"/><Relationship Id="rId274" Type="http://schemas.openxmlformats.org/officeDocument/2006/relationships/slide" Target="slides/slide580.xml"/><Relationship Id="rId27" Type="http://schemas.openxmlformats.org/officeDocument/2006/relationships/slide" Target="slides/slide36.xml"/><Relationship Id="rId48" Type="http://schemas.openxmlformats.org/officeDocument/2006/relationships/slide" Target="slides/slide59.xml"/><Relationship Id="rId69" Type="http://schemas.openxmlformats.org/officeDocument/2006/relationships/slide" Target="slides/slide81.xml"/><Relationship Id="rId113" Type="http://schemas.openxmlformats.org/officeDocument/2006/relationships/slide" Target="slides/slide210.xml"/><Relationship Id="rId134" Type="http://schemas.openxmlformats.org/officeDocument/2006/relationships/slide" Target="slides/slide248.xml"/><Relationship Id="rId80" Type="http://schemas.openxmlformats.org/officeDocument/2006/relationships/slide" Target="slides/slide138.xml"/><Relationship Id="rId155" Type="http://schemas.openxmlformats.org/officeDocument/2006/relationships/slide" Target="slides/slide310.xml"/><Relationship Id="rId176" Type="http://schemas.openxmlformats.org/officeDocument/2006/relationships/slide" Target="slides/slide350.xml"/><Relationship Id="rId197" Type="http://schemas.openxmlformats.org/officeDocument/2006/relationships/slide" Target="slides/slide402.xml"/><Relationship Id="rId201" Type="http://schemas.openxmlformats.org/officeDocument/2006/relationships/slide" Target="slides/slide406.xml"/><Relationship Id="rId222" Type="http://schemas.openxmlformats.org/officeDocument/2006/relationships/slide" Target="slides/slide439.xml"/><Relationship Id="rId243" Type="http://schemas.openxmlformats.org/officeDocument/2006/relationships/slide" Target="slides/slide521.xml"/><Relationship Id="rId264" Type="http://schemas.openxmlformats.org/officeDocument/2006/relationships/slide" Target="slides/slide565.xml"/><Relationship Id="rId285" Type="http://schemas.openxmlformats.org/officeDocument/2006/relationships/slide" Target="slides/slide591.xml"/><Relationship Id="rId17" Type="http://schemas.openxmlformats.org/officeDocument/2006/relationships/slide" Target="slides/slide20.xml"/><Relationship Id="rId38" Type="http://schemas.openxmlformats.org/officeDocument/2006/relationships/slide" Target="slides/slide48.xml"/><Relationship Id="rId59" Type="http://schemas.openxmlformats.org/officeDocument/2006/relationships/slide" Target="slides/slide71.xml"/><Relationship Id="rId103" Type="http://schemas.openxmlformats.org/officeDocument/2006/relationships/slide" Target="slides/slide200.xml"/><Relationship Id="rId124" Type="http://schemas.openxmlformats.org/officeDocument/2006/relationships/slide" Target="slides/slide234.xml"/><Relationship Id="rId70" Type="http://schemas.openxmlformats.org/officeDocument/2006/relationships/slide" Target="slides/slide82.xml"/><Relationship Id="rId91" Type="http://schemas.openxmlformats.org/officeDocument/2006/relationships/slide" Target="slides/slide175.xml"/><Relationship Id="rId145" Type="http://schemas.openxmlformats.org/officeDocument/2006/relationships/slide" Target="slides/slide275.xml"/><Relationship Id="rId166" Type="http://schemas.openxmlformats.org/officeDocument/2006/relationships/slide" Target="slides/slide333.xml"/><Relationship Id="rId187" Type="http://schemas.openxmlformats.org/officeDocument/2006/relationships/slide" Target="slides/slide385.xml"/><Relationship Id="rId1" Type="http://schemas.openxmlformats.org/officeDocument/2006/relationships/slide" Target="slides/slide1.xml"/><Relationship Id="rId212" Type="http://schemas.openxmlformats.org/officeDocument/2006/relationships/slide" Target="slides/slide423.xml"/><Relationship Id="rId233" Type="http://schemas.openxmlformats.org/officeDocument/2006/relationships/slide" Target="slides/slide510.xml"/><Relationship Id="rId254" Type="http://schemas.openxmlformats.org/officeDocument/2006/relationships/slide" Target="slides/slide548.xml"/><Relationship Id="rId28" Type="http://schemas.openxmlformats.org/officeDocument/2006/relationships/slide" Target="slides/slide37.xml"/><Relationship Id="rId49" Type="http://schemas.openxmlformats.org/officeDocument/2006/relationships/slide" Target="slides/slide60.xml"/><Relationship Id="rId114" Type="http://schemas.openxmlformats.org/officeDocument/2006/relationships/slide" Target="slides/slide211.xml"/><Relationship Id="rId275" Type="http://schemas.openxmlformats.org/officeDocument/2006/relationships/slide" Target="slides/slide581.xml"/><Relationship Id="rId60" Type="http://schemas.openxmlformats.org/officeDocument/2006/relationships/slide" Target="slides/slide72.xml"/><Relationship Id="rId81" Type="http://schemas.openxmlformats.org/officeDocument/2006/relationships/slide" Target="slides/slide157.xml"/><Relationship Id="rId135" Type="http://schemas.openxmlformats.org/officeDocument/2006/relationships/slide" Target="slides/slide251.xml"/><Relationship Id="rId156" Type="http://schemas.openxmlformats.org/officeDocument/2006/relationships/slide" Target="slides/slide316.xml"/><Relationship Id="rId177" Type="http://schemas.openxmlformats.org/officeDocument/2006/relationships/slide" Target="slides/slide353.xml"/><Relationship Id="rId198" Type="http://schemas.openxmlformats.org/officeDocument/2006/relationships/slide" Target="slides/slide403.xml"/><Relationship Id="rId202" Type="http://schemas.openxmlformats.org/officeDocument/2006/relationships/slide" Target="slides/slide407.xml"/><Relationship Id="rId223" Type="http://schemas.openxmlformats.org/officeDocument/2006/relationships/slide" Target="slides/slide467.xml"/><Relationship Id="rId244" Type="http://schemas.openxmlformats.org/officeDocument/2006/relationships/slide" Target="slides/slide525.xml"/><Relationship Id="rId18" Type="http://schemas.openxmlformats.org/officeDocument/2006/relationships/slide" Target="slides/slide21.xml"/><Relationship Id="rId39" Type="http://schemas.openxmlformats.org/officeDocument/2006/relationships/slide" Target="slides/slide49.xml"/><Relationship Id="rId265" Type="http://schemas.openxmlformats.org/officeDocument/2006/relationships/slide" Target="slides/slide567.xml"/><Relationship Id="rId286" Type="http://schemas.openxmlformats.org/officeDocument/2006/relationships/slide" Target="slides/slide592.xml"/><Relationship Id="rId50" Type="http://schemas.openxmlformats.org/officeDocument/2006/relationships/slide" Target="slides/slide62.xml"/><Relationship Id="rId104" Type="http://schemas.openxmlformats.org/officeDocument/2006/relationships/slide" Target="slides/slide201.xml"/><Relationship Id="rId125" Type="http://schemas.openxmlformats.org/officeDocument/2006/relationships/slide" Target="slides/slide235.xml"/><Relationship Id="rId146" Type="http://schemas.openxmlformats.org/officeDocument/2006/relationships/slide" Target="slides/slide276.xml"/><Relationship Id="rId167" Type="http://schemas.openxmlformats.org/officeDocument/2006/relationships/slide" Target="slides/slide334.xml"/><Relationship Id="rId188" Type="http://schemas.openxmlformats.org/officeDocument/2006/relationships/slide" Target="slides/slide386.xml"/><Relationship Id="rId71" Type="http://schemas.openxmlformats.org/officeDocument/2006/relationships/slide" Target="slides/slide86.xml"/><Relationship Id="rId92" Type="http://schemas.openxmlformats.org/officeDocument/2006/relationships/slide" Target="slides/slide177.xml"/><Relationship Id="rId213" Type="http://schemas.openxmlformats.org/officeDocument/2006/relationships/slide" Target="slides/slide424.xml"/><Relationship Id="rId234" Type="http://schemas.openxmlformats.org/officeDocument/2006/relationships/slide" Target="slides/slide512.xml"/><Relationship Id="rId2" Type="http://schemas.openxmlformats.org/officeDocument/2006/relationships/slide" Target="slides/slide2.xml"/><Relationship Id="rId29" Type="http://schemas.openxmlformats.org/officeDocument/2006/relationships/slide" Target="slides/slide38.xml"/><Relationship Id="rId255" Type="http://schemas.openxmlformats.org/officeDocument/2006/relationships/slide" Target="slides/slide549.xml"/><Relationship Id="rId276" Type="http://schemas.openxmlformats.org/officeDocument/2006/relationships/slide" Target="slides/slide582.xml"/><Relationship Id="rId40" Type="http://schemas.openxmlformats.org/officeDocument/2006/relationships/slide" Target="slides/slide51.xml"/><Relationship Id="rId115" Type="http://schemas.openxmlformats.org/officeDocument/2006/relationships/slide" Target="slides/slide212.xml"/><Relationship Id="rId136" Type="http://schemas.openxmlformats.org/officeDocument/2006/relationships/slide" Target="slides/slide253.xml"/><Relationship Id="rId157" Type="http://schemas.openxmlformats.org/officeDocument/2006/relationships/slide" Target="slides/slide317.xml"/><Relationship Id="rId178" Type="http://schemas.openxmlformats.org/officeDocument/2006/relationships/slide" Target="slides/slide354.xml"/><Relationship Id="rId61" Type="http://schemas.openxmlformats.org/officeDocument/2006/relationships/slide" Target="slides/slide73.xml"/><Relationship Id="rId82" Type="http://schemas.openxmlformats.org/officeDocument/2006/relationships/slide" Target="slides/slide160.xml"/><Relationship Id="rId199" Type="http://schemas.openxmlformats.org/officeDocument/2006/relationships/slide" Target="slides/slide404.xml"/><Relationship Id="rId203" Type="http://schemas.openxmlformats.org/officeDocument/2006/relationships/slide" Target="slides/slide409.xml"/><Relationship Id="rId19" Type="http://schemas.openxmlformats.org/officeDocument/2006/relationships/slide" Target="slides/slide27.xml"/><Relationship Id="rId224" Type="http://schemas.openxmlformats.org/officeDocument/2006/relationships/slide" Target="slides/slide477.xml"/><Relationship Id="rId245" Type="http://schemas.openxmlformats.org/officeDocument/2006/relationships/slide" Target="slides/slide531.xml"/><Relationship Id="rId266" Type="http://schemas.openxmlformats.org/officeDocument/2006/relationships/slide" Target="slides/slide569.xml"/><Relationship Id="rId287" Type="http://schemas.openxmlformats.org/officeDocument/2006/relationships/slide" Target="slides/slide593.xml"/><Relationship Id="rId30" Type="http://schemas.openxmlformats.org/officeDocument/2006/relationships/slide" Target="slides/slide39.xml"/><Relationship Id="rId105" Type="http://schemas.openxmlformats.org/officeDocument/2006/relationships/slide" Target="slides/slide202.xml"/><Relationship Id="rId126" Type="http://schemas.openxmlformats.org/officeDocument/2006/relationships/slide" Target="slides/slide236.xml"/><Relationship Id="rId147" Type="http://schemas.openxmlformats.org/officeDocument/2006/relationships/slide" Target="slides/slide277.xml"/><Relationship Id="rId168" Type="http://schemas.openxmlformats.org/officeDocument/2006/relationships/slide" Target="slides/slide335.xml"/><Relationship Id="rId51" Type="http://schemas.openxmlformats.org/officeDocument/2006/relationships/slide" Target="slides/slide63.xml"/><Relationship Id="rId72" Type="http://schemas.openxmlformats.org/officeDocument/2006/relationships/slide" Target="slides/slide87.xml"/><Relationship Id="rId93" Type="http://schemas.openxmlformats.org/officeDocument/2006/relationships/slide" Target="slides/slide178.xml"/><Relationship Id="rId189" Type="http://schemas.openxmlformats.org/officeDocument/2006/relationships/slide" Target="slides/slide387.xml"/><Relationship Id="rId3" Type="http://schemas.openxmlformats.org/officeDocument/2006/relationships/slide" Target="slides/slide4.xml"/><Relationship Id="rId214" Type="http://schemas.openxmlformats.org/officeDocument/2006/relationships/slide" Target="slides/slide425.xml"/><Relationship Id="rId235" Type="http://schemas.openxmlformats.org/officeDocument/2006/relationships/slide" Target="slides/slide513.xml"/><Relationship Id="rId256" Type="http://schemas.openxmlformats.org/officeDocument/2006/relationships/slide" Target="slides/slide550.xml"/><Relationship Id="rId277" Type="http://schemas.openxmlformats.org/officeDocument/2006/relationships/slide" Target="slides/slide583.xml"/><Relationship Id="rId116" Type="http://schemas.openxmlformats.org/officeDocument/2006/relationships/slide" Target="slides/slide213.xml"/><Relationship Id="rId137" Type="http://schemas.openxmlformats.org/officeDocument/2006/relationships/slide" Target="slides/slide255.xml"/><Relationship Id="rId158" Type="http://schemas.openxmlformats.org/officeDocument/2006/relationships/slide" Target="slides/slide325.xml"/><Relationship Id="rId20" Type="http://schemas.openxmlformats.org/officeDocument/2006/relationships/slide" Target="slides/slide28.xml"/><Relationship Id="rId41" Type="http://schemas.openxmlformats.org/officeDocument/2006/relationships/slide" Target="slides/slide52.xml"/><Relationship Id="rId62" Type="http://schemas.openxmlformats.org/officeDocument/2006/relationships/slide" Target="slides/slide74.xml"/><Relationship Id="rId83" Type="http://schemas.openxmlformats.org/officeDocument/2006/relationships/slide" Target="slides/slide161.xml"/><Relationship Id="rId179" Type="http://schemas.openxmlformats.org/officeDocument/2006/relationships/slide" Target="slides/slide356.xml"/><Relationship Id="rId190" Type="http://schemas.openxmlformats.org/officeDocument/2006/relationships/slide" Target="slides/slide388.xml"/><Relationship Id="rId204" Type="http://schemas.openxmlformats.org/officeDocument/2006/relationships/slide" Target="slides/slide410.xml"/><Relationship Id="rId225" Type="http://schemas.openxmlformats.org/officeDocument/2006/relationships/slide" Target="slides/slide481.xml"/><Relationship Id="rId246" Type="http://schemas.openxmlformats.org/officeDocument/2006/relationships/slide" Target="slides/slide537.xml"/><Relationship Id="rId267" Type="http://schemas.openxmlformats.org/officeDocument/2006/relationships/slide" Target="slides/slide570.xml"/><Relationship Id="rId288" Type="http://schemas.openxmlformats.org/officeDocument/2006/relationships/slide" Target="slides/slide594.xml"/><Relationship Id="rId106" Type="http://schemas.openxmlformats.org/officeDocument/2006/relationships/slide" Target="slides/slide203.xml"/><Relationship Id="rId127" Type="http://schemas.openxmlformats.org/officeDocument/2006/relationships/slide" Target="slides/slide238.xml"/><Relationship Id="rId10" Type="http://schemas.openxmlformats.org/officeDocument/2006/relationships/slide" Target="slides/slide11.xml"/><Relationship Id="rId31" Type="http://schemas.openxmlformats.org/officeDocument/2006/relationships/slide" Target="slides/slide40.xml"/><Relationship Id="rId52" Type="http://schemas.openxmlformats.org/officeDocument/2006/relationships/slide" Target="slides/slide64.xml"/><Relationship Id="rId73" Type="http://schemas.openxmlformats.org/officeDocument/2006/relationships/slide" Target="slides/slide90.xml"/><Relationship Id="rId94" Type="http://schemas.openxmlformats.org/officeDocument/2006/relationships/slide" Target="slides/slide179.xml"/><Relationship Id="rId148" Type="http://schemas.openxmlformats.org/officeDocument/2006/relationships/slide" Target="slides/slide278.xml"/><Relationship Id="rId169" Type="http://schemas.openxmlformats.org/officeDocument/2006/relationships/slide" Target="slides/slide336.xml"/><Relationship Id="rId4" Type="http://schemas.openxmlformats.org/officeDocument/2006/relationships/slide" Target="slides/slide5.xml"/><Relationship Id="rId180" Type="http://schemas.openxmlformats.org/officeDocument/2006/relationships/slide" Target="slides/slide357.xml"/><Relationship Id="rId215" Type="http://schemas.openxmlformats.org/officeDocument/2006/relationships/slide" Target="slides/slide426.xml"/><Relationship Id="rId236" Type="http://schemas.openxmlformats.org/officeDocument/2006/relationships/slide" Target="slides/slide514.xml"/><Relationship Id="rId257" Type="http://schemas.openxmlformats.org/officeDocument/2006/relationships/slide" Target="slides/slide552.xml"/><Relationship Id="rId278" Type="http://schemas.openxmlformats.org/officeDocument/2006/relationships/slide" Target="slides/slide584.xml"/><Relationship Id="rId42" Type="http://schemas.openxmlformats.org/officeDocument/2006/relationships/slide" Target="slides/slide53.xml"/><Relationship Id="rId84" Type="http://schemas.openxmlformats.org/officeDocument/2006/relationships/slide" Target="slides/slide162.xml"/><Relationship Id="rId138" Type="http://schemas.openxmlformats.org/officeDocument/2006/relationships/slide" Target="slides/slide256.xml"/><Relationship Id="rId191" Type="http://schemas.openxmlformats.org/officeDocument/2006/relationships/slide" Target="slides/slide391.xml"/><Relationship Id="rId205" Type="http://schemas.openxmlformats.org/officeDocument/2006/relationships/slide" Target="slides/slide411.xml"/><Relationship Id="rId247" Type="http://schemas.openxmlformats.org/officeDocument/2006/relationships/slide" Target="slides/slide539.xml"/><Relationship Id="rId107" Type="http://schemas.openxmlformats.org/officeDocument/2006/relationships/slide" Target="slides/slide204.xml"/><Relationship Id="rId289" Type="http://schemas.openxmlformats.org/officeDocument/2006/relationships/slide" Target="slides/slide596.xml"/><Relationship Id="rId11" Type="http://schemas.openxmlformats.org/officeDocument/2006/relationships/slide" Target="slides/slide12.xml"/><Relationship Id="rId53" Type="http://schemas.openxmlformats.org/officeDocument/2006/relationships/slide" Target="slides/slide65.xml"/><Relationship Id="rId149" Type="http://schemas.openxmlformats.org/officeDocument/2006/relationships/slide" Target="slides/slide279.xml"/><Relationship Id="rId95" Type="http://schemas.openxmlformats.org/officeDocument/2006/relationships/slide" Target="slides/slide184.xml"/><Relationship Id="rId160" Type="http://schemas.openxmlformats.org/officeDocument/2006/relationships/slide" Target="slides/slide327.xml"/><Relationship Id="rId216" Type="http://schemas.openxmlformats.org/officeDocument/2006/relationships/slide" Target="slides/slide427.xml"/><Relationship Id="rId258" Type="http://schemas.openxmlformats.org/officeDocument/2006/relationships/slide" Target="slides/slide553.xml"/><Relationship Id="rId22" Type="http://schemas.openxmlformats.org/officeDocument/2006/relationships/slide" Target="slides/slide31.xml"/><Relationship Id="rId64" Type="http://schemas.openxmlformats.org/officeDocument/2006/relationships/slide" Target="slides/slide76.xml"/><Relationship Id="rId118" Type="http://schemas.openxmlformats.org/officeDocument/2006/relationships/slide" Target="slides/slide219.xml"/><Relationship Id="rId171" Type="http://schemas.openxmlformats.org/officeDocument/2006/relationships/slide" Target="slides/slide344.xml"/><Relationship Id="rId227" Type="http://schemas.openxmlformats.org/officeDocument/2006/relationships/slide" Target="slides/slide50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Oracle Sans" panose="020B0503020204020204"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r>
              <a:rPr lang="en-US" dirty="0">
                <a:latin typeface="Oracle Sans" panose="020B0503020204020204" pitchFamily="34" charset="0"/>
              </a:rPr>
              <a:t>Oracle Database 12c: Data Guard Administration   1 - ‹#›</a:t>
            </a: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Oracle Sans" panose="020B0503020204020204" pitchFamily="34" charset="0"/>
              </a:rPr>
              <a:pPr>
                <a:defRPr/>
              </a:pPr>
              <a:t>‹#›</a:t>
            </a:fld>
            <a:endParaRPr lang="en-US" dirty="0">
              <a:latin typeface="Oracle Sans" panose="020B0503020204020204"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457200" y="457200"/>
            <a:ext cx="6858000" cy="38592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457200" y="4617720"/>
            <a:ext cx="6858000" cy="521208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457200" y="9555480"/>
            <a:ext cx="6858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Oracle Sans" panose="020B0503020204020204" pitchFamily="34" charset="0"/>
                <a:cs typeface="Oracle Sans" panose="020B0503020204020204" pitchFamily="34" charset="0"/>
              </a:defRPr>
            </a:lvl1pPr>
          </a:lstStyle>
          <a:p>
            <a:pPr>
              <a:defRPr/>
            </a:pPr>
            <a:r>
              <a:rPr lang="en-US" dirty="0" smtClean="0"/>
              <a:t>Oracle Database 19c: Data Guard Administration Workshop   </a:t>
            </a:r>
            <a:r>
              <a:rPr lang="en-US" dirty="0"/>
              <a:t>1 - </a:t>
            </a:r>
            <a:fld id="{7C951E65-0BAA-4B24-AD87-683F8269D8DB}" type="slidenum">
              <a:rPr lang="en-US" smtClean="0"/>
              <a:pPr>
                <a:defRPr/>
              </a:pPr>
              <a:t>‹#›</a:t>
            </a:fld>
            <a:endParaRPr lang="en-US" dirty="0"/>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sldNum="0" hdr="0" dt="0"/>
  <p:notesStyle>
    <a:lvl1pPr algn="l" defTabSz="914361" rtl="0" eaLnBrk="0" fontAlgn="base" hangingPunct="0">
      <a:lnSpc>
        <a:spcPct val="110000"/>
      </a:lnSpc>
      <a:spcBef>
        <a:spcPts val="800"/>
      </a:spcBef>
      <a:spcAft>
        <a:spcPct val="0"/>
      </a:spcAft>
      <a:buSzPct val="100000"/>
      <a:buFont typeface="Arial" charset="0"/>
      <a:defRPr sz="1200" b="1" kern="1200">
        <a:solidFill>
          <a:schemeClr val="tx1"/>
        </a:solidFill>
        <a:latin typeface="Oracle Sans" panose="020B0503020204020204" pitchFamily="34" charset="0"/>
        <a:ea typeface="+mn-ea"/>
        <a:cs typeface="Oracle Sans" panose="020B0503020204020204" pitchFamily="34" charset="0"/>
      </a:defRPr>
    </a:lvl1pPr>
    <a:lvl2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Oracle Sans" panose="020B0503020204020204" pitchFamily="34" charset="0"/>
        <a:ea typeface="+mn-ea"/>
        <a:cs typeface="Oracle Sans" panose="020B0503020204020204" pitchFamily="34" charset="0"/>
      </a:defRPr>
    </a:lvl2pPr>
    <a:lvl3pPr marL="688975"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3pPr>
    <a:lvl4pPr marL="1027113" indent="-225425" algn="l" defTabSz="914361" rtl="0" eaLnBrk="0" fontAlgn="base" hangingPunct="0">
      <a:lnSpc>
        <a:spcPct val="110000"/>
      </a:lnSpc>
      <a:spcBef>
        <a:spcPts val="600"/>
      </a:spcBef>
      <a:spcAft>
        <a:spcPct val="0"/>
      </a:spcAft>
      <a:buSzPct val="100000"/>
      <a:buFont typeface="Times New Roman" pitchFamily="18" charset="0"/>
      <a:buChar char="-"/>
      <a:defRPr sz="1100" kern="1200">
        <a:solidFill>
          <a:srgbClr val="000000"/>
        </a:solidFill>
        <a:latin typeface="Oracle Sans" panose="020B0503020204020204" pitchFamily="34" charset="0"/>
        <a:ea typeface="+mn-ea"/>
        <a:cs typeface="Oracle Sans" panose="020B0503020204020204" pitchFamily="34" charset="0"/>
      </a:defRPr>
    </a:lvl4pPr>
    <a:lvl5pPr marL="225425" indent="0" algn="l" defTabSz="914361" rtl="0" eaLnBrk="0" fontAlgn="base" hangingPunct="0">
      <a:lnSpc>
        <a:spcPct val="110000"/>
      </a:lnSpc>
      <a:spcBef>
        <a:spcPts val="8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1" algn="l" defTabSz="1828724" rtl="0" eaLnBrk="1" latinLnBrk="0" hangingPunct="1">
      <a:defRPr sz="2400" kern="1200">
        <a:solidFill>
          <a:schemeClr val="tx1"/>
        </a:solidFill>
        <a:latin typeface="+mn-lt"/>
        <a:ea typeface="+mn-ea"/>
        <a:cs typeface="+mn-cs"/>
      </a:defRPr>
    </a:lvl7pPr>
    <a:lvl8pPr marL="6400533"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pport.orac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3" Type="http://schemas.openxmlformats.org/officeDocument/2006/relationships/hyperlink" Target="https://docs.oracle.com/en/database/oracle/oracle-database/19/lnoci/deprecated-oci-functions.html#GUID-FD74B639-8B97-4A5A-BC3E-269CE59345CA" TargetMode="External"/><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7">
            <a:extLst>
              <a:ext uri="{FF2B5EF4-FFF2-40B4-BE49-F238E27FC236}">
                <a16:creationId xmlns="" xmlns:a16="http://schemas.microsoft.com/office/drawing/2014/main" id="{3100D034-9262-4142-B14E-5005B2513052}"/>
              </a:ext>
            </a:extLst>
          </p:cNvPr>
          <p:cNvSpPr>
            <a:spLocks noGrp="1" noChangeArrowheads="1"/>
          </p:cNvSpPr>
          <p:nvPr>
            <p:ph type="body" idx="1"/>
          </p:nvPr>
        </p:nvSpPr>
        <p:spPr/>
        <p:txBody>
          <a:bodyPr/>
          <a:lstStyle/>
          <a:p>
            <a:r>
              <a:rPr lang="en-US" altLang="en-US" dirty="0"/>
              <a:t>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17121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use Oracle Enterprise Manager Cloud Control or the Data Guard broker’s own specialized command-line interface (DGMGRL) to take advantage of the broker’s management capabilities.</a:t>
            </a:r>
          </a:p>
          <a:p>
            <a:pPr lvl="1" eaLnBrk="1" hangingPunct="1"/>
            <a:r>
              <a:rPr lang="en-US" altLang="en-US" dirty="0"/>
              <a:t>Enterprise Manager Cloud Control provides a web-based interface that combines with the broker’s centralized management and monitoring capabilities so that you can easily view, monitor, and administer primary and standby databases in a Data Guard configuration.</a:t>
            </a:r>
          </a:p>
          <a:p>
            <a:pPr lvl="1" eaLnBrk="1" hangingPunct="1"/>
            <a:r>
              <a:rPr lang="en-US" altLang="en-US" dirty="0"/>
              <a:t>You can also use DGMGRL to control and monitor a Data Guard configuration. You can perform most of the activities that are required to manage and monitor the databases in the configuration from the DGMGRL prompt or in scripts.</a:t>
            </a:r>
          </a:p>
          <a:p>
            <a:pPr lvl="1" eaLnBrk="1" hangingPunct="1"/>
            <a:r>
              <a:rPr lang="en-US" altLang="en-US" dirty="0"/>
              <a:t>If you do not create a Data Guard broker configuration, you can manage your standby databases by using SQL commands.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10</a:t>
            </a:fld>
            <a:endParaRPr lang="en-US" dirty="0"/>
          </a:p>
        </p:txBody>
      </p:sp>
    </p:spTree>
    <p:extLst>
      <p:ext uri="{BB962C8B-B14F-4D97-AF65-F5344CB8AC3E}">
        <p14:creationId xmlns:p14="http://schemas.microsoft.com/office/powerpoint/2010/main" val="1768478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Bef>
                <a:spcPts val="600"/>
              </a:spcBef>
            </a:pPr>
            <a:r>
              <a:rPr lang="en-US" altLang="en-US" dirty="0"/>
              <a:t>On a physical standby database for which the Oracle Active Data Guard option has been enabled, you cannot use the manual copy method. Instead, you must execute the following SQL statement on the standby to create an empty data file:</a:t>
            </a:r>
          </a:p>
          <a:p>
            <a:pPr lvl="1">
              <a:spcBef>
                <a:spcPts val="600"/>
              </a:spcBef>
            </a:pPr>
            <a:r>
              <a:rPr lang="en-US" altLang="en-US" dirty="0">
                <a:latin typeface="Courier New" panose="02070309020205020404" pitchFamily="49" charset="0"/>
                <a:cs typeface="Courier New" panose="02070309020205020404" pitchFamily="49" charset="0"/>
              </a:rPr>
              <a:t>SQL&gt; ALTER DATABASE CREATE DATAFILE [filename | filenumber]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AS [NEW | </a:t>
            </a:r>
            <a:r>
              <a:rPr lang="en-US" altLang="en-US" i="1" dirty="0">
                <a:latin typeface="Courier New" panose="02070309020205020404" pitchFamily="49" charset="0"/>
                <a:cs typeface="Courier New" panose="02070309020205020404" pitchFamily="49" charset="0"/>
              </a:rPr>
              <a:t>new_filename];</a:t>
            </a:r>
          </a:p>
          <a:p>
            <a:pPr lvl="1">
              <a:spcBef>
                <a:spcPts val="600"/>
              </a:spcBef>
            </a:pPr>
            <a:r>
              <a:rPr lang="en-US" altLang="en-US" dirty="0"/>
              <a:t>You must specify which one to rename: the filename or the </a:t>
            </a:r>
            <a:r>
              <a:rPr lang="en-US" altLang="en-US" dirty="0">
                <a:latin typeface="Courier New" panose="02070309020205020404" pitchFamily="49" charset="0"/>
                <a:cs typeface="Courier New" panose="02070309020205020404" pitchFamily="49" charset="0"/>
              </a:rPr>
              <a:t>filenumber</a:t>
            </a:r>
            <a:r>
              <a:rPr lang="en-US" altLang="en-US" dirty="0"/>
              <a:t>.</a:t>
            </a:r>
          </a:p>
          <a:p>
            <a:pPr lvl="1">
              <a:spcBef>
                <a:spcPts val="600"/>
              </a:spcBef>
            </a:pPr>
            <a:r>
              <a:rPr lang="en-US" altLang="en-US" dirty="0"/>
              <a:t>You should also specify either the new filename or </a:t>
            </a:r>
            <a:r>
              <a:rPr lang="en-US" altLang="en-US" dirty="0">
                <a:latin typeface="Courier New" panose="02070309020205020404" pitchFamily="49" charset="0"/>
                <a:cs typeface="Courier New" panose="02070309020205020404" pitchFamily="49" charset="0"/>
              </a:rPr>
              <a:t>NEW</a:t>
            </a:r>
            <a:r>
              <a:rPr lang="en-US" altLang="en-US" dirty="0"/>
              <a:t>. The </a:t>
            </a:r>
            <a:r>
              <a:rPr lang="en-US" altLang="en-US" dirty="0">
                <a:latin typeface="Courier New" panose="02070309020205020404" pitchFamily="49" charset="0"/>
                <a:cs typeface="Courier New" panose="02070309020205020404" pitchFamily="49" charset="0"/>
              </a:rPr>
              <a:t>NEW</a:t>
            </a:r>
            <a:r>
              <a:rPr lang="en-US" altLang="en-US" dirty="0"/>
              <a:t> keyword lets Oracle automatically select a name, if Oracle Managed Files (OMF) is enabled.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100</a:t>
            </a:fld>
            <a:endParaRPr lang="en-US" dirty="0"/>
          </a:p>
        </p:txBody>
      </p:sp>
    </p:spTree>
    <p:extLst>
      <p:ext uri="{BB962C8B-B14F-4D97-AF65-F5344CB8AC3E}">
        <p14:creationId xmlns:p14="http://schemas.microsoft.com/office/powerpoint/2010/main" val="36719042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Bef>
                <a:spcPts val="600"/>
              </a:spcBef>
            </a:pPr>
            <a:r>
              <a:rPr lang="en-US" altLang="en-US" dirty="0"/>
              <a:t>You can use the Oracle </a:t>
            </a:r>
            <a:r>
              <a:rPr lang="en-US" altLang="en-US" dirty="0">
                <a:solidFill>
                  <a:schemeClr val="tx1"/>
                </a:solidFill>
              </a:rPr>
              <a:t>transportable tablespaces (TTS) feature </a:t>
            </a:r>
            <a:r>
              <a:rPr lang="en-US" altLang="en-US" dirty="0"/>
              <a:t>to move a subset of an Oracle database and plug it into another Oracle database, essentially moving tablespaces between the databases. To move or copy a set of tablespaces into a primary database when a physical standby is being used, you need to perform additional tasks. The next slide shows these steps. </a:t>
            </a:r>
          </a:p>
          <a:p>
            <a:pPr lvl="1">
              <a:spcBef>
                <a:spcPts val="600"/>
              </a:spcBef>
            </a:pPr>
            <a:r>
              <a:rPr lang="en-US" altLang="en-US" dirty="0"/>
              <a:t>Note that if an existing data file from another database is copied to a primary database, it must also be copied to the standby database, and the standby control file must be re-created, regardless of the setting of the </a:t>
            </a:r>
            <a:r>
              <a:rPr lang="en-US" altLang="en-US" dirty="0">
                <a:latin typeface="Courier New" panose="02070309020205020404" pitchFamily="49" charset="0"/>
                <a:cs typeface="Courier New" panose="02070309020205020404" pitchFamily="49" charset="0"/>
              </a:rPr>
              <a:t>STANDBY_FILE_MANAGEMENT</a:t>
            </a:r>
            <a:r>
              <a:rPr lang="en-US" altLang="en-US" dirty="0"/>
              <a:t> parameter.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101</a:t>
            </a:fld>
            <a:endParaRPr lang="en-US" dirty="0"/>
          </a:p>
        </p:txBody>
      </p:sp>
    </p:spTree>
    <p:extLst>
      <p:ext uri="{BB962C8B-B14F-4D97-AF65-F5344CB8AC3E}">
        <p14:creationId xmlns:p14="http://schemas.microsoft.com/office/powerpoint/2010/main" val="12538114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lvl="1"/>
            <a:r>
              <a:rPr lang="en-US" altLang="en-US" dirty="0" smtClean="0"/>
              <a:t>To move or copy a set of tablespaces into a primary database when a physical standby is being used, perform the following steps:</a:t>
            </a:r>
          </a:p>
          <a:p>
            <a:pPr marL="692150" lvl="2" indent="-228600">
              <a:buFont typeface="+mj-lt"/>
              <a:buAutoNum type="arabicPeriod"/>
            </a:pPr>
            <a:r>
              <a:rPr lang="en-US" altLang="en-US" dirty="0" smtClean="0"/>
              <a:t>Generate a transportable tablespace set that consists of data files for the set of tablespaces being transported and an export file containing structural information for the set of tablespaces.</a:t>
            </a:r>
          </a:p>
          <a:p>
            <a:pPr marL="692150" lvl="2" indent="-228600">
              <a:buFont typeface="+mj-lt"/>
              <a:buAutoNum type="arabicPeriod"/>
            </a:pPr>
            <a:r>
              <a:rPr lang="en-US" altLang="en-US" dirty="0" smtClean="0"/>
              <a:t>Transport the tablespace set:</a:t>
            </a:r>
          </a:p>
          <a:p>
            <a:pPr lvl="3"/>
            <a:r>
              <a:rPr lang="en-US" altLang="en-US" dirty="0" smtClean="0"/>
              <a:t>Copy the data files and the export file to the primary database.</a:t>
            </a:r>
          </a:p>
          <a:p>
            <a:pPr lvl="3"/>
            <a:r>
              <a:rPr lang="en-US" altLang="en-US" dirty="0" smtClean="0"/>
              <a:t>Copy the data files to the standby database.</a:t>
            </a:r>
          </a:p>
          <a:p>
            <a:pPr marL="685800" lvl="1" indent="-228600"/>
            <a:r>
              <a:rPr lang="en-US" altLang="en-US" dirty="0" smtClean="0"/>
              <a:t>	The </a:t>
            </a:r>
            <a:r>
              <a:rPr lang="en-US" altLang="en-US" dirty="0"/>
              <a:t>data files must have the same path name on the primary and standby databases unless the </a:t>
            </a:r>
            <a:r>
              <a:rPr lang="en-US" altLang="en-US" dirty="0">
                <a:latin typeface="Courier New" panose="02070309020205020404" pitchFamily="49" charset="0"/>
                <a:cs typeface="Courier New" panose="02070309020205020404" pitchFamily="49" charset="0"/>
              </a:rPr>
              <a:t>DB_FILE_NAME_CONVERT</a:t>
            </a:r>
            <a:r>
              <a:rPr lang="en-US" altLang="en-US" dirty="0"/>
              <a:t> database initialization parameter has been configured.</a:t>
            </a:r>
            <a:r>
              <a:rPr lang="en-US" altLang="en-US" dirty="0" smtClean="0"/>
              <a:t> </a:t>
            </a:r>
          </a:p>
          <a:p>
            <a:pPr marL="685800" lvl="1" indent="-228600"/>
            <a:r>
              <a:rPr lang="en-US" altLang="en-US" dirty="0" smtClean="0"/>
              <a:t>	If </a:t>
            </a:r>
            <a:r>
              <a:rPr lang="en-US" altLang="en-US" dirty="0">
                <a:latin typeface="Courier New" panose="02070309020205020404" pitchFamily="49" charset="0"/>
                <a:cs typeface="Courier New" panose="02070309020205020404" pitchFamily="49" charset="0"/>
              </a:rPr>
              <a:t>DB_FILE_NAME_CONVERT</a:t>
            </a:r>
            <a:r>
              <a:rPr lang="en-US" altLang="en-US" dirty="0"/>
              <a:t> has not been configured and the path names of the data files are not the same on the primary and standby databases, issue the </a:t>
            </a:r>
            <a:r>
              <a:rPr lang="en-US" altLang="en-US" dirty="0">
                <a:latin typeface="Courier New" panose="02070309020205020404" pitchFamily="49" charset="0"/>
                <a:cs typeface="Courier New" panose="02070309020205020404" pitchFamily="49" charset="0"/>
              </a:rPr>
              <a:t>ALTER DATABASE RENAME FILE </a:t>
            </a:r>
            <a:r>
              <a:rPr lang="en-US" altLang="en-US" dirty="0"/>
              <a:t>statement to rename the data files. Do this after Redo Apply has failed to apply the redo generated by plugging the tablespace into the primary database. The </a:t>
            </a:r>
            <a:r>
              <a:rPr lang="en-US" altLang="en-US" dirty="0">
                <a:latin typeface="Courier New" panose="02070309020205020404" pitchFamily="49" charset="0"/>
                <a:cs typeface="Courier New" panose="02070309020205020404" pitchFamily="49" charset="0"/>
              </a:rPr>
              <a:t>STANDBY_FILE_MANAGEMENT</a:t>
            </a:r>
            <a:r>
              <a:rPr lang="en-US" altLang="en-US" dirty="0"/>
              <a:t> initialization parameter must be set to </a:t>
            </a:r>
            <a:r>
              <a:rPr lang="en-US" altLang="en-US" dirty="0">
                <a:latin typeface="Courier New" panose="02070309020205020404" pitchFamily="49" charset="0"/>
                <a:cs typeface="Courier New" panose="02070309020205020404" pitchFamily="49" charset="0"/>
              </a:rPr>
              <a:t>MANUAL</a:t>
            </a:r>
            <a:r>
              <a:rPr lang="en-US" altLang="en-US" dirty="0"/>
              <a:t> before renaming the data files and should be reset to the previous value after renaming the data files.</a:t>
            </a:r>
            <a:endParaRPr lang="en-US" altLang="en-US" dirty="0" smtClean="0"/>
          </a:p>
          <a:p>
            <a:pPr marL="692150" lvl="2" indent="-228600">
              <a:buFont typeface="+mj-lt"/>
              <a:buAutoNum type="arabicPeriod" startAt="3"/>
            </a:pPr>
            <a:r>
              <a:rPr lang="en-US" altLang="en-US" dirty="0" smtClean="0"/>
              <a:t>Plug in the tablespace.</a:t>
            </a:r>
          </a:p>
          <a:p>
            <a:pPr marL="694944" lvl="2" indent="-228600">
              <a:buNone/>
            </a:pPr>
            <a:r>
              <a:rPr lang="en-US" altLang="en-US" dirty="0" smtClean="0"/>
              <a:t>	Invoke the Data Pump utility to plug the set of tablespaces into the primary database. Redo data will be generated and applied at the standby site to plug the tablespace into the standby database.</a:t>
            </a:r>
            <a:endParaRPr lang="en-US" dirty="0"/>
          </a:p>
        </p:txBody>
      </p:sp>
      <p:sp>
        <p:nvSpPr>
          <p:cNvPr id="2" name="Footer Placeholder 1"/>
          <p:cNvSpPr>
            <a:spLocks noGrp="1"/>
          </p:cNvSpPr>
          <p:nvPr>
            <p:ph type="ftr" sz="quarter" idx="10"/>
          </p:nvPr>
        </p:nvSpPr>
        <p:spPr/>
        <p:txBody>
          <a:bodyPr/>
          <a:lstStyle/>
          <a:p>
            <a:r>
              <a:rPr lang="en-US" smtClean="0"/>
              <a:t>Oracle Database 19c: Data Guard Administration Workshop   4 - </a:t>
            </a:r>
            <a:fld id="{7C951E65-0BAA-4B24-AD87-683F8269D8DB}" type="slidenum">
              <a:rPr lang="en-US" smtClean="0"/>
              <a:pPr/>
              <a:t>102</a:t>
            </a:fld>
            <a:endParaRPr lang="en-US" dirty="0"/>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14864285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When you move or rename a data file in the primary database, the change is not propagated to the standby database. Therefore, if you want to rename the same data file on the standby database, you must manually make the equivalent modifications on the standby database because the modifications are not performed automatically, even if the </a:t>
            </a:r>
            <a:r>
              <a:rPr lang="en-US" altLang="en-US" dirty="0">
                <a:latin typeface="Courier New" panose="02070309020205020404" pitchFamily="49" charset="0"/>
                <a:cs typeface="Courier New" panose="02070309020205020404" pitchFamily="49" charset="0"/>
              </a:rPr>
              <a:t>STANDBY_FILE_MANAGEMENT</a:t>
            </a:r>
            <a:r>
              <a:rPr lang="en-US" altLang="en-US" dirty="0"/>
              <a:t> initialization parameter is set to </a:t>
            </a:r>
            <a:r>
              <a:rPr lang="en-US" altLang="en-US" dirty="0">
                <a:latin typeface="Courier New" panose="02070309020205020404" pitchFamily="49" charset="0"/>
                <a:cs typeface="Courier New" panose="02070309020205020404" pitchFamily="49" charset="0"/>
              </a:rPr>
              <a:t>AUTO</a:t>
            </a:r>
            <a:r>
              <a:rPr lang="en-US" altLang="en-US" dirty="0"/>
              <a:t>.</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103</a:t>
            </a:fld>
            <a:endParaRPr lang="en-US" dirty="0"/>
          </a:p>
        </p:txBody>
      </p:sp>
    </p:spTree>
    <p:extLst>
      <p:ext uri="{BB962C8B-B14F-4D97-AF65-F5344CB8AC3E}">
        <p14:creationId xmlns:p14="http://schemas.microsoft.com/office/powerpoint/2010/main" val="1909739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Bef>
                <a:spcPts val="600"/>
              </a:spcBef>
              <a:buFont typeface="Arial" charset="0"/>
              <a:buNone/>
              <a:defRPr/>
            </a:pPr>
            <a:r>
              <a:rPr lang="en-US" dirty="0"/>
              <a:t>The following steps describe how to move or rename a data file in the primary database and manually propagate the changes to the standby database:</a:t>
            </a:r>
          </a:p>
          <a:p>
            <a:pPr lvl="2">
              <a:buFont typeface="Arial" charset="0"/>
              <a:buNone/>
              <a:defRPr/>
            </a:pPr>
            <a:r>
              <a:rPr lang="en-US" dirty="0"/>
              <a:t>1.	Use the </a:t>
            </a:r>
            <a:r>
              <a:rPr lang="en-US" dirty="0">
                <a:latin typeface="Courier New" pitchFamily="49" charset="0"/>
                <a:cs typeface="Courier New" pitchFamily="49" charset="0"/>
              </a:rPr>
              <a:t>ALTER DATABASE MOVE DATAFILE</a:t>
            </a:r>
            <a:r>
              <a:rPr lang="en-US" dirty="0"/>
              <a:t> command to rename a data file. </a:t>
            </a:r>
          </a:p>
          <a:p>
            <a:pPr marL="685800" lvl="2" indent="-228600">
              <a:buNone/>
              <a:defRPr/>
            </a:pPr>
            <a:r>
              <a:rPr lang="en-US" b="1" dirty="0" smtClean="0"/>
              <a:t>	Note</a:t>
            </a:r>
            <a:r>
              <a:rPr lang="en-US" b="1" dirty="0"/>
              <a:t>:</a:t>
            </a:r>
            <a:r>
              <a:rPr lang="en-US" dirty="0"/>
              <a:t> This command lets you rename a data file while allowing read/write access to the data file. Adequate storage area is a prerequisite for moving a data file because during  the execution of the </a:t>
            </a:r>
            <a:r>
              <a:rPr lang="en-US" dirty="0">
                <a:latin typeface="Courier New" panose="02070309020205020404" pitchFamily="49" charset="0"/>
              </a:rPr>
              <a:t>MOVE DATAFILE</a:t>
            </a:r>
            <a:r>
              <a:rPr lang="en-US" dirty="0"/>
              <a:t> command, the database maintains both the original and the renamed data files as two separate files. </a:t>
            </a:r>
            <a:endParaRPr lang="en-US" dirty="0" smtClean="0"/>
          </a:p>
          <a:p>
            <a:pPr lvl="4">
              <a:defRPr/>
            </a:pPr>
            <a:r>
              <a:rPr lang="en-US" dirty="0"/>
              <a:t>	SQL&gt; ALTER DATABASE MOVE </a:t>
            </a:r>
            <a:r>
              <a:rPr lang="en-US" dirty="0" err="1"/>
              <a:t>datafile</a:t>
            </a:r>
            <a:r>
              <a:rPr lang="en-US" dirty="0"/>
              <a:t> 5 </a:t>
            </a:r>
            <a:r>
              <a:rPr lang="en-US" dirty="0" smtClean="0"/>
              <a:t>TO</a:t>
            </a:r>
          </a:p>
          <a:p>
            <a:pPr lvl="4">
              <a:defRPr/>
            </a:pPr>
            <a:r>
              <a:rPr lang="en-US" dirty="0">
                <a:solidFill>
                  <a:schemeClr val="tx1"/>
                </a:solidFill>
                <a:cs typeface="Courier New" pitchFamily="49" charset="0"/>
              </a:rPr>
              <a:t>	'/disk1/oracle/</a:t>
            </a:r>
            <a:r>
              <a:rPr lang="en-US" dirty="0" err="1">
                <a:solidFill>
                  <a:schemeClr val="tx1"/>
                </a:solidFill>
                <a:cs typeface="Courier New" pitchFamily="49" charset="0"/>
              </a:rPr>
              <a:t>oradata</a:t>
            </a:r>
            <a:r>
              <a:rPr lang="en-US" dirty="0">
                <a:solidFill>
                  <a:schemeClr val="tx1"/>
                </a:solidFill>
                <a:cs typeface="Courier New" pitchFamily="49" charset="0"/>
              </a:rPr>
              <a:t>/payroll/</a:t>
            </a:r>
            <a:r>
              <a:rPr lang="en-US" dirty="0" err="1">
                <a:solidFill>
                  <a:schemeClr val="tx1"/>
                </a:solidFill>
                <a:cs typeface="Courier New" pitchFamily="49" charset="0"/>
              </a:rPr>
              <a:t>tbs_x.dbf</a:t>
            </a:r>
            <a:r>
              <a:rPr lang="en-US" dirty="0">
                <a:solidFill>
                  <a:schemeClr val="tx1"/>
                </a:solidFill>
                <a:cs typeface="Courier New" pitchFamily="49" charset="0"/>
              </a:rPr>
              <a:t>';</a:t>
            </a:r>
            <a:endParaRPr lang="en-US" dirty="0"/>
          </a:p>
          <a:p>
            <a:pPr lvl="2">
              <a:buFont typeface="+mj-lt"/>
              <a:buAutoNum type="arabicPeriod" startAt="2"/>
              <a:defRPr/>
            </a:pPr>
            <a:r>
              <a:rPr lang="en-US" dirty="0" smtClean="0"/>
              <a:t>Set </a:t>
            </a:r>
            <a:r>
              <a:rPr lang="en-US" dirty="0"/>
              <a:t>the </a:t>
            </a:r>
            <a:r>
              <a:rPr lang="en-US" dirty="0">
                <a:latin typeface="Courier New" pitchFamily="49" charset="0"/>
                <a:cs typeface="Courier New" pitchFamily="49" charset="0"/>
              </a:rPr>
              <a:t>STANDBY_FILE_MANAGEMENT</a:t>
            </a:r>
            <a:r>
              <a:rPr lang="en-US" dirty="0"/>
              <a:t> database initialization parameter to </a:t>
            </a:r>
            <a:r>
              <a:rPr lang="en-US" dirty="0">
                <a:latin typeface="Courier New" pitchFamily="49" charset="0"/>
                <a:cs typeface="Courier New" pitchFamily="49" charset="0"/>
              </a:rPr>
              <a:t>MANUAL</a:t>
            </a:r>
            <a:r>
              <a:rPr lang="en-US" dirty="0"/>
              <a:t>.</a:t>
            </a:r>
          </a:p>
          <a:p>
            <a:pPr lvl="2">
              <a:buFont typeface="+mj-lt"/>
              <a:buAutoNum type="arabicPeriod" startAt="2"/>
              <a:defRPr/>
            </a:pPr>
            <a:r>
              <a:rPr lang="en-US" dirty="0"/>
              <a:t>Connect to the standby database and stop Redo Apply.</a:t>
            </a:r>
          </a:p>
          <a:p>
            <a:pPr lvl="2">
              <a:buFont typeface="+mj-lt"/>
              <a:buAutoNum type="arabicPeriod" startAt="2"/>
              <a:defRPr/>
            </a:pPr>
            <a:r>
              <a:rPr lang="en-US" dirty="0"/>
              <a:t>Open the standby database in read-only mode. Note that the online move data file operation cannot be executed on physical standby while standby recovery is running in a mounted but not open instance. </a:t>
            </a:r>
          </a:p>
          <a:p>
            <a:pPr lvl="1">
              <a:spcBef>
                <a:spcPts val="600"/>
              </a:spcBef>
              <a:defRPr/>
            </a:pPr>
            <a:r>
              <a:rPr lang="en-US" b="1" dirty="0" smtClean="0"/>
              <a:t>Note</a:t>
            </a:r>
            <a:r>
              <a:rPr lang="en-US" b="1" dirty="0"/>
              <a:t>:</a:t>
            </a:r>
            <a:r>
              <a:rPr lang="en-US" dirty="0"/>
              <a:t> On a physical standby, an online move data file operation can be executed while standby recovery is running if the instance that opens the database is in read-only mode. This functionality requires an Oracle Active Data Guard license.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104</a:t>
            </a:fld>
            <a:endParaRPr lang="en-US" dirty="0"/>
          </a:p>
        </p:txBody>
      </p:sp>
    </p:spTree>
    <p:extLst>
      <p:ext uri="{BB962C8B-B14F-4D97-AF65-F5344CB8AC3E}">
        <p14:creationId xmlns:p14="http://schemas.microsoft.com/office/powerpoint/2010/main" val="2410038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marL="692150" lvl="2" indent="-228600">
              <a:buFont typeface="+mj-lt"/>
              <a:buAutoNum type="arabicPeriod" startAt="5"/>
            </a:pPr>
            <a:r>
              <a:rPr lang="en-US" dirty="0">
                <a:cs typeface="Arial" pitchFamily="34" charset="0"/>
              </a:rPr>
              <a:t>Use the</a:t>
            </a:r>
            <a:r>
              <a:rPr lang="en-US" dirty="0">
                <a:latin typeface="Courier New" pitchFamily="49" charset="0"/>
                <a:cs typeface="Courier New" pitchFamily="49" charset="0"/>
              </a:rPr>
              <a:t> ALTER DATABASE MOVE DATAFILE </a:t>
            </a:r>
            <a:r>
              <a:rPr lang="en-US" dirty="0">
                <a:cs typeface="Arial" pitchFamily="34" charset="0"/>
              </a:rPr>
              <a:t>command to rename a data file in the standby.</a:t>
            </a:r>
            <a:r>
              <a:rPr lang="en-US" dirty="0" smtClean="0"/>
              <a:t> </a:t>
            </a:r>
          </a:p>
          <a:p>
            <a:pPr marL="692150" lvl="2" indent="-228600">
              <a:buFont typeface="+mj-lt"/>
              <a:buAutoNum type="arabicPeriod" startAt="5"/>
            </a:pPr>
            <a:r>
              <a:rPr lang="en-US" dirty="0">
                <a:cs typeface="Arial" pitchFamily="34" charset="0"/>
              </a:rPr>
              <a:t>Shut down the standby database</a:t>
            </a:r>
            <a:r>
              <a:rPr lang="en-US" dirty="0" smtClean="0">
                <a:cs typeface="Arial" pitchFamily="34" charset="0"/>
              </a:rPr>
              <a:t>.</a:t>
            </a:r>
          </a:p>
          <a:p>
            <a:pPr marL="692150" lvl="2" indent="-228600">
              <a:buFont typeface="+mj-lt"/>
              <a:buAutoNum type="arabicPeriod" startAt="5"/>
            </a:pPr>
            <a:r>
              <a:rPr lang="en-US" dirty="0" smtClean="0">
                <a:cs typeface="Arial" pitchFamily="34" charset="0"/>
              </a:rPr>
              <a:t>Start </a:t>
            </a:r>
            <a:r>
              <a:rPr lang="en-US" dirty="0">
                <a:cs typeface="Arial" pitchFamily="34" charset="0"/>
              </a:rPr>
              <a:t>and mount the standby database</a:t>
            </a:r>
            <a:r>
              <a:rPr lang="en-US" dirty="0" smtClean="0">
                <a:cs typeface="Arial" pitchFamily="34" charset="0"/>
              </a:rPr>
              <a:t>.</a:t>
            </a:r>
          </a:p>
          <a:p>
            <a:pPr marL="692150" lvl="2" indent="-228600">
              <a:buFont typeface="+mj-lt"/>
              <a:buAutoNum type="arabicPeriod" startAt="5"/>
            </a:pPr>
            <a:r>
              <a:rPr lang="en-US" dirty="0" smtClean="0">
                <a:cs typeface="Arial" pitchFamily="34" charset="0"/>
              </a:rPr>
              <a:t>Restart </a:t>
            </a:r>
            <a:r>
              <a:rPr lang="en-US" dirty="0">
                <a:cs typeface="Arial" pitchFamily="34" charset="0"/>
              </a:rPr>
              <a:t>Redo Apply.</a:t>
            </a:r>
            <a:endParaRPr lang="en-US" dirty="0" smtClean="0"/>
          </a:p>
          <a:p>
            <a:pPr marL="692150" lvl="2" indent="-228600">
              <a:buFont typeface="+mj-lt"/>
              <a:buAutoNum type="arabicPeriod" startAt="5"/>
            </a:pPr>
            <a:r>
              <a:rPr lang="en-US" dirty="0">
                <a:cs typeface="Arial" pitchFamily="34" charset="0"/>
              </a:rPr>
              <a:t>The </a:t>
            </a:r>
            <a:r>
              <a:rPr lang="en-US" dirty="0">
                <a:latin typeface="Courier New" pitchFamily="49" charset="0"/>
                <a:cs typeface="Courier New" pitchFamily="49" charset="0"/>
              </a:rPr>
              <a:t>STANDBY_FILE_MANAGMENT parameter</a:t>
            </a:r>
            <a:r>
              <a:rPr lang="en-US" dirty="0">
                <a:cs typeface="Arial" pitchFamily="34" charset="0"/>
              </a:rPr>
              <a:t> can be reset after renaming or moving the data file</a:t>
            </a:r>
            <a:r>
              <a:rPr lang="en-US" dirty="0" smtClean="0">
                <a:cs typeface="Arial" pitchFamily="34" charset="0"/>
              </a:rPr>
              <a:t>.</a:t>
            </a:r>
            <a:endParaRPr lang="en-US" dirty="0" smtClean="0"/>
          </a:p>
        </p:txBody>
      </p:sp>
      <p:sp>
        <p:nvSpPr>
          <p:cNvPr id="2" name="Footer Placeholder 1"/>
          <p:cNvSpPr>
            <a:spLocks noGrp="1"/>
          </p:cNvSpPr>
          <p:nvPr>
            <p:ph type="ftr" sz="quarter" idx="10"/>
          </p:nvPr>
        </p:nvSpPr>
        <p:spPr/>
        <p:txBody>
          <a:bodyPr/>
          <a:lstStyle/>
          <a:p>
            <a:r>
              <a:rPr lang="en-US" smtClean="0"/>
              <a:t>Oracle Database 19c: Data Guard Administration Workshop   4 - </a:t>
            </a:r>
            <a:fld id="{7C951E65-0BAA-4B24-AD87-683F8269D8DB}" type="slidenum">
              <a:rPr lang="en-US" smtClean="0"/>
              <a:pPr/>
              <a:t>105</a:t>
            </a:fld>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13327664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configuration of the redo log and the standby redo log on a physical standby database should be reevaluated and adjusted as necessary after adding or dropping a log file group on the primary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106</a:t>
            </a:fld>
            <a:endParaRPr lang="en-US" dirty="0"/>
          </a:p>
        </p:txBody>
      </p:sp>
    </p:spTree>
    <p:extLst>
      <p:ext uri="{BB962C8B-B14F-4D97-AF65-F5344CB8AC3E}">
        <p14:creationId xmlns:p14="http://schemas.microsoft.com/office/powerpoint/2010/main" val="42660468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spcBef>
                <a:spcPts val="600"/>
              </a:spcBef>
            </a:pPr>
            <a:r>
              <a:rPr lang="en-US" altLang="en-US" dirty="0"/>
              <a:t>When you add a log file to the primary database and want to add it to the physical standby database as well (or when you drop a log file from the primary and want to drop it from the physical), you must do the following:</a:t>
            </a:r>
          </a:p>
          <a:p>
            <a:pPr lvl="2" eaLnBrk="1" hangingPunct="1">
              <a:buFont typeface="Times New Roman" panose="02020603050405020304" pitchFamily="18" charset="0"/>
              <a:buAutoNum type="arabicPeriod"/>
            </a:pPr>
            <a:r>
              <a:rPr lang="en-US" altLang="en-US" dirty="0"/>
              <a:t>Stop Redo Apply.</a:t>
            </a:r>
          </a:p>
          <a:p>
            <a:pPr lvl="2" eaLnBrk="1" hangingPunct="1">
              <a:buFont typeface="Times New Roman" panose="02020603050405020304" pitchFamily="18" charset="0"/>
              <a:buAutoNum type="arabicPeriod"/>
            </a:pPr>
            <a:r>
              <a:rPr lang="en-US" altLang="en-US" dirty="0"/>
              <a:t>Set </a:t>
            </a:r>
            <a:r>
              <a:rPr lang="en-US" altLang="en-US" dirty="0">
                <a:latin typeface="Courier New" panose="02070309020205020404" pitchFamily="49" charset="0"/>
              </a:rPr>
              <a:t>STANDBY_FILE_MANAGEMENT</a:t>
            </a:r>
            <a:r>
              <a:rPr lang="en-US" altLang="en-US" dirty="0"/>
              <a:t> to </a:t>
            </a:r>
            <a:r>
              <a:rPr lang="en-US" altLang="en-US" dirty="0">
                <a:latin typeface="Courier New" panose="02070309020205020404" pitchFamily="49" charset="0"/>
              </a:rPr>
              <a:t>MANUAL</a:t>
            </a:r>
            <a:r>
              <a:rPr lang="en-US" altLang="en-US" dirty="0"/>
              <a:t> on the physical standby database.</a:t>
            </a:r>
          </a:p>
          <a:p>
            <a:pPr lvl="2" eaLnBrk="1" hangingPunct="1">
              <a:buFont typeface="Times New Roman" panose="02020603050405020304" pitchFamily="18" charset="0"/>
              <a:buAutoNum type="arabicPeriod"/>
            </a:pPr>
            <a:r>
              <a:rPr lang="en-US" altLang="en-US" dirty="0"/>
              <a:t>Add the redo log files to (or drop them from) the primary database.</a:t>
            </a:r>
          </a:p>
          <a:p>
            <a:pPr lvl="2" eaLnBrk="1" hangingPunct="1">
              <a:buFont typeface="Times New Roman" panose="02020603050405020304" pitchFamily="18" charset="0"/>
              <a:buAutoNum type="arabicPeriod"/>
            </a:pPr>
            <a:r>
              <a:rPr lang="en-US" altLang="en-US" dirty="0"/>
              <a:t>Add the redo log files to (or drop them from) the standby database.</a:t>
            </a:r>
          </a:p>
          <a:p>
            <a:pPr marL="685800" lvl="2" indent="-228600" eaLnBrk="1" hangingPunct="1">
              <a:buNone/>
            </a:pPr>
            <a:r>
              <a:rPr lang="en-US" altLang="en-US" dirty="0" smtClean="0"/>
              <a:t>	</a:t>
            </a:r>
            <a:r>
              <a:rPr lang="en-US" altLang="en-US" b="1" dirty="0" smtClean="0"/>
              <a:t>Note</a:t>
            </a:r>
            <a:r>
              <a:rPr lang="en-US" altLang="en-US" b="1" dirty="0"/>
              <a:t>:</a:t>
            </a:r>
            <a:r>
              <a:rPr lang="en-US" altLang="en-US" dirty="0"/>
              <a:t> An online logfile group must always be manually cleared before it can be dropped from a physical standby database. For example:</a:t>
            </a:r>
          </a:p>
          <a:p>
            <a:pPr lvl="1">
              <a:spcBef>
                <a:spcPts val="600"/>
              </a:spcBef>
            </a:pPr>
            <a:r>
              <a:rPr lang="en-US" altLang="en-US" sz="1000" dirty="0">
                <a:latin typeface="Courier New" panose="02070309020205020404" pitchFamily="49" charset="0"/>
                <a:cs typeface="Courier New" panose="02070309020205020404" pitchFamily="49" charset="0"/>
              </a:rPr>
              <a:t>	ALTER DATABASE CLEAR LOGFILE GROUP 3;</a:t>
            </a:r>
          </a:p>
          <a:p>
            <a:pPr lvl="1">
              <a:spcBef>
                <a:spcPts val="600"/>
              </a:spcBef>
            </a:pPr>
            <a:r>
              <a:rPr lang="en-US" altLang="en-US" dirty="0"/>
              <a:t>An online logfile group that has a status of </a:t>
            </a:r>
            <a:r>
              <a:rPr lang="en-US" altLang="en-US" dirty="0">
                <a:latin typeface="Courier New" panose="02070309020205020404" pitchFamily="49" charset="0"/>
                <a:cs typeface="Courier New" panose="02070309020205020404" pitchFamily="49" charset="0"/>
              </a:rPr>
              <a:t>CURRENT</a:t>
            </a:r>
            <a:r>
              <a:rPr lang="en-US" altLang="en-US" dirty="0"/>
              <a:t> or </a:t>
            </a:r>
            <a:r>
              <a:rPr lang="en-US" altLang="en-US" dirty="0">
                <a:latin typeface="Courier New" panose="02070309020205020404" pitchFamily="49" charset="0"/>
                <a:cs typeface="Courier New" panose="02070309020205020404" pitchFamily="49" charset="0"/>
              </a:rPr>
              <a:t>CLEARING_CURRENT</a:t>
            </a:r>
            <a:r>
              <a:rPr lang="en-US" altLang="en-US" dirty="0"/>
              <a:t> cannot be dropped from a physical standby database. An online logfile group that has this status can be dropped after a role transition.	</a:t>
            </a:r>
          </a:p>
          <a:p>
            <a:pPr lvl="2" eaLnBrk="1" hangingPunct="1">
              <a:buFont typeface="Calibri" panose="020F0502020204030204" pitchFamily="34" charset="0"/>
              <a:buAutoNum type="arabicPeriod" startAt="5"/>
            </a:pPr>
            <a:r>
              <a:rPr lang="en-US" altLang="en-US" dirty="0"/>
              <a:t>Reset to </a:t>
            </a:r>
            <a:r>
              <a:rPr lang="en-US" altLang="en-US" dirty="0">
                <a:latin typeface="Courier New" panose="02070309020205020404" pitchFamily="49" charset="0"/>
              </a:rPr>
              <a:t>AUTO</a:t>
            </a:r>
            <a:r>
              <a:rPr lang="en-US" altLang="en-US" dirty="0"/>
              <a:t> afterward on the standby database.</a:t>
            </a:r>
          </a:p>
          <a:p>
            <a:pPr lvl="2" eaLnBrk="1" hangingPunct="1">
              <a:buFont typeface="Times New Roman" panose="02020603050405020304" pitchFamily="18" charset="0"/>
              <a:buAutoNum type="arabicPeriod" startAt="5"/>
            </a:pPr>
            <a:r>
              <a:rPr lang="en-US" altLang="en-US" dirty="0"/>
              <a:t>Restart Redo Apply</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107</a:t>
            </a:fld>
            <a:endParaRPr lang="en-US" dirty="0"/>
          </a:p>
        </p:txBody>
      </p:sp>
    </p:spTree>
    <p:extLst>
      <p:ext uri="{BB962C8B-B14F-4D97-AF65-F5344CB8AC3E}">
        <p14:creationId xmlns:p14="http://schemas.microsoft.com/office/powerpoint/2010/main" val="27136397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Bef>
                <a:spcPts val="600"/>
              </a:spcBef>
            </a:pPr>
            <a:r>
              <a:rPr lang="en-US" altLang="en-US" dirty="0"/>
              <a:t>When you perform a </a:t>
            </a:r>
            <a:r>
              <a:rPr lang="en-US" altLang="en-US" dirty="0">
                <a:latin typeface="Courier New" panose="02070309020205020404" pitchFamily="49" charset="0"/>
                <a:cs typeface="Courier New" panose="02070309020205020404" pitchFamily="49" charset="0"/>
              </a:rPr>
              <a:t>DML</a:t>
            </a:r>
            <a:r>
              <a:rPr lang="en-US" altLang="en-US" dirty="0"/>
              <a:t> or </a:t>
            </a:r>
            <a:r>
              <a:rPr lang="en-US" altLang="en-US" dirty="0">
                <a:latin typeface="Courier New" panose="02070309020205020404" pitchFamily="49" charset="0"/>
                <a:cs typeface="Courier New" panose="02070309020205020404" pitchFamily="49" charset="0"/>
              </a:rPr>
              <a:t>DDL </a:t>
            </a:r>
            <a:r>
              <a:rPr lang="en-US" altLang="en-US" dirty="0"/>
              <a:t>operation using the </a:t>
            </a:r>
            <a:r>
              <a:rPr lang="en-US" altLang="en-US" dirty="0">
                <a:latin typeface="Courier New" panose="02070309020205020404" pitchFamily="49" charset="0"/>
                <a:cs typeface="Courier New" panose="02070309020205020404" pitchFamily="49" charset="0"/>
              </a:rPr>
              <a:t>NOLOGGING</a:t>
            </a:r>
            <a:r>
              <a:rPr lang="en-US" altLang="en-US" dirty="0"/>
              <a:t> or </a:t>
            </a:r>
            <a:r>
              <a:rPr lang="en-US" altLang="en-US" dirty="0">
                <a:latin typeface="Courier New" panose="02070309020205020404" pitchFamily="49" charset="0"/>
                <a:cs typeface="Courier New" panose="02070309020205020404" pitchFamily="49" charset="0"/>
              </a:rPr>
              <a:t>UNRECOVERABLE</a:t>
            </a:r>
            <a:r>
              <a:rPr lang="en-US" altLang="en-US" dirty="0"/>
              <a:t> clause, the standby database is invalidated and may require substantial DBA administrative activities to repair. To avoid these problems, Oracle recommends that you always specify the </a:t>
            </a:r>
            <a:r>
              <a:rPr lang="en-US" altLang="en-US" dirty="0">
                <a:latin typeface="Courier New" panose="02070309020205020404" pitchFamily="49" charset="0"/>
                <a:cs typeface="Courier New" panose="02070309020205020404" pitchFamily="49" charset="0"/>
              </a:rPr>
              <a:t>FORCE LOGGING</a:t>
            </a:r>
            <a:r>
              <a:rPr lang="en-US" altLang="en-US" dirty="0"/>
              <a:t> clause in the </a:t>
            </a:r>
            <a:r>
              <a:rPr lang="en-US" altLang="en-US" dirty="0">
                <a:latin typeface="Courier New" panose="02070309020205020404" pitchFamily="49" charset="0"/>
                <a:cs typeface="Courier New" panose="02070309020205020404" pitchFamily="49" charset="0"/>
              </a:rPr>
              <a:t>CREATE DATABASE </a:t>
            </a:r>
            <a:r>
              <a:rPr lang="en-US" altLang="en-US" dirty="0"/>
              <a:t>or </a:t>
            </a:r>
            <a:r>
              <a:rPr lang="en-US" altLang="en-US" dirty="0">
                <a:latin typeface="Courier New" panose="02070309020205020404" pitchFamily="49" charset="0"/>
                <a:cs typeface="Courier New" panose="02070309020205020404" pitchFamily="49" charset="0"/>
              </a:rPr>
              <a:t>ALTER DATABASE</a:t>
            </a:r>
            <a:r>
              <a:rPr lang="en-US" altLang="en-US" dirty="0"/>
              <a:t> statements. See the </a:t>
            </a:r>
            <a:r>
              <a:rPr lang="en-US" altLang="en-US" i="1" dirty="0"/>
              <a:t>Oracle Database Administrator's Guide.	</a:t>
            </a:r>
          </a:p>
          <a:p>
            <a:pPr lvl="1">
              <a:spcBef>
                <a:spcPts val="600"/>
              </a:spcBef>
            </a:pPr>
            <a:r>
              <a:rPr lang="en-US" altLang="en-US" dirty="0"/>
              <a:t>However, this statement will not repair an already invalidated database.</a:t>
            </a:r>
          </a:p>
          <a:p>
            <a:pPr lvl="1">
              <a:spcBef>
                <a:spcPts val="600"/>
              </a:spcBef>
            </a:pPr>
            <a:r>
              <a:rPr lang="en-US" altLang="en-US" dirty="0"/>
              <a:t>When the archived redo log file is copied to the standby site and applied to the physical standby database, a portion of the data file is unusable and is marked as being unrecoverable. When you either fail over to the physical standby database, or open the standby database for read-only access, and attempt to read the range of blocks that are marked as </a:t>
            </a:r>
            <a:r>
              <a:rPr lang="en-US" altLang="en-US" dirty="0">
                <a:latin typeface="Courier New" panose="02070309020205020404" pitchFamily="49" charset="0"/>
                <a:cs typeface="Courier New" panose="02070309020205020404" pitchFamily="49" charset="0"/>
              </a:rPr>
              <a:t>UNRECOVERABLE</a:t>
            </a:r>
            <a:r>
              <a:rPr lang="en-US" altLang="en-US" dirty="0"/>
              <a:t>, you will see error messages similar to the following:</a:t>
            </a:r>
          </a:p>
          <a:p>
            <a:pPr lvl="1">
              <a:spcBef>
                <a:spcPts val="600"/>
              </a:spcBef>
            </a:pPr>
            <a:r>
              <a:rPr lang="en-US" altLang="en-US" dirty="0">
                <a:latin typeface="Courier New" panose="02070309020205020404" pitchFamily="49" charset="0"/>
                <a:cs typeface="Courier New" panose="02070309020205020404" pitchFamily="49" charset="0"/>
              </a:rPr>
              <a:t>ORA-01578: ORACLE data block corrupted (file # 1, block # 2521)</a:t>
            </a:r>
          </a:p>
          <a:p>
            <a:pPr lvl="1">
              <a:spcBef>
                <a:spcPts val="600"/>
              </a:spcBef>
            </a:pPr>
            <a:r>
              <a:rPr lang="it-IT" altLang="en-US" dirty="0">
                <a:latin typeface="Courier New" panose="02070309020205020404" pitchFamily="49" charset="0"/>
                <a:cs typeface="Courier New" panose="02070309020205020404" pitchFamily="49" charset="0"/>
              </a:rPr>
              <a:t>ORA-01110: data file 1: '/oracle/dbs/stdby/tbs_1.dbf'</a:t>
            </a:r>
          </a:p>
          <a:p>
            <a:pPr lvl="1">
              <a:spcBef>
                <a:spcPts val="600"/>
              </a:spcBef>
            </a:pPr>
            <a:r>
              <a:rPr lang="en-US" altLang="en-US" dirty="0">
                <a:latin typeface="Courier New" panose="02070309020205020404" pitchFamily="49" charset="0"/>
                <a:cs typeface="Courier New" panose="02070309020205020404" pitchFamily="49" charset="0"/>
              </a:rPr>
              <a:t>ORA-26040: Data block was loaded using the NOLOGGING option</a:t>
            </a:r>
          </a:p>
          <a:p>
            <a:pPr lvl="1">
              <a:spcBef>
                <a:spcPts val="600"/>
              </a:spcBef>
            </a:pPr>
            <a:r>
              <a:rPr lang="en-US" altLang="en-US" dirty="0"/>
              <a:t>To recover after the </a:t>
            </a:r>
            <a:r>
              <a:rPr lang="en-US" altLang="en-US" dirty="0">
                <a:latin typeface="Courier New" panose="02070309020205020404" pitchFamily="49" charset="0"/>
                <a:cs typeface="Courier New" panose="02070309020205020404" pitchFamily="49" charset="0"/>
              </a:rPr>
              <a:t>NOLOGGING</a:t>
            </a:r>
            <a:r>
              <a:rPr lang="en-US" altLang="en-US" dirty="0"/>
              <a:t> clause is specified, you need to copy the data file that contains the missing redo data from the primary site to the physical standby site. The next slide shows the recovery steps for the physical standby database. </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108</a:t>
            </a:fld>
            <a:endParaRPr lang="en-US" dirty="0"/>
          </a:p>
        </p:txBody>
      </p:sp>
    </p:spTree>
    <p:extLst>
      <p:ext uri="{BB962C8B-B14F-4D97-AF65-F5344CB8AC3E}">
        <p14:creationId xmlns:p14="http://schemas.microsoft.com/office/powerpoint/2010/main" val="7849308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marL="342900" lvl="1" indent="-228600">
              <a:spcBef>
                <a:spcPts val="0"/>
              </a:spcBef>
              <a:buFont typeface="+mj-lt"/>
              <a:buAutoNum type="arabicPeriod"/>
              <a:defRPr/>
            </a:pPr>
            <a:r>
              <a:rPr lang="en-US" dirty="0"/>
              <a:t>Determine which data files should be copied.</a:t>
            </a:r>
          </a:p>
          <a:p>
            <a:pPr marL="342900" lvl="1" indent="-228600">
              <a:spcBef>
                <a:spcPts val="0"/>
              </a:spcBef>
              <a:buFont typeface="+mj-lt"/>
              <a:buAutoNum type="arabicPeriod"/>
              <a:defRPr/>
            </a:pPr>
            <a:endParaRPr lang="en-US" dirty="0">
              <a:latin typeface="Arial" charset="0"/>
            </a:endParaRPr>
          </a:p>
          <a:p>
            <a:pPr marL="685800" lvl="2">
              <a:spcBef>
                <a:spcPts val="0"/>
              </a:spcBef>
              <a:buFont typeface="Arial" pitchFamily="34" charset="0"/>
              <a:buChar char="•"/>
              <a:defRPr/>
            </a:pPr>
            <a:r>
              <a:rPr lang="en-US" dirty="0">
                <a:solidFill>
                  <a:schemeClr val="tx1"/>
                </a:solidFill>
              </a:rPr>
              <a:t>Query the primary database:</a:t>
            </a:r>
          </a:p>
          <a:p>
            <a:pPr lvl="2">
              <a:spcBef>
                <a:spcPts val="0"/>
              </a:spcBef>
              <a:buFont typeface="Arial" charset="0"/>
              <a:buNone/>
              <a:defRPr/>
            </a:pPr>
            <a:r>
              <a:rPr lang="en-US" dirty="0">
                <a:latin typeface="Courier New" pitchFamily="49" charset="0"/>
                <a:cs typeface="Courier New" pitchFamily="49" charset="0"/>
              </a:rPr>
              <a:t>SQL&gt; SELECT NAME, UNRECOVERABLE_CHANGE# FROM V$DATAFILE;</a:t>
            </a:r>
          </a:p>
          <a:p>
            <a:pPr lvl="2">
              <a:spcBef>
                <a:spcPts val="0"/>
              </a:spcBef>
              <a:buFont typeface="Arial" charset="0"/>
              <a:buNone/>
              <a:defRPr/>
            </a:pPr>
            <a:r>
              <a:rPr lang="en-US" dirty="0">
                <a:latin typeface="Courier New" pitchFamily="49" charset="0"/>
                <a:cs typeface="Courier New" pitchFamily="49" charset="0"/>
              </a:rPr>
              <a:t>NAME                  UNRECOVERABLE</a:t>
            </a:r>
          </a:p>
          <a:p>
            <a:pPr lvl="2">
              <a:spcBef>
                <a:spcPts val="0"/>
              </a:spcBef>
              <a:buFont typeface="Arial" charset="0"/>
              <a:buNone/>
              <a:defRPr/>
            </a:pPr>
            <a:r>
              <a:rPr lang="en-US" dirty="0">
                <a:latin typeface="Courier New" pitchFamily="49" charset="0"/>
                <a:cs typeface="Courier New" pitchFamily="49" charset="0"/>
              </a:rPr>
              <a:t>--------------------- -------------</a:t>
            </a:r>
          </a:p>
          <a:p>
            <a:pPr lvl="2">
              <a:spcBef>
                <a:spcPts val="0"/>
              </a:spcBef>
              <a:buFont typeface="Arial" charset="0"/>
              <a:buNone/>
              <a:defRPr/>
            </a:pPr>
            <a:r>
              <a:rPr lang="en-US" dirty="0">
                <a:latin typeface="Courier New" pitchFamily="49" charset="0"/>
                <a:cs typeface="Courier New" pitchFamily="49" charset="0"/>
              </a:rPr>
              <a:t>/u01/boston/tbs_1.dbf 5216</a:t>
            </a:r>
          </a:p>
          <a:p>
            <a:pPr lvl="2">
              <a:spcBef>
                <a:spcPts val="0"/>
              </a:spcBef>
              <a:buFont typeface="Arial" charset="0"/>
              <a:buNone/>
              <a:defRPr/>
            </a:pPr>
            <a:r>
              <a:rPr lang="en-US" dirty="0">
                <a:latin typeface="Courier New" pitchFamily="49" charset="0"/>
                <a:cs typeface="Courier New" pitchFamily="49" charset="0"/>
              </a:rPr>
              <a:t>/u01/boston/tbs_2.dbf 0</a:t>
            </a:r>
          </a:p>
          <a:p>
            <a:pPr lvl="2">
              <a:spcBef>
                <a:spcPts val="0"/>
              </a:spcBef>
              <a:buFont typeface="Arial" charset="0"/>
              <a:buNone/>
              <a:defRPr/>
            </a:pPr>
            <a:r>
              <a:rPr lang="en-US" dirty="0">
                <a:latin typeface="Courier New" pitchFamily="49" charset="0"/>
                <a:cs typeface="Courier New" pitchFamily="49" charset="0"/>
              </a:rPr>
              <a:t>2 rows selected.</a:t>
            </a:r>
          </a:p>
          <a:p>
            <a:pPr lvl="2">
              <a:spcBef>
                <a:spcPts val="0"/>
              </a:spcBef>
              <a:buFont typeface="Arial" charset="0"/>
              <a:buNone/>
              <a:defRPr/>
            </a:pPr>
            <a:endParaRPr lang="en-US" dirty="0">
              <a:latin typeface="Courier New" pitchFamily="49" charset="0"/>
              <a:cs typeface="Courier New" pitchFamily="49" charset="0"/>
            </a:endParaRPr>
          </a:p>
          <a:p>
            <a:pPr lvl="2">
              <a:spcBef>
                <a:spcPts val="0"/>
              </a:spcBef>
              <a:buFont typeface="Arial" charset="0"/>
              <a:buChar char="•"/>
              <a:defRPr/>
            </a:pPr>
            <a:r>
              <a:rPr lang="en-US" dirty="0">
                <a:solidFill>
                  <a:schemeClr val="tx1"/>
                </a:solidFill>
              </a:rPr>
              <a:t>Query the standby database:</a:t>
            </a:r>
          </a:p>
          <a:p>
            <a:pPr lvl="2">
              <a:spcBef>
                <a:spcPts val="0"/>
              </a:spcBef>
              <a:buFont typeface="Arial" charset="0"/>
              <a:buNone/>
              <a:defRPr/>
            </a:pPr>
            <a:r>
              <a:rPr lang="en-US" dirty="0">
                <a:latin typeface="Courier New" pitchFamily="49" charset="0"/>
                <a:cs typeface="Courier New" pitchFamily="49" charset="0"/>
              </a:rPr>
              <a:t>SQL&gt; SELECT NAME, UNRECOVERABLE_CHANGE# FROM V$DATAFILE;</a:t>
            </a:r>
          </a:p>
          <a:p>
            <a:pPr lvl="2">
              <a:spcBef>
                <a:spcPts val="0"/>
              </a:spcBef>
              <a:buFont typeface="Arial" charset="0"/>
              <a:buNone/>
              <a:defRPr/>
            </a:pPr>
            <a:r>
              <a:rPr lang="en-US" dirty="0">
                <a:latin typeface="Courier New" pitchFamily="49" charset="0"/>
                <a:cs typeface="Courier New" pitchFamily="49" charset="0"/>
              </a:rPr>
              <a:t>NAME                  UNRECOVERABLE</a:t>
            </a:r>
          </a:p>
          <a:p>
            <a:pPr lvl="2">
              <a:spcBef>
                <a:spcPts val="0"/>
              </a:spcBef>
              <a:buFont typeface="Arial" charset="0"/>
              <a:buNone/>
              <a:defRPr/>
            </a:pPr>
            <a:r>
              <a:rPr lang="en-US" dirty="0">
                <a:latin typeface="Courier New" pitchFamily="49" charset="0"/>
                <a:cs typeface="Courier New" pitchFamily="49" charset="0"/>
              </a:rPr>
              <a:t>--------------------- -------------</a:t>
            </a:r>
          </a:p>
          <a:p>
            <a:pPr lvl="2">
              <a:spcBef>
                <a:spcPts val="0"/>
              </a:spcBef>
              <a:buFont typeface="Arial" charset="0"/>
              <a:buNone/>
              <a:defRPr/>
            </a:pPr>
            <a:r>
              <a:rPr lang="en-US" dirty="0">
                <a:latin typeface="Courier New" pitchFamily="49" charset="0"/>
                <a:cs typeface="Courier New" pitchFamily="49" charset="0"/>
              </a:rPr>
              <a:t>/u01/london/tbs_1.dbf 5186</a:t>
            </a:r>
          </a:p>
          <a:p>
            <a:pPr lvl="2">
              <a:spcBef>
                <a:spcPts val="0"/>
              </a:spcBef>
              <a:buFont typeface="Arial" charset="0"/>
              <a:buNone/>
              <a:defRPr/>
            </a:pPr>
            <a:r>
              <a:rPr lang="en-US" dirty="0">
                <a:latin typeface="Courier New" pitchFamily="49" charset="0"/>
                <a:cs typeface="Courier New" pitchFamily="49" charset="0"/>
              </a:rPr>
              <a:t>/u01/london/tbs_2.dbf 0</a:t>
            </a:r>
          </a:p>
          <a:p>
            <a:pPr lvl="2">
              <a:spcBef>
                <a:spcPts val="0"/>
              </a:spcBef>
              <a:buFont typeface="Arial" charset="0"/>
              <a:buNone/>
              <a:defRPr/>
            </a:pPr>
            <a:r>
              <a:rPr lang="en-US" dirty="0">
                <a:latin typeface="Courier New" pitchFamily="49" charset="0"/>
                <a:cs typeface="Courier New" pitchFamily="49" charset="0"/>
              </a:rPr>
              <a:t>2 rows selected.</a:t>
            </a:r>
          </a:p>
          <a:p>
            <a:pPr lvl="3">
              <a:buFont typeface="Arial" charset="0"/>
              <a:buChar char="•"/>
              <a:defRPr/>
            </a:pPr>
            <a:endParaRPr lang="en-US" dirty="0">
              <a:solidFill>
                <a:schemeClr val="tx1"/>
              </a:solidFill>
            </a:endParaRP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109</a:t>
            </a:fld>
            <a:endParaRPr lang="en-US" dirty="0"/>
          </a:p>
        </p:txBody>
      </p:sp>
    </p:spTree>
    <p:extLst>
      <p:ext uri="{BB962C8B-B14F-4D97-AF65-F5344CB8AC3E}">
        <p14:creationId xmlns:p14="http://schemas.microsoft.com/office/powerpoint/2010/main" val="207537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Oracle Data Guard leverages the existing database redo-generation architecture to keep the standby databases in the configuration synchronized with the primary database. By using the existing architecture, Oracle Data Guard minimizes its impact on the primary database.</a:t>
            </a:r>
          </a:p>
          <a:p>
            <a:pPr lvl="1" eaLnBrk="1" hangingPunct="1"/>
            <a:r>
              <a:rPr lang="en-US" altLang="en-US" dirty="0"/>
              <a:t>Oracle Data Guard uses several processes to achieve the automation that is necessary for disaster recovery and high availability. Some of these processes support Oracle Database in general, and other processes are specific to a Data Guard environment.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11</a:t>
            </a:fld>
            <a:endParaRPr lang="en-US" dirty="0"/>
          </a:p>
        </p:txBody>
      </p:sp>
    </p:spTree>
    <p:extLst>
      <p:ext uri="{BB962C8B-B14F-4D97-AF65-F5344CB8AC3E}">
        <p14:creationId xmlns:p14="http://schemas.microsoft.com/office/powerpoint/2010/main" val="39019452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2">
              <a:buFont typeface="Arial" panose="020B0604020202020204" pitchFamily="34" charset="0"/>
              <a:buChar char="•"/>
            </a:pPr>
            <a:r>
              <a:rPr lang="en-US" altLang="en-US" dirty="0">
                <a:solidFill>
                  <a:schemeClr val="tx1"/>
                </a:solidFill>
              </a:rPr>
              <a:t>Compare the query results of the primary and standby databases.</a:t>
            </a:r>
          </a:p>
          <a:p>
            <a:pPr lvl="2">
              <a:buFont typeface="Arial" panose="020B0604020202020204" pitchFamily="34" charset="0"/>
              <a:buNone/>
            </a:pPr>
            <a:r>
              <a:rPr lang="en-US" altLang="en-US" dirty="0">
                <a:solidFill>
                  <a:schemeClr val="tx1"/>
                </a:solidFill>
              </a:rPr>
              <a:t>	Compare the value of the </a:t>
            </a:r>
            <a:r>
              <a:rPr lang="en-US" altLang="en-US" dirty="0">
                <a:solidFill>
                  <a:schemeClr val="tx1"/>
                </a:solidFill>
                <a:latin typeface="Courier New" panose="02070309020205020404" pitchFamily="49" charset="0"/>
                <a:cs typeface="Courier New" panose="02070309020205020404" pitchFamily="49" charset="0"/>
              </a:rPr>
              <a:t>UNRECOVERABLE_CHANGE#</a:t>
            </a:r>
            <a:r>
              <a:rPr lang="en-US" altLang="en-US" dirty="0">
                <a:solidFill>
                  <a:schemeClr val="tx1"/>
                </a:solidFill>
              </a:rPr>
              <a:t> column in both query results. If the value of the </a:t>
            </a:r>
            <a:r>
              <a:rPr lang="en-US" altLang="en-US" dirty="0">
                <a:solidFill>
                  <a:schemeClr val="tx1"/>
                </a:solidFill>
                <a:latin typeface="Courier New" panose="02070309020205020404" pitchFamily="49" charset="0"/>
                <a:cs typeface="Courier New" panose="02070309020205020404" pitchFamily="49" charset="0"/>
              </a:rPr>
              <a:t>UNRECOVERABLE_CHANGE#</a:t>
            </a:r>
            <a:r>
              <a:rPr lang="en-US" altLang="en-US" dirty="0">
                <a:solidFill>
                  <a:schemeClr val="tx1"/>
                </a:solidFill>
              </a:rPr>
              <a:t> column in the primary database is greater than the same column in the standby database, then the data file must be copied from the primary site to the standby site. In this example, the value of the </a:t>
            </a:r>
            <a:r>
              <a:rPr lang="en-US" altLang="en-US" dirty="0">
                <a:solidFill>
                  <a:schemeClr val="tx1"/>
                </a:solidFill>
                <a:latin typeface="Courier New" panose="02070309020205020404" pitchFamily="49" charset="0"/>
                <a:cs typeface="Courier New" panose="02070309020205020404" pitchFamily="49" charset="0"/>
              </a:rPr>
              <a:t>UNRECOVERABLE_CHANGE#</a:t>
            </a:r>
            <a:r>
              <a:rPr lang="en-US" altLang="en-US" dirty="0">
                <a:solidFill>
                  <a:schemeClr val="tx1"/>
                </a:solidFill>
              </a:rPr>
              <a:t> column in the primary database for the </a:t>
            </a:r>
            <a:r>
              <a:rPr lang="en-US" altLang="en-US" dirty="0">
                <a:solidFill>
                  <a:schemeClr val="tx1"/>
                </a:solidFill>
                <a:latin typeface="Courier New" panose="02070309020205020404" pitchFamily="49" charset="0"/>
                <a:cs typeface="Courier New" panose="02070309020205020404" pitchFamily="49" charset="0"/>
              </a:rPr>
              <a:t>tbs_1.dbf</a:t>
            </a:r>
            <a:r>
              <a:rPr lang="en-US" altLang="en-US" dirty="0">
                <a:solidFill>
                  <a:schemeClr val="tx1"/>
                </a:solidFill>
              </a:rPr>
              <a:t> data file is greater, so you need to copy the </a:t>
            </a:r>
            <a:r>
              <a:rPr lang="en-US" altLang="en-US" dirty="0">
                <a:solidFill>
                  <a:schemeClr val="tx1"/>
                </a:solidFill>
                <a:latin typeface="Courier New" panose="02070309020205020404" pitchFamily="49" charset="0"/>
                <a:cs typeface="Courier New" panose="02070309020205020404" pitchFamily="49" charset="0"/>
              </a:rPr>
              <a:t>tbs_1.dbf</a:t>
            </a:r>
            <a:r>
              <a:rPr lang="en-US" altLang="en-US" dirty="0">
                <a:solidFill>
                  <a:schemeClr val="tx1"/>
                </a:solidFill>
              </a:rPr>
              <a:t> data file to the standby site.</a:t>
            </a:r>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110</a:t>
            </a:fld>
            <a:endParaRPr lang="en-US" dirty="0"/>
          </a:p>
        </p:txBody>
      </p:sp>
    </p:spTree>
    <p:extLst>
      <p:ext uri="{BB962C8B-B14F-4D97-AF65-F5344CB8AC3E}">
        <p14:creationId xmlns:p14="http://schemas.microsoft.com/office/powerpoint/2010/main" val="26364219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marL="692150" lvl="2" indent="-228600">
              <a:buFont typeface="+mj-lt"/>
              <a:buAutoNum type="arabicPeriod" startAt="2"/>
            </a:pPr>
            <a:r>
              <a:rPr lang="en-US" dirty="0" smtClean="0"/>
              <a:t>On the primary site, back up the data file you need to copy to the standby site. Issue the following SQL statements:</a:t>
            </a:r>
          </a:p>
          <a:p>
            <a:pPr lvl="4"/>
            <a:r>
              <a:rPr lang="en-US" dirty="0" smtClean="0"/>
              <a:t>  SQL&gt; ALTER TABLESPACE system BEGIN BACKUP;</a:t>
            </a:r>
          </a:p>
          <a:p>
            <a:pPr lvl="4">
              <a:spcBef>
                <a:spcPts val="0"/>
              </a:spcBef>
            </a:pPr>
            <a:r>
              <a:rPr lang="en-US" dirty="0" smtClean="0"/>
              <a:t>  SQL&gt; EXIT;</a:t>
            </a:r>
          </a:p>
          <a:p>
            <a:pPr lvl="4"/>
            <a:endParaRPr lang="en-US" dirty="0" smtClean="0"/>
          </a:p>
          <a:p>
            <a:pPr marL="692150" lvl="2" indent="-228600">
              <a:buFont typeface="+mj-lt"/>
              <a:buAutoNum type="arabicPeriod" startAt="2"/>
            </a:pPr>
            <a:r>
              <a:rPr lang="en-US" dirty="0" smtClean="0"/>
              <a:t>Copy </a:t>
            </a:r>
            <a:r>
              <a:rPr lang="en-US" dirty="0"/>
              <a:t>the needed data file to a local directory.</a:t>
            </a:r>
          </a:p>
          <a:p>
            <a:pPr lvl="4"/>
            <a:r>
              <a:rPr lang="en-US" dirty="0" smtClean="0"/>
              <a:t>  SQL&gt; ALTER TABLESPACE system END BACKUP;</a:t>
            </a:r>
          </a:p>
          <a:p>
            <a:pPr lvl="1"/>
            <a:endParaRPr lang="en-US" dirty="0" smtClean="0"/>
          </a:p>
          <a:p>
            <a:pPr marL="692150" lvl="2" indent="-228600">
              <a:buFont typeface="+mj-lt"/>
              <a:buAutoNum type="arabicPeriod" startAt="4"/>
            </a:pPr>
            <a:r>
              <a:rPr lang="en-US" dirty="0"/>
              <a:t>Copy the data file to the standby database.</a:t>
            </a:r>
          </a:p>
          <a:p>
            <a:pPr marL="692150" lvl="2" indent="-228600">
              <a:buFont typeface="+mj-lt"/>
              <a:buAutoNum type="arabicPeriod" startAt="4"/>
            </a:pPr>
            <a:r>
              <a:rPr lang="en-US" dirty="0"/>
              <a:t>Copy the data file that contains the missing redo data from the primary site to a location on the physical standby site where files related to recovery are stored.</a:t>
            </a:r>
          </a:p>
          <a:p>
            <a:pPr lvl="3"/>
            <a:endParaRPr lang="en-US" dirty="0" smtClean="0"/>
          </a:p>
          <a:p>
            <a:pPr marL="692150" lvl="2" indent="-228600">
              <a:buFont typeface="+mj-lt"/>
              <a:buAutoNum type="arabicPeriod" startAt="4"/>
            </a:pPr>
            <a:r>
              <a:rPr lang="en-US" dirty="0"/>
              <a:t>On the standby database, restart Redo Apply. Issue the following SQL statement:</a:t>
            </a:r>
          </a:p>
          <a:p>
            <a:pPr lvl="4"/>
            <a:r>
              <a:rPr lang="en-US" dirty="0" smtClean="0"/>
              <a:t>  SQL&gt; ALTER DATABASE RECOVER MANAGED STANDBY DATABASE DISCONNECT </a:t>
            </a:r>
          </a:p>
          <a:p>
            <a:pPr lvl="4">
              <a:spcBef>
                <a:spcPts val="0"/>
              </a:spcBef>
            </a:pPr>
            <a:r>
              <a:rPr lang="en-US" dirty="0" smtClean="0"/>
              <a:t>    FROM SESSION;</a:t>
            </a:r>
          </a:p>
          <a:p>
            <a:endParaRPr lang="en-US" dirty="0"/>
          </a:p>
        </p:txBody>
      </p:sp>
      <p:sp>
        <p:nvSpPr>
          <p:cNvPr id="2" name="Footer Placeholder 1"/>
          <p:cNvSpPr>
            <a:spLocks noGrp="1"/>
          </p:cNvSpPr>
          <p:nvPr>
            <p:ph type="ftr" sz="quarter" idx="10"/>
          </p:nvPr>
        </p:nvSpPr>
        <p:spPr/>
        <p:txBody>
          <a:bodyPr/>
          <a:lstStyle/>
          <a:p>
            <a:r>
              <a:rPr lang="en-US" smtClean="0"/>
              <a:t>Oracle Database 19c: Data Guard Administration Workshop   4 - </a:t>
            </a:r>
            <a:fld id="{7C951E65-0BAA-4B24-AD87-683F8269D8DB}" type="slidenum">
              <a:rPr lang="en-US" smtClean="0"/>
              <a:pPr/>
              <a:t>111</a:t>
            </a:fld>
            <a:endParaRPr lang="en-US" dirty="0"/>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17293680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a:spcBef>
                <a:spcPts val="600"/>
              </a:spcBef>
            </a:pPr>
            <a:r>
              <a:rPr lang="en-US" altLang="en-US" b="0" dirty="0"/>
              <a:t>You might get the following error messages (possibly in the alert log) when you try to restart Redo Apply:</a:t>
            </a:r>
          </a:p>
          <a:p>
            <a:pPr lvl="1">
              <a:spcBef>
                <a:spcPts val="600"/>
              </a:spcBef>
            </a:pPr>
            <a:r>
              <a:rPr lang="en-US" altLang="en-US" b="0" dirty="0">
                <a:latin typeface="Courier New" panose="02070309020205020404" pitchFamily="49" charset="0"/>
                <a:cs typeface="Courier New" panose="02070309020205020404" pitchFamily="49" charset="0"/>
              </a:rPr>
              <a:t>ORA-00308: cannot open archived log 'standby1'</a:t>
            </a:r>
          </a:p>
          <a:p>
            <a:pPr lvl="1">
              <a:spcBef>
                <a:spcPts val="600"/>
              </a:spcBef>
            </a:pPr>
            <a:r>
              <a:rPr lang="en-US" altLang="en-US" b="0" dirty="0">
                <a:latin typeface="Courier New" panose="02070309020205020404" pitchFamily="49" charset="0"/>
                <a:cs typeface="Courier New" panose="02070309020205020404" pitchFamily="49" charset="0"/>
              </a:rPr>
              <a:t>ORA-27037: unable to obtain file status</a:t>
            </a:r>
          </a:p>
          <a:p>
            <a:pPr lvl="1">
              <a:spcBef>
                <a:spcPts val="600"/>
              </a:spcBef>
            </a:pPr>
            <a:r>
              <a:rPr lang="en-US" altLang="en-US" b="0" dirty="0">
                <a:latin typeface="Courier New" panose="02070309020205020404" pitchFamily="49" charset="0"/>
                <a:cs typeface="Courier New" panose="02070309020205020404" pitchFamily="49" charset="0"/>
              </a:rPr>
              <a:t>SVR4 Error: 2: No such file or directory</a:t>
            </a:r>
          </a:p>
          <a:p>
            <a:pPr lvl="1">
              <a:spcBef>
                <a:spcPts val="600"/>
              </a:spcBef>
            </a:pPr>
            <a:r>
              <a:rPr lang="en-US" altLang="en-US" b="0" dirty="0">
                <a:latin typeface="Courier New" panose="02070309020205020404" pitchFamily="49" charset="0"/>
                <a:cs typeface="Courier New" panose="02070309020205020404" pitchFamily="49" charset="0"/>
              </a:rPr>
              <a:t>Additional information: 3</a:t>
            </a:r>
          </a:p>
          <a:p>
            <a:pPr lvl="1">
              <a:spcBef>
                <a:spcPts val="600"/>
              </a:spcBef>
            </a:pPr>
            <a:r>
              <a:rPr lang="en-US" altLang="en-US" b="0" dirty="0">
                <a:latin typeface="Courier New" panose="02070309020205020404" pitchFamily="49" charset="0"/>
                <a:cs typeface="Courier New" panose="02070309020205020404" pitchFamily="49" charset="0"/>
              </a:rPr>
              <a:t>ORA-01547: warning: RECOVER succeeded but OPEN RESETLOGS would get error below</a:t>
            </a:r>
          </a:p>
          <a:p>
            <a:pPr lvl="1">
              <a:spcBef>
                <a:spcPts val="600"/>
              </a:spcBef>
            </a:pPr>
            <a:r>
              <a:rPr lang="en-US" altLang="en-US" b="0" dirty="0">
                <a:latin typeface="Courier New" panose="02070309020205020404" pitchFamily="49" charset="0"/>
                <a:cs typeface="Courier New" panose="02070309020205020404" pitchFamily="49" charset="0"/>
              </a:rPr>
              <a:t>ORA-01152: file 1 was not restored from a sufficiently old backup</a:t>
            </a:r>
          </a:p>
          <a:p>
            <a:pPr lvl="1">
              <a:spcBef>
                <a:spcPts val="600"/>
              </a:spcBef>
            </a:pPr>
            <a:r>
              <a:rPr lang="it-IT" altLang="en-US" b="0" dirty="0">
                <a:latin typeface="Courier New" panose="02070309020205020404" pitchFamily="49" charset="0"/>
                <a:cs typeface="Courier New" panose="02070309020205020404" pitchFamily="49" charset="0"/>
              </a:rPr>
              <a:t>ORA-01110: data file 1: '/oracle/dbs/stdby/tbs_1.dbf'</a:t>
            </a:r>
          </a:p>
          <a:p>
            <a:pPr lvl="1">
              <a:spcBef>
                <a:spcPts val="600"/>
              </a:spcBef>
            </a:pPr>
            <a:r>
              <a:rPr lang="en-US" altLang="en-US" b="0" dirty="0"/>
              <a:t>If you get the </a:t>
            </a:r>
            <a:r>
              <a:rPr lang="en-US" altLang="en-US" b="0" dirty="0">
                <a:latin typeface="Courier New" panose="02070309020205020404" pitchFamily="49" charset="0"/>
                <a:cs typeface="Courier New" panose="02070309020205020404" pitchFamily="49" charset="0"/>
              </a:rPr>
              <a:t>ORA-00308</a:t>
            </a:r>
            <a:r>
              <a:rPr lang="en-US" altLang="en-US" b="0" dirty="0"/>
              <a:t> error and Redo Apply does not terminate automatically, you can cancel recovery by issuing the following SQL statement from another terminal window:</a:t>
            </a:r>
          </a:p>
          <a:p>
            <a:pPr lvl="1">
              <a:spcBef>
                <a:spcPts val="600"/>
              </a:spcBef>
            </a:pPr>
            <a:r>
              <a:rPr lang="en-US" altLang="en-US" b="0" dirty="0">
                <a:latin typeface="Courier New" panose="02070309020205020404" pitchFamily="49" charset="0"/>
                <a:cs typeface="Courier New" panose="02070309020205020404" pitchFamily="49" charset="0"/>
              </a:rPr>
              <a:t>SQL&gt; ALTER DATABASE RECOVER MANAGED STANDBY DATABASE CANCEL;</a:t>
            </a:r>
          </a:p>
          <a:p>
            <a:pPr lvl="1">
              <a:spcBef>
                <a:spcPts val="600"/>
              </a:spcBef>
            </a:pPr>
            <a:r>
              <a:rPr lang="en-US" altLang="en-US" b="0" dirty="0"/>
              <a:t>These error messages are returned when one or more log files in the archive gap have not been successfully applied. If you receive these errors, manually resolve the gaps and repeat Step 4. </a:t>
            </a:r>
          </a:p>
          <a:p>
            <a:pPr lvl="1">
              <a:spcBef>
                <a:spcPts val="600"/>
              </a:spcBef>
            </a:pPr>
            <a:r>
              <a:rPr lang="en-US" altLang="en-US" b="0" dirty="0"/>
              <a:t>See Section 7.6.3.1 Manual Gap Resolution in </a:t>
            </a:r>
            <a:r>
              <a:rPr lang="en-US" altLang="en-US" b="0" i="1" dirty="0"/>
              <a:t>Data Guard Concepts and Administration Guide</a:t>
            </a:r>
            <a:r>
              <a:rPr lang="en-US" altLang="en-US" b="0" dirty="0"/>
              <a:t> for information about manually resolving an archive gap. </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112</a:t>
            </a:fld>
            <a:endParaRPr lang="en-US" dirty="0"/>
          </a:p>
        </p:txBody>
      </p:sp>
    </p:spTree>
    <p:extLst>
      <p:ext uri="{BB962C8B-B14F-4D97-AF65-F5344CB8AC3E}">
        <p14:creationId xmlns:p14="http://schemas.microsoft.com/office/powerpoint/2010/main" val="27413287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database encryption wallet on a physical standby database must be replaced with a fresh copy of the database encryption wallet from the primary database whenever the TDE master encryption key is reset on the primary database.</a:t>
            </a:r>
          </a:p>
          <a:p>
            <a:pPr lvl="1"/>
            <a:r>
              <a:rPr lang="en-US" altLang="en-US" dirty="0"/>
              <a:t>Failure to refresh the database encryption wallet on the physical standby database will prevent access to encrypted columns on the physical standby database that are modified after the master encryption key is reset on the primary database.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113</a:t>
            </a:fld>
            <a:endParaRPr lang="en-US" dirty="0"/>
          </a:p>
        </p:txBody>
      </p:sp>
    </p:spTree>
    <p:extLst>
      <p:ext uri="{BB962C8B-B14F-4D97-AF65-F5344CB8AC3E}">
        <p14:creationId xmlns:p14="http://schemas.microsoft.com/office/powerpoint/2010/main" val="6396565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b="0" dirty="0"/>
              <a:t>As of Oracle Database 12</a:t>
            </a:r>
            <a:r>
              <a:rPr lang="en-US" b="0" i="1" dirty="0"/>
              <a:t>c </a:t>
            </a:r>
            <a:r>
              <a:rPr lang="en-US" b="0" dirty="0"/>
              <a:t>Release 2 (12.2.0.1), password file changes done on the primary database are automatically propagated to standby databases. The only exception to this is far sync instances. Updated password files must still be manually copied to far sync instances because far sync instances receive redo, but do not apply it. After the password file is up-to-date at the far sync instance, the redo containing the password update at the primary is automatically propagated to any standby databases that are set up to receive redo from that far sync instance. The password file is updated on the standby when the redo is applied.</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114</a:t>
            </a:fld>
            <a:endParaRPr lang="en-US" dirty="0"/>
          </a:p>
        </p:txBody>
      </p:sp>
    </p:spTree>
    <p:extLst>
      <p:ext uri="{BB962C8B-B14F-4D97-AF65-F5344CB8AC3E}">
        <p14:creationId xmlns:p14="http://schemas.microsoft.com/office/powerpoint/2010/main" val="26235340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spcBef>
                <a:spcPts val="600"/>
              </a:spcBef>
            </a:pPr>
            <a:r>
              <a:rPr lang="en-US" altLang="en-US" dirty="0"/>
              <a:t>The new </a:t>
            </a:r>
            <a:r>
              <a:rPr lang="en-US" altLang="en-US" dirty="0">
                <a:latin typeface="Courier New" panose="02070309020205020404" pitchFamily="49" charset="0"/>
                <a:cs typeface="Courier New" panose="02070309020205020404" pitchFamily="49" charset="0"/>
              </a:rPr>
              <a:t>ENABLED_PDBS_ON_STANDBY</a:t>
            </a:r>
            <a:r>
              <a:rPr lang="en-US" altLang="en-US" dirty="0"/>
              <a:t> initialization parameter specifies which pluggable databases (PDBs) to replicate on an Oracle Data Guard standby database. In releases before Oracle Database 12.2.0.1, you had to specify either all PDBs or none.</a:t>
            </a:r>
          </a:p>
          <a:p>
            <a:pPr lvl="1">
              <a:spcBef>
                <a:spcPts val="600"/>
              </a:spcBef>
            </a:pPr>
            <a:r>
              <a:rPr lang="en-US" altLang="en-US" dirty="0"/>
              <a:t>The </a:t>
            </a:r>
            <a:r>
              <a:rPr lang="en-US" altLang="en-US" dirty="0">
                <a:latin typeface="Courier New" panose="02070309020205020404" pitchFamily="49" charset="0"/>
                <a:cs typeface="Courier New" panose="02070309020205020404" pitchFamily="49" charset="0"/>
              </a:rPr>
              <a:t>ENABLED_PDBS_ON_STANDBY</a:t>
            </a:r>
            <a:r>
              <a:rPr lang="en-US" altLang="en-US" dirty="0"/>
              <a:t> parameter is valid only on a physical standby; it is ignored by primary databases. (It can be set on a primary database if that database ever becomes a standby database.) The parameter can be used to specify which PDBs should or should not be enabled on a physical standby database. If the parameter is not specified, all the PDBs in the CDB are created on the standby unless the </a:t>
            </a:r>
            <a:r>
              <a:rPr lang="en-US" altLang="en-US" dirty="0">
                <a:latin typeface="Courier New" panose="02070309020205020404" pitchFamily="49" charset="0"/>
                <a:cs typeface="Courier New" panose="02070309020205020404" pitchFamily="49" charset="0"/>
              </a:rPr>
              <a:t>STANDBYS</a:t>
            </a:r>
            <a:r>
              <a:rPr lang="en-US" altLang="en-US" dirty="0"/>
              <a:t> clause is used. </a:t>
            </a:r>
          </a:p>
          <a:p>
            <a:pPr lvl="1">
              <a:spcBef>
                <a:spcPts val="600"/>
              </a:spcBef>
            </a:pPr>
            <a:r>
              <a:rPr lang="en-US" altLang="en-US" dirty="0"/>
              <a:t>To specify a subset of PDBs to be replicated on a physical standby of a multitenant container database, use the </a:t>
            </a:r>
            <a:r>
              <a:rPr lang="en-US" altLang="en-US" dirty="0">
                <a:latin typeface="Courier New" panose="02070309020205020404" pitchFamily="49" charset="0"/>
                <a:cs typeface="Courier New" panose="02070309020205020404" pitchFamily="49" charset="0"/>
              </a:rPr>
              <a:t>ENABLED_PDBS_ON_STANDBY</a:t>
            </a:r>
            <a:r>
              <a:rPr lang="en-US" altLang="en-US" dirty="0"/>
              <a:t> initialization parameter to specify the list of PDBs or use the enhanced </a:t>
            </a:r>
            <a:r>
              <a:rPr lang="en-US" altLang="en-US" dirty="0">
                <a:latin typeface="Courier New" panose="02070309020205020404" pitchFamily="49" charset="0"/>
                <a:cs typeface="Courier New" panose="02070309020205020404" pitchFamily="49" charset="0"/>
              </a:rPr>
              <a:t>STANDBYS</a:t>
            </a:r>
            <a:r>
              <a:rPr lang="en-US" altLang="en-US" dirty="0"/>
              <a:t> qualifier on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or both. PDBs that are not enabled on a standby CDB can remain disabled (true </a:t>
            </a:r>
            <a:r>
              <a:rPr lang="en-US" altLang="en-US" dirty="0">
                <a:latin typeface="Courier New" panose="02070309020205020404" pitchFamily="49" charset="0"/>
                <a:cs typeface="Courier New" panose="02070309020205020404" pitchFamily="49" charset="0"/>
              </a:rPr>
              <a:t>SUBSET</a:t>
            </a:r>
            <a:r>
              <a:rPr lang="en-US" altLang="en-US" dirty="0"/>
              <a:t> standby), or they can be enabled at a later date when all the required files are available at the standby CDB.</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115</a:t>
            </a:fld>
            <a:endParaRPr lang="en-US" dirty="0"/>
          </a:p>
        </p:txBody>
      </p:sp>
    </p:spTree>
    <p:extLst>
      <p:ext uri="{BB962C8B-B14F-4D97-AF65-F5344CB8AC3E}">
        <p14:creationId xmlns:p14="http://schemas.microsoft.com/office/powerpoint/2010/main" val="35707291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spcBef>
                <a:spcPts val="600"/>
              </a:spcBef>
            </a:pPr>
            <a:r>
              <a:rPr lang="en-US" altLang="en-US" dirty="0"/>
              <a:t>The example in the slide assumes that nine new PDBs named PDB1A, PDB1B, PDB1C, PDB2A, PDB2B, PDB2C, PDB3A, PDB3B, and PDB3C are being added to the primary database.</a:t>
            </a:r>
          </a:p>
          <a:p>
            <a:pPr lvl="2">
              <a:buFont typeface="Calibri" panose="020F0502020204030204" pitchFamily="34" charset="0"/>
              <a:buAutoNum type="arabicPeriod"/>
            </a:pPr>
            <a:r>
              <a:rPr lang="en-US" altLang="en-US" dirty="0"/>
              <a:t>If STANDBY1 sets ENABLED_PDBS_ON_STANDBY=“*” on STANDBY1, all nine PDBs are created on STANDBY1.</a:t>
            </a:r>
          </a:p>
          <a:p>
            <a:pPr lvl="2">
              <a:buFont typeface="Calibri" panose="020F0502020204030204" pitchFamily="34" charset="0"/>
              <a:buAutoNum type="arabicPeriod"/>
            </a:pPr>
            <a:r>
              <a:rPr lang="en-US" altLang="en-US" dirty="0"/>
              <a:t>If STANDBY1 sets ENABLED_PDBS_ON_STANDBY=“PDB1*” on STANDBY1, PDB1A, PDB1B, and PDB1C are created on STANDBY1.</a:t>
            </a:r>
          </a:p>
          <a:p>
            <a:pPr lvl="2">
              <a:buFont typeface="Calibri" panose="020F0502020204030204" pitchFamily="34" charset="0"/>
              <a:buAutoNum type="arabicPeriod"/>
            </a:pPr>
            <a:r>
              <a:rPr lang="en-US" altLang="en-US" dirty="0"/>
              <a:t>If STANDBY1 sets ENABLED_PDBS_ON_STANDBY=“PDB*A” on STANDBY1, PDB1A, PDB2A, and PDB3A are created on STANDBY1.</a:t>
            </a:r>
          </a:p>
          <a:p>
            <a:pPr lvl="2">
              <a:buFont typeface="Calibri" panose="020F0502020204030204" pitchFamily="34" charset="0"/>
              <a:buAutoNum type="arabicPeriod"/>
            </a:pPr>
            <a:r>
              <a:rPr lang="en-US" altLang="en-US" dirty="0"/>
              <a:t>If STANDBY1 sets ENABLED_PDBS_ON_STANDBY=“PDB1*”, “-PDB*A” on STANDBY1, PDB1B and PDB1C are created on STANDBY1.</a:t>
            </a:r>
          </a:p>
          <a:p>
            <a:pPr lvl="2">
              <a:buFont typeface="Calibri" panose="020F0502020204030204" pitchFamily="34" charset="0"/>
              <a:buAutoNum type="arabicPeriod"/>
            </a:pPr>
            <a:r>
              <a:rPr lang="en-US" altLang="en-US" dirty="0"/>
              <a:t>If STANDBY1 sets ENABLED_PDBS_ON_STANDBY=“*”, “-PDB*A”, “-PDB*B” on STANDBY1, PDB1C, PDB2C and PDB3C are created on STANDBY1. All other PDBs match “*”, and the rightmost pattern has the higher precedence, so they are excluded on the standby.</a:t>
            </a:r>
          </a:p>
          <a:p>
            <a:pPr lvl="2">
              <a:buFont typeface="Calibri" panose="020F0502020204030204" pitchFamily="34" charset="0"/>
              <a:buAutoNum type="arabicPeriod"/>
            </a:pPr>
            <a:r>
              <a:rPr lang="en-US" altLang="en-US" dirty="0"/>
              <a:t>If STANDBY1 sets ENABLED_PDBS_ON_STANDBY=“*”, “-PDB*A”, “PDB2A” on STANDBY1, PDB1A and PDB3A are excluded, but all other PDBs, including PDB2A, are created.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116</a:t>
            </a:fld>
            <a:endParaRPr lang="en-US" dirty="0"/>
          </a:p>
        </p:txBody>
      </p:sp>
    </p:spTree>
    <p:extLst>
      <p:ext uri="{BB962C8B-B14F-4D97-AF65-F5344CB8AC3E}">
        <p14:creationId xmlns:p14="http://schemas.microsoft.com/office/powerpoint/2010/main" val="36113952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8" name="Notes Placeholder 7"/>
          <p:cNvSpPr>
            <a:spLocks noGrp="1"/>
          </p:cNvSpPr>
          <p:nvPr>
            <p:ph type="body" idx="1"/>
          </p:nvPr>
        </p:nvSpPr>
        <p:spPr/>
        <p:txBody>
          <a:bodyPr/>
          <a:lstStyle/>
          <a:p>
            <a:pPr lvl="1">
              <a:spcBef>
                <a:spcPts val="600"/>
              </a:spcBef>
              <a:defRPr/>
            </a:pPr>
            <a:r>
              <a:rPr lang="en-US" dirty="0"/>
              <a:t>In Oracle Database 12</a:t>
            </a:r>
            <a:r>
              <a:rPr lang="en-US" i="1" dirty="0"/>
              <a:t>c</a:t>
            </a:r>
            <a:r>
              <a:rPr lang="en-US" dirty="0"/>
              <a:t>, when you create a PDB in the primary CDB with a standby CDB, you must first copy your data files to the standby. Do one of the following, as appropriate:</a:t>
            </a:r>
          </a:p>
          <a:p>
            <a:pPr lvl="2">
              <a:buFont typeface="Arial" pitchFamily="34" charset="0"/>
              <a:buChar char="•"/>
              <a:defRPr/>
            </a:pPr>
            <a:r>
              <a:rPr lang="en-US" dirty="0"/>
              <a:t>If you plan to create a PDB from an XML file, the data files on the standby are expected to be found in the PDB's OMF directory. If this is not the case, then copy the data files specified in the XML file to the standby database.</a:t>
            </a:r>
          </a:p>
          <a:p>
            <a:pPr lvl="2">
              <a:buFont typeface="Arial" pitchFamily="34" charset="0"/>
              <a:buChar char="•"/>
              <a:defRPr/>
            </a:pPr>
            <a:r>
              <a:rPr lang="en-US" dirty="0"/>
              <a:t>If you plan to create a PDB as a clone, then copy the data files belonging to the source PDB to the standby database.</a:t>
            </a:r>
          </a:p>
          <a:p>
            <a:pPr lvl="1">
              <a:spcBef>
                <a:spcPts val="600"/>
              </a:spcBef>
              <a:defRPr/>
            </a:pPr>
            <a:r>
              <a:rPr lang="en-US" dirty="0"/>
              <a:t>The path name of the data files on the standby database must be the same as the path name that will result when you create the PDB on the primary in the next step, unless the </a:t>
            </a:r>
            <a:r>
              <a:rPr lang="en-US" dirty="0">
                <a:latin typeface="Courier New" pitchFamily="49" charset="0"/>
                <a:cs typeface="Courier New" pitchFamily="49" charset="0"/>
              </a:rPr>
              <a:t>DB_FILE_NAME_CONVERT</a:t>
            </a:r>
            <a:r>
              <a:rPr lang="en-US" dirty="0"/>
              <a:t> database initialization parameter has been configured on the standby. In that case, the path name of the data files on the standby database should be the path name on the primary with </a:t>
            </a:r>
            <a:r>
              <a:rPr lang="en-US" dirty="0">
                <a:latin typeface="Courier New" pitchFamily="49" charset="0"/>
                <a:cs typeface="Courier New" pitchFamily="49" charset="0"/>
              </a:rPr>
              <a:t>DB_FILE_NAME_CONVERT</a:t>
            </a:r>
            <a:r>
              <a:rPr lang="en-US" dirty="0"/>
              <a:t> applied.</a:t>
            </a:r>
          </a:p>
          <a:p>
            <a:pPr lvl="1">
              <a:spcBef>
                <a:spcPts val="600"/>
              </a:spcBef>
              <a:defRPr/>
            </a:pPr>
            <a:r>
              <a:rPr lang="en-US" dirty="0"/>
              <a:t>In Oracle Database 18c, you can use initialization parameters to automatically copy the data files to the standby.</a:t>
            </a:r>
          </a:p>
          <a:p>
            <a:pPr marL="608400" lvl="2" indent="-302400">
              <a:buFont typeface="Arial" panose="020B0604020202020204" pitchFamily="34" charset="0"/>
              <a:buChar char="•"/>
              <a:defRPr/>
            </a:pPr>
            <a:r>
              <a:rPr lang="en-US" dirty="0"/>
              <a:t>If you plan to create a PDB from an XML file, the </a:t>
            </a:r>
            <a:r>
              <a:rPr lang="en-US" dirty="0">
                <a:latin typeface="Courier New" panose="02070309020205020404" pitchFamily="49" charset="0"/>
                <a:cs typeface="Courier New" panose="02070309020205020404" pitchFamily="49" charset="0"/>
              </a:rPr>
              <a:t>STANDBY_PDB_SOURCE_FILE_DIRECTORY</a:t>
            </a:r>
            <a:r>
              <a:rPr lang="en-US" dirty="0"/>
              <a:t> parameter can be used to specify a directory location on the standby where source data files for instantiating the PDB may be found. If they are not found there, files are still expected to be found in the PDB's OMF directory on the standby</a:t>
            </a:r>
            <a:r>
              <a:rPr lang="en-US" dirty="0" smtClean="0"/>
              <a:t>.</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117</a:t>
            </a:fld>
            <a:endParaRPr lang="en-US" dirty="0"/>
          </a:p>
        </p:txBody>
      </p:sp>
    </p:spTree>
    <p:extLst>
      <p:ext uri="{BB962C8B-B14F-4D97-AF65-F5344CB8AC3E}">
        <p14:creationId xmlns:p14="http://schemas.microsoft.com/office/powerpoint/2010/main" val="23685765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2"/>
            <a:r>
              <a:rPr lang="en-US" altLang="en-US" dirty="0"/>
              <a:t>If you plan to create a PDB as a clone, the </a:t>
            </a:r>
            <a:r>
              <a:rPr lang="en-US" altLang="en-US" dirty="0">
                <a:latin typeface="Courier New" panose="02070309020205020404" pitchFamily="49" charset="0"/>
                <a:cs typeface="Courier New" panose="02070309020205020404" pitchFamily="49" charset="0"/>
              </a:rPr>
              <a:t>STANDBY_PDB_SOURCE_FILE_DBLINK</a:t>
            </a:r>
            <a:r>
              <a:rPr lang="en-US" altLang="en-US" dirty="0"/>
              <a:t> parameter specifies the name of a database link, which is used to copy the data files from the source PDB to which the database link points. The file copy is done only if the database link points to the source PDB, and the source PDB is open in read-only mode. Otherwise, the user is still responsible for copying data files to the OMF location on the standby</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118</a:t>
            </a:fld>
            <a:endParaRPr lang="en-US" dirty="0"/>
          </a:p>
        </p:txBody>
      </p:sp>
    </p:spTree>
    <p:extLst>
      <p:ext uri="{BB962C8B-B14F-4D97-AF65-F5344CB8AC3E}">
        <p14:creationId xmlns:p14="http://schemas.microsoft.com/office/powerpoint/2010/main" val="18765540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 xmlns:a16="http://schemas.microsoft.com/office/drawing/2014/main" id="{D878DEA1-3D3E-4802-B454-FFCA106642A2}"/>
              </a:ext>
            </a:extLst>
          </p:cNvPr>
          <p:cNvSpPr>
            <a:spLocks noGrp="1" noChangeArrowheads="1"/>
          </p:cNvSpPr>
          <p:nvPr>
            <p:ph type="body" idx="1"/>
          </p:nvPr>
        </p:nvSpPr>
        <p:spPr/>
        <p:txBody>
          <a:bodyPr/>
          <a:lstStyle/>
          <a:p>
            <a:r>
              <a:rPr lang="en-US" altLang="en-US" dirty="0"/>
              <a:t>Answer: b</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119</a:t>
            </a:fld>
            <a:endParaRPr lang="en-US" dirty="0"/>
          </a:p>
        </p:txBody>
      </p:sp>
    </p:spTree>
    <p:extLst>
      <p:ext uri="{BB962C8B-B14F-4D97-AF65-F5344CB8AC3E}">
        <p14:creationId xmlns:p14="http://schemas.microsoft.com/office/powerpoint/2010/main" val="269958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primary database, Data Guard uses the following processes:</a:t>
            </a:r>
          </a:p>
          <a:p>
            <a:pPr lvl="2" eaLnBrk="1" hangingPunct="1"/>
            <a:r>
              <a:rPr lang="en-US" altLang="en-US" b="1" dirty="0"/>
              <a:t>Log writer (LGWR):</a:t>
            </a:r>
            <a:r>
              <a:rPr lang="en-US" altLang="en-US" dirty="0"/>
              <a:t> LGWR collects transaction redo information and updates the online redo logs. For each synchronous (SYNC) standby database, LGWR passes the redo to an NSS (Network Server SYNC) process, which ships the redo directly to the remote file server (RFS) process on the standby database. LGWR waits for confirmation from the NSS process before acknowledging the commit. For asynchronous (ASYNC) standby databases, independent redo transport slave processes (TTnn) read the redo from either the redo log buffer in memory or the online redo log file and then ship the redo to its standby database. Other than starting the asynchronous TTnn processes, LGWR has no interaction with any asynchronous standby destination.</a:t>
            </a:r>
          </a:p>
          <a:p>
            <a:pPr lvl="2" eaLnBrk="1" hangingPunct="1"/>
            <a:r>
              <a:rPr lang="en-US" altLang="en-US" b="1" dirty="0"/>
              <a:t>Archiver (ARC</a:t>
            </a:r>
            <a:r>
              <a:rPr lang="en-US" altLang="en-US" b="1" i="1" dirty="0"/>
              <a:t>n</a:t>
            </a:r>
            <a:r>
              <a:rPr lang="en-US" altLang="en-US" b="1" dirty="0"/>
              <a:t>):</a:t>
            </a:r>
            <a:r>
              <a:rPr lang="en-US" altLang="en-US" dirty="0"/>
              <a:t> The ARC</a:t>
            </a:r>
            <a:r>
              <a:rPr lang="en-US" altLang="en-US" i="1" dirty="0"/>
              <a:t>n</a:t>
            </a:r>
            <a:r>
              <a:rPr lang="en-US" altLang="en-US" dirty="0"/>
              <a:t> process creates a copy of the online redo log files locally for use in a primary database recovery operation. ARC</a:t>
            </a:r>
            <a:r>
              <a:rPr lang="en-US" altLang="en-US" i="1" dirty="0"/>
              <a:t>n</a:t>
            </a:r>
            <a:r>
              <a:rPr lang="en-US" altLang="en-US" dirty="0"/>
              <a:t> is also responsible for shipping redo data to an RFS process at a standby database and for proactively detecting and resolving gaps on all standby databases. There can be 30 archiver processes. The default value is four.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12</a:t>
            </a:fld>
            <a:endParaRPr lang="en-US" dirty="0"/>
          </a:p>
        </p:txBody>
      </p:sp>
    </p:spTree>
    <p:extLst>
      <p:ext uri="{BB962C8B-B14F-4D97-AF65-F5344CB8AC3E}">
        <p14:creationId xmlns:p14="http://schemas.microsoft.com/office/powerpoint/2010/main" val="30391124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 xmlns:a16="http://schemas.microsoft.com/office/drawing/2014/main" id="{D878DEA1-3D3E-4802-B454-FFCA106642A2}"/>
              </a:ext>
            </a:extLst>
          </p:cNvPr>
          <p:cNvSpPr>
            <a:spLocks noGrp="1" noChangeArrowheads="1"/>
          </p:cNvSpPr>
          <p:nvPr>
            <p:ph type="body" idx="1"/>
          </p:nvPr>
        </p:nvSpPr>
        <p:spPr/>
        <p:txBody>
          <a:bodyPr/>
          <a:lstStyle/>
          <a:p>
            <a:r>
              <a:rPr lang="en-US" altLang="en-US" dirty="0"/>
              <a:t>Answer: b</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120</a:t>
            </a:fld>
            <a:endParaRPr lang="en-US" dirty="0"/>
          </a:p>
        </p:txBody>
      </p:sp>
    </p:spTree>
    <p:extLst>
      <p:ext uri="{BB962C8B-B14F-4D97-AF65-F5344CB8AC3E}">
        <p14:creationId xmlns:p14="http://schemas.microsoft.com/office/powerpoint/2010/main" val="2874742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 xmlns:a16="http://schemas.microsoft.com/office/drawing/2014/main" id="{D878DEA1-3D3E-4802-B454-FFCA106642A2}"/>
              </a:ext>
            </a:extLst>
          </p:cNvPr>
          <p:cNvSpPr>
            <a:spLocks noGrp="1" noChangeArrowheads="1"/>
          </p:cNvSpPr>
          <p:nvPr>
            <p:ph type="body" idx="1"/>
          </p:nvPr>
        </p:nvSpPr>
        <p:spPr/>
        <p:txBody>
          <a:bodyPr/>
          <a:lstStyle/>
          <a:p>
            <a:r>
              <a:rPr lang="en-US" altLang="en-US" dirty="0"/>
              <a:t>Answer: a</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121</a:t>
            </a:fld>
            <a:endParaRPr lang="en-US" dirty="0"/>
          </a:p>
        </p:txBody>
      </p:sp>
    </p:spTree>
    <p:extLst>
      <p:ext uri="{BB962C8B-B14F-4D97-AF65-F5344CB8AC3E}">
        <p14:creationId xmlns:p14="http://schemas.microsoft.com/office/powerpoint/2010/main" val="361056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p:nvPr>
        </p:nvSpPr>
        <p:spPr>
          <a:ln/>
        </p:spPr>
      </p:sp>
      <p:sp>
        <p:nvSpPr>
          <p:cNvPr id="532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122</a:t>
            </a:fld>
            <a:endParaRPr lang="en-US" dirty="0"/>
          </a:p>
        </p:txBody>
      </p:sp>
    </p:spTree>
    <p:extLst>
      <p:ext uri="{BB962C8B-B14F-4D97-AF65-F5344CB8AC3E}">
        <p14:creationId xmlns:p14="http://schemas.microsoft.com/office/powerpoint/2010/main" val="35227085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123</a:t>
            </a:fld>
            <a:endParaRPr lang="en-US" dirty="0"/>
          </a:p>
        </p:txBody>
      </p:sp>
    </p:spTree>
    <p:extLst>
      <p:ext uri="{BB962C8B-B14F-4D97-AF65-F5344CB8AC3E}">
        <p14:creationId xmlns:p14="http://schemas.microsoft.com/office/powerpoint/2010/main" val="3544004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7176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549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126</a:t>
            </a:fld>
            <a:endParaRPr lang="en-US" dirty="0"/>
          </a:p>
        </p:txBody>
      </p:sp>
    </p:spTree>
    <p:extLst>
      <p:ext uri="{BB962C8B-B14F-4D97-AF65-F5344CB8AC3E}">
        <p14:creationId xmlns:p14="http://schemas.microsoft.com/office/powerpoint/2010/main" val="3234930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Rot="1" noChangeAspect="1" noChangeArrowheads="1" noTextEdit="1"/>
          </p:cNvSpPr>
          <p:nvPr>
            <p:ph type="sldImg"/>
          </p:nvPr>
        </p:nvSpPr>
        <p:spPr>
          <a:ln/>
        </p:spPr>
      </p:sp>
      <p:sp>
        <p:nvSpPr>
          <p:cNvPr id="10243"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Oracle Active Data Guard increases performance, availability, data protection, and return on investment wherever Data Guard is used for real-time data protection and availability. An Oracle Active Data Guard standby database can be used to offload a primary database of reporting, ad hoc queries, data extracts, and backups, making it a very effective way to insulate interactive users and critical business tasks on the production system from the overhead of long-running operations. Oracle Active Data Guard provides read-only access to a physical standby database while it is synchronized with a primary database, enabling minimal latency between reporting and production data. Unlike other replication methods, Active Data Guard is very simple to use, transparently supports all data types, and offers very high performance with complete read consistency at the reporting database. Oracle Active Data Guard automatically repairs physical corruption on either the primary or standby database, increasing availability and maintaining data protection at all times. </a:t>
            </a:r>
          </a:p>
          <a:p>
            <a:pPr lvl="1" eaLnBrk="1" hangingPunct="1"/>
            <a:r>
              <a:rPr lang="en-US" altLang="en-US" dirty="0"/>
              <a:t>Oracle Active Data Guard capabilities in Oracle Database 19c further enhance its strategic objective of preventing data loss, providing high availability, eliminating risk, and increasing return on investment by enabling highly functional active disaster recovery systems that are simple to deploy and manage. It accomplishes this by providing the management, monitoring, and automation software infrastructure to create and maintain one or more synchronized standby databases that protect Oracle data from failures, data corruption, human error, and disasters.</a:t>
            </a:r>
          </a:p>
          <a:p>
            <a:pPr lvl="1" eaLnBrk="1" hangingPunct="1"/>
            <a:r>
              <a:rPr lang="en-US" altLang="en-US" dirty="0"/>
              <a:t>This lesson focuses on the supported workloads in the active data guard (read-only) instances. </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127</a:t>
            </a:fld>
            <a:endParaRPr lang="en-US" dirty="0"/>
          </a:p>
        </p:txBody>
      </p:sp>
    </p:spTree>
    <p:extLst>
      <p:ext uri="{BB962C8B-B14F-4D97-AF65-F5344CB8AC3E}">
        <p14:creationId xmlns:p14="http://schemas.microsoft.com/office/powerpoint/2010/main" val="42608481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With Oracle Active Data Guard, you can use a physical standby database for queries while redo is applied to the physical standby database. This feature enables you to use a physical standby database for disaster recovery and to offload work from the primary database during normal operation. The physical standby is in a read-only mode, so no additional indexes or materialized views may be created to support reporting activities.</a:t>
            </a:r>
            <a:endParaRPr lang="en-US" altLang="en-US" b="1" dirty="0"/>
          </a:p>
          <a:p>
            <a:pPr lvl="1" eaLnBrk="1" hangingPunct="1"/>
            <a:r>
              <a:rPr lang="en-US" altLang="en-US" b="1" dirty="0"/>
              <a:t>Note:</a:t>
            </a:r>
            <a:r>
              <a:rPr lang="en-US" altLang="en-US" dirty="0"/>
              <a:t> If you need to create additional structures (such as indexes and materialized views), you can create a logical standby database as described in the lesson titled “Creating a Logical Standby Database.”</a:t>
            </a:r>
          </a:p>
          <a:p>
            <a:pPr lvl="1" eaLnBrk="1" hangingPunct="1"/>
            <a:r>
              <a:rPr lang="en-US" altLang="en-US" dirty="0"/>
              <a:t>In addition, this feature provides a loosely coupled read/write clustering mechanism for OLTP workloads when configured as follows:</a:t>
            </a:r>
          </a:p>
          <a:p>
            <a:pPr lvl="2" eaLnBrk="1" hangingPunct="1"/>
            <a:r>
              <a:rPr lang="en-US" altLang="en-US" b="1" dirty="0"/>
              <a:t>Primary database:</a:t>
            </a:r>
            <a:r>
              <a:rPr lang="en-US" altLang="en-US" dirty="0"/>
              <a:t> Recipient of all update traffic</a:t>
            </a:r>
          </a:p>
          <a:p>
            <a:pPr lvl="2" eaLnBrk="1" hangingPunct="1"/>
            <a:r>
              <a:rPr lang="en-US" altLang="en-US" b="1" dirty="0"/>
              <a:t>Several readable standby databases:</a:t>
            </a:r>
            <a:r>
              <a:rPr lang="en-US" altLang="en-US" dirty="0"/>
              <a:t> Used to distribute the query workload</a:t>
            </a:r>
          </a:p>
          <a:p>
            <a:pPr lvl="1" eaLnBrk="1" hangingPunct="1"/>
            <a:r>
              <a:rPr lang="en-US" altLang="en-US" dirty="0"/>
              <a:t>The physical standby database can be opened in read-only mode only if all files were recovered up to the same system change number (SCN). Otherwise, the open fails.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128</a:t>
            </a:fld>
            <a:endParaRPr lang="en-US" dirty="0"/>
          </a:p>
        </p:txBody>
      </p:sp>
    </p:spTree>
    <p:extLst>
      <p:ext uri="{BB962C8B-B14F-4D97-AF65-F5344CB8AC3E}">
        <p14:creationId xmlns:p14="http://schemas.microsoft.com/office/powerpoint/2010/main" val="39186203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physical standby database instance cannot be opened if Redo Apply is active on a mounted instance of that database. In order to enable real-time query:</a:t>
            </a:r>
          </a:p>
          <a:p>
            <a:pPr lvl="2" eaLnBrk="1" hangingPunct="1"/>
            <a:r>
              <a:rPr lang="en-US" altLang="en-US" dirty="0"/>
              <a:t>Stop the Redo Apply process</a:t>
            </a:r>
          </a:p>
          <a:p>
            <a:pPr lvl="2" eaLnBrk="1" hangingPunct="1"/>
            <a:r>
              <a:rPr lang="en-US" altLang="en-US" dirty="0"/>
              <a:t>Open the database for read-only access</a:t>
            </a:r>
          </a:p>
          <a:p>
            <a:pPr lvl="2" eaLnBrk="1" hangingPunct="1"/>
            <a:r>
              <a:rPr lang="en-US" altLang="en-US" dirty="0"/>
              <a:t>Restart the Redo Apply with the real-time option that is now the default mode for Oracle Database 12</a:t>
            </a:r>
            <a:r>
              <a:rPr lang="en-US" altLang="en-US" i="1" dirty="0"/>
              <a:t>c</a:t>
            </a:r>
            <a:r>
              <a:rPr lang="en-US" altLang="en-US" dirty="0"/>
              <a:t> Release 1 or higher</a:t>
            </a:r>
          </a:p>
          <a:p>
            <a:pPr lvl="1" eaLnBrk="1" hangingPunct="1"/>
            <a:r>
              <a:rPr lang="en-US" altLang="en-US" dirty="0"/>
              <a:t>The </a:t>
            </a:r>
            <a:r>
              <a:rPr lang="en-US" altLang="en-US" dirty="0">
                <a:latin typeface="Courier New" panose="02070309020205020404" pitchFamily="49" charset="0"/>
              </a:rPr>
              <a:t>COMPATIBLE</a:t>
            </a:r>
            <a:r>
              <a:rPr lang="en-US" altLang="en-US" dirty="0"/>
              <a:t> database initialization parameter must be set to 11.0 or higher to use the real-time query feature of the Oracle Active Data Guard option.</a:t>
            </a:r>
          </a:p>
          <a:p>
            <a:pPr lvl="1" eaLnBrk="1" hangingPunct="1"/>
            <a:r>
              <a:rPr lang="en-US" altLang="en-US" b="1" dirty="0"/>
              <a:t>Note:</a:t>
            </a:r>
            <a:r>
              <a:rPr lang="en-US" altLang="en-US" dirty="0"/>
              <a:t> When using the Oracle Data Guard broker, it is not necessary to stop Redo Apply and restart Redo Apply when enabling real-time query. Real-time query is not the same as real-time apply, which was covered in the previous lesson. Real-time apply allows the recovery mechanisms to read from the standby redo logs at the same time that redo is being written to the standby redo logs. In the normal physical standby mode of operation, the database is only at the mount mode and would not allow any queries against user tables, even though real-time apply is enabled. Real-time query with Oracle Active Data Guard extends real-time apply by allowing the database to be opened and queries performed against it.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129</a:t>
            </a:fld>
            <a:endParaRPr lang="en-US" dirty="0"/>
          </a:p>
        </p:txBody>
      </p:sp>
    </p:spTree>
    <p:extLst>
      <p:ext uri="{BB962C8B-B14F-4D97-AF65-F5344CB8AC3E}">
        <p14:creationId xmlns:p14="http://schemas.microsoft.com/office/powerpoint/2010/main" val="128566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standby database, Data Guard uses the following processes:</a:t>
            </a:r>
          </a:p>
          <a:p>
            <a:pPr lvl="2" eaLnBrk="1" hangingPunct="1"/>
            <a:r>
              <a:rPr lang="en-US" altLang="en-US" b="1" dirty="0"/>
              <a:t>Remote file server (RFS):</a:t>
            </a:r>
            <a:r>
              <a:rPr lang="en-US" altLang="en-US" dirty="0"/>
              <a:t> RFS receives redo information from the primary database and can write the redo into standby redo logs or directly to archived redo logs. Each NSS</a:t>
            </a:r>
            <a:r>
              <a:rPr lang="en-US" altLang="en-US" i="1" dirty="0"/>
              <a:t>n</a:t>
            </a:r>
            <a:r>
              <a:rPr lang="en-US" altLang="en-US" dirty="0"/>
              <a:t> and ARC</a:t>
            </a:r>
            <a:r>
              <a:rPr lang="en-US" altLang="en-US" i="1" dirty="0"/>
              <a:t>n</a:t>
            </a:r>
            <a:r>
              <a:rPr lang="en-US" altLang="en-US" dirty="0"/>
              <a:t> process from the primary database has its own RFS process. </a:t>
            </a:r>
            <a:br>
              <a:rPr lang="en-US" altLang="en-US" dirty="0"/>
            </a:br>
            <a:r>
              <a:rPr lang="en-US" altLang="en-US" b="1" dirty="0"/>
              <a:t>Note:</a:t>
            </a:r>
            <a:r>
              <a:rPr lang="en-US" altLang="en-US" dirty="0"/>
              <a:t> The use of standby redo logs is discussed in </a:t>
            </a:r>
            <a:r>
              <a:rPr lang="en-US" altLang="en-US" dirty="0">
                <a:solidFill>
                  <a:schemeClr val="tx1"/>
                </a:solidFill>
              </a:rPr>
              <a:t>more detail in the lesson titled “Creating a Physical Standby Database by Using SQL and RMAN Commands.”</a:t>
            </a:r>
          </a:p>
          <a:p>
            <a:pPr lvl="2" eaLnBrk="1" hangingPunct="1"/>
            <a:r>
              <a:rPr lang="en-US" altLang="en-US" b="1" dirty="0"/>
              <a:t>Archiver (ARC</a:t>
            </a:r>
            <a:r>
              <a:rPr lang="en-US" altLang="en-US" b="1" i="1" dirty="0"/>
              <a:t>n</a:t>
            </a:r>
            <a:r>
              <a:rPr lang="en-US" altLang="en-US" b="1" dirty="0"/>
              <a:t>):</a:t>
            </a:r>
            <a:r>
              <a:rPr lang="en-US" altLang="en-US" dirty="0"/>
              <a:t> The ARC</a:t>
            </a:r>
            <a:r>
              <a:rPr lang="en-US" altLang="en-US" i="1" dirty="0"/>
              <a:t>n</a:t>
            </a:r>
            <a:r>
              <a:rPr lang="en-US" altLang="en-US" dirty="0"/>
              <a:t> process archives the standby redo logs. </a:t>
            </a:r>
          </a:p>
          <a:p>
            <a:pPr lvl="2" eaLnBrk="1" hangingPunct="1"/>
            <a:r>
              <a:rPr lang="en-US" altLang="en-US" b="1" dirty="0"/>
              <a:t>Managed recovery (MRP):</a:t>
            </a:r>
            <a:r>
              <a:rPr lang="en-US" altLang="en-US" dirty="0"/>
              <a:t> For physical standby databases only, MRP applies archived redo log information to the physical standby database. If you start managed recovery with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RECOVER</a:t>
            </a:r>
            <a:r>
              <a:rPr lang="en-US" altLang="en-US" dirty="0"/>
              <a:t> </a:t>
            </a:r>
            <a:r>
              <a:rPr lang="en-US" altLang="en-US" dirty="0">
                <a:latin typeface="Courier New" panose="02070309020205020404" pitchFamily="49" charset="0"/>
              </a:rPr>
              <a:t>MANAGED</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DATABASE</a:t>
            </a:r>
            <a:r>
              <a:rPr lang="en-US" altLang="en-US" dirty="0"/>
              <a:t> SQL statement, this foreground session performs the recovery. If you use the optional </a:t>
            </a:r>
            <a:r>
              <a:rPr lang="en-US" altLang="en-US" dirty="0">
                <a:latin typeface="Courier New" panose="02070309020205020404" pitchFamily="49" charset="0"/>
              </a:rPr>
              <a:t>DISCONNECT</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SESSION]</a:t>
            </a:r>
            <a:r>
              <a:rPr lang="en-US" altLang="en-US" dirty="0"/>
              <a:t> clause, the MRP background process starts. If you use the Data Guard broker to manage your standby databases, the broker always starts the MRP background process for a physical standby database.</a:t>
            </a:r>
          </a:p>
          <a:p>
            <a:pPr lvl="2" eaLnBrk="1" hangingPunct="1"/>
            <a:r>
              <a:rPr lang="en-US" altLang="en-US" b="1" dirty="0"/>
              <a:t>Logical standby (LSP):</a:t>
            </a:r>
            <a:r>
              <a:rPr lang="en-US" altLang="en-US" dirty="0"/>
              <a:t> For logical standby databases only, </a:t>
            </a:r>
            <a:r>
              <a:rPr lang="en-US" altLang="en-US" dirty="0">
                <a:solidFill>
                  <a:schemeClr val="tx1"/>
                </a:solidFill>
              </a:rPr>
              <a:t>LSP controls the application of archived redo log information to the logical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13</a:t>
            </a:fld>
            <a:endParaRPr lang="en-US" dirty="0"/>
          </a:p>
        </p:txBody>
      </p:sp>
    </p:spTree>
    <p:extLst>
      <p:ext uri="{BB962C8B-B14F-4D97-AF65-F5344CB8AC3E}">
        <p14:creationId xmlns:p14="http://schemas.microsoft.com/office/powerpoint/2010/main" val="24949284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To disable real-time query, you must shut down the standby database instance and restart it in </a:t>
            </a:r>
            <a:r>
              <a:rPr lang="en-US" altLang="en-US" dirty="0">
                <a:latin typeface="Courier New" panose="02070309020205020404" pitchFamily="49" charset="0"/>
              </a:rPr>
              <a:t>MOUNT</a:t>
            </a:r>
            <a:r>
              <a:rPr lang="en-US" altLang="en-US" dirty="0"/>
              <a:t> mode.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130</a:t>
            </a:fld>
            <a:endParaRPr lang="en-US" dirty="0"/>
          </a:p>
        </p:txBody>
      </p:sp>
    </p:spTree>
    <p:extLst>
      <p:ext uri="{BB962C8B-B14F-4D97-AF65-F5344CB8AC3E}">
        <p14:creationId xmlns:p14="http://schemas.microsoft.com/office/powerpoint/2010/main" val="9799325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use the </a:t>
            </a:r>
            <a:r>
              <a:rPr lang="en-US" altLang="en-US" dirty="0">
                <a:latin typeface="Courier New" panose="02070309020205020404" pitchFamily="49" charset="0"/>
                <a:cs typeface="Courier New" panose="02070309020205020404" pitchFamily="49" charset="0"/>
              </a:rPr>
              <a:t>OPEN_MODE</a:t>
            </a:r>
            <a:r>
              <a:rPr lang="en-US" altLang="en-US" dirty="0"/>
              <a:t> column of </a:t>
            </a:r>
            <a:r>
              <a:rPr lang="en-US" altLang="en-US" dirty="0">
                <a:latin typeface="Courier New" panose="02070309020205020404" pitchFamily="49" charset="0"/>
                <a:cs typeface="Courier New" panose="02070309020205020404" pitchFamily="49" charset="0"/>
              </a:rPr>
              <a:t>V$DATABASE</a:t>
            </a:r>
            <a:r>
              <a:rPr lang="en-US" altLang="en-US" dirty="0"/>
              <a:t> to check the open mode of a physical standby database. If the physical standby database stops Redo Apply in order to open the database in read-only mode, then the </a:t>
            </a:r>
            <a:r>
              <a:rPr lang="en-US" altLang="en-US" dirty="0">
                <a:latin typeface="Courier New" panose="02070309020205020404" pitchFamily="49" charset="0"/>
                <a:cs typeface="Courier New" panose="02070309020205020404" pitchFamily="49" charset="0"/>
              </a:rPr>
              <a:t>OPEN_MODE</a:t>
            </a:r>
            <a:r>
              <a:rPr lang="en-US" altLang="en-US" dirty="0"/>
              <a:t> column will indicate “</a:t>
            </a:r>
            <a:r>
              <a:rPr lang="en-US" altLang="en-US" dirty="0">
                <a:latin typeface="Courier New" panose="02070309020205020404" pitchFamily="49" charset="0"/>
                <a:cs typeface="Courier New" panose="02070309020205020404" pitchFamily="49" charset="0"/>
              </a:rPr>
              <a:t>READ ONLY</a:t>
            </a:r>
            <a:r>
              <a:rPr lang="en-US" altLang="en-US" dirty="0"/>
              <a:t>.”</a:t>
            </a:r>
          </a:p>
          <a:p>
            <a:pPr lvl="1" eaLnBrk="1" hangingPunct="1"/>
            <a:r>
              <a:rPr lang="en-US" altLang="en-US" dirty="0"/>
              <a:t>After the database has been opened read-only, Redo Apply can be restarted to enable Active Data Guard real-time query mode with the following command:</a:t>
            </a:r>
          </a:p>
          <a:p>
            <a:pPr lvl="4" eaLnBrk="1" hangingPunct="1"/>
            <a:r>
              <a:rPr lang="en-US" altLang="en-US" dirty="0"/>
              <a:t>SQL&gt; alter database recover managed standby database disconnect;</a:t>
            </a:r>
          </a:p>
          <a:p>
            <a:pPr lvl="1" eaLnBrk="1" hangingPunct="1"/>
            <a:r>
              <a:rPr lang="en-US" altLang="en-US" dirty="0"/>
              <a:t>After Redo Apply has been started on an open read-only physical standby database, the </a:t>
            </a:r>
            <a:r>
              <a:rPr lang="en-US" altLang="en-US" dirty="0">
                <a:latin typeface="Courier New" panose="02070309020205020404" pitchFamily="49" charset="0"/>
                <a:cs typeface="Courier New" panose="02070309020205020404" pitchFamily="49" charset="0"/>
              </a:rPr>
              <a:t>OPEN_MODE</a:t>
            </a:r>
            <a:r>
              <a:rPr lang="en-US" altLang="en-US" dirty="0"/>
              <a:t> column will indicate “</a:t>
            </a:r>
            <a:r>
              <a:rPr lang="en-US" altLang="en-US" dirty="0">
                <a:latin typeface="Courier New" panose="02070309020205020404" pitchFamily="49" charset="0"/>
                <a:cs typeface="Courier New" panose="02070309020205020404" pitchFamily="49" charset="0"/>
              </a:rPr>
              <a:t>READ ONLY WITH APPLY</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131</a:t>
            </a:fld>
            <a:endParaRPr lang="en-US" dirty="0"/>
          </a:p>
        </p:txBody>
      </p:sp>
    </p:spTree>
    <p:extLst>
      <p:ext uri="{BB962C8B-B14F-4D97-AF65-F5344CB8AC3E}">
        <p14:creationId xmlns:p14="http://schemas.microsoft.com/office/powerpoint/2010/main" val="208339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Active Data Guard can improve performance by offloading a read-only workload to a physical standby database. However, due to hardware and network issues, the data on a standby database may lag behind the data on the primary database. The standby database may not always be current with the primary database if it does not have the capacity to apply redo as quickly as it is received. Limited bandwidth may prevent the primary database from shipping redo as quickly as it is generated, particularly during periods of peak workload.</a:t>
            </a:r>
          </a:p>
          <a:p>
            <a:pPr lvl="1" eaLnBrk="1" hangingPunct="1"/>
            <a:r>
              <a:rPr lang="en-US" altLang="en-US" dirty="0"/>
              <a:t>Oracle Database 12</a:t>
            </a:r>
            <a:r>
              <a:rPr lang="en-US" altLang="en-US" i="1" dirty="0"/>
              <a:t>c</a:t>
            </a:r>
            <a:r>
              <a:rPr lang="en-US" altLang="en-US" dirty="0"/>
              <a:t> Release 1 (12.1) and higher include features to enable you to determine the lag time and take appropriate action.</a:t>
            </a:r>
          </a:p>
          <a:p>
            <a:pPr lvl="1" eaLnBrk="1" hangingPunct="1"/>
            <a:r>
              <a:rPr lang="en-US" altLang="en-US" dirty="0"/>
              <a:t>You can establish a tolerance level for data staleness by configuring a maximum value for </a:t>
            </a:r>
            <a:r>
              <a:rPr lang="en-US" altLang="en-US" i="1" dirty="0">
                <a:solidFill>
                  <a:schemeClr val="tx1"/>
                </a:solidFill>
              </a:rPr>
              <a:t>apply lag</a:t>
            </a:r>
            <a:r>
              <a:rPr lang="en-US" altLang="en-US" dirty="0">
                <a:solidFill>
                  <a:schemeClr val="tx1"/>
                </a:solidFill>
              </a:rPr>
              <a:t>.</a:t>
            </a:r>
            <a:r>
              <a:rPr lang="en-US" altLang="en-US" dirty="0"/>
              <a:t> Query results are returned to the application if the lag is within the acceptable tolerance level; otherwise, an error results.</a:t>
            </a:r>
          </a:p>
          <a:p>
            <a:pPr lvl="1" eaLnBrk="1" hangingPunct="1"/>
            <a:r>
              <a:rPr lang="en-US" altLang="en-US" dirty="0"/>
              <a:t>If you determine that you want your application to receive the results of a query, regardless of the “staleness” of the data, you can monitor the apply lag via the </a:t>
            </a:r>
            <a:r>
              <a:rPr lang="en-US" altLang="en-US" dirty="0">
                <a:latin typeface="Courier New" panose="02070309020205020404" pitchFamily="49" charset="0"/>
              </a:rPr>
              <a:t>V$DATAGUARD_STATS</a:t>
            </a:r>
            <a:r>
              <a:rPr lang="en-US" altLang="en-US" dirty="0"/>
              <a:t> view and then take appropriate action if the lag is unacceptable.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132</a:t>
            </a:fld>
            <a:endParaRPr lang="en-US" dirty="0"/>
          </a:p>
        </p:txBody>
      </p:sp>
    </p:spTree>
    <p:extLst>
      <p:ext uri="{BB962C8B-B14F-4D97-AF65-F5344CB8AC3E}">
        <p14:creationId xmlns:p14="http://schemas.microsoft.com/office/powerpoint/2010/main" val="27415991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Apply lag is a measure of the degree to which a standby database lags behind the primary database, due to delays in propagating and applying redo to the standby database. The current apply lag is the difference, in elapsed time, between when the last applied change became visible on the standby and when that same change was first visible on the primary. This metric is computed to the nearest second.</a:t>
            </a:r>
          </a:p>
          <a:p>
            <a:pPr lvl="1" eaLnBrk="1" hangingPunct="1"/>
            <a:r>
              <a:rPr lang="en-US" altLang="en-US" dirty="0"/>
              <a:t>The </a:t>
            </a:r>
            <a:r>
              <a:rPr lang="en-US" altLang="en-US" dirty="0">
                <a:latin typeface="Courier New" panose="02070309020205020404" pitchFamily="49" charset="0"/>
                <a:cs typeface="Courier New" panose="02070309020205020404" pitchFamily="49" charset="0"/>
              </a:rPr>
              <a:t>apply lag </a:t>
            </a:r>
            <a:r>
              <a:rPr lang="en-US" altLang="en-US" dirty="0"/>
              <a:t>metric is computed using data that is periodically received from the primary database. The </a:t>
            </a:r>
            <a:r>
              <a:rPr lang="en-US" altLang="en-US" dirty="0">
                <a:latin typeface="Courier New" panose="02070309020205020404" pitchFamily="49" charset="0"/>
                <a:cs typeface="Courier New" panose="02070309020205020404" pitchFamily="49" charset="0"/>
              </a:rPr>
              <a:t>DATUM_TIME</a:t>
            </a:r>
            <a:r>
              <a:rPr lang="en-US" altLang="en-US" dirty="0"/>
              <a:t> column contains a timestamp of when this data was last received by the standby database. The </a:t>
            </a:r>
            <a:r>
              <a:rPr lang="en-US" altLang="en-US" dirty="0">
                <a:latin typeface="Courier New" panose="02070309020205020404" pitchFamily="49" charset="0"/>
                <a:cs typeface="Courier New" panose="02070309020205020404" pitchFamily="49" charset="0"/>
              </a:rPr>
              <a:t>TIME_COMPUTED</a:t>
            </a:r>
            <a:r>
              <a:rPr lang="en-US" altLang="en-US" dirty="0"/>
              <a:t> column contains a timestamp taken when the </a:t>
            </a:r>
            <a:r>
              <a:rPr lang="en-US" altLang="en-US" dirty="0">
                <a:latin typeface="Courier New" panose="02070309020205020404" pitchFamily="49" charset="0"/>
                <a:cs typeface="Courier New" panose="02070309020205020404" pitchFamily="49" charset="0"/>
              </a:rPr>
              <a:t>apply lag</a:t>
            </a:r>
            <a:r>
              <a:rPr lang="en-US" altLang="en-US" dirty="0"/>
              <a:t> metric was calculated. The difference between the values in these columns should be less than 30 seconds. If the difference is larger than this, the </a:t>
            </a:r>
            <a:r>
              <a:rPr lang="en-US" altLang="en-US" dirty="0">
                <a:latin typeface="Courier New" panose="02070309020205020404" pitchFamily="49" charset="0"/>
                <a:cs typeface="Courier New" panose="02070309020205020404" pitchFamily="49" charset="0"/>
              </a:rPr>
              <a:t>apply lag</a:t>
            </a:r>
            <a:r>
              <a:rPr lang="en-US" altLang="en-US" dirty="0"/>
              <a:t> metric may not be accurate.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133</a:t>
            </a:fld>
            <a:endParaRPr lang="en-US" dirty="0"/>
          </a:p>
        </p:txBody>
      </p:sp>
    </p:spTree>
    <p:extLst>
      <p:ext uri="{BB962C8B-B14F-4D97-AF65-F5344CB8AC3E}">
        <p14:creationId xmlns:p14="http://schemas.microsoft.com/office/powerpoint/2010/main" val="18887880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latin typeface="Courier New" panose="02070309020205020404" pitchFamily="49" charset="0"/>
              </a:rPr>
              <a:t>V$STANDBY_EVENT_HISTOGRAM</a:t>
            </a:r>
            <a:r>
              <a:rPr lang="en-US" altLang="en-US" dirty="0"/>
              <a:t> is a new view that is available on the standby database. This view displays the histogram of the apply lag on the physical standby database.</a:t>
            </a:r>
          </a:p>
          <a:p>
            <a:pPr lvl="1" eaLnBrk="1" hangingPunct="1"/>
            <a:r>
              <a:rPr lang="en-US" altLang="en-US" dirty="0"/>
              <a:t>Use the histogram to focus on periods of time when the apply lag exceeds desired levels. Determine the cause of the lag during those time periods and take steps to resolve the excessive lag. To evaluate the apply lag over a time period, take a snapshot of </a:t>
            </a:r>
            <a:r>
              <a:rPr lang="en-US" altLang="en-US" dirty="0">
                <a:latin typeface="Courier New" panose="02070309020205020404" pitchFamily="49" charset="0"/>
              </a:rPr>
              <a:t>V$STANDBY_EVENT_HISTOGRAM</a:t>
            </a:r>
            <a:r>
              <a:rPr lang="en-US" altLang="en-US" dirty="0"/>
              <a:t> at the beginning of the time period and compare that snapshot with one taken at the end of the time period.</a:t>
            </a:r>
          </a:p>
          <a:p>
            <a:pPr lvl="1" eaLnBrk="1" hangingPunct="1"/>
            <a:r>
              <a:rPr lang="en-US" altLang="en-US" dirty="0"/>
              <a:t>Each distinct value of apply lag has its own bucket. The count in the bucket is incremented when the physical standby database samples its data delay.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134</a:t>
            </a:fld>
            <a:endParaRPr lang="en-US" dirty="0"/>
          </a:p>
        </p:txBody>
      </p:sp>
    </p:spTree>
    <p:extLst>
      <p:ext uri="{BB962C8B-B14F-4D97-AF65-F5344CB8AC3E}">
        <p14:creationId xmlns:p14="http://schemas.microsoft.com/office/powerpoint/2010/main" val="89953523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configure a limit through the use of the </a:t>
            </a:r>
            <a:r>
              <a:rPr lang="en-US" altLang="en-US" dirty="0">
                <a:latin typeface="Courier New" panose="02070309020205020404" pitchFamily="49" charset="0"/>
              </a:rPr>
              <a:t>STANDBY_MAX_DATA_DELAY</a:t>
            </a:r>
            <a:r>
              <a:rPr lang="en-US" altLang="en-US" dirty="0"/>
              <a:t> session parameter. Use this session parameter to specify a limit for the amount of time (in seconds) allowed to elapse between when changes are committed on the primary database and when those same changes can be queried on the active standby database.</a:t>
            </a:r>
          </a:p>
          <a:p>
            <a:pPr lvl="1" eaLnBrk="1" hangingPunct="1"/>
            <a:r>
              <a:rPr lang="en-US" altLang="en-US" dirty="0"/>
              <a:t>If the specified limit cannot be met, an error is returned to the query as follows:</a:t>
            </a:r>
          </a:p>
          <a:p>
            <a:pPr lvl="4" eaLnBrk="1" hangingPunct="1"/>
            <a:r>
              <a:rPr lang="en-US" altLang="en-US" dirty="0"/>
              <a:t>ORA-3172 STANDBY_MAX_DATA_DELAY has been exceeded</a:t>
            </a:r>
          </a:p>
          <a:p>
            <a:pPr lvl="1" eaLnBrk="1" hangingPunct="1"/>
            <a:r>
              <a:rPr lang="en-US" altLang="en-US" dirty="0"/>
              <a:t>This guarantees that a query will not receive a “stale result” if the apply lag exceeds the service level agreement. In addition, a warning message is written to the standby database alert log.</a:t>
            </a:r>
          </a:p>
          <a:p>
            <a:pPr lvl="1" eaLnBrk="1" hangingPunct="1"/>
            <a:r>
              <a:rPr lang="en-US" altLang="en-US" dirty="0"/>
              <a:t>The default value is </a:t>
            </a:r>
            <a:r>
              <a:rPr lang="en-US" altLang="en-US" dirty="0">
                <a:latin typeface="Courier New" panose="02070309020205020404" pitchFamily="49" charset="0"/>
                <a:cs typeface="Courier New" panose="02070309020205020404" pitchFamily="49" charset="0"/>
              </a:rPr>
              <a:t>NONE</a:t>
            </a:r>
            <a:r>
              <a:rPr lang="en-US" altLang="en-US" dirty="0"/>
              <a:t>, which indicates that queries issued to the physical standby database will be executed regardless of the apply lag on that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135</a:t>
            </a:fld>
            <a:endParaRPr lang="en-US" dirty="0"/>
          </a:p>
        </p:txBody>
      </p:sp>
    </p:spTree>
    <p:extLst>
      <p:ext uri="{BB962C8B-B14F-4D97-AF65-F5344CB8AC3E}">
        <p14:creationId xmlns:p14="http://schemas.microsoft.com/office/powerpoint/2010/main" val="307873960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ensure that your application querying data on the standby database sees all data that has been committed on the primary database by setting </a:t>
            </a:r>
            <a:r>
              <a:rPr lang="en-US" altLang="en-US" dirty="0">
                <a:latin typeface="Courier New" panose="02070309020205020404" pitchFamily="49" charset="0"/>
              </a:rPr>
              <a:t>STANDBY_MAX_DATA_DELAY</a:t>
            </a:r>
            <a:r>
              <a:rPr lang="en-US" altLang="en-US" dirty="0"/>
              <a:t> to </a:t>
            </a:r>
            <a:r>
              <a:rPr lang="en-US" altLang="en-US" dirty="0">
                <a:latin typeface="Courier New" panose="02070309020205020404" pitchFamily="49" charset="0"/>
              </a:rPr>
              <a:t>0</a:t>
            </a:r>
            <a:r>
              <a:rPr lang="en-US" altLang="en-US" dirty="0"/>
              <a:t>.</a:t>
            </a:r>
          </a:p>
          <a:p>
            <a:pPr lvl="1" eaLnBrk="1" hangingPunct="1"/>
            <a:r>
              <a:rPr lang="en-US" altLang="en-US" dirty="0"/>
              <a:t>A query does not execute until the </a:t>
            </a:r>
            <a:r>
              <a:rPr lang="en-US" altLang="en-US" i="1" dirty="0"/>
              <a:t>query SCN</a:t>
            </a:r>
            <a:r>
              <a:rPr lang="en-US" altLang="en-US" dirty="0"/>
              <a:t> on the standby database has advanced to a value equal to that of the current SCN on the primary database at the time the query was issued.</a:t>
            </a:r>
          </a:p>
          <a:p>
            <a:pPr lvl="1" eaLnBrk="1" hangingPunct="1"/>
            <a:r>
              <a:rPr lang="en-US" altLang="en-US" dirty="0"/>
              <a:t>To support zero lag, the primary database must operate in maximum availability or maximum protection mode. Protection modes will be discussed later in the course.</a:t>
            </a:r>
          </a:p>
          <a:p>
            <a:pPr lvl="1" eaLnBrk="1" hangingPunct="1"/>
            <a:r>
              <a:rPr lang="en-US" altLang="en-US" dirty="0"/>
              <a:t>Specify </a:t>
            </a:r>
            <a:r>
              <a:rPr lang="en-US" altLang="en-US" dirty="0">
                <a:latin typeface="Courier New" panose="02070309020205020404" pitchFamily="49" charset="0"/>
              </a:rPr>
              <a:t>SYNC</a:t>
            </a:r>
            <a:r>
              <a:rPr lang="en-US" altLang="en-US" dirty="0"/>
              <a:t> for redo transport mode.</a:t>
            </a:r>
          </a:p>
          <a:p>
            <a:pPr lvl="1" eaLnBrk="1" hangingPunct="1"/>
            <a:r>
              <a:rPr lang="en-US" altLang="en-US" dirty="0"/>
              <a:t>Real-time query must be enabled as a prerequisite for configuring zero lag.</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136</a:t>
            </a:fld>
            <a:endParaRPr lang="en-US" dirty="0"/>
          </a:p>
        </p:txBody>
      </p:sp>
    </p:spTree>
    <p:extLst>
      <p:ext uri="{BB962C8B-B14F-4D97-AF65-F5344CB8AC3E}">
        <p14:creationId xmlns:p14="http://schemas.microsoft.com/office/powerpoint/2010/main" val="7813596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create an </a:t>
            </a:r>
            <a:r>
              <a:rPr lang="en-US" altLang="en-US" dirty="0">
                <a:latin typeface="Courier New" panose="02070309020205020404" pitchFamily="49" charset="0"/>
              </a:rPr>
              <a:t>AFTER</a:t>
            </a:r>
            <a:r>
              <a:rPr lang="en-US" altLang="en-US" dirty="0"/>
              <a:t> </a:t>
            </a:r>
            <a:r>
              <a:rPr lang="en-US" altLang="en-US" dirty="0">
                <a:latin typeface="Courier New" panose="02070309020205020404" pitchFamily="49" charset="0"/>
              </a:rPr>
              <a:t>LOGON</a:t>
            </a:r>
            <a:r>
              <a:rPr lang="en-US" altLang="en-US" dirty="0"/>
              <a:t> trigger that sets the </a:t>
            </a:r>
            <a:r>
              <a:rPr lang="en-US" altLang="en-US" dirty="0">
                <a:latin typeface="Courier New" panose="02070309020205020404" pitchFamily="49" charset="0"/>
              </a:rPr>
              <a:t>STANDBY_MAX_DATA_DELAY</a:t>
            </a:r>
            <a:r>
              <a:rPr lang="en-US" altLang="en-US" dirty="0"/>
              <a:t> session parameter when the database is a physical standby database that is operating in real-time query mode.</a:t>
            </a:r>
          </a:p>
          <a:p>
            <a:pPr lvl="1" eaLnBrk="1" hangingPunct="1"/>
            <a:r>
              <a:rPr lang="en-US" altLang="en-US" dirty="0"/>
              <a:t>In Oracle Database 12</a:t>
            </a:r>
            <a:r>
              <a:rPr lang="en-US" altLang="en-US" i="1" dirty="0"/>
              <a:t>c </a:t>
            </a:r>
            <a:r>
              <a:rPr lang="en-US" altLang="en-US" dirty="0"/>
              <a:t>Release 1 (12.1), the </a:t>
            </a:r>
            <a:r>
              <a:rPr lang="en-US" altLang="en-US" dirty="0">
                <a:latin typeface="Courier New" panose="02070309020205020404" pitchFamily="49" charset="0"/>
              </a:rPr>
              <a:t>DATABASE_ROLE</a:t>
            </a:r>
            <a:r>
              <a:rPr lang="en-US" altLang="en-US" dirty="0"/>
              <a:t> attribute of the </a:t>
            </a:r>
            <a:r>
              <a:rPr lang="en-US" altLang="en-US" dirty="0">
                <a:latin typeface="Courier New" panose="02070309020205020404" pitchFamily="49" charset="0"/>
              </a:rPr>
              <a:t>USERENV</a:t>
            </a:r>
            <a:r>
              <a:rPr lang="en-US" altLang="en-US" dirty="0"/>
              <a:t> context enables you to determine the role of the database. SQL and PL/SQL clients can retrieve this information by using the </a:t>
            </a:r>
            <a:r>
              <a:rPr lang="en-US" altLang="en-US" dirty="0">
                <a:latin typeface="Courier New" panose="02070309020205020404" pitchFamily="49" charset="0"/>
              </a:rPr>
              <a:t>SYS_CONTEXT</a:t>
            </a:r>
            <a:r>
              <a:rPr lang="en-US" altLang="en-US" dirty="0"/>
              <a:t> function. This enables you to write triggers that perform certain actions based on the database role.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137</a:t>
            </a:fld>
            <a:endParaRPr lang="en-US" dirty="0"/>
          </a:p>
        </p:txBody>
      </p:sp>
    </p:spTree>
    <p:extLst>
      <p:ext uri="{BB962C8B-B14F-4D97-AF65-F5344CB8AC3E}">
        <p14:creationId xmlns:p14="http://schemas.microsoft.com/office/powerpoint/2010/main" val="30551415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slide presents an example of an </a:t>
            </a:r>
            <a:r>
              <a:rPr lang="en-US" altLang="en-US" dirty="0">
                <a:latin typeface="Courier New" panose="02070309020205020404" pitchFamily="49" charset="0"/>
              </a:rPr>
              <a:t>AFTER</a:t>
            </a:r>
            <a:r>
              <a:rPr lang="en-US" altLang="en-US" dirty="0"/>
              <a:t> </a:t>
            </a:r>
            <a:r>
              <a:rPr lang="en-US" altLang="en-US" dirty="0">
                <a:latin typeface="Courier New" panose="02070309020205020404" pitchFamily="49" charset="0"/>
              </a:rPr>
              <a:t>LOGON</a:t>
            </a:r>
            <a:r>
              <a:rPr lang="en-US" altLang="en-US" dirty="0"/>
              <a:t> trigger that is used to set the value of </a:t>
            </a:r>
            <a:r>
              <a:rPr lang="en-US" altLang="en-US" dirty="0">
                <a:latin typeface="Courier New" panose="02070309020205020404" pitchFamily="49" charset="0"/>
              </a:rPr>
              <a:t>STANDBY_MAX_DATA_DELAY</a:t>
            </a:r>
            <a:r>
              <a:rPr lang="en-US" altLang="en-US" dirty="0"/>
              <a:t> based on the database role.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138</a:t>
            </a:fld>
            <a:endParaRPr lang="en-US" dirty="0"/>
          </a:p>
        </p:txBody>
      </p:sp>
    </p:spTree>
    <p:extLst>
      <p:ext uri="{BB962C8B-B14F-4D97-AF65-F5344CB8AC3E}">
        <p14:creationId xmlns:p14="http://schemas.microsoft.com/office/powerpoint/2010/main" val="15604328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execute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a:t>
            </a:r>
            <a:r>
              <a:rPr lang="en-US" altLang="en-US" dirty="0">
                <a:latin typeface="Courier New" panose="02070309020205020404" pitchFamily="49" charset="0"/>
              </a:rPr>
              <a:t>SYNC</a:t>
            </a:r>
            <a:r>
              <a:rPr lang="en-US" altLang="en-US" dirty="0"/>
              <a:t> </a:t>
            </a:r>
            <a:r>
              <a:rPr lang="en-US" altLang="en-US" dirty="0">
                <a:latin typeface="Courier New" panose="02070309020205020404" pitchFamily="49" charset="0"/>
              </a:rPr>
              <a:t>WITH</a:t>
            </a:r>
            <a:r>
              <a:rPr lang="en-US" altLang="en-US" dirty="0"/>
              <a:t> </a:t>
            </a:r>
            <a:r>
              <a:rPr lang="en-US" altLang="en-US" dirty="0">
                <a:latin typeface="Courier New" panose="02070309020205020404" pitchFamily="49" charset="0"/>
              </a:rPr>
              <a:t>PRIMARY</a:t>
            </a:r>
            <a:r>
              <a:rPr lang="en-US" altLang="en-US" dirty="0"/>
              <a:t> command to ensure that the standby database is completely synchronized with the primary database at the time of execution. The use of this command is particularly applicable in a reporting environment.</a:t>
            </a:r>
          </a:p>
          <a:p>
            <a:pPr lvl="1" eaLnBrk="1" hangingPunct="1"/>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a:t>
            </a:r>
            <a:r>
              <a:rPr lang="en-US" altLang="en-US" dirty="0">
                <a:latin typeface="Courier New" panose="02070309020205020404" pitchFamily="49" charset="0"/>
              </a:rPr>
              <a:t>SYNC</a:t>
            </a:r>
            <a:r>
              <a:rPr lang="en-US" altLang="en-US" dirty="0"/>
              <a:t> </a:t>
            </a:r>
            <a:r>
              <a:rPr lang="en-US" altLang="en-US" dirty="0">
                <a:latin typeface="Courier New" panose="02070309020205020404" pitchFamily="49" charset="0"/>
              </a:rPr>
              <a:t>WITH</a:t>
            </a:r>
            <a:r>
              <a:rPr lang="en-US" altLang="en-US" dirty="0"/>
              <a:t> </a:t>
            </a:r>
            <a:r>
              <a:rPr lang="en-US" altLang="en-US" dirty="0">
                <a:latin typeface="Courier New" panose="02070309020205020404" pitchFamily="49" charset="0"/>
              </a:rPr>
              <a:t>PRIMARY</a:t>
            </a:r>
            <a:r>
              <a:rPr lang="en-US" altLang="en-US" dirty="0"/>
              <a:t> performs a blocking wait on the standby database upon execution. This command causes the application to be blocked until the standby database is in sync with the primary database as of the time this command is executed.</a:t>
            </a:r>
          </a:p>
          <a:p>
            <a:pPr lvl="1" eaLnBrk="1" hangingPunct="1"/>
            <a:r>
              <a:rPr lang="en-US" altLang="en-US" dirty="0"/>
              <a:t>When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command returns control to the session, the session can continue to process queries without having to wait for Redo Apply on the standby database.</a:t>
            </a:r>
          </a:p>
          <a:p>
            <a:pPr lvl="1" eaLnBrk="1" hangingPunct="1"/>
            <a:r>
              <a:rPr lang="en-US" altLang="en-US" dirty="0"/>
              <a:t>If Redo Apply is not active or is canceled before the standby database is in sync with the primary database, an </a:t>
            </a:r>
            <a:r>
              <a:rPr lang="en-US" altLang="en-US" dirty="0">
                <a:latin typeface="Courier New" panose="02070309020205020404" pitchFamily="49" charset="0"/>
              </a:rPr>
              <a:t>ORA-3173</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may</a:t>
            </a:r>
            <a:r>
              <a:rPr lang="en-US" altLang="en-US" dirty="0"/>
              <a:t> </a:t>
            </a:r>
            <a:r>
              <a:rPr lang="en-US" altLang="en-US" dirty="0">
                <a:latin typeface="Courier New" panose="02070309020205020404" pitchFamily="49" charset="0"/>
              </a:rPr>
              <a:t>not</a:t>
            </a:r>
            <a:r>
              <a:rPr lang="en-US" altLang="en-US" dirty="0"/>
              <a:t> </a:t>
            </a:r>
            <a:r>
              <a:rPr lang="en-US" altLang="en-US" dirty="0">
                <a:latin typeface="Courier New" panose="02070309020205020404" pitchFamily="49" charset="0"/>
              </a:rPr>
              <a:t>be</a:t>
            </a:r>
            <a:r>
              <a:rPr lang="en-US" altLang="en-US" dirty="0"/>
              <a:t> </a:t>
            </a:r>
            <a:r>
              <a:rPr lang="en-US" altLang="en-US" dirty="0">
                <a:latin typeface="Courier New" panose="02070309020205020404" pitchFamily="49" charset="0"/>
              </a:rPr>
              <a:t>synced</a:t>
            </a:r>
            <a:r>
              <a:rPr lang="en-US" altLang="en-US" dirty="0"/>
              <a:t> </a:t>
            </a:r>
            <a:r>
              <a:rPr lang="en-US" altLang="en-US" dirty="0">
                <a:latin typeface="Courier New" panose="02070309020205020404" pitchFamily="49" charset="0"/>
              </a:rPr>
              <a:t>with</a:t>
            </a:r>
            <a:r>
              <a:rPr lang="en-US" altLang="en-US" dirty="0"/>
              <a:t> </a:t>
            </a:r>
            <a:r>
              <a:rPr lang="en-US" altLang="en-US" dirty="0">
                <a:latin typeface="Courier New" panose="02070309020205020404" pitchFamily="49" charset="0"/>
              </a:rPr>
              <a:t>primary</a:t>
            </a:r>
            <a:r>
              <a:rPr lang="en-US" altLang="en-US" dirty="0"/>
              <a:t> error is returned.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139</a:t>
            </a:fld>
            <a:endParaRPr lang="en-US" dirty="0"/>
          </a:p>
        </p:txBody>
      </p:sp>
    </p:spTree>
    <p:extLst>
      <p:ext uri="{BB962C8B-B14F-4D97-AF65-F5344CB8AC3E}">
        <p14:creationId xmlns:p14="http://schemas.microsoft.com/office/powerpoint/2010/main" val="426206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Data Guard physical standby Redo Apply architecture consists of:</a:t>
            </a:r>
          </a:p>
          <a:p>
            <a:pPr lvl="2" eaLnBrk="1" hangingPunct="1"/>
            <a:r>
              <a:rPr lang="en-US" altLang="en-US" dirty="0"/>
              <a:t>A production (primary) database, which is linked to one or more standby databases (up to 30) that are identical copies of the production database. The limit of 30 standby databases is imposed by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a:t>
            </a:r>
            <a:r>
              <a:rPr lang="en-US" altLang="en-US" dirty="0">
                <a:solidFill>
                  <a:schemeClr val="tx1"/>
                </a:solidFill>
              </a:rPr>
              <a:t>In Oracle Database 12</a:t>
            </a:r>
            <a:r>
              <a:rPr lang="en-US" altLang="en-US" i="1" dirty="0">
                <a:solidFill>
                  <a:schemeClr val="tx1"/>
                </a:solidFill>
              </a:rPr>
              <a:t>c </a:t>
            </a:r>
            <a:r>
              <a:rPr lang="en-US" altLang="en-US" dirty="0">
                <a:solidFill>
                  <a:schemeClr val="tx1"/>
                </a:solidFill>
              </a:rPr>
              <a:t>Release 1 (12.1) and above, the maximum number of destinations is 31. One is used as the local archive destination,</a:t>
            </a:r>
            <a:r>
              <a:rPr lang="en-US" altLang="en-US" dirty="0"/>
              <a:t> leaving the other 30 for uses such as the Far Sync or standby databases.</a:t>
            </a:r>
          </a:p>
          <a:p>
            <a:pPr lvl="2" eaLnBrk="1" hangingPunct="1"/>
            <a:r>
              <a:rPr lang="en-US" altLang="en-US" dirty="0">
                <a:solidFill>
                  <a:schemeClr val="tx1"/>
                </a:solidFill>
              </a:rPr>
              <a:t>The standby database, which is updated by redo that is automatically shipped from the primary database. The redo can be shipped as it is generated or archived on the primary database. Redo is applied to each standby database by using Oracle media recovery. During planned down time, you can perform a switchover to a standby database. When a failure occurs, you can perform a failover to one of the standby databases. The physical standby database can also be used to back up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14</a:t>
            </a:fld>
            <a:endParaRPr lang="en-US" dirty="0"/>
          </a:p>
        </p:txBody>
      </p:sp>
    </p:spTree>
    <p:extLst>
      <p:ext uri="{BB962C8B-B14F-4D97-AF65-F5344CB8AC3E}">
        <p14:creationId xmlns:p14="http://schemas.microsoft.com/office/powerpoint/2010/main" val="3216355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This type of trigger is useful when you are using the standby database for reporting and want to be sure that the reports have the most current data. The standby-only </a:t>
            </a:r>
            <a:r>
              <a:rPr lang="en-US" altLang="en-US" dirty="0">
                <a:latin typeface="Courier New" panose="02070309020205020404" pitchFamily="49" charset="0"/>
              </a:rPr>
              <a:t>AFTER</a:t>
            </a:r>
            <a:r>
              <a:rPr lang="en-US" altLang="en-US" dirty="0"/>
              <a:t> </a:t>
            </a:r>
            <a:r>
              <a:rPr lang="en-US" altLang="en-US" dirty="0">
                <a:latin typeface="Courier New" panose="02070309020205020404" pitchFamily="49" charset="0"/>
              </a:rPr>
              <a:t>LOGON</a:t>
            </a:r>
            <a:r>
              <a:rPr lang="en-US" altLang="en-US" dirty="0"/>
              <a:t> trigger executes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a:t>
            </a:r>
            <a:r>
              <a:rPr lang="en-US" altLang="en-US" dirty="0">
                <a:latin typeface="Courier New" panose="02070309020205020404" pitchFamily="49" charset="0"/>
              </a:rPr>
              <a:t>SYNC</a:t>
            </a:r>
            <a:r>
              <a:rPr lang="en-US" altLang="en-US" dirty="0"/>
              <a:t> </a:t>
            </a:r>
            <a:r>
              <a:rPr lang="en-US" altLang="en-US" dirty="0">
                <a:latin typeface="Courier New" panose="02070309020205020404" pitchFamily="49" charset="0"/>
              </a:rPr>
              <a:t>WITH</a:t>
            </a:r>
            <a:r>
              <a:rPr lang="en-US" altLang="en-US" dirty="0"/>
              <a:t> </a:t>
            </a:r>
            <a:r>
              <a:rPr lang="en-US" altLang="en-US" dirty="0">
                <a:latin typeface="Courier New" panose="02070309020205020404" pitchFamily="49" charset="0"/>
              </a:rPr>
              <a:t>PRIMARY</a:t>
            </a:r>
            <a:r>
              <a:rPr lang="en-US" altLang="en-US" dirty="0"/>
              <a:t> command to force a wait for synchronization between the primary database and the standby database. A standby-only trigger is created and enabled on the primary database and then becomes part of the redo that is propagated to the standby database. However, the trigger logic is designed only to take certain actions if the database role is set to “physical standby.”</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140</a:t>
            </a:fld>
            <a:endParaRPr lang="en-US" dirty="0"/>
          </a:p>
        </p:txBody>
      </p:sp>
    </p:spTree>
    <p:extLst>
      <p:ext uri="{BB962C8B-B14F-4D97-AF65-F5344CB8AC3E}">
        <p14:creationId xmlns:p14="http://schemas.microsoft.com/office/powerpoint/2010/main" val="30933163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457200" y="457200"/>
            <a:ext cx="6858000" cy="3859213"/>
          </a:xfrm>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Global temporary tables can be created on and dropped from Active Data Guard standby databases. The DDL for these operations is transparently redirected to the primary database. The Active Data Guard session then waits until the corresponding changes are shipped and applied to the Active Data Guard standby. In the slide above is an example of creating a global temporary table.</a:t>
            </a:r>
          </a:p>
          <a:p>
            <a:pPr lvl="1"/>
            <a:r>
              <a:rPr lang="en-US" altLang="en-US" dirty="0"/>
              <a:t>Data definition language (DDL) operations on global temporary tables (for example, </a:t>
            </a:r>
            <a:r>
              <a:rPr lang="en-US" altLang="en-US" dirty="0">
                <a:latin typeface="Courier New" panose="02070309020205020404" pitchFamily="49" charset="0"/>
                <a:cs typeface="Courier New" panose="02070309020205020404" pitchFamily="49" charset="0"/>
              </a:rPr>
              <a:t>CREATE</a:t>
            </a:r>
            <a:r>
              <a:rPr lang="en-US" altLang="en-US" dirty="0"/>
              <a:t> and </a:t>
            </a:r>
            <a:r>
              <a:rPr lang="en-US" altLang="en-US" dirty="0">
                <a:latin typeface="Courier New" panose="02070309020205020404" pitchFamily="49" charset="0"/>
                <a:cs typeface="Courier New" panose="02070309020205020404" pitchFamily="49" charset="0"/>
              </a:rPr>
              <a:t>DROP</a:t>
            </a:r>
            <a:r>
              <a:rPr lang="en-US" altLang="en-US" dirty="0"/>
              <a:t>) must still be issued from the primary database. DDL changes are visible on the standby when it catches up with the primary database.</a:t>
            </a:r>
          </a:p>
          <a:p>
            <a:pPr lvl="1"/>
            <a:endParaRPr lang="en-US" altLang="en-US" dirty="0"/>
          </a:p>
          <a:p>
            <a:pPr lvl="1"/>
            <a:endParaRPr lang="en-US" altLang="en-US" dirty="0"/>
          </a:p>
          <a:p>
            <a:pPr lvl="1"/>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141</a:t>
            </a:fld>
            <a:endParaRPr lang="en-US" dirty="0"/>
          </a:p>
        </p:txBody>
      </p:sp>
    </p:spTree>
    <p:extLst>
      <p:ext uri="{BB962C8B-B14F-4D97-AF65-F5344CB8AC3E}">
        <p14:creationId xmlns:p14="http://schemas.microsoft.com/office/powerpoint/2010/main" val="15544150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7200" y="457200"/>
            <a:ext cx="6858000" cy="3859213"/>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solidFill>
                  <a:schemeClr val="tx1"/>
                </a:solidFill>
              </a:rPr>
              <a:t>Global temporary tables can now be dynamically created on an Oracle Active Data Guard standby database. </a:t>
            </a:r>
            <a:r>
              <a:rPr lang="en-US" altLang="en-US" dirty="0"/>
              <a:t>When a global temporary table is changed by a DML operation, the change itself does not generate redo because it is only a temporary table. But the undo generated for the change does in turn generate redo. Redo generation on a read-only database (such as an Active Data Guard standby) is not allowed. However, DML operations on global temporary tables are allowed on Oracle Active Data Guard standbys because the temporary undo feature allows the undo for changes to a global temporary table to be stored in the temporary tablespace as opposed to the undo tablespace. And undo stored in the temporary tablespace does not generate redo.</a:t>
            </a:r>
          </a:p>
          <a:p>
            <a:pPr lvl="1"/>
            <a:r>
              <a:rPr lang="en-US" altLang="en-US" dirty="0"/>
              <a:t>This feature benefits Oracle Data Guard in the following ways:</a:t>
            </a:r>
          </a:p>
          <a:p>
            <a:pPr lvl="2"/>
            <a:r>
              <a:rPr lang="en-US" altLang="en-US" dirty="0"/>
              <a:t>Read-mostly reporting applications that use global temporary tables for storing temporary data can be offloaded to an Oracle Active Data Guard instance.</a:t>
            </a:r>
          </a:p>
          <a:p>
            <a:pPr lvl="2"/>
            <a:r>
              <a:rPr lang="en-US" altLang="en-US" dirty="0"/>
              <a:t>When temporary undo is enabled on the primary database, undo for changes to a global temporary table are not logged in the redo, and thus, the primary database generates less redo. Therefore, the amount of redo that Oracle Data Guard must ship to the standby is also reduced, thereby reducing network bandwidth consumption and storage consumption.</a:t>
            </a:r>
          </a:p>
          <a:p>
            <a:pPr lvl="1"/>
            <a:r>
              <a:rPr lang="en-US" altLang="en-US" dirty="0"/>
              <a:t>To enable temporary undo on the primary database, use the </a:t>
            </a:r>
            <a:r>
              <a:rPr lang="en-US" altLang="en-US" dirty="0">
                <a:latin typeface="Courier New" panose="02070309020205020404" pitchFamily="49" charset="0"/>
                <a:cs typeface="Courier New" panose="02070309020205020404" pitchFamily="49" charset="0"/>
              </a:rPr>
              <a:t>TEMP_UNDO_ENABLED</a:t>
            </a:r>
            <a:r>
              <a:rPr lang="en-US" altLang="en-US" dirty="0"/>
              <a:t> initialization parameter. On an Oracle Active Data Guard standby, temporary undo is always enabled by default so the </a:t>
            </a:r>
            <a:r>
              <a:rPr lang="en-US" altLang="en-US" dirty="0">
                <a:latin typeface="Courier New" panose="02070309020205020404" pitchFamily="49" charset="0"/>
                <a:cs typeface="Courier New" panose="02070309020205020404" pitchFamily="49" charset="0"/>
              </a:rPr>
              <a:t>TEMP_UNDO_ENABLED</a:t>
            </a:r>
            <a:r>
              <a:rPr lang="en-US" altLang="en-US" dirty="0"/>
              <a:t> parameter has no effect.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142</a:t>
            </a:fld>
            <a:endParaRPr lang="en-US" dirty="0"/>
          </a:p>
        </p:txBody>
      </p:sp>
    </p:spTree>
    <p:extLst>
      <p:ext uri="{BB962C8B-B14F-4D97-AF65-F5344CB8AC3E}">
        <p14:creationId xmlns:p14="http://schemas.microsoft.com/office/powerpoint/2010/main" val="42254581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457200" y="457200"/>
            <a:ext cx="6858000" cy="3859213"/>
          </a:xfrm>
          <a:ln/>
        </p:spPr>
      </p:sp>
      <p:sp>
        <p:nvSpPr>
          <p:cNvPr id="45059" name="Notes Placeholder 2"/>
          <p:cNvSpPr>
            <a:spLocks noGrp="1"/>
          </p:cNvSpPr>
          <p:nvPr>
            <p:ph type="body" idx="1"/>
          </p:nvPr>
        </p:nvSpPr>
        <p:spPr>
          <a:xfrm>
            <a:off x="457200" y="4617720"/>
            <a:ext cx="6858000" cy="5288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metadata and content of a private temporary table is visible only within the session that created it. Private temporary tables are useful in the following situations:</a:t>
            </a:r>
          </a:p>
          <a:p>
            <a:pPr lvl="2"/>
            <a:r>
              <a:rPr lang="en-US" altLang="en-US" dirty="0"/>
              <a:t>When an application stores temporary data in transient tables that are populated once, read few times, and then dropped at the end of a transaction or session</a:t>
            </a:r>
          </a:p>
          <a:p>
            <a:pPr lvl="2"/>
            <a:r>
              <a:rPr lang="en-US" altLang="en-US" dirty="0"/>
              <a:t>When a session is maintained indefinitely and must create different temporary tables for different transactions</a:t>
            </a:r>
          </a:p>
          <a:p>
            <a:pPr lvl="2"/>
            <a:r>
              <a:rPr lang="en-US" altLang="en-US" dirty="0"/>
              <a:t>When the creation of a temporary table must not start a new transaction or commit an existing transaction</a:t>
            </a:r>
          </a:p>
          <a:p>
            <a:pPr lvl="2"/>
            <a:r>
              <a:rPr lang="en-US" altLang="en-US" dirty="0"/>
              <a:t>When different sessions of the same user must use the same name for a temporary table</a:t>
            </a:r>
          </a:p>
          <a:p>
            <a:pPr lvl="2"/>
            <a:r>
              <a:rPr lang="en-US" altLang="en-US" dirty="0"/>
              <a:t>When a temporary table is required for a read-only database</a:t>
            </a:r>
          </a:p>
          <a:p>
            <a:pPr lvl="1"/>
            <a:r>
              <a:rPr lang="en-US" altLang="en-US" dirty="0"/>
              <a:t>For example, assume a reporting application uses only one schema, but the application uses multiple connections with the schema to run different reports. The sessions use private temporary tables for calculations during individual transactions, and each session creates a private temporary table with the same name. When each transaction commits, its temporary data is no longer needed.</a:t>
            </a:r>
          </a:p>
          <a:p>
            <a:pPr lvl="1"/>
            <a:r>
              <a:rPr lang="en-US" altLang="en-US" dirty="0"/>
              <a:t>You can create private temporary tables on Oracle Active Data Guard instances even though they are read-only.</a:t>
            </a:r>
          </a:p>
          <a:p>
            <a:pPr lvl="1"/>
            <a:r>
              <a:rPr lang="en-US" altLang="en-US" dirty="0"/>
              <a:t>The reason private temporary tables can be created in read-only databases is that their metadata is stored in memory, rather than on disk. The lifetime of a private temporary table is only during the session that created it, and it gets dropped automatically when the session ends. This functionality allows reporting applications to run on Active Data Guard standby databases.</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143</a:t>
            </a:fld>
            <a:endParaRPr lang="en-US" dirty="0"/>
          </a:p>
        </p:txBody>
      </p:sp>
    </p:spTree>
    <p:extLst>
      <p:ext uri="{BB962C8B-B14F-4D97-AF65-F5344CB8AC3E}">
        <p14:creationId xmlns:p14="http://schemas.microsoft.com/office/powerpoint/2010/main" val="12262898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457200"/>
            <a:ext cx="6858000" cy="3859213"/>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Use the </a:t>
            </a:r>
            <a:r>
              <a:rPr lang="en-US" altLang="en-US" dirty="0">
                <a:latin typeface="Courier New" panose="02070309020205020404" pitchFamily="49" charset="0"/>
                <a:cs typeface="Courier New" panose="02070309020205020404" pitchFamily="49" charset="0"/>
              </a:rPr>
              <a:t>CREATE PRIVATE TEMPORARY TABLE</a:t>
            </a:r>
            <a:r>
              <a:rPr lang="en-US" altLang="en-US" dirty="0"/>
              <a:t> statement to create a private temporary table. The </a:t>
            </a:r>
            <a:r>
              <a:rPr lang="en-US" altLang="en-US" dirty="0">
                <a:latin typeface="Courier New" panose="02070309020205020404" pitchFamily="49" charset="0"/>
                <a:cs typeface="Courier New" panose="02070309020205020404" pitchFamily="49" charset="0"/>
              </a:rPr>
              <a:t>ON COMMIT</a:t>
            </a:r>
            <a:r>
              <a:rPr lang="en-US" altLang="en-US" dirty="0"/>
              <a:t> clause indicates if the data in the table is transaction-specific (the default) or session-specific, the implications of which are as follows:</a:t>
            </a:r>
          </a:p>
          <a:p>
            <a:pPr lvl="1"/>
            <a:r>
              <a:rPr lang="en-US" altLang="en-US" dirty="0">
                <a:latin typeface="Courier New" panose="02070309020205020404" pitchFamily="49" charset="0"/>
                <a:cs typeface="Courier New" panose="02070309020205020404" pitchFamily="49" charset="0"/>
              </a:rPr>
              <a:t>DROP DEFINITION</a:t>
            </a:r>
            <a:r>
              <a:rPr lang="en-US" altLang="en-US" dirty="0"/>
              <a:t>: This creates a private temporary table that is transaction-specific. All data in the table is lost, and the table is dropped at the end of transaction.</a:t>
            </a:r>
          </a:p>
          <a:p>
            <a:pPr lvl="1"/>
            <a:r>
              <a:rPr lang="en-US" altLang="en-US" dirty="0">
                <a:latin typeface="Courier New" panose="02070309020205020404" pitchFamily="49" charset="0"/>
                <a:cs typeface="Courier New" panose="02070309020205020404" pitchFamily="49" charset="0"/>
              </a:rPr>
              <a:t>PRESERVE DEFINITION</a:t>
            </a:r>
            <a:r>
              <a:rPr lang="en-US" altLang="en-US" dirty="0"/>
              <a:t>: This creates a private temporary table that is session-specific. All data in the table is lost, and the table is dropped at the end of the session that created the table.</a:t>
            </a:r>
          </a:p>
          <a:p>
            <a:pPr lvl="1"/>
            <a:r>
              <a:rPr lang="en-US" altLang="en-US" dirty="0"/>
              <a:t>The examples above illustrate creating a private temporary table. The first statement creates a private temporary table that is transaction-specific. The second statement creates a private temporary table that is session-specific.</a:t>
            </a:r>
          </a:p>
          <a:p>
            <a:pPr lvl="1"/>
            <a:r>
              <a:rPr lang="en-US" altLang="en-US" dirty="0"/>
              <a:t>By default, rows in a private temporary table are stored in the default temporary tablespace of the user who creates it. However, you can assign a private temporary table to another temporary tablespace during the creation of the temporary table by using the </a:t>
            </a:r>
            <a:r>
              <a:rPr lang="en-US" altLang="en-US" dirty="0">
                <a:latin typeface="Courier New" panose="02070309020205020404" pitchFamily="49" charset="0"/>
                <a:cs typeface="Courier New" panose="02070309020205020404" pitchFamily="49" charset="0"/>
              </a:rPr>
              <a:t>TABLESPACE</a:t>
            </a:r>
            <a:r>
              <a:rPr lang="en-US" altLang="en-US" dirty="0"/>
              <a:t> clause of the </a:t>
            </a:r>
            <a:r>
              <a:rPr lang="en-US" altLang="en-US" dirty="0">
                <a:latin typeface="Courier New" panose="02070309020205020404" pitchFamily="49" charset="0"/>
                <a:cs typeface="Courier New" panose="02070309020205020404" pitchFamily="49" charset="0"/>
              </a:rPr>
              <a:t>CREATE PRIVATE TEMPORARY TABLE</a:t>
            </a:r>
            <a:r>
              <a:rPr lang="en-US" altLang="en-US" dirty="0"/>
              <a:t> statement.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144</a:t>
            </a:fld>
            <a:endParaRPr lang="en-US" dirty="0"/>
          </a:p>
        </p:txBody>
      </p:sp>
    </p:spTree>
    <p:extLst>
      <p:ext uri="{BB962C8B-B14F-4D97-AF65-F5344CB8AC3E}">
        <p14:creationId xmlns:p14="http://schemas.microsoft.com/office/powerpoint/2010/main" val="20099055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support read-mostly applications by using Active Data Guard, you might have to use sequences with global temporary tables. In an Active Data Guard environment, sequences created by the primary database with the default </a:t>
            </a:r>
            <a:r>
              <a:rPr lang="en-US" altLang="en-US" dirty="0">
                <a:latin typeface="Courier New" panose="02070309020205020404" pitchFamily="49" charset="0"/>
              </a:rPr>
              <a:t>CACHE</a:t>
            </a:r>
            <a:r>
              <a:rPr lang="en-US" altLang="en-US" dirty="0"/>
              <a:t> and </a:t>
            </a:r>
            <a:r>
              <a:rPr lang="en-US" altLang="en-US" dirty="0">
                <a:latin typeface="Courier New" panose="02070309020205020404" pitchFamily="49" charset="0"/>
              </a:rPr>
              <a:t>NOORDER</a:t>
            </a:r>
            <a:r>
              <a:rPr lang="en-US" altLang="en-US" dirty="0"/>
              <a:t> options can be accessed from standby databases as well. When a standby database accesses such a sequence for the first time, it requests that the primary database allocates a range of sequence numbers. The range is based on the cache size and other sequence properties specified when the sequence was created. Then the primary database allocates those sequence numbers to the requesting standby database by adjusting the corresponding sequence entry in the data dictionary. When the standby has used all numbers in the range, it requests another range of numbers.</a:t>
            </a:r>
          </a:p>
          <a:p>
            <a:pPr lvl="1" eaLnBrk="1" hangingPunct="1"/>
            <a:r>
              <a:rPr lang="en-US" altLang="en-US" dirty="0"/>
              <a:t>Because the standby’s requests for a range of sequences involve a round-trip to the primary, be sure to specify a large enough value for the </a:t>
            </a:r>
            <a:r>
              <a:rPr lang="en-US" altLang="en-US" dirty="0">
                <a:latin typeface="Courier New" panose="02070309020205020404" pitchFamily="49" charset="0"/>
              </a:rPr>
              <a:t>CACHE</a:t>
            </a:r>
            <a:r>
              <a:rPr lang="en-US" altLang="en-US" dirty="0"/>
              <a:t> keyword when you create a sequence for an Active Data Guard standby. Otherwise, performance could suffer.</a:t>
            </a:r>
          </a:p>
          <a:p>
            <a:pPr lvl="1" eaLnBrk="1" hangingPunct="1"/>
            <a:r>
              <a:rPr lang="en-US" altLang="en-US" dirty="0"/>
              <a:t>In addition, the terminal standby should have a defined </a:t>
            </a:r>
            <a:r>
              <a:rPr lang="en-US" altLang="en-US" dirty="0">
                <a:latin typeface="Courier New" panose="02070309020205020404" pitchFamily="49" charset="0"/>
              </a:rPr>
              <a:t>LOG_ARCHIVE_DEST_n</a:t>
            </a:r>
            <a:r>
              <a:rPr lang="en-US" altLang="en-US" dirty="0"/>
              <a:t> parameter that points back to the primary.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145</a:t>
            </a:fld>
            <a:endParaRPr lang="en-US" dirty="0"/>
          </a:p>
        </p:txBody>
      </p:sp>
    </p:spTree>
    <p:extLst>
      <p:ext uri="{BB962C8B-B14F-4D97-AF65-F5344CB8AC3E}">
        <p14:creationId xmlns:p14="http://schemas.microsoft.com/office/powerpoint/2010/main" val="29484377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session sequence is a special type of sequence that is specifically designed to be used with global temporary tables that have session visibility. Unlike existing regular sequences (referred to as “global” sequences for the sake of comparison), a session sequence returns a unique range of sequence numbers only within a session, not across sessions. Session sequences are not persistent. If a session goes away, so does the state of the session sequences that were accessed during the session.</a:t>
            </a:r>
          </a:p>
          <a:p>
            <a:pPr lvl="1" eaLnBrk="1" hangingPunct="1"/>
            <a:r>
              <a:rPr lang="en-US" altLang="en-US" dirty="0"/>
              <a:t>Session sequences support most of the sequence properties that are specified when the sequence is defined. However, the </a:t>
            </a:r>
            <a:r>
              <a:rPr lang="en-US" altLang="en-US" dirty="0">
                <a:latin typeface="Courier New" panose="02070309020205020404" pitchFamily="49" charset="0"/>
              </a:rPr>
              <a:t>CACHE/NOCACHE</a:t>
            </a:r>
            <a:r>
              <a:rPr lang="en-US" altLang="en-US" dirty="0"/>
              <a:t> and </a:t>
            </a:r>
            <a:r>
              <a:rPr lang="en-US" altLang="en-US" dirty="0">
                <a:latin typeface="Courier New" panose="02070309020205020404" pitchFamily="49" charset="0"/>
              </a:rPr>
              <a:t>ORDER/NOORDER</a:t>
            </a:r>
            <a:r>
              <a:rPr lang="en-US" altLang="en-US" dirty="0"/>
              <a:t> options are not relevant to them and are ignored.</a:t>
            </a:r>
          </a:p>
          <a:p>
            <a:pPr lvl="1" eaLnBrk="1" hangingPunct="1"/>
            <a:r>
              <a:rPr lang="en-US" altLang="en-US" dirty="0"/>
              <a:t>Session sequences must be created by a read-write database, but they can be accessed on any read-write or read-only database (either a regular database temporarily open as read-only or a standby database).</a:t>
            </a:r>
            <a:endParaRPr lang="en-US" altLang="en-US" b="1"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146</a:t>
            </a:fld>
            <a:endParaRPr lang="en-US" dirty="0"/>
          </a:p>
        </p:txBody>
      </p:sp>
    </p:spTree>
    <p:extLst>
      <p:ext uri="{BB962C8B-B14F-4D97-AF65-F5344CB8AC3E}">
        <p14:creationId xmlns:p14="http://schemas.microsoft.com/office/powerpoint/2010/main" val="19556837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Prior to Oracle Database 12</a:t>
            </a:r>
            <a:r>
              <a:rPr lang="en-US" altLang="en-US" i="1" dirty="0"/>
              <a:t>c</a:t>
            </a:r>
            <a:r>
              <a:rPr lang="en-US" altLang="en-US" dirty="0"/>
              <a:t> Release 1 (12.1), the inability to use global temporary tables and sequences for Active Data Guard limited some read-mostly applications from being offloaded from the primary database to a standby database.</a:t>
            </a:r>
          </a:p>
          <a:p>
            <a:pPr lvl="1" eaLnBrk="1" hangingPunct="1"/>
            <a:r>
              <a:rPr lang="en-US" altLang="en-US" dirty="0"/>
              <a:t>The new temporary undo and sequences support for Active Data Guard provides many benefits. Additional reporting workload can now be migrated to a standby system to reduce the overhead of system resources in general. Because temporary undo reduces the amount of redo generated, the amount of redo needed to be shipped to standby database systems is reduced and results in network performance improvements. The reduction in redo also implies less redo being written to standby redo logs and local archiving of standby redo logs. Therefore, performance improvements are realized on the primary and standby database systems and on the network between the two systems.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147</a:t>
            </a:fld>
            <a:endParaRPr lang="en-US" dirty="0"/>
          </a:p>
        </p:txBody>
      </p:sp>
    </p:spTree>
    <p:extLst>
      <p:ext uri="{BB962C8B-B14F-4D97-AF65-F5344CB8AC3E}">
        <p14:creationId xmlns:p14="http://schemas.microsoft.com/office/powerpoint/2010/main" val="30779580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can now run DML operations on Active Data Guard standby databases. This enables you to run read-mostly applications, which occasionally execute DMLs, on the standby database.</a:t>
            </a:r>
          </a:p>
          <a:p>
            <a:pPr lvl="1"/>
            <a:r>
              <a:rPr lang="en-US" altLang="en-US" dirty="0"/>
              <a:t>DML operations on a standby can be transparently redirected to and run on the primary database. This includes DML statements that are part of PL/SQL blocks. The Active Data Guard session waits until the corresponding changes are shipped to and applied to the Active Data Guard standby. Read consistency is maintained during the DML operation, and the standby database on which the DML is run can view its uncommitted changes. However, all the other standby database instances can view these changes only after the transaction is committed.</a:t>
            </a:r>
          </a:p>
          <a:p>
            <a:pPr lvl="1"/>
            <a:r>
              <a:rPr lang="en-US" altLang="en-US" dirty="0"/>
              <a:t>Avoid running too may DML operations on Active Data Guard standby databases. Because the operations are actually performed on the primary, too many DMLs may impact the performance of the primary.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148</a:t>
            </a:fld>
            <a:endParaRPr lang="en-US" dirty="0"/>
          </a:p>
        </p:txBody>
      </p:sp>
    </p:spTree>
    <p:extLst>
      <p:ext uri="{BB962C8B-B14F-4D97-AF65-F5344CB8AC3E}">
        <p14:creationId xmlns:p14="http://schemas.microsoft.com/office/powerpoint/2010/main" val="28643185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lvl="1"/>
            <a:r>
              <a:rPr lang="en-US" altLang="en-US" dirty="0" smtClean="0"/>
              <a:t>Automatic redirection of DML operations to the primary can be configured at the system level or the session level. The session-level setting overrides the system-level setting.</a:t>
            </a:r>
          </a:p>
          <a:p>
            <a:pPr lvl="1"/>
            <a:r>
              <a:rPr lang="en-US" altLang="en-US" dirty="0" smtClean="0"/>
              <a:t>To configure automatic redirection of DML operations for all standby sessions in an Active Data Guard environment:</a:t>
            </a:r>
          </a:p>
          <a:p>
            <a:pPr lvl="1"/>
            <a:r>
              <a:rPr lang="en-US" altLang="en-US" dirty="0" smtClean="0"/>
              <a:t>Set the </a:t>
            </a:r>
            <a:r>
              <a:rPr lang="en-US" altLang="en-US" dirty="0" smtClean="0">
                <a:latin typeface="Courier New" panose="02070309020205020404" pitchFamily="49" charset="0"/>
              </a:rPr>
              <a:t>ADG_REDIRECT_DML</a:t>
            </a:r>
            <a:r>
              <a:rPr lang="en-US" altLang="en-US" dirty="0" smtClean="0"/>
              <a:t> initialization parameter to TRUE.</a:t>
            </a:r>
          </a:p>
          <a:p>
            <a:pPr lvl="1"/>
            <a:r>
              <a:rPr lang="en-US" altLang="en-US" dirty="0" smtClean="0"/>
              <a:t>To configure automatic redirection of DML operations for the current session, use the following command:</a:t>
            </a:r>
          </a:p>
          <a:p>
            <a:pPr lvl="4"/>
            <a:r>
              <a:rPr lang="en-US" altLang="en-US" dirty="0" smtClean="0"/>
              <a:t>ALTER SESSION ENABLE ADG_REDIRECT_DML;</a:t>
            </a:r>
            <a:endParaRPr lang="en-US" altLang="en-US" dirty="0"/>
          </a:p>
        </p:txBody>
      </p:sp>
      <p:sp>
        <p:nvSpPr>
          <p:cNvPr id="2" name="Footer Placeholder 1"/>
          <p:cNvSpPr>
            <a:spLocks noGrp="1"/>
          </p:cNvSpPr>
          <p:nvPr>
            <p:ph type="ftr" sz="quarter" idx="10"/>
          </p:nvPr>
        </p:nvSpPr>
        <p:spPr/>
        <p:txBody>
          <a:bodyPr/>
          <a:lstStyle/>
          <a:p>
            <a:r>
              <a:rPr lang="en-US" smtClean="0"/>
              <a:t>Oracle Database 19c: Data Guard Administration Workshop   5 - </a:t>
            </a:r>
            <a:fld id="{7C951E65-0BAA-4B24-AD87-683F8269D8DB}" type="slidenum">
              <a:rPr lang="en-US" smtClean="0"/>
              <a:pPr/>
              <a:t>149</a:t>
            </a:fld>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9555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 a logical standby database configuration, Data Guard SQL Apply uses redo information shipped from the primary system. However, instead of using media recovery to apply changes (as in the physical standby database configuration), the redo data is transformed into equivalent SQL statements by using LogMiner technology. These SQL statements are then applied to the logical standby database. The logical standby database is open in read/write mode and is available for reporting capabilities. By opening the logical standby database in read/write mode, additional reporting structures such as indexes or materialized views can be created that do not exist in the primary database.</a:t>
            </a:r>
          </a:p>
          <a:p>
            <a:pPr lvl="1" eaLnBrk="1" hangingPunct="1"/>
            <a:r>
              <a:rPr lang="en-US" altLang="en-US" dirty="0"/>
              <a:t>A logical standby database can be used to perform rolling database upgrades, thereby minimizing down time when upgrading to new database patch sets or full database releases.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15</a:t>
            </a:fld>
            <a:endParaRPr lang="en-US" dirty="0"/>
          </a:p>
        </p:txBody>
      </p:sp>
    </p:spTree>
    <p:extLst>
      <p:ext uri="{BB962C8B-B14F-4D97-AF65-F5344CB8AC3E}">
        <p14:creationId xmlns:p14="http://schemas.microsoft.com/office/powerpoint/2010/main" val="15059679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physical standby database in an Active Data Guard setup contains a table named employees. You can insert rows into this table by running DML on a physical standby database in the Active Data Guard environment.</a:t>
            </a:r>
          </a:p>
          <a:p>
            <a:pPr lvl="1"/>
            <a:r>
              <a:rPr lang="en-US" altLang="en-US" dirty="0"/>
              <a:t>On the standby database, enable DML redirection for the current session:</a:t>
            </a:r>
          </a:p>
          <a:p>
            <a:pPr lvl="1"/>
            <a:r>
              <a:rPr lang="en-US" altLang="en-US" dirty="0">
                <a:latin typeface="Courier New" panose="02070309020205020404" pitchFamily="49" charset="0"/>
                <a:cs typeface="Courier New" panose="02070309020205020404" pitchFamily="49" charset="0"/>
              </a:rPr>
              <a:t>SQL&gt; ALTER SESSION ENABLE ADG_REDIRECT_DML;</a:t>
            </a:r>
          </a:p>
          <a:p>
            <a:pPr lvl="1"/>
            <a:r>
              <a:rPr lang="en-US" altLang="en-US" dirty="0"/>
              <a:t>Add a row to the employees table using the following command:</a:t>
            </a:r>
          </a:p>
          <a:p>
            <a:pPr lvl="1"/>
            <a:r>
              <a:rPr lang="en-US" altLang="en-US" dirty="0">
                <a:latin typeface="Courier New" panose="02070309020205020404" pitchFamily="49" charset="0"/>
                <a:cs typeface="Courier New" panose="02070309020205020404" pitchFamily="49" charset="0"/>
              </a:rPr>
              <a:t>SQL&gt; INSERT INTO employees VALUES (.......);</a:t>
            </a:r>
          </a:p>
          <a:p>
            <a:pPr lvl="1"/>
            <a:r>
              <a:rPr lang="en-US" altLang="en-US" dirty="0"/>
              <a:t>At this point, the changed data is visible only to the standby database on which the command was run. After the insert operation is committed on the primary database, the changes are shipped back and applied to all the standby databases.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150</a:t>
            </a:fld>
            <a:endParaRPr lang="en-US" dirty="0"/>
          </a:p>
        </p:txBody>
      </p:sp>
    </p:spTree>
    <p:extLst>
      <p:ext uri="{BB962C8B-B14F-4D97-AF65-F5344CB8AC3E}">
        <p14:creationId xmlns:p14="http://schemas.microsoft.com/office/powerpoint/2010/main" val="23768095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PL/SQL blocks that you run on Active Data Guard standby databases can be redirected to and run on the primary database, if they do not contain bind variables.</a:t>
            </a:r>
          </a:p>
          <a:p>
            <a:pPr lvl="1"/>
            <a:r>
              <a:rPr lang="en-US" altLang="en-US" dirty="0"/>
              <a:t>To redirect PL/SQL operations that are run on a standby to the primary, configure automatic redirection using the following command on the standby database:</a:t>
            </a:r>
          </a:p>
          <a:p>
            <a:pPr lvl="1"/>
            <a:r>
              <a:rPr lang="en-US" altLang="en-US" dirty="0">
                <a:latin typeface="Courier New" panose="02070309020205020404" pitchFamily="49" charset="0"/>
                <a:cs typeface="Courier New" panose="02070309020205020404" pitchFamily="49" charset="0"/>
              </a:rPr>
              <a:t>ALTER SESSION ENABLE ADG_REDIRECT_PLSQL</a:t>
            </a:r>
            <a:r>
              <a:rPr lang="en-US" altLang="en-US" dirty="0"/>
              <a:t>;</a:t>
            </a:r>
          </a:p>
          <a:p>
            <a:pPr lvl="1"/>
            <a:r>
              <a:rPr lang="en-US" altLang="en-US" dirty="0"/>
              <a:t>You can configure automatic redirection for PL/SQL operations only at the session level.</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151</a:t>
            </a:fld>
            <a:endParaRPr lang="en-US" dirty="0"/>
          </a:p>
        </p:txBody>
      </p:sp>
    </p:spTree>
    <p:extLst>
      <p:ext uri="{BB962C8B-B14F-4D97-AF65-F5344CB8AC3E}">
        <p14:creationId xmlns:p14="http://schemas.microsoft.com/office/powerpoint/2010/main" val="3765101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As of Oracle Database 12</a:t>
            </a:r>
            <a:r>
              <a:rPr lang="en-US" altLang="en-US" i="1" dirty="0"/>
              <a:t>c</a:t>
            </a:r>
            <a:r>
              <a:rPr lang="en-US" altLang="en-US" dirty="0"/>
              <a:t> Release 2 (12.2.0.1), the Oracle Database In-Memory column store (IM column store) is supported on a standby database in an Active Data Guard (ADG) environment.</a:t>
            </a:r>
          </a:p>
          <a:p>
            <a:pPr lvl="1"/>
            <a:r>
              <a:rPr lang="en-US" altLang="en-US" dirty="0"/>
              <a:t>A reporting workload that is executing on an Active Data Guard standby database can use the IM column store. Using the IM column store improves the execution performance of the workload because it can take full advantage of accessing data in a compressed columnar format, in memory. Additionally, it is possible to populate a completely different set of data in the IM column store on the primary and standby databases, effectively doubling the size of the IM column store that is available to the application. Note the following restrictions:</a:t>
            </a:r>
          </a:p>
          <a:p>
            <a:pPr lvl="2"/>
            <a:r>
              <a:rPr lang="en-US" altLang="en-US" dirty="0"/>
              <a:t>In-Memory Expressions are captured based only on the queries executed on the primary database.</a:t>
            </a:r>
          </a:p>
          <a:p>
            <a:pPr lvl="2"/>
            <a:r>
              <a:rPr lang="en-US" altLang="en-US" dirty="0"/>
              <a:t>In-Memory Information Lifecycle Management (ILM) policies based on access criteria are triggered based only on the access recorded on the primary database.</a:t>
            </a:r>
          </a:p>
          <a:p>
            <a:pPr lvl="2"/>
            <a:r>
              <a:rPr lang="en-US" altLang="en-US" dirty="0"/>
              <a:t>In-Memory FastStart is not supported on a standby database in an ADG environment.</a:t>
            </a:r>
          </a:p>
          <a:p>
            <a:pPr lvl="2"/>
            <a:r>
              <a:rPr lang="en-US" altLang="en-US" dirty="0"/>
              <a:t>In-Memory Join-Groups are not supported on a standby database in an ADG environment.</a:t>
            </a:r>
          </a:p>
          <a:p>
            <a:pPr lvl="2"/>
            <a:r>
              <a:rPr lang="en-US" altLang="en-US" dirty="0"/>
              <a:t>The In-Memory column store is not supported with multi-instance Redo Apply in an ADG environment</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152</a:t>
            </a:fld>
            <a:endParaRPr lang="en-US" dirty="0"/>
          </a:p>
        </p:txBody>
      </p:sp>
    </p:spTree>
    <p:extLst>
      <p:ext uri="{BB962C8B-B14F-4D97-AF65-F5344CB8AC3E}">
        <p14:creationId xmlns:p14="http://schemas.microsoft.com/office/powerpoint/2010/main" val="20502928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a:extLst>
              <a:ext uri="{FF2B5EF4-FFF2-40B4-BE49-F238E27FC236}">
                <a16:creationId xmlns="" xmlns:a16="http://schemas.microsoft.com/office/drawing/2014/main" id="{3091FAE4-53CD-4EA7-9ABE-323BDE77D566}"/>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153</a:t>
            </a:fld>
            <a:endParaRPr lang="en-US" dirty="0"/>
          </a:p>
        </p:txBody>
      </p:sp>
    </p:spTree>
    <p:extLst>
      <p:ext uri="{BB962C8B-B14F-4D97-AF65-F5344CB8AC3E}">
        <p14:creationId xmlns:p14="http://schemas.microsoft.com/office/powerpoint/2010/main" val="31609196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a:extLst>
              <a:ext uri="{FF2B5EF4-FFF2-40B4-BE49-F238E27FC236}">
                <a16:creationId xmlns="" xmlns:a16="http://schemas.microsoft.com/office/drawing/2014/main" id="{3091FAE4-53CD-4EA7-9ABE-323BDE77D566}"/>
              </a:ext>
            </a:extLst>
          </p:cNvPr>
          <p:cNvSpPr>
            <a:spLocks noGrp="1" noChangeArrowheads="1"/>
          </p:cNvSpPr>
          <p:nvPr>
            <p:ph type="body" idx="1"/>
          </p:nvPr>
        </p:nvSpPr>
        <p:spPr/>
        <p:txBody>
          <a:bodyPr/>
          <a:lstStyle/>
          <a:p>
            <a:r>
              <a:rPr lang="en-US" altLang="en-US" dirty="0"/>
              <a:t>Answer: c, e</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154</a:t>
            </a:fld>
            <a:endParaRPr lang="en-US" dirty="0"/>
          </a:p>
        </p:txBody>
      </p:sp>
    </p:spTree>
    <p:extLst>
      <p:ext uri="{BB962C8B-B14F-4D97-AF65-F5344CB8AC3E}">
        <p14:creationId xmlns:p14="http://schemas.microsoft.com/office/powerpoint/2010/main" val="117348811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155</a:t>
            </a:fld>
            <a:endParaRPr lang="en-US" dirty="0"/>
          </a:p>
        </p:txBody>
      </p:sp>
    </p:spTree>
    <p:extLst>
      <p:ext uri="{BB962C8B-B14F-4D97-AF65-F5344CB8AC3E}">
        <p14:creationId xmlns:p14="http://schemas.microsoft.com/office/powerpoint/2010/main" val="237841044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5 - </a:t>
            </a:r>
            <a:fld id="{7C951E65-0BAA-4B24-AD87-683F8269D8DB}" type="slidenum">
              <a:rPr lang="en-US" smtClean="0"/>
              <a:pPr>
                <a:defRPr/>
              </a:pPr>
              <a:t>156</a:t>
            </a:fld>
            <a:endParaRPr lang="en-US" dirty="0"/>
          </a:p>
        </p:txBody>
      </p:sp>
    </p:spTree>
    <p:extLst>
      <p:ext uri="{BB962C8B-B14F-4D97-AF65-F5344CB8AC3E}">
        <p14:creationId xmlns:p14="http://schemas.microsoft.com/office/powerpoint/2010/main" val="42925853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854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158</a:t>
            </a:fld>
            <a:endParaRPr lang="en-US" dirty="0"/>
          </a:p>
        </p:txBody>
      </p:sp>
    </p:spTree>
    <p:extLst>
      <p:ext uri="{BB962C8B-B14F-4D97-AF65-F5344CB8AC3E}">
        <p14:creationId xmlns:p14="http://schemas.microsoft.com/office/powerpoint/2010/main" val="336352910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7">
            <a:extLst>
              <a:ext uri="{FF2B5EF4-FFF2-40B4-BE49-F238E27FC236}">
                <a16:creationId xmlns="" xmlns:a16="http://schemas.microsoft.com/office/drawing/2014/main" id="{7490444E-DD76-4787-80C1-BD0A184B23A5}"/>
              </a:ext>
            </a:extLst>
          </p:cNvPr>
          <p:cNvSpPr>
            <a:spLocks noGrp="1" noChangeArrowheads="1"/>
          </p:cNvSpPr>
          <p:nvPr>
            <p:ph type="body" idx="1"/>
          </p:nvPr>
        </p:nvSpPr>
        <p:spPr/>
        <p:txBody>
          <a:bodyPr/>
          <a:lstStyle/>
          <a:p>
            <a:pPr lvl="1"/>
            <a:r>
              <a:rPr lang="en-US" altLang="en-US" dirty="0"/>
              <a:t>This lesson focuses on the following Active Data Guard features:</a:t>
            </a:r>
          </a:p>
          <a:p>
            <a:pPr lvl="2"/>
            <a:r>
              <a:rPr lang="en-US" altLang="en-US" dirty="0"/>
              <a:t>Active Data Guard Far Sync</a:t>
            </a:r>
          </a:p>
          <a:p>
            <a:pPr lvl="2"/>
            <a:r>
              <a:rPr lang="en-US" altLang="en-US" dirty="0"/>
              <a:t>Real-Time Cascading</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159</a:t>
            </a:fld>
            <a:endParaRPr lang="en-US" dirty="0"/>
          </a:p>
        </p:txBody>
      </p:sp>
    </p:spTree>
    <p:extLst>
      <p:ext uri="{BB962C8B-B14F-4D97-AF65-F5344CB8AC3E}">
        <p14:creationId xmlns:p14="http://schemas.microsoft.com/office/powerpoint/2010/main" val="2824770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If connectivity is lost between the primary database and one or more standby databases, redo data that is being generated on the primary database cannot be sent to those standby databases. When a connection is reestablished, Data Guard automatically detects that there are missing archived redo log files (referred to as a </a:t>
            </a:r>
            <a:r>
              <a:rPr lang="en-US" altLang="en-US" i="1" dirty="0"/>
              <a:t>gap</a:t>
            </a:r>
            <a:r>
              <a:rPr lang="en-US" altLang="en-US" dirty="0"/>
              <a:t>) and then automatically transmits the missing archived redo log files to the standby databases by using the ARC</a:t>
            </a:r>
            <a:r>
              <a:rPr lang="en-US" altLang="en-US" i="1" dirty="0"/>
              <a:t>n</a:t>
            </a:r>
            <a:r>
              <a:rPr lang="en-US" altLang="en-US" dirty="0"/>
              <a:t> processes. The standby databases are synchronized with the primary database without manual intervention by the DBA.</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16</a:t>
            </a:fld>
            <a:endParaRPr lang="en-US" dirty="0"/>
          </a:p>
        </p:txBody>
      </p:sp>
    </p:spTree>
    <p:extLst>
      <p:ext uri="{BB962C8B-B14F-4D97-AF65-F5344CB8AC3E}">
        <p14:creationId xmlns:p14="http://schemas.microsoft.com/office/powerpoint/2010/main" val="37449328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Data Guard Far Sync is a remote Data Guard destination that accepts redo from the primary database and redistributes that redo throughout the Data Guard configuration. It is similar to a physical standby database in that it manages a control file, receives redo into Standby Redo Logs (SRLs), and archives those SRLs to local Archived Redo Logs (ARLs). However, unlike a standby database, a Far Sync does not manage data files, cannot be opened for access, and cannot run Redo Apply. These limitations yield the benefit of using fewer disk and processing resources. More importantly, a Far Sync provides the ability to fail over to a terminal database with no data loss.</a:t>
            </a:r>
          </a:p>
          <a:p>
            <a:pPr lvl="1" eaLnBrk="1" hangingPunct="1"/>
            <a:r>
              <a:rPr lang="en-US" altLang="en-US" dirty="0"/>
              <a:t>Many variables, such as the redo write size, available network bandwidth, round-trip network latency, and standby I/O performance while writing to the standby redo logs, impose practical limitations on the distance that a standby can reside from a primary database. This includes a Far Sync. A Data Guard 12</a:t>
            </a:r>
            <a:r>
              <a:rPr lang="en-US" altLang="en-US" i="1" dirty="0"/>
              <a:t>c</a:t>
            </a:r>
            <a:r>
              <a:rPr lang="en-US" altLang="en-US" dirty="0"/>
              <a:t> (and higher) new feature called Fast Sync removes the standby I/O performance from the limitations list and helps to extend the distance that a Far Sync can reside from the primary database. Data Guard Fast Sync will be discussed later in the course.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160</a:t>
            </a:fld>
            <a:endParaRPr lang="en-US" dirty="0"/>
          </a:p>
        </p:txBody>
      </p:sp>
    </p:spTree>
    <p:extLst>
      <p:ext uri="{BB962C8B-B14F-4D97-AF65-F5344CB8AC3E}">
        <p14:creationId xmlns:p14="http://schemas.microsoft.com/office/powerpoint/2010/main" val="241855170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diagram in the slide displays a flat projection of a world map showing North America, South America, Europe, and Africa. Somewhere in North America, an icon in the slide represents the primary database system. Somewhere in Europe, an icon in the slide represents a standby database system. A short distance from the primary database system is a new type of instance called a Far Sync that is introduced as a new feature with Data Guard in Oracle Database 12</a:t>
            </a:r>
            <a:r>
              <a:rPr lang="en-US" altLang="en-US" i="1" dirty="0"/>
              <a:t>c</a:t>
            </a:r>
            <a:r>
              <a:rPr lang="en-US" altLang="en-US" dirty="0"/>
              <a:t>.</a:t>
            </a:r>
          </a:p>
          <a:p>
            <a:pPr lvl="1" eaLnBrk="1" hangingPunct="1"/>
            <a:r>
              <a:rPr lang="en-US" altLang="en-US" dirty="0"/>
              <a:t>The redo transport uses synchronous (</a:t>
            </a:r>
            <a:r>
              <a:rPr lang="en-US" altLang="en-US" dirty="0">
                <a:latin typeface="Courier New" panose="02070309020205020404" pitchFamily="49" charset="0"/>
              </a:rPr>
              <a:t>SYNC</a:t>
            </a:r>
            <a:r>
              <a:rPr lang="en-US" altLang="en-US" dirty="0"/>
              <a:t>) transmission between the primary database system and a Far Sync. This imposes a practical limit on the distance between the primary database system and the Far Sync instance because it impacts the performance on the primary database. The log writer (</a:t>
            </a:r>
            <a:r>
              <a:rPr lang="en-US" altLang="en-US" dirty="0">
                <a:latin typeface="Courier New" panose="02070309020205020404" pitchFamily="49" charset="0"/>
              </a:rPr>
              <a:t>LGWR</a:t>
            </a:r>
            <a:r>
              <a:rPr lang="en-US" altLang="en-US" dirty="0"/>
              <a:t>) process of the primary database system has to wait for confirmation from the Network Server SYNC (</a:t>
            </a:r>
            <a:r>
              <a:rPr lang="en-US" altLang="en-US" dirty="0">
                <a:latin typeface="Courier New" panose="02070309020205020404" pitchFamily="49" charset="0"/>
              </a:rPr>
              <a:t>NSS)</a:t>
            </a:r>
            <a:r>
              <a:rPr lang="en-US" altLang="en-US" dirty="0"/>
              <a:t> process that the redo has been transmitted over the network before it can proceed with the next transaction. Redo transport from the Far Sync to the standby database system uses asynchronous communication. This eliminates the requirement of waiting for acknowledgment from the Network Server ASYNC (TTnn) process on the Far Sync instance, creating near zero performance impact because of network transmission even if intercontinental distances are involved.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161</a:t>
            </a:fld>
            <a:endParaRPr lang="en-US" dirty="0"/>
          </a:p>
        </p:txBody>
      </p:sp>
    </p:spTree>
    <p:extLst>
      <p:ext uri="{BB962C8B-B14F-4D97-AF65-F5344CB8AC3E}">
        <p14:creationId xmlns:p14="http://schemas.microsoft.com/office/powerpoint/2010/main" val="25361565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 maximum availability mode, the Far Sync instance is relatively close to the primary database to minimize network latency, and the primary database services the Far Sync by using </a:t>
            </a:r>
            <a:r>
              <a:rPr lang="en-US" altLang="en-US" dirty="0">
                <a:latin typeface="Courier New" panose="02070309020205020404" pitchFamily="49" charset="0"/>
              </a:rPr>
              <a:t>SYNC</a:t>
            </a:r>
            <a:r>
              <a:rPr lang="en-US" altLang="en-US" dirty="0"/>
              <a:t> transport.</a:t>
            </a:r>
          </a:p>
          <a:p>
            <a:pPr lvl="1" eaLnBrk="1" hangingPunct="1"/>
            <a:r>
              <a:rPr lang="en-US" altLang="en-US" dirty="0"/>
              <a:t>When a primary database services a Far Sync by using </a:t>
            </a:r>
            <a:r>
              <a:rPr lang="en-US" altLang="en-US" dirty="0">
                <a:latin typeface="Courier New" panose="02070309020205020404" pitchFamily="49" charset="0"/>
              </a:rPr>
              <a:t>SYNC</a:t>
            </a:r>
            <a:r>
              <a:rPr lang="en-US" altLang="en-US" dirty="0"/>
              <a:t> transport, all committed redo resides on disk at the Far Sync. That way, the Far Sync can use one of the terminal standby destinations for a no-data-loss failover if the primary database is lost.</a:t>
            </a:r>
          </a:p>
          <a:p>
            <a:pPr lvl="1" eaLnBrk="1" hangingPunct="1"/>
            <a:r>
              <a:rPr lang="en-US" altLang="en-US" dirty="0"/>
              <a:t>The Far Sync uses </a:t>
            </a:r>
            <a:r>
              <a:rPr lang="en-US" altLang="en-US" dirty="0">
                <a:latin typeface="Courier New" panose="02070309020205020404" pitchFamily="49" charset="0"/>
              </a:rPr>
              <a:t>ASYNC</a:t>
            </a:r>
            <a:r>
              <a:rPr lang="en-US" altLang="en-US" dirty="0"/>
              <a:t> transport to redistribute the incoming redo to terminal standbys that can be much farther away. This extends no-data-loss protection to destinations that are too far away for a primary database to feasibly service directly with </a:t>
            </a:r>
            <a:r>
              <a:rPr lang="en-US" altLang="en-US" dirty="0">
                <a:latin typeface="Courier New" panose="02070309020205020404" pitchFamily="49" charset="0"/>
              </a:rPr>
              <a:t>SYNC </a:t>
            </a:r>
            <a:r>
              <a:rPr lang="en-US" altLang="en-US" dirty="0"/>
              <a:t>transport because of the resulting degradation in transaction throughput. This is a case where a Far Sync is beneficial even if there is only one standby destination in the configuration. </a:t>
            </a:r>
          </a:p>
          <a:p>
            <a:pPr lvl="1" eaLnBrk="1" hangingPunct="1"/>
            <a:r>
              <a:rPr lang="en-US" altLang="en-US" dirty="0"/>
              <a:t>The redo transport architecture for a Far Sync is configured like any other type of standby database: Use the </a:t>
            </a:r>
            <a:r>
              <a:rPr lang="en-US" altLang="en-US" dirty="0">
                <a:latin typeface="Courier New" panose="02070309020205020404" pitchFamily="49" charset="0"/>
              </a:rPr>
              <a:t>LOG_ARCHIVE_DEST_n</a:t>
            </a:r>
            <a:r>
              <a:rPr lang="en-US" altLang="en-US" dirty="0"/>
              <a:t> parameter, which supports up to 30 destinations. Other parameters, such as </a:t>
            </a:r>
            <a:r>
              <a:rPr lang="en-US" altLang="en-US" dirty="0">
                <a:latin typeface="Courier New" panose="02070309020205020404" pitchFamily="49" charset="0"/>
              </a:rPr>
              <a:t>DB_UNIQUE_NAME</a:t>
            </a:r>
            <a:r>
              <a:rPr lang="en-US" altLang="en-US" dirty="0"/>
              <a:t>, </a:t>
            </a:r>
            <a:r>
              <a:rPr lang="en-US" altLang="en-US" dirty="0">
                <a:latin typeface="Courier New" panose="02070309020205020404" pitchFamily="49" charset="0"/>
              </a:rPr>
              <a:t>LOG_ARCHIVE_CONFIG</a:t>
            </a:r>
            <a:r>
              <a:rPr lang="en-US" altLang="en-US" dirty="0"/>
              <a:t>, </a:t>
            </a:r>
            <a:r>
              <a:rPr lang="en-US" altLang="en-US" dirty="0">
                <a:latin typeface="Courier New" panose="02070309020205020404" pitchFamily="49" charset="0"/>
              </a:rPr>
              <a:t>FAL_SERVER</a:t>
            </a:r>
            <a:r>
              <a:rPr lang="en-US" altLang="en-US" dirty="0"/>
              <a:t>, </a:t>
            </a:r>
            <a:r>
              <a:rPr lang="en-US" altLang="en-US" dirty="0">
                <a:latin typeface="Courier New" panose="02070309020205020404" pitchFamily="49" charset="0"/>
              </a:rPr>
              <a:t>FAL_CLIENT</a:t>
            </a:r>
            <a:r>
              <a:rPr lang="en-US" altLang="en-US" dirty="0"/>
              <a:t>, </a:t>
            </a:r>
            <a:r>
              <a:rPr lang="en-US" altLang="en-US" dirty="0">
                <a:latin typeface="Courier New" panose="02070309020205020404" pitchFamily="49" charset="0"/>
              </a:rPr>
              <a:t>LOG_FILE_NAME_CONVERT</a:t>
            </a:r>
            <a:r>
              <a:rPr lang="en-US" altLang="en-US" dirty="0"/>
              <a:t>, and </a:t>
            </a:r>
            <a:r>
              <a:rPr lang="en-US" altLang="en-US" dirty="0">
                <a:latin typeface="Courier New" panose="02070309020205020404" pitchFamily="49" charset="0"/>
              </a:rPr>
              <a:t>DB_FILE_NAME_CONVERT</a:t>
            </a:r>
            <a:r>
              <a:rPr lang="en-US" altLang="en-US" dirty="0"/>
              <a:t>,</a:t>
            </a:r>
            <a:r>
              <a:rPr lang="en-US" altLang="en-US" dirty="0">
                <a:latin typeface="Courier New" panose="02070309020205020404" pitchFamily="49" charset="0"/>
              </a:rPr>
              <a:t> </a:t>
            </a:r>
            <a:r>
              <a:rPr lang="en-US" altLang="en-US" dirty="0"/>
              <a:t>are also configured in the same way as any other type of standby database. With the Oracle Database Advanced Security option, redo transport compression is also available.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162</a:t>
            </a:fld>
            <a:endParaRPr lang="en-US" dirty="0"/>
          </a:p>
        </p:txBody>
      </p:sp>
    </p:spTree>
    <p:extLst>
      <p:ext uri="{BB962C8B-B14F-4D97-AF65-F5344CB8AC3E}">
        <p14:creationId xmlns:p14="http://schemas.microsoft.com/office/powerpoint/2010/main" val="59484477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 the event that communication with the Far Sync instance is lost, you can optionally configure the terminal standby to automatically become the alternate destination. This will reduce the amount of data loss by allowing Oracle Data Guard to ship redo asynchronously directly from the primary to the terminal standby, temporarily bypassing the Far Sync instance. </a:t>
            </a:r>
          </a:p>
          <a:p>
            <a:pPr lvl="1" eaLnBrk="1" hangingPunct="1"/>
            <a:r>
              <a:rPr lang="en-US" altLang="en-US" dirty="0"/>
              <a:t>This enables Oracle Data Guard to continue sending redo, asynchronously, to the terminal standby </a:t>
            </a:r>
            <a:r>
              <a:rPr lang="en-US" altLang="en-US" dirty="0">
                <a:latin typeface="Courier New" panose="02070309020205020404" pitchFamily="49" charset="0"/>
              </a:rPr>
              <a:t>london</a:t>
            </a:r>
            <a:r>
              <a:rPr lang="en-US" altLang="en-US" dirty="0"/>
              <a:t> when it can no longer send the redo directly to the Far Sync instance </a:t>
            </a:r>
            <a:r>
              <a:rPr lang="en-US" altLang="en-US" dirty="0">
                <a:latin typeface="Courier New" panose="02070309020205020404" pitchFamily="49" charset="0"/>
              </a:rPr>
              <a:t>bostonFS</a:t>
            </a:r>
            <a:r>
              <a:rPr lang="en-US" altLang="en-US" dirty="0"/>
              <a:t>. When the Far Sync instance becomes available again, Oracle Data Guard automatically resynchronizes the Far Sync instance </a:t>
            </a:r>
            <a:r>
              <a:rPr lang="en-US" altLang="en-US" dirty="0">
                <a:latin typeface="Courier New" panose="02070309020205020404" pitchFamily="49" charset="0"/>
              </a:rPr>
              <a:t>bostonFS</a:t>
            </a:r>
            <a:r>
              <a:rPr lang="en-US" altLang="en-US" dirty="0"/>
              <a:t> and returns to the original configuration in which the primary sends redo to the Far Sync instance and the Far Sync instance forwards that redo to the terminal standby. When the synchronization is complete, the alternate destination (</a:t>
            </a:r>
            <a:r>
              <a:rPr lang="en-US" altLang="en-US" dirty="0">
                <a:latin typeface="Courier New" panose="02070309020205020404" pitchFamily="49" charset="0"/>
              </a:rPr>
              <a:t>LOG_ARCHIVE_DEST_3</a:t>
            </a:r>
            <a:r>
              <a:rPr lang="en-US" altLang="en-US" dirty="0"/>
              <a:t> in the example) will again become dormant as the alternate.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163</a:t>
            </a:fld>
            <a:endParaRPr lang="en-US" dirty="0"/>
          </a:p>
        </p:txBody>
      </p:sp>
    </p:spTree>
    <p:extLst>
      <p:ext uri="{BB962C8B-B14F-4D97-AF65-F5344CB8AC3E}">
        <p14:creationId xmlns:p14="http://schemas.microsoft.com/office/powerpoint/2010/main" val="33874717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defRPr/>
            </a:pPr>
            <a:r>
              <a:rPr lang="en-US" dirty="0"/>
              <a:t>With Oracle Database 12</a:t>
            </a:r>
            <a:r>
              <a:rPr lang="en-US" i="1" dirty="0"/>
              <a:t>c</a:t>
            </a:r>
            <a:r>
              <a:rPr lang="en-US" dirty="0"/>
              <a:t> Release 12.2, you can also use the </a:t>
            </a:r>
            <a:r>
              <a:rPr lang="en-US" dirty="0">
                <a:latin typeface="Courier New" pitchFamily="49" charset="0"/>
                <a:cs typeface="Courier New" pitchFamily="49" charset="0"/>
              </a:rPr>
              <a:t>RMAN</a:t>
            </a:r>
            <a:r>
              <a:rPr lang="en-US" dirty="0"/>
              <a:t> </a:t>
            </a:r>
            <a:r>
              <a:rPr lang="en-US" dirty="0">
                <a:latin typeface="Courier New" pitchFamily="49" charset="0"/>
                <a:cs typeface="Courier New" pitchFamily="49" charset="0"/>
              </a:rPr>
              <a:t>DUPLICATE</a:t>
            </a:r>
            <a:r>
              <a:rPr lang="en-US" dirty="0"/>
              <a:t> command to create a far sync instance from files that are active in the primary database. The following steps create a standby database from active database files, </a:t>
            </a:r>
            <a:r>
              <a:rPr lang="en-US" dirty="0">
                <a:solidFill>
                  <a:schemeClr val="tx1">
                    <a:lumMod val="75000"/>
                  </a:schemeClr>
                </a:solidFill>
              </a:rPr>
              <a:t>but you could also use these steps to create a far sync instance from active database files. </a:t>
            </a:r>
            <a:r>
              <a:rPr lang="en-US" dirty="0"/>
              <a:t>The steps assume that the standby host (or the far sync instance) and the primary database host have the same directory structure.</a:t>
            </a:r>
          </a:p>
          <a:p>
            <a:pPr lvl="2">
              <a:buFont typeface="+mj-lt"/>
              <a:buAutoNum type="arabicPeriod"/>
              <a:defRPr/>
            </a:pPr>
            <a:r>
              <a:rPr lang="en-US" dirty="0"/>
              <a:t>Prepare the auxiliary database instance as explained in the </a:t>
            </a:r>
            <a:r>
              <a:rPr lang="en-US" i="1" dirty="0"/>
              <a:t>Oracle Database Backup and Recovery User's Guide</a:t>
            </a:r>
            <a:r>
              <a:rPr lang="en-US" dirty="0"/>
              <a:t>. Because you are using active database duplication, you must create a password file for the auxiliary instance and establish Oracle Net connectivity. This is a temporary password file, which is overwritten during the duplicate operation.</a:t>
            </a:r>
          </a:p>
          <a:p>
            <a:pPr lvl="2">
              <a:buFont typeface="+mj-lt"/>
              <a:buAutoNum type="arabicPeriod"/>
              <a:defRPr/>
            </a:pPr>
            <a:r>
              <a:rPr lang="en-US" dirty="0"/>
              <a:t>Decide how to provide names for the far sync control files, data files, online redo logs, and temp files. This step is explained in the </a:t>
            </a:r>
            <a:r>
              <a:rPr lang="en-US" i="1" dirty="0"/>
              <a:t>Oracle Database Backup and Recovery User's Guide</a:t>
            </a:r>
            <a:r>
              <a:rPr lang="en-US" dirty="0"/>
              <a:t>. In this scenario, the standby database files are named the same as the primary database files. </a:t>
            </a:r>
          </a:p>
          <a:p>
            <a:pPr lvl="2">
              <a:buFont typeface="+mj-lt"/>
              <a:buAutoNum type="arabicPeriod"/>
              <a:defRPr/>
            </a:pPr>
            <a:r>
              <a:rPr lang="en-US" dirty="0"/>
              <a:t>Start RMAN and execute the </a:t>
            </a:r>
            <a:r>
              <a:rPr lang="en-US" dirty="0">
                <a:latin typeface="Courier New" pitchFamily="49" charset="0"/>
                <a:cs typeface="Courier New" pitchFamily="49" charset="0"/>
              </a:rPr>
              <a:t>DUPLICATE</a:t>
            </a:r>
            <a:r>
              <a:rPr lang="en-US" dirty="0"/>
              <a:t> command. The example in the slide illustrates how to use </a:t>
            </a:r>
            <a:r>
              <a:rPr lang="en-US" dirty="0">
                <a:latin typeface="Courier New" pitchFamily="49" charset="0"/>
                <a:cs typeface="Courier New" pitchFamily="49" charset="0"/>
              </a:rPr>
              <a:t>DUPLICATE</a:t>
            </a:r>
            <a:r>
              <a:rPr lang="en-US" dirty="0"/>
              <a:t> for active duplication. The </a:t>
            </a:r>
            <a:r>
              <a:rPr lang="en-US" dirty="0">
                <a:latin typeface="Courier New" pitchFamily="49" charset="0"/>
                <a:cs typeface="Courier New" pitchFamily="49" charset="0"/>
              </a:rPr>
              <a:t>NOFILENAMECHECK</a:t>
            </a:r>
            <a:r>
              <a:rPr lang="en-US" dirty="0"/>
              <a:t> option is required in this example because the primary database files have the same names as the standby database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164</a:t>
            </a:fld>
            <a:endParaRPr lang="en-US" dirty="0"/>
          </a:p>
        </p:txBody>
      </p:sp>
    </p:spTree>
    <p:extLst>
      <p:ext uri="{BB962C8B-B14F-4D97-AF65-F5344CB8AC3E}">
        <p14:creationId xmlns:p14="http://schemas.microsoft.com/office/powerpoint/2010/main" val="281850678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SET</a:t>
            </a:r>
            <a:r>
              <a:rPr lang="en-US" altLang="en-US" dirty="0"/>
              <a:t> clauses for </a:t>
            </a:r>
            <a:r>
              <a:rPr lang="en-US" altLang="en-US" dirty="0">
                <a:latin typeface="Courier New" panose="02070309020205020404" pitchFamily="49" charset="0"/>
                <a:cs typeface="Courier New" panose="02070309020205020404" pitchFamily="49" charset="0"/>
              </a:rPr>
              <a:t>SPFILE</a:t>
            </a:r>
            <a:r>
              <a:rPr lang="en-US" altLang="en-US" dirty="0"/>
              <a:t> are required for log shipping to work properly. </a:t>
            </a:r>
            <a:r>
              <a:rPr lang="en-US" altLang="en-US" dirty="0">
                <a:latin typeface="Courier New" panose="02070309020205020404" pitchFamily="49" charset="0"/>
                <a:cs typeface="Courier New" panose="02070309020205020404" pitchFamily="49" charset="0"/>
              </a:rPr>
              <a:t>db_unique_name</a:t>
            </a:r>
            <a:r>
              <a:rPr lang="en-US" altLang="en-US" dirty="0"/>
              <a:t> must be set to ensure that the catalog and Oracle Data Guard can identify this database as being different from the primary. </a:t>
            </a:r>
          </a:p>
          <a:p>
            <a:pPr lvl="1"/>
            <a:r>
              <a:rPr lang="en-US" altLang="en-US" dirty="0"/>
              <a:t>If the primary is a RAC database, and the target far sync instance is going to be a single instance, add the command </a:t>
            </a:r>
            <a:r>
              <a:rPr lang="en-US" altLang="en-US" dirty="0">
                <a:latin typeface="Courier New" panose="02070309020205020404" pitchFamily="49" charset="0"/>
                <a:cs typeface="Courier New" panose="02070309020205020404" pitchFamily="49" charset="0"/>
              </a:rPr>
              <a:t>SET</a:t>
            </a:r>
            <a:r>
              <a:rPr lang="en-US" altLang="en-US" dirty="0"/>
              <a:t> </a:t>
            </a:r>
            <a:r>
              <a:rPr lang="en-US" altLang="en-US" dirty="0">
                <a:latin typeface="Courier New" panose="02070309020205020404" pitchFamily="49" charset="0"/>
                <a:cs typeface="Courier New" panose="02070309020205020404" pitchFamily="49" charset="0"/>
              </a:rPr>
              <a:t>CLUSTER_DATABASE="FALSE"</a:t>
            </a:r>
            <a:r>
              <a:rPr lang="en-US" altLang="en-US" dirty="0"/>
              <a:t> to the RMAN example.</a:t>
            </a:r>
          </a:p>
          <a:p>
            <a:pPr lvl="1"/>
            <a:r>
              <a:rPr lang="en-US" altLang="en-US" dirty="0"/>
              <a:t>As of Oracle Database Release 12.2, you can also use backup-based duplication to create a Data Guard far sync instance by using the </a:t>
            </a:r>
            <a:r>
              <a:rPr lang="en-US" altLang="en-US" dirty="0">
                <a:latin typeface="Courier New" panose="02070309020205020404" pitchFamily="49" charset="0"/>
                <a:cs typeface="Courier New" panose="02070309020205020404" pitchFamily="49" charset="0"/>
              </a:rPr>
              <a:t>RMAN</a:t>
            </a:r>
            <a:r>
              <a:rPr lang="en-US" altLang="en-US" dirty="0"/>
              <a:t> </a:t>
            </a:r>
            <a:r>
              <a:rPr lang="en-US" altLang="en-US" dirty="0">
                <a:latin typeface="Courier New" panose="02070309020205020404" pitchFamily="49" charset="0"/>
                <a:cs typeface="Courier New" panose="02070309020205020404" pitchFamily="49" charset="0"/>
              </a:rPr>
              <a:t>DUPLICATE</a:t>
            </a:r>
            <a:r>
              <a:rPr lang="en-US" altLang="en-US" dirty="0"/>
              <a:t> command. To do so, substitute </a:t>
            </a:r>
            <a:r>
              <a:rPr lang="en-US" altLang="en-US" dirty="0">
                <a:latin typeface="Courier New" panose="02070309020205020404" pitchFamily="49" charset="0"/>
                <a:cs typeface="Courier New" panose="02070309020205020404" pitchFamily="49" charset="0"/>
              </a:rPr>
              <a:t>FARSYNC</a:t>
            </a:r>
            <a:r>
              <a:rPr lang="en-US" altLang="en-US" dirty="0"/>
              <a:t> in place of </a:t>
            </a:r>
            <a:r>
              <a:rPr lang="en-US" altLang="en-US" dirty="0">
                <a:latin typeface="Courier New" panose="02070309020205020404" pitchFamily="49" charset="0"/>
                <a:cs typeface="Courier New" panose="02070309020205020404" pitchFamily="49" charset="0"/>
              </a:rPr>
              <a:t>STANDBY</a:t>
            </a:r>
            <a:r>
              <a:rPr lang="en-US" altLang="en-US" dirty="0"/>
              <a:t> on the command line and do not specify the </a:t>
            </a:r>
            <a:r>
              <a:rPr lang="en-US" altLang="en-US" dirty="0">
                <a:latin typeface="Courier New" panose="02070309020205020404" pitchFamily="49" charset="0"/>
                <a:cs typeface="Courier New" panose="02070309020205020404" pitchFamily="49" charset="0"/>
              </a:rPr>
              <a:t>DORECOVER</a:t>
            </a:r>
            <a:r>
              <a:rPr lang="en-US" altLang="en-US" dirty="0"/>
              <a:t> option; it is not allowed for far sync instances. For example:</a:t>
            </a:r>
          </a:p>
          <a:p>
            <a:pPr lvl="1"/>
            <a:r>
              <a:rPr lang="en-US" altLang="en-US" dirty="0">
                <a:latin typeface="Courier New" panose="02070309020205020404" pitchFamily="49" charset="0"/>
                <a:cs typeface="Courier New" panose="02070309020205020404" pitchFamily="49" charset="0"/>
              </a:rPr>
              <a:t>DUPLICATE TARGET DATABASE FOR FARSYNC BACKUP LOCATION '+DATA/BACKUP'</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165</a:t>
            </a:fld>
            <a:endParaRPr lang="en-US" dirty="0"/>
          </a:p>
        </p:txBody>
      </p:sp>
    </p:spTree>
    <p:extLst>
      <p:ext uri="{BB962C8B-B14F-4D97-AF65-F5344CB8AC3E}">
        <p14:creationId xmlns:p14="http://schemas.microsoft.com/office/powerpoint/2010/main" val="20337986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start creating a Far Sync by issuing a command on the primary database to create a new Far Sync instance control file. The primary database must be mounted or open to issue the command. The syntax for creating a Far Sync instance control file is:</a:t>
            </a:r>
          </a:p>
          <a:p>
            <a:pPr lvl="4" eaLnBrk="1" hangingPunct="1"/>
            <a:r>
              <a:rPr lang="en-US" altLang="en-US" dirty="0"/>
              <a:t>SQL&gt; ALTER DATABASE CREATE FAR SYNC INSTANCE CONTROLFILE AS '/PATH/FILENAME';</a:t>
            </a:r>
          </a:p>
          <a:p>
            <a:pPr lvl="1" eaLnBrk="1" hangingPunct="1"/>
            <a:r>
              <a:rPr lang="en-US" altLang="en-US" dirty="0"/>
              <a:t>Next, copy the resulting control file, along with a copy of the primary database parameter file and the password file, to the machine that will host the Far Sync instance. It is assumed that the database software has already been installed on the machine that will host the Far Sync instance and a database listener has been configured. If the primary database uses a server parameter file (SPFILE), create a parameter file (PFILE) before copying the file. The following list of initialization parameters may need changing for the Far Sync instance:</a:t>
            </a:r>
          </a:p>
          <a:p>
            <a:pPr lvl="4" eaLnBrk="1" hangingPunct="1"/>
            <a:r>
              <a:rPr lang="en-US" altLang="en-US" dirty="0"/>
              <a:t>DB_UNIQUE_NAME</a:t>
            </a:r>
            <a:r>
              <a:rPr lang="en-US" altLang="en-US" dirty="0">
                <a:latin typeface="Oracle Sans" panose="020B0503020204020204" pitchFamily="34" charset="0"/>
              </a:rPr>
              <a:t>; </a:t>
            </a:r>
            <a:r>
              <a:rPr lang="en-US" altLang="en-US" dirty="0"/>
              <a:t>CONTROL_FILES</a:t>
            </a:r>
            <a:r>
              <a:rPr lang="en-US" altLang="en-US" dirty="0">
                <a:latin typeface="Oracle Sans" panose="020B0503020204020204" pitchFamily="34" charset="0"/>
              </a:rPr>
              <a:t>, </a:t>
            </a:r>
            <a:r>
              <a:rPr lang="en-US" altLang="en-US" dirty="0"/>
              <a:t>FAL_SERVER</a:t>
            </a:r>
            <a:r>
              <a:rPr lang="en-US" altLang="en-US" dirty="0">
                <a:latin typeface="Oracle Sans" panose="020B0503020204020204" pitchFamily="34" charset="0"/>
              </a:rPr>
              <a:t>, </a:t>
            </a:r>
            <a:r>
              <a:rPr lang="en-US" altLang="en-US" dirty="0"/>
              <a:t>LOG_ARCHIVE_CONFIG</a:t>
            </a:r>
            <a:r>
              <a:rPr lang="en-US" altLang="en-US" dirty="0">
                <a:latin typeface="Oracle Sans" panose="020B0503020204020204" pitchFamily="34" charset="0"/>
              </a:rPr>
              <a:t>, and </a:t>
            </a:r>
            <a:r>
              <a:rPr lang="en-US" altLang="en-US" dirty="0"/>
              <a:t>LOG_ARCHIVE_DEST_n</a:t>
            </a:r>
            <a:r>
              <a:rPr lang="en-US" altLang="en-US" dirty="0">
                <a:latin typeface="Oracle Sans" panose="020B0503020204020204" pitchFamily="34" charset="0"/>
              </a:rPr>
              <a:t>. </a:t>
            </a:r>
          </a:p>
          <a:p>
            <a:pPr lvl="1" eaLnBrk="1" hangingPunct="1"/>
            <a:r>
              <a:rPr lang="en-US" altLang="en-US" dirty="0"/>
              <a:t>On both the primary and Far Sync systems, use Oracle Net Manager to create a network service name for the primary and standby databases that will be used by redo transport services. This name will be supplied in the </a:t>
            </a:r>
            <a:r>
              <a:rPr lang="en-US" altLang="en-US" dirty="0">
                <a:latin typeface="Courier New" panose="02070309020205020404" pitchFamily="49" charset="0"/>
              </a:rPr>
              <a:t>LOG_ARCHIVE_DEST_n </a:t>
            </a:r>
            <a:r>
              <a:rPr lang="en-US" altLang="en-US" dirty="0"/>
              <a:t>parameter. Use standard syntax to start and mount the Far Sync. After you mount the Far Sync, the </a:t>
            </a:r>
            <a:r>
              <a:rPr lang="en-US" altLang="en-US" dirty="0">
                <a:latin typeface="Courier New" panose="02070309020205020404" pitchFamily="49" charset="0"/>
              </a:rPr>
              <a:t>DATABASE_ROLE </a:t>
            </a:r>
            <a:r>
              <a:rPr lang="en-US" altLang="en-US" dirty="0"/>
              <a:t>column in the view </a:t>
            </a:r>
            <a:r>
              <a:rPr lang="en-US" altLang="en-US" dirty="0">
                <a:latin typeface="Courier New" panose="02070309020205020404" pitchFamily="49" charset="0"/>
              </a:rPr>
              <a:t>V$DATABASE </a:t>
            </a:r>
            <a:r>
              <a:rPr lang="en-US" altLang="en-US" dirty="0"/>
              <a:t>shows ‘</a:t>
            </a:r>
            <a:r>
              <a:rPr lang="en-US" altLang="en-US" dirty="0">
                <a:latin typeface="Courier New" panose="02070309020205020404" pitchFamily="49" charset="0"/>
              </a:rPr>
              <a:t>FAR SYNC</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166</a:t>
            </a:fld>
            <a:endParaRPr lang="en-US" dirty="0"/>
          </a:p>
        </p:txBody>
      </p:sp>
    </p:spTree>
    <p:extLst>
      <p:ext uri="{BB962C8B-B14F-4D97-AF65-F5344CB8AC3E}">
        <p14:creationId xmlns:p14="http://schemas.microsoft.com/office/powerpoint/2010/main" val="30185701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There are many benefits of a Far Sync. A Far Sync transparently integrates in a maximum availability mode configuration for no-compromise data protection. It requires no changes in applications that currently use a primary database and standby database architecture. A Far Sync has the least performance impact, because it does not manage data files, cannot be opened for access, and cannot run Redo Apply. Features such as redo transport compression that would have a performance impact on a primary database can be offloaded to the Far Sync host.</a:t>
            </a:r>
          </a:p>
          <a:p>
            <a:pPr lvl="1" eaLnBrk="1" hangingPunct="1"/>
            <a:r>
              <a:rPr lang="en-US" altLang="en-US" dirty="0"/>
              <a:t>It is ideal for an HA model serving as a nearby archived log repository, yet it still allows the benefits of a faraway disaster recovery model by extending no-data-loss protection to destinations that are too far away for a primary database to feasibly service directly by using </a:t>
            </a:r>
            <a:r>
              <a:rPr lang="en-US" altLang="en-US" dirty="0">
                <a:latin typeface="Courier New" panose="02070309020205020404" pitchFamily="49" charset="0"/>
              </a:rPr>
              <a:t>SYNC</a:t>
            </a:r>
            <a:r>
              <a:rPr lang="en-US" altLang="en-US" dirty="0"/>
              <a:t> transport.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167</a:t>
            </a:fld>
            <a:endParaRPr lang="en-US" dirty="0"/>
          </a:p>
        </p:txBody>
      </p:sp>
    </p:spTree>
    <p:extLst>
      <p:ext uri="{BB962C8B-B14F-4D97-AF65-F5344CB8AC3E}">
        <p14:creationId xmlns:p14="http://schemas.microsoft.com/office/powerpoint/2010/main" val="16988352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Up to this point in this lesson, the discussion of a redo transport mechanism from a primary database to a Far Sync has used synchronous transmission. It is possible to also use asynchronous redo transport in a maximum performance Data Guard configuration.</a:t>
            </a:r>
          </a:p>
          <a:p>
            <a:pPr lvl="1" eaLnBrk="1" hangingPunct="1"/>
            <a:r>
              <a:rPr lang="en-US" altLang="en-US" dirty="0"/>
              <a:t>In maximum performance mode, the primary database services the Far Sync destination by using </a:t>
            </a:r>
            <a:r>
              <a:rPr lang="en-US" altLang="en-US" dirty="0">
                <a:latin typeface="Courier New" panose="02070309020205020404" pitchFamily="49" charset="0"/>
              </a:rPr>
              <a:t>ASYNC</a:t>
            </a:r>
            <a:r>
              <a:rPr lang="en-US" altLang="en-US" dirty="0"/>
              <a:t> redo transport, regardless of the physical distance between the primary and the Far Sync. High network latencies do not affect transaction throughput when a destination is serviced with ASYNC transport.</a:t>
            </a:r>
          </a:p>
          <a:p>
            <a:pPr lvl="1" eaLnBrk="1" hangingPunct="1"/>
            <a:r>
              <a:rPr lang="en-US" altLang="en-US" dirty="0"/>
              <a:t>In maximum performance mode, a Far Sync can benefit Data Guard configurations that manage more than one remote destination. Each destination that a primary directly services takes computing resources away from applications running on the primary. When a Far Sync is used, the primary only has to service the Far Sync, which then services the rest of the configuration. The performance benefit increases as the number of destinations increases.</a:t>
            </a:r>
          </a:p>
          <a:p>
            <a:pPr lvl="1" eaLnBrk="1" hangingPunct="1"/>
            <a:r>
              <a:rPr lang="en-US" altLang="en-US" dirty="0"/>
              <a:t>The slide shows a world map with a primary database in North America using </a:t>
            </a:r>
            <a:r>
              <a:rPr lang="en-US" altLang="en-US" dirty="0">
                <a:latin typeface="Courier New" panose="02070309020205020404" pitchFamily="49" charset="0"/>
              </a:rPr>
              <a:t>ASYNC</a:t>
            </a:r>
            <a:r>
              <a:rPr lang="en-US" altLang="en-US" dirty="0"/>
              <a:t> redo transport to a Far Sync located in Europe. The Far Sync is then used to cascade the primary redo to multiple standby sites located throughout Europe and Africa. Up to 30 terminal destinations are supported.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168</a:t>
            </a:fld>
            <a:endParaRPr lang="en-US" dirty="0"/>
          </a:p>
        </p:txBody>
      </p:sp>
    </p:spTree>
    <p:extLst>
      <p:ext uri="{BB962C8B-B14F-4D97-AF65-F5344CB8AC3E}">
        <p14:creationId xmlns:p14="http://schemas.microsoft.com/office/powerpoint/2010/main" val="43949762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With traditional cascaded standby database configurations prior to Oracle Database 12</a:t>
            </a:r>
            <a:r>
              <a:rPr lang="en-US" altLang="en-US" i="1" dirty="0"/>
              <a:t>c</a:t>
            </a:r>
            <a:r>
              <a:rPr lang="en-US" altLang="en-US" dirty="0"/>
              <a:t>, primary database redo is transported to a standby database, and that standby database cascades or forwards the primary redo to additional standby databases. However, traditionally the redo is not immediately cascaded. Primary database redo is written to the standby redo log as it is received at a cascading standby database. This redo was cascaded only after the standby redo log file that it was being written to had been archived locally. </a:t>
            </a:r>
          </a:p>
          <a:p>
            <a:pPr lvl="1" eaLnBrk="1" hangingPunct="1"/>
            <a:r>
              <a:rPr lang="en-US" altLang="en-US" dirty="0"/>
              <a:t>Because standby redo logs are usually configured with the same size as the primary database redo log files, the rate that a standby redo log switches and is archived locally should be about the same time frequency as the primary database log switch rate. Depending on the size of the redo logs and the rate of redo generation, this log switch could take hours. It is also common that the time interval between switches varies. Even when the redo logs were not full, forced log switches on the primary database were typically used to standardize the time interval of log switches. However, the time meant that the final cascaded standby database was guaranteed to lag behind the primary database.</a:t>
            </a:r>
          </a:p>
          <a:p>
            <a:pPr lvl="1" eaLnBrk="1" hangingPunct="1"/>
            <a:r>
              <a:rPr lang="en-US" altLang="en-US" dirty="0"/>
              <a:t>As of Oracle Database 12</a:t>
            </a:r>
            <a:r>
              <a:rPr lang="en-US" altLang="en-US" i="1" dirty="0"/>
              <a:t>c</a:t>
            </a:r>
            <a:r>
              <a:rPr lang="en-US" altLang="en-US" dirty="0"/>
              <a:t> Release 1 (12.1), primary database redo is cascaded immediately, as it is being written to the standby redo log file. The terminal destination, therefore, has minimal redo transport lag with respect to the primary database. Only physical standbys and Far Syncs can cascade redo.</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169</a:t>
            </a:fld>
            <a:endParaRPr lang="en-US" dirty="0"/>
          </a:p>
        </p:txBody>
      </p:sp>
    </p:spTree>
    <p:extLst>
      <p:ext uri="{BB962C8B-B14F-4D97-AF65-F5344CB8AC3E}">
        <p14:creationId xmlns:p14="http://schemas.microsoft.com/office/powerpoint/2010/main" val="102059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Data Guard provides three high-level modes of data protection that you can configure to balance cost, availability, performance, and transaction protection. You can configure the Data Guard environment to maximize data protection, availability, or performance.</a:t>
            </a:r>
          </a:p>
          <a:p>
            <a:pPr lvl="1" eaLnBrk="1" hangingPunct="1"/>
            <a:r>
              <a:rPr lang="en-US" altLang="en-US" b="1" dirty="0"/>
              <a:t>Maximum Protection</a:t>
            </a:r>
          </a:p>
          <a:p>
            <a:pPr lvl="1" eaLnBrk="1" hangingPunct="1"/>
            <a:r>
              <a:rPr lang="en-US" altLang="en-US" dirty="0"/>
              <a:t>This protection mode guarantees that no data loss occurs if the primary database fails. For this level of protection, the redo data that is needed to recover each transaction must be written to both the local online redo log and the standby redo log (used to store redo data received from another database) on at least one standby database before the transaction commits. To ensure that data loss does not occur, the primary database shuts down if a fault prevents it from writing its redo stream to at least one remote standby redo log.</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17</a:t>
            </a:fld>
            <a:endParaRPr lang="en-US" dirty="0"/>
          </a:p>
        </p:txBody>
      </p:sp>
    </p:spTree>
    <p:extLst>
      <p:ext uri="{BB962C8B-B14F-4D97-AF65-F5344CB8AC3E}">
        <p14:creationId xmlns:p14="http://schemas.microsoft.com/office/powerpoint/2010/main" val="24448267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Multiple standby database configurations are very common in zero-data-loss architectures, where the primary database services one local standby database and one remote standby database. The local standby database may be located in the same data center with high-speed LAN connections using synchronous redo transport. This provides very fast HA failover in the event of a problem with the primary database system. It is also often used for offloading backups, read-only reporting, data extracts, rolling maintenance, and patching. </a:t>
            </a:r>
          </a:p>
          <a:p>
            <a:pPr lvl="1" eaLnBrk="1" hangingPunct="1"/>
            <a:r>
              <a:rPr lang="en-US" altLang="en-US" dirty="0"/>
              <a:t>When the standby database is local to the primary database system, one disadvantage is site-wide disasters (for example, hurricanes or tornadoes could potentially impact entire data centers). To achieve zero data loss for all disasters, a second remote standby database is often used. The remote distance often necessitates asynchronous redo transport. </a:t>
            </a:r>
          </a:p>
          <a:p>
            <a:pPr lvl="1" eaLnBrk="1" hangingPunct="1"/>
            <a:r>
              <a:rPr lang="en-US" altLang="en-US" dirty="0"/>
              <a:t>This multiple standby database configuration places additional performance overhead and burden on the primary database system because of the need to ship redo to two different locations. Traditional cascaded standby database configuration could not provide zero data loss for the remote standby database system because of redo transport lag.</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170</a:t>
            </a:fld>
            <a:endParaRPr lang="en-US" dirty="0"/>
          </a:p>
        </p:txBody>
      </p:sp>
    </p:spTree>
    <p:extLst>
      <p:ext uri="{BB962C8B-B14F-4D97-AF65-F5344CB8AC3E}">
        <p14:creationId xmlns:p14="http://schemas.microsoft.com/office/powerpoint/2010/main" val="35004101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With real-time cascade introduced in Oracle Database 12</a:t>
            </a:r>
            <a:r>
              <a:rPr lang="en-US" altLang="en-US" i="1" dirty="0"/>
              <a:t>c</a:t>
            </a:r>
            <a:r>
              <a:rPr lang="en-US" altLang="en-US" dirty="0"/>
              <a:t>, the terminal destination has minimal redo transport lag for the primary database. Therefore, the local standby can be used to cascade the redo to the remote standby. This reduces the volume of redo sent from the primary by half, which results in less performance impact on the primary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171</a:t>
            </a:fld>
            <a:endParaRPr lang="en-US" dirty="0"/>
          </a:p>
        </p:txBody>
      </p:sp>
    </p:spTree>
    <p:extLst>
      <p:ext uri="{BB962C8B-B14F-4D97-AF65-F5344CB8AC3E}">
        <p14:creationId xmlns:p14="http://schemas.microsoft.com/office/powerpoint/2010/main" val="19872666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a:extLst>
              <a:ext uri="{FF2B5EF4-FFF2-40B4-BE49-F238E27FC236}">
                <a16:creationId xmlns="" xmlns:a16="http://schemas.microsoft.com/office/drawing/2014/main" id="{3091FAE4-53CD-4EA7-9ABE-323BDE77D566}"/>
              </a:ext>
            </a:extLst>
          </p:cNvPr>
          <p:cNvSpPr>
            <a:spLocks noGrp="1" noChangeArrowheads="1"/>
          </p:cNvSpPr>
          <p:nvPr>
            <p:ph type="body" idx="1"/>
          </p:nvPr>
        </p:nvSpPr>
        <p:spPr/>
        <p:txBody>
          <a:bodyPr/>
          <a:lstStyle/>
          <a:p>
            <a:r>
              <a:rPr lang="en-US" altLang="en-US" dirty="0"/>
              <a:t>Answer: b, d</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172</a:t>
            </a:fld>
            <a:endParaRPr lang="en-US" dirty="0"/>
          </a:p>
        </p:txBody>
      </p:sp>
    </p:spTree>
    <p:extLst>
      <p:ext uri="{BB962C8B-B14F-4D97-AF65-F5344CB8AC3E}">
        <p14:creationId xmlns:p14="http://schemas.microsoft.com/office/powerpoint/2010/main" val="10099655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173</a:t>
            </a:fld>
            <a:endParaRPr lang="en-US" dirty="0"/>
          </a:p>
        </p:txBody>
      </p:sp>
    </p:spTree>
    <p:extLst>
      <p:ext uri="{BB962C8B-B14F-4D97-AF65-F5344CB8AC3E}">
        <p14:creationId xmlns:p14="http://schemas.microsoft.com/office/powerpoint/2010/main" val="136350213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6 - </a:t>
            </a:r>
            <a:fld id="{7C951E65-0BAA-4B24-AD87-683F8269D8DB}" type="slidenum">
              <a:rPr lang="en-US" smtClean="0"/>
              <a:pPr>
                <a:defRPr/>
              </a:pPr>
              <a:t>174</a:t>
            </a:fld>
            <a:endParaRPr lang="en-US" dirty="0"/>
          </a:p>
        </p:txBody>
      </p:sp>
    </p:spTree>
    <p:extLst>
      <p:ext uri="{BB962C8B-B14F-4D97-AF65-F5344CB8AC3E}">
        <p14:creationId xmlns:p14="http://schemas.microsoft.com/office/powerpoint/2010/main" val="19892553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996344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176</a:t>
            </a:fld>
            <a:endParaRPr lang="en-US" dirty="0"/>
          </a:p>
        </p:txBody>
      </p:sp>
    </p:spTree>
    <p:extLst>
      <p:ext uri="{BB962C8B-B14F-4D97-AF65-F5344CB8AC3E}">
        <p14:creationId xmlns:p14="http://schemas.microsoft.com/office/powerpoint/2010/main" val="422528043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snapshot standby database is a fully updatable standby database that is created by converting a physical standby database to a snapshot standby database. A snapshot standby database receives and archives—but does not apply—redo data from a primary database. Redo data received from the primary database is applied when a snapshot standby database is converted back to a physical standby database, after discarding all local updates to the snapshot standby database.</a:t>
            </a:r>
          </a:p>
          <a:p>
            <a:pPr lvl="1" eaLnBrk="1" hangingPunct="1"/>
            <a:r>
              <a:rPr lang="en-US" altLang="en-US" dirty="0"/>
              <a:t>You can create a snapshot standby database by using DGMGRL commands or SQL commands.</a:t>
            </a:r>
          </a:p>
          <a:p>
            <a:pPr lvl="1" eaLnBrk="1" hangingPunct="1"/>
            <a:r>
              <a:rPr lang="en-US" altLang="en-US" dirty="0"/>
              <a:t>When the standby database is converted to a snapshot standby database, an implicit guaranteed restore point is created and Flashback Database is enabled. After performing operations on the snapshot standby database, you can convert it back to a physical standby database. Flashback Database will be discussed later in the course.</a:t>
            </a:r>
          </a:p>
          <a:p>
            <a:pPr lvl="1" eaLnBrk="1" hangingPunct="1"/>
            <a:r>
              <a:rPr lang="en-US" altLang="en-US" dirty="0"/>
              <a:t>Data Guard implicitly flashes the database back to the guaranteed restore point and automatically applies the primary database redo that was archived by the snapshot standby database since it was created. The guaranteed restore point is dropped automatically after this process is completed.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177</a:t>
            </a:fld>
            <a:endParaRPr lang="en-US" dirty="0"/>
          </a:p>
        </p:txBody>
      </p:sp>
    </p:spTree>
    <p:extLst>
      <p:ext uri="{BB962C8B-B14F-4D97-AF65-F5344CB8AC3E}">
        <p14:creationId xmlns:p14="http://schemas.microsoft.com/office/powerpoint/2010/main" val="111235062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After a physical standby database is converted to a snapshot standby database, Redo Apply no longer applies the redo data. The redo data continues to be received using the defined transport method (</a:t>
            </a:r>
            <a:r>
              <a:rPr lang="en-US" altLang="en-US" dirty="0">
                <a:latin typeface="Courier New" panose="02070309020205020404" pitchFamily="49" charset="0"/>
              </a:rPr>
              <a:t>SYNC</a:t>
            </a:r>
            <a:r>
              <a:rPr lang="en-US" altLang="en-US" dirty="0"/>
              <a:t> or </a:t>
            </a:r>
            <a:r>
              <a:rPr lang="en-US" altLang="en-US" dirty="0">
                <a:latin typeface="Courier New" panose="02070309020205020404" pitchFamily="49" charset="0"/>
              </a:rPr>
              <a:t>ASYNC</a:t>
            </a:r>
            <a:r>
              <a:rPr lang="en-US" altLang="en-US" dirty="0"/>
              <a:t>), but it is not applied until the snapshot standby database is converted back to a physical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178</a:t>
            </a:fld>
            <a:endParaRPr lang="en-US" dirty="0"/>
          </a:p>
        </p:txBody>
      </p:sp>
    </p:spTree>
    <p:extLst>
      <p:ext uri="{BB962C8B-B14F-4D97-AF65-F5344CB8AC3E}">
        <p14:creationId xmlns:p14="http://schemas.microsoft.com/office/powerpoint/2010/main" val="5729705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slide lists the steps necessary to convert a physical standby database to a snapshot standby database. Before converting the standby database, Redo Apply must be stopped if it is running. If Redo Apply is running, the following error message will be returned:</a:t>
            </a:r>
          </a:p>
          <a:p>
            <a:pPr lvl="2" eaLnBrk="1" hangingPunct="1">
              <a:buNone/>
            </a:pPr>
            <a:r>
              <a:rPr lang="en-US" altLang="en-US" dirty="0">
                <a:latin typeface="Courier New" panose="02070309020205020404" pitchFamily="49" charset="0"/>
                <a:cs typeface="Courier New" panose="02070309020205020404" pitchFamily="49" charset="0"/>
              </a:rPr>
              <a:t>SQL&gt; alter database convert to snapshot standby;</a:t>
            </a:r>
          </a:p>
          <a:p>
            <a:pPr lvl="2" eaLnBrk="1" hangingPunct="1">
              <a:buNone/>
            </a:pPr>
            <a:r>
              <a:rPr lang="en-US" altLang="en-US" dirty="0">
                <a:latin typeface="Courier New" panose="02070309020205020404" pitchFamily="49" charset="0"/>
                <a:cs typeface="Courier New" panose="02070309020205020404" pitchFamily="49" charset="0"/>
              </a:rPr>
              <a:t>alter database convert to snapshot standby</a:t>
            </a:r>
          </a:p>
          <a:p>
            <a:pPr lvl="2" eaLnBrk="1" hangingPunct="1">
              <a:buNone/>
            </a:pPr>
            <a:r>
              <a:rPr lang="en-US" altLang="en-US" dirty="0">
                <a:latin typeface="Courier New" panose="02070309020205020404" pitchFamily="49" charset="0"/>
                <a:cs typeface="Courier New" panose="02070309020205020404" pitchFamily="49" charset="0"/>
              </a:rPr>
              <a:t>*</a:t>
            </a:r>
          </a:p>
          <a:p>
            <a:pPr lvl="2" eaLnBrk="1" hangingPunct="1">
              <a:buNone/>
            </a:pPr>
            <a:r>
              <a:rPr lang="en-US" altLang="en-US" dirty="0">
                <a:latin typeface="Courier New" panose="02070309020205020404" pitchFamily="49" charset="0"/>
                <a:cs typeface="Courier New" panose="02070309020205020404" pitchFamily="49" charset="0"/>
              </a:rPr>
              <a:t>ERROR at line 1:</a:t>
            </a:r>
          </a:p>
          <a:p>
            <a:pPr lvl="2" eaLnBrk="1" hangingPunct="1">
              <a:buNone/>
            </a:pPr>
            <a:r>
              <a:rPr lang="en-US" altLang="en-US" dirty="0">
                <a:latin typeface="Courier New" panose="02070309020205020404" pitchFamily="49" charset="0"/>
                <a:cs typeface="Courier New" panose="02070309020205020404" pitchFamily="49" charset="0"/>
              </a:rPr>
              <a:t>ORA-38784: Cannot create restore point 'SNAPSHOT_STANDBY_REQUIRED_02/1/2020</a:t>
            </a:r>
          </a:p>
          <a:p>
            <a:pPr lvl="2" eaLnBrk="1" hangingPunct="1">
              <a:buNone/>
            </a:pPr>
            <a:r>
              <a:rPr lang="en-US" altLang="en-US" dirty="0">
                <a:latin typeface="Courier New" panose="02070309020205020404" pitchFamily="49" charset="0"/>
                <a:cs typeface="Courier New" panose="02070309020205020404" pitchFamily="49" charset="0"/>
              </a:rPr>
              <a:t>16:25:49'.</a:t>
            </a:r>
          </a:p>
          <a:p>
            <a:pPr lvl="2" eaLnBrk="1" hangingPunct="1">
              <a:buNone/>
            </a:pPr>
            <a:r>
              <a:rPr lang="en-US" altLang="en-US" dirty="0">
                <a:latin typeface="Courier New" panose="02070309020205020404" pitchFamily="49" charset="0"/>
                <a:cs typeface="Courier New" panose="02070309020205020404" pitchFamily="49" charset="0"/>
              </a:rPr>
              <a:t>ORA-01153: an incompatible media recovery is active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179</a:t>
            </a:fld>
            <a:endParaRPr lang="en-US" dirty="0"/>
          </a:p>
        </p:txBody>
      </p:sp>
    </p:spTree>
    <p:extLst>
      <p:ext uri="{BB962C8B-B14F-4D97-AF65-F5344CB8AC3E}">
        <p14:creationId xmlns:p14="http://schemas.microsoft.com/office/powerpoint/2010/main" val="79375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 xmlns:a16="http://schemas.microsoft.com/office/drawing/2014/main" id="{062D7B27-8208-4C18-98E7-BA3158E6F14A}"/>
              </a:ext>
            </a:extLst>
          </p:cNvPr>
          <p:cNvSpPr>
            <a:spLocks noGrp="1" noChangeArrowheads="1"/>
          </p:cNvSpPr>
          <p:nvPr>
            <p:ph type="body" idx="1"/>
          </p:nvPr>
        </p:nvSpPr>
        <p:spPr>
          <a:xfrm>
            <a:off x="457200" y="449263"/>
            <a:ext cx="6858000" cy="9380537"/>
          </a:xfrm>
        </p:spPr>
        <p:txBody>
          <a:bodyPr/>
          <a:lstStyle/>
          <a:p>
            <a:pPr lvl="1"/>
            <a:r>
              <a:rPr lang="en-US" altLang="en-US" b="1" dirty="0"/>
              <a:t>Maximum Availability</a:t>
            </a:r>
          </a:p>
          <a:p>
            <a:pPr lvl="1"/>
            <a:r>
              <a:rPr lang="en-US" altLang="en-US" dirty="0"/>
              <a:t>This protection mode provides the highest possible level of data protection without compromising the availability of the primary database. As with maximum protection mode, a transaction does not commit until the redo needed to recover that transaction is written to the local online redo log and to at least one remote standby redo log. Unlike maximum protection mode, the primary database does not shut down if a fault prevents it from writing its redo stream to a remote standby redo log. Instead, the primary database operates in an unsynchronized mode until the fault is corrected and all the gaps in the redo log files are resolved. When all the gaps are resolved and the primary database is synchronized with the standby database, the primary database automatically resumes operating in maximum availability mode.</a:t>
            </a:r>
          </a:p>
          <a:p>
            <a:pPr lvl="1"/>
            <a:r>
              <a:rPr lang="en-US" altLang="en-US" dirty="0"/>
              <a:t>This mode guarantees that no data loss occurs if the primary database fails, but only if a second fault does not prevent a complete set of redo data from being sent from the primary database to at least one standby database.</a:t>
            </a:r>
          </a:p>
          <a:p>
            <a:pPr lvl="1"/>
            <a:r>
              <a:rPr lang="en-US" altLang="en-US" b="1" dirty="0"/>
              <a:t>Maximum Performance (Default)</a:t>
            </a:r>
          </a:p>
          <a:p>
            <a:pPr lvl="1"/>
            <a:r>
              <a:rPr lang="en-US" altLang="en-US" dirty="0"/>
              <a:t>The default protection mode provides the highest possible level of data protection without affecting the performance of the primary database. This is accomplished by allowing a transaction to commit as soon as the redo data needed to recover that transaction is written to the local online redo log. The primary database’s redo data stream is also written to all ASYNC standby databases and is written asynchronously with respect to the commitment of the transactions that create the redo data.</a:t>
            </a:r>
          </a:p>
        </p:txBody>
      </p:sp>
      <p:sp>
        <p:nvSpPr>
          <p:cNvPr id="6" name="Footer Placeholder 5"/>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18</a:t>
            </a:fld>
            <a:endParaRPr lang="en-US" dirty="0"/>
          </a:p>
        </p:txBody>
      </p:sp>
    </p:spTree>
    <p:extLst>
      <p:ext uri="{BB962C8B-B14F-4D97-AF65-F5344CB8AC3E}">
        <p14:creationId xmlns:p14="http://schemas.microsoft.com/office/powerpoint/2010/main" val="370174154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Keep the following in mind when activating a snapshot standby database:</a:t>
            </a:r>
          </a:p>
          <a:p>
            <a:pPr lvl="2" eaLnBrk="1" hangingPunct="1"/>
            <a:r>
              <a:rPr lang="en-US" altLang="en-US" b="1" dirty="0"/>
              <a:t>Potential data loss when a log file is corrupted:</a:t>
            </a:r>
            <a:r>
              <a:rPr lang="en-US" altLang="en-US" dirty="0"/>
              <a:t> The snapshot standby database accepts redo log files but does not apply them. If there is a corrupted redo log file at the snapshot standby database, it is not discovered until the database is converted back to a physical standby database and the managed recovery process (MRP) is started. If the primary database is unavailable at that time, there is no way to retrieve that log. Also, the loss or corruption of a flashback log file might prevent conversion back to a physical standby database.</a:t>
            </a:r>
          </a:p>
          <a:p>
            <a:pPr lvl="2" eaLnBrk="1" hangingPunct="1"/>
            <a:r>
              <a:rPr lang="en-US" altLang="en-US" b="1" dirty="0"/>
              <a:t>Lengthy conversion of the snapshot standby database to a primary database:</a:t>
            </a:r>
            <a:r>
              <a:rPr lang="en-US" altLang="en-US" dirty="0"/>
              <a:t> In the event of a failure of the primary database, the snapshot standby database can be converted back to a physical standby database. The redo that has been received can then be applied, and the database can be converted to a primary database. If the snapshot standby database lags far behind the primary database, it may take a long time to apply the redo that has been received and convert it to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180</a:t>
            </a:fld>
            <a:endParaRPr lang="en-US" dirty="0"/>
          </a:p>
        </p:txBody>
      </p:sp>
    </p:spTree>
    <p:extLst>
      <p:ext uri="{BB962C8B-B14F-4D97-AF65-F5344CB8AC3E}">
        <p14:creationId xmlns:p14="http://schemas.microsoft.com/office/powerpoint/2010/main" val="271407348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you convert the physical standby database to a snapshot standby database, it cannot be the only standby database in the configuration if your configuration is in maximum protection mode. In addition, you cannot make changes to the configuration after converting to a snapshot standby database that would create this situation. Protection modes will be discussed later in the course.</a:t>
            </a:r>
          </a:p>
          <a:p>
            <a:pPr lvl="1" eaLnBrk="1" hangingPunct="1"/>
            <a:r>
              <a:rPr lang="en-US" altLang="en-US" dirty="0"/>
              <a:t>You cannot perform a switchover to a snapshot standby database. </a:t>
            </a:r>
          </a:p>
          <a:p>
            <a:pPr lvl="1" eaLnBrk="1" hangingPunct="1"/>
            <a:r>
              <a:rPr lang="en-US" altLang="en-US" dirty="0"/>
              <a:t>A snapshot standby database cannot be configured as a fast-start failover target.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181</a:t>
            </a:fld>
            <a:endParaRPr lang="en-US" dirty="0"/>
          </a:p>
        </p:txBody>
      </p:sp>
    </p:spTree>
    <p:extLst>
      <p:ext uri="{BB962C8B-B14F-4D97-AF65-F5344CB8AC3E}">
        <p14:creationId xmlns:p14="http://schemas.microsoft.com/office/powerpoint/2010/main" val="179060149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rPr>
              <a:t>DATABASE_ROLE</a:t>
            </a:r>
            <a:r>
              <a:rPr lang="en-US" altLang="en-US" dirty="0"/>
              <a:t> column of the </a:t>
            </a:r>
            <a:r>
              <a:rPr lang="en-US" altLang="en-US" dirty="0">
                <a:latin typeface="Courier New" panose="02070309020205020404" pitchFamily="49" charset="0"/>
              </a:rPr>
              <a:t>V$DATABASE</a:t>
            </a:r>
            <a:r>
              <a:rPr lang="en-US" altLang="en-US" dirty="0"/>
              <a:t> view indicates that the database is a snapshot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182</a:t>
            </a:fld>
            <a:endParaRPr lang="en-US" dirty="0"/>
          </a:p>
        </p:txBody>
      </p:sp>
    </p:spTree>
    <p:extLst>
      <p:ext uri="{BB962C8B-B14F-4D97-AF65-F5344CB8AC3E}">
        <p14:creationId xmlns:p14="http://schemas.microsoft.com/office/powerpoint/2010/main" val="24268557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Flashback Database does not have to be enabled to issue the command to convert a physical standby database to a snapshot database; however, the flash recovery area must be configured. The command will automatically enable Flashback Database and create a guaranteed restore point. This will result in a flashback log being created in the flash recovery area. If there is not enough space in the flash recovery area to create the flashback logs, an error will occur, and an error message is written to the alert log. The longer the period of time that the standby database is in the snapshot mode, the larger the flashback logs will become. It will be necessary to monitor this space usage with the SQL statement presented in the above slide. The above query monitors overall space usage in the flash recovery area. To determine the specific space requirements for the guaranteed restore point that was created, the following query can be used:</a:t>
            </a:r>
          </a:p>
          <a:p>
            <a:pPr lvl="3" eaLnBrk="1" hangingPunct="1">
              <a:buNone/>
            </a:pPr>
            <a:r>
              <a:rPr lang="en-US" altLang="en-US" dirty="0">
                <a:latin typeface="Courier New" panose="02070309020205020404" pitchFamily="49" charset="0"/>
              </a:rPr>
              <a:t>SQL&gt; SELECT NAME, STORAGE_SIZE FROM V$RESTORE_POINT; </a:t>
            </a:r>
          </a:p>
          <a:p>
            <a:pPr lvl="3" eaLnBrk="1" hangingPunct="1">
              <a:buNone/>
            </a:pPr>
            <a:r>
              <a:rPr lang="en-US" altLang="en-US" dirty="0">
                <a:latin typeface="Courier New" panose="02070309020205020404" pitchFamily="49" charset="0"/>
              </a:rPr>
              <a:t>NAME                                           STORAGE_SIZE</a:t>
            </a:r>
          </a:p>
          <a:p>
            <a:pPr lvl="3" eaLnBrk="1" hangingPunct="1">
              <a:buNone/>
            </a:pPr>
            <a:r>
              <a:rPr lang="en-US" altLang="en-US" dirty="0">
                <a:latin typeface="Courier New" panose="02070309020205020404" pitchFamily="49" charset="0"/>
              </a:rPr>
              <a:t>---------------------------------------------  ------------</a:t>
            </a:r>
          </a:p>
          <a:p>
            <a:pPr lvl="3" eaLnBrk="1" hangingPunct="1">
              <a:buNone/>
            </a:pPr>
            <a:r>
              <a:rPr lang="en-US" altLang="en-US" dirty="0">
                <a:latin typeface="Courier New" panose="02070309020205020404" pitchFamily="49" charset="0"/>
              </a:rPr>
              <a:t>SNAPSHOT_STANDBY_REQUIRED_02/16/2020 16:41:11      52428800</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183</a:t>
            </a:fld>
            <a:endParaRPr lang="en-US" dirty="0"/>
          </a:p>
        </p:txBody>
      </p:sp>
    </p:spTree>
    <p:extLst>
      <p:ext uri="{BB962C8B-B14F-4D97-AF65-F5344CB8AC3E}">
        <p14:creationId xmlns:p14="http://schemas.microsoft.com/office/powerpoint/2010/main" val="36114231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CONVERT</a:t>
            </a:r>
            <a:r>
              <a:rPr lang="en-US" altLang="en-US" dirty="0"/>
              <a:t> </a:t>
            </a:r>
            <a:r>
              <a:rPr lang="en-US" altLang="en-US" dirty="0">
                <a:latin typeface="Courier New" panose="02070309020205020404" pitchFamily="49" charset="0"/>
              </a:rPr>
              <a:t>DATABASE</a:t>
            </a:r>
            <a:r>
              <a:rPr lang="en-US" altLang="en-US" dirty="0"/>
              <a:t> command to convert the database back to a physical standby database. The snapshot database must have been opened at least once in read-write mode before it can be converted back to a physical standby; otherwise the following error is returned:</a:t>
            </a:r>
          </a:p>
          <a:p>
            <a:pPr marL="225425" lvl="2" indent="3175" eaLnBrk="1" hangingPunct="1">
              <a:buNone/>
            </a:pPr>
            <a:r>
              <a:rPr lang="en-US" altLang="en-US" dirty="0">
                <a:latin typeface="Courier New" panose="02070309020205020404" pitchFamily="49" charset="0"/>
              </a:rPr>
              <a:t>SQL&gt; alter database convert to physical standby;</a:t>
            </a:r>
          </a:p>
          <a:p>
            <a:pPr marL="225425" lvl="2" indent="3175" eaLnBrk="1" hangingPunct="1">
              <a:buNone/>
            </a:pPr>
            <a:r>
              <a:rPr lang="en-US" altLang="en-US" dirty="0">
                <a:latin typeface="Courier New" panose="02070309020205020404" pitchFamily="49" charset="0"/>
              </a:rPr>
              <a:t>alter database convert to physical standby</a:t>
            </a:r>
          </a:p>
          <a:p>
            <a:pPr marL="225425" lvl="2" indent="3175" eaLnBrk="1" hangingPunct="1">
              <a:buNone/>
            </a:pPr>
            <a:r>
              <a:rPr lang="en-US" altLang="en-US" dirty="0">
                <a:latin typeface="Courier New" panose="02070309020205020404" pitchFamily="49" charset="0"/>
              </a:rPr>
              <a:t>*</a:t>
            </a:r>
          </a:p>
          <a:p>
            <a:pPr marL="225425" lvl="2" indent="3175" eaLnBrk="1" hangingPunct="1">
              <a:buNone/>
            </a:pPr>
            <a:r>
              <a:rPr lang="en-US" altLang="en-US" dirty="0">
                <a:latin typeface="Courier New" panose="02070309020205020404" pitchFamily="49" charset="0"/>
              </a:rPr>
              <a:t>ERROR at line 1:ORA-16433: The database or pluggable database must be opened in read/write mode.</a:t>
            </a:r>
          </a:p>
          <a:p>
            <a:pPr lvl="4" eaLnBrk="1" hangingPunct="1"/>
            <a:r>
              <a:rPr lang="en-US" altLang="en-US" b="1" dirty="0">
                <a:latin typeface="Oracle Sans" panose="020B0503020204020204" pitchFamily="34" charset="0"/>
                <a:cs typeface="Oracle Sans" panose="020B0503020204020204" pitchFamily="34" charset="0"/>
              </a:rPr>
              <a:t>Note:</a:t>
            </a:r>
            <a:r>
              <a:rPr lang="en-US" altLang="en-US" dirty="0">
                <a:latin typeface="Oracle Sans" panose="020B0503020204020204" pitchFamily="34" charset="0"/>
                <a:cs typeface="Oracle Sans" panose="020B0503020204020204" pitchFamily="34" charset="0"/>
              </a:rPr>
              <a:t> The above error was generated by attempting to immediately convert back to physical standby before even opening the snapshot standby database.</a:t>
            </a:r>
          </a:p>
          <a:p>
            <a:pPr lvl="4" eaLnBrk="1" hangingPunct="1"/>
            <a:r>
              <a:rPr lang="en-US" altLang="en-US" dirty="0">
                <a:latin typeface="Oracle Sans" panose="020B0503020204020204" pitchFamily="34" charset="0"/>
                <a:cs typeface="Oracle Sans" panose="020B0503020204020204" pitchFamily="34" charset="0"/>
              </a:rPr>
              <a:t>If the snapshot standby is currently open, it must be shut down and started back up in the MOUNT mode to covert back to a physical standby. Otherwise the following error occurs:</a:t>
            </a:r>
          </a:p>
          <a:p>
            <a:pPr marL="225425" lvl="2" indent="3175" eaLnBrk="1" hangingPunct="1">
              <a:buNone/>
            </a:pPr>
            <a:r>
              <a:rPr lang="en-US" altLang="en-US" dirty="0">
                <a:latin typeface="Courier New" panose="02070309020205020404" pitchFamily="49" charset="0"/>
              </a:rPr>
              <a:t>ORA-01126: database must be mounted in this instance and not open in any instance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184</a:t>
            </a:fld>
            <a:endParaRPr lang="en-US" dirty="0"/>
          </a:p>
        </p:txBody>
      </p:sp>
    </p:spTree>
    <p:extLst>
      <p:ext uri="{BB962C8B-B14F-4D97-AF65-F5344CB8AC3E}">
        <p14:creationId xmlns:p14="http://schemas.microsoft.com/office/powerpoint/2010/main" val="160570113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 xmlns:a16="http://schemas.microsoft.com/office/drawing/2014/main" id="{D6B78D95-7ADC-4547-B518-A6E5EEC8ABB0}"/>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185</a:t>
            </a:fld>
            <a:endParaRPr lang="en-US" dirty="0"/>
          </a:p>
        </p:txBody>
      </p:sp>
    </p:spTree>
    <p:extLst>
      <p:ext uri="{BB962C8B-B14F-4D97-AF65-F5344CB8AC3E}">
        <p14:creationId xmlns:p14="http://schemas.microsoft.com/office/powerpoint/2010/main" val="4118206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186</a:t>
            </a:fld>
            <a:endParaRPr lang="en-US" dirty="0"/>
          </a:p>
        </p:txBody>
      </p:sp>
    </p:spTree>
    <p:extLst>
      <p:ext uri="{BB962C8B-B14F-4D97-AF65-F5344CB8AC3E}">
        <p14:creationId xmlns:p14="http://schemas.microsoft.com/office/powerpoint/2010/main" val="276069834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7 - </a:t>
            </a:r>
            <a:fld id="{7C951E65-0BAA-4B24-AD87-683F8269D8DB}" type="slidenum">
              <a:rPr lang="en-US" smtClean="0"/>
              <a:pPr>
                <a:defRPr/>
              </a:pPr>
              <a:t>187</a:t>
            </a:fld>
            <a:endParaRPr lang="en-US" dirty="0"/>
          </a:p>
        </p:txBody>
      </p:sp>
    </p:spTree>
    <p:extLst>
      <p:ext uri="{BB962C8B-B14F-4D97-AF65-F5344CB8AC3E}">
        <p14:creationId xmlns:p14="http://schemas.microsoft.com/office/powerpoint/2010/main" val="15515632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45868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102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eaLnBrk="1" hangingPunct="1"/>
            <a:r>
              <a:rPr lang="en-US" altLang="en-US" dirty="0"/>
              <a:t>Hardware and Operating System Requirements</a:t>
            </a:r>
          </a:p>
          <a:p>
            <a:pPr lvl="1" eaLnBrk="1" hangingPunct="1"/>
            <a:r>
              <a:rPr lang="en-US" altLang="en-US" dirty="0"/>
              <a:t>These are the requirements for Data Guard:</a:t>
            </a:r>
          </a:p>
          <a:p>
            <a:pPr lvl="2" eaLnBrk="1" hangingPunct="1"/>
            <a:r>
              <a:rPr lang="en-US" altLang="en-US" dirty="0"/>
              <a:t>The hardware for the primary and standby database systems can be different. For example, the number of CPUs, the memory size, and the storage configuration can differ.</a:t>
            </a:r>
          </a:p>
          <a:p>
            <a:pPr lvl="2" eaLnBrk="1" hangingPunct="1"/>
            <a:r>
              <a:rPr lang="en-US" altLang="en-US" dirty="0"/>
              <a:t>The operating systems for both databases and operating system binaries can be different.</a:t>
            </a:r>
          </a:p>
          <a:p>
            <a:pPr lvl="1" eaLnBrk="1" hangingPunct="1"/>
            <a:r>
              <a:rPr lang="en-US" altLang="en-US" dirty="0"/>
              <a:t>If the primary and standby databases are both on the same server, you must ensure that the operating system enables you to mount two databases with the same name on the same system simultaneously. Certain parameters must be specified to support this configuration, as discussed in the lesson titled “Creating a Physical Standby Database by Using SQL and RMAN Commands.”</a:t>
            </a:r>
          </a:p>
          <a:p>
            <a:pPr lvl="1" eaLnBrk="1" hangingPunct="1"/>
            <a:r>
              <a:rPr lang="en-US" altLang="en-US" dirty="0"/>
              <a:t>This increased mixed-platform flexibility is subject to the current restrictions documented in the My Oracle Support notes 413484.1 and 1085687.1 at </a:t>
            </a:r>
            <a:r>
              <a:rPr lang="en-US" altLang="en-US" dirty="0">
                <a:hlinkClick r:id="rId3"/>
              </a:rPr>
              <a:t>http://support.oracle.com</a:t>
            </a:r>
            <a:r>
              <a:rPr lang="en-US" altLang="en-US" dirty="0"/>
              <a:t>.</a:t>
            </a:r>
          </a:p>
          <a:p>
            <a:pPr lvl="2" eaLnBrk="1" hangingPunct="1"/>
            <a:r>
              <a:rPr lang="en-US" altLang="en-US" dirty="0"/>
              <a:t>Note 413484.1 discusses mixed-platform support and restrictions for physical standbys.</a:t>
            </a:r>
          </a:p>
          <a:p>
            <a:pPr lvl="2" eaLnBrk="1" hangingPunct="1"/>
            <a:r>
              <a:rPr lang="en-US" altLang="en-US" dirty="0"/>
              <a:t>Note 1085687.1 discusses mixed-platform support and restrictions for logical standbys.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19</a:t>
            </a:fld>
            <a:endParaRPr lang="en-US" dirty="0"/>
          </a:p>
        </p:txBody>
      </p:sp>
    </p:spTree>
    <p:extLst>
      <p:ext uri="{BB962C8B-B14F-4D97-AF65-F5344CB8AC3E}">
        <p14:creationId xmlns:p14="http://schemas.microsoft.com/office/powerpoint/2010/main" val="386920161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190</a:t>
            </a:fld>
            <a:endParaRPr lang="en-US" dirty="0"/>
          </a:p>
        </p:txBody>
      </p:sp>
    </p:spTree>
    <p:extLst>
      <p:ext uri="{BB962C8B-B14F-4D97-AF65-F5344CB8AC3E}">
        <p14:creationId xmlns:p14="http://schemas.microsoft.com/office/powerpoint/2010/main" val="104319797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A logical standby database provides benefits in disaster recovery, high availability, and data protection that are similar to those of a physical standby database. It also provides the following specialized benefits:</a:t>
            </a:r>
          </a:p>
          <a:p>
            <a:pPr lvl="2" eaLnBrk="1" hangingPunct="1"/>
            <a:r>
              <a:rPr lang="en-US" altLang="en-US" b="1" dirty="0"/>
              <a:t>Efficient utilization of system resources:</a:t>
            </a:r>
            <a:r>
              <a:rPr lang="en-US" altLang="en-US" dirty="0"/>
              <a:t> A logical standby database is an open, independent, and active production database. It can include data that is not part of the primary database, and users can perform data manipulation operations on tables in schemas that are not updated from the primary database. It remains open while the tables are updated from the primary database, and those tables are simultaneously available for read access. Because the data can be presented with a different physical layout, additional indexes and materialized views can be created to improve your reporting and query requirements and to suit your specific business requirements.</a:t>
            </a:r>
          </a:p>
          <a:p>
            <a:pPr lvl="2" eaLnBrk="1" hangingPunct="1">
              <a:buNone/>
            </a:pPr>
            <a:r>
              <a:rPr lang="en-US" altLang="en-US" dirty="0"/>
              <a:t>	</a:t>
            </a:r>
            <a:r>
              <a:rPr lang="en-US" altLang="en-US" b="1" dirty="0"/>
              <a:t>Note:</a:t>
            </a:r>
            <a:r>
              <a:rPr lang="en-US" altLang="en-US" dirty="0"/>
              <a:t> Oracle Database 19c offers the Active Data Guard option. Active Data Guard includes the real-time query feature, which enables you to open a physical standby database in read-only mode while Redo Apply is active. However, you cannot add additional structures to the physical standby database as you can with a logical standby database. </a:t>
            </a:r>
          </a:p>
          <a:p>
            <a:pPr lvl="2" eaLnBrk="1" hangingPunct="1"/>
            <a:r>
              <a:rPr lang="en-US" altLang="en-US" b="1" dirty="0"/>
              <a:t>Reduction in primary database workload:</a:t>
            </a:r>
            <a:r>
              <a:rPr lang="en-US" altLang="en-US" dirty="0"/>
              <a:t> The logical standby tables that are updated from the primary database can be used for other tasks (such as reporting, summations, and queries), thereby reducing the primary database workload.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191</a:t>
            </a:fld>
            <a:endParaRPr lang="en-US" dirty="0"/>
          </a:p>
        </p:txBody>
      </p:sp>
    </p:spTree>
    <p:extLst>
      <p:ext uri="{BB962C8B-B14F-4D97-AF65-F5344CB8AC3E}">
        <p14:creationId xmlns:p14="http://schemas.microsoft.com/office/powerpoint/2010/main" val="5035281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pPr>
            <a:r>
              <a:rPr lang="en-US" altLang="en-US" b="1" dirty="0"/>
              <a:t>Data protection:</a:t>
            </a:r>
            <a:r>
              <a:rPr lang="en-US" altLang="en-US" dirty="0"/>
              <a:t> A logical standby database provides a safeguard against data corruption and user errors. Primary-side physical corruptions do not propagate through the redo data that are transported to the logical standby database. Similarly, user errors that may cause the primary database to be permanently damaged can be resolved before application on the logical standby through delay features.</a:t>
            </a:r>
          </a:p>
          <a:p>
            <a:pPr lvl="2" eaLnBrk="1" hangingPunct="1"/>
            <a:r>
              <a:rPr lang="en-US" altLang="en-US" b="1" dirty="0"/>
              <a:t>Disaster recovery:</a:t>
            </a:r>
            <a:r>
              <a:rPr lang="en-US" altLang="en-US" dirty="0"/>
              <a:t> A logical standby database provides a robust and efficient disaster-recovery solution. Easy-to-manage switchover and failover capabilities enable easy role reversals between primary and logical standby databases, thereby minimizing the down time of the primary database for planned and unplanned outages.</a:t>
            </a:r>
          </a:p>
          <a:p>
            <a:pPr lvl="2" eaLnBrk="1" hangingPunct="1"/>
            <a:r>
              <a:rPr lang="en-US" altLang="en-US" b="1" dirty="0"/>
              <a:t>Database upgrades:</a:t>
            </a:r>
            <a:r>
              <a:rPr lang="en-US" altLang="en-US" dirty="0"/>
              <a:t> A logical standby database can be used to upgrade Oracle Database software and apply patch sets with almost no down time. The logical standby database can be upgraded to the new release and switched to the primary database role. The original primary database is then converted to a logical standby database and upgraded.</a:t>
            </a:r>
          </a:p>
          <a:p>
            <a:pPr lvl="2" eaLnBrk="1" hangingPunct="1">
              <a:buNone/>
            </a:pPr>
            <a:r>
              <a:rPr lang="en-US" altLang="en-US" b="1" dirty="0"/>
              <a:t>	Note:</a:t>
            </a:r>
            <a:r>
              <a:rPr lang="en-US" altLang="en-US" dirty="0"/>
              <a:t> See the lesson titled “Patching and Upgrading Databases in a Data Guard Configuration” for additional information about using a logical standby database to perform upgrades.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192</a:t>
            </a:fld>
            <a:endParaRPr lang="en-US" dirty="0"/>
          </a:p>
        </p:txBody>
      </p:sp>
    </p:spTree>
    <p:extLst>
      <p:ext uri="{BB962C8B-B14F-4D97-AF65-F5344CB8AC3E}">
        <p14:creationId xmlns:p14="http://schemas.microsoft.com/office/powerpoint/2010/main" val="20398686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In a logical standby database configuration, Data Guard SQL Apply uses redo information shipped from the primary system. However, instead of using media recovery to apply changes (as in the physical standby database configuration), redo log information is transformed into equivalent SQL statements by using LogMiner technology. These SQL statements are then applied to the logical standby database. The logical standby database is open in read/write mode and is available for reporting capabilities.</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193</a:t>
            </a:fld>
            <a:endParaRPr lang="en-US" dirty="0"/>
          </a:p>
        </p:txBody>
      </p:sp>
    </p:spTree>
    <p:extLst>
      <p:ext uri="{BB962C8B-B14F-4D97-AF65-F5344CB8AC3E}">
        <p14:creationId xmlns:p14="http://schemas.microsoft.com/office/powerpoint/2010/main" val="38107508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2BC46429-3CB9-4A14-942E-9A96874ED7B1}"/>
              </a:ext>
            </a:extLst>
          </p:cNvPr>
          <p:cNvSpPr>
            <a:spLocks noChangeArrowheads="1"/>
          </p:cNvSpPr>
          <p:nvPr/>
        </p:nvSpPr>
        <p:spPr bwMode="auto">
          <a:xfrm>
            <a:off x="3959225" y="-1588"/>
            <a:ext cx="3032125" cy="4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50179" name="Rectangle 3">
            <a:extLst>
              <a:ext uri="{FF2B5EF4-FFF2-40B4-BE49-F238E27FC236}">
                <a16:creationId xmlns:a16="http://schemas.microsoft.com/office/drawing/2014/main" xmlns="" id="{A5EAA4B0-5D3C-45BC-BDD7-BC998C8B4034}"/>
              </a:ext>
            </a:extLst>
          </p:cNvPr>
          <p:cNvSpPr>
            <a:spLocks noChangeArrowheads="1"/>
          </p:cNvSpPr>
          <p:nvPr/>
        </p:nvSpPr>
        <p:spPr bwMode="auto">
          <a:xfrm>
            <a:off x="-1588" y="-1588"/>
            <a:ext cx="3028951" cy="43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SQL Apply uses a collection of parallel execution servers and background processes that apply changes from the primary database to the logical standby database as follows:</a:t>
            </a:r>
          </a:p>
          <a:p>
            <a:pPr lvl="2" eaLnBrk="1" hangingPunct="1"/>
            <a:r>
              <a:rPr lang="en-US" altLang="en-US" dirty="0"/>
              <a:t>The reader process reads redo records from the standby redo log files. </a:t>
            </a:r>
          </a:p>
          <a:p>
            <a:pPr lvl="2" eaLnBrk="1" hangingPunct="1"/>
            <a:r>
              <a:rPr lang="en-US" altLang="en-US" dirty="0"/>
              <a:t>The preparer processes convert the block changes into table changes or logical change records (LCRs). At this point, the LCRs do not represent any specific transactions.</a:t>
            </a:r>
          </a:p>
          <a:p>
            <a:pPr lvl="2" eaLnBrk="1" hangingPunct="1"/>
            <a:r>
              <a:rPr lang="en-US" altLang="en-US" dirty="0"/>
              <a:t>The builder process assembles completed transactions from the individual LCRs.</a:t>
            </a:r>
          </a:p>
          <a:p>
            <a:pPr lvl="2" eaLnBrk="1" hangingPunct="1"/>
            <a:r>
              <a:rPr lang="en-US" altLang="en-US" dirty="0"/>
              <a:t>The analyzer process examines the records, possibly eliminating transactions and identifying dependencies between the different transactions. </a:t>
            </a:r>
          </a:p>
          <a:p>
            <a:pPr lvl="2" eaLnBrk="1" hangingPunct="1"/>
            <a:r>
              <a:rPr lang="en-US" altLang="en-US" dirty="0"/>
              <a:t>The coordinator process (LSP):</a:t>
            </a:r>
          </a:p>
          <a:p>
            <a:pPr lvl="3" eaLnBrk="1" hangingPunct="1"/>
            <a:r>
              <a:rPr lang="en-US" altLang="en-US" dirty="0"/>
              <a:t>Assigns transactions</a:t>
            </a:r>
          </a:p>
          <a:p>
            <a:pPr lvl="3" eaLnBrk="1" hangingPunct="1"/>
            <a:r>
              <a:rPr lang="en-US" altLang="en-US" dirty="0"/>
              <a:t>Monitors dependencies between transactions and coordinates scheduling</a:t>
            </a:r>
          </a:p>
          <a:p>
            <a:pPr lvl="3" eaLnBrk="1" hangingPunct="1"/>
            <a:r>
              <a:rPr lang="en-US" altLang="en-US" dirty="0"/>
              <a:t>Authorizes the commitment of changes to the logical standby database</a:t>
            </a:r>
          </a:p>
          <a:p>
            <a:pPr lvl="2" eaLnBrk="1" hangingPunct="1"/>
            <a:r>
              <a:rPr lang="en-US" altLang="en-US" dirty="0"/>
              <a:t>The applier process: </a:t>
            </a:r>
          </a:p>
          <a:p>
            <a:pPr lvl="3" eaLnBrk="1" hangingPunct="1"/>
            <a:r>
              <a:rPr lang="en-US" altLang="en-US" dirty="0"/>
              <a:t>Applies the LCRs to the database</a:t>
            </a:r>
          </a:p>
          <a:p>
            <a:pPr lvl="3" eaLnBrk="1" hangingPunct="1"/>
            <a:r>
              <a:rPr lang="en-US" altLang="en-US" dirty="0"/>
              <a:t>Asks the coordinator process to approve transactions with unresolved dependencies, scheduled appropriately so that the dependencies are resolved.</a:t>
            </a:r>
          </a:p>
          <a:p>
            <a:pPr lvl="3" eaLnBrk="1" hangingPunct="1"/>
            <a:r>
              <a:rPr lang="en-US" altLang="en-US" dirty="0"/>
              <a:t>Commits the transactions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194</a:t>
            </a:fld>
            <a:endParaRPr lang="en-US" dirty="0"/>
          </a:p>
        </p:txBody>
      </p:sp>
    </p:spTree>
    <p:extLst>
      <p:ext uri="{BB962C8B-B14F-4D97-AF65-F5344CB8AC3E}">
        <p14:creationId xmlns:p14="http://schemas.microsoft.com/office/powerpoint/2010/main" val="173979006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When creating a logical standby database, you must take several actions before you begin. The next slides cover the preparation steps in detail.</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195</a:t>
            </a:fld>
            <a:endParaRPr lang="en-US" dirty="0"/>
          </a:p>
        </p:txBody>
      </p:sp>
    </p:spTree>
    <p:extLst>
      <p:ext uri="{BB962C8B-B14F-4D97-AF65-F5344CB8AC3E}">
        <p14:creationId xmlns:p14="http://schemas.microsoft.com/office/powerpoint/2010/main" val="34968027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If the primary database contains unsupported tables, log apply services automatically exclude these tables when applying redo data to the logical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196</a:t>
            </a:fld>
            <a:endParaRPr lang="en-US" dirty="0"/>
          </a:p>
        </p:txBody>
      </p:sp>
    </p:spTree>
    <p:extLst>
      <p:ext uri="{BB962C8B-B14F-4D97-AF65-F5344CB8AC3E}">
        <p14:creationId xmlns:p14="http://schemas.microsoft.com/office/powerpoint/2010/main" val="277452638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Ensure that your logical standby database can support the data types of the database objects that are defined in your primary database.</a:t>
            </a:r>
          </a:p>
          <a:p>
            <a:pPr lvl="1" eaLnBrk="1" hangingPunct="1"/>
            <a:r>
              <a:rPr lang="en-US" altLang="en-US" b="1" dirty="0"/>
              <a:t>Note:</a:t>
            </a:r>
            <a:r>
              <a:rPr lang="en-US" altLang="en-US" dirty="0"/>
              <a:t> See </a:t>
            </a:r>
            <a:r>
              <a:rPr lang="en-US" altLang="en-US" i="1" dirty="0"/>
              <a:t>Oracle Data Guard Concepts and Administration</a:t>
            </a:r>
            <a:r>
              <a:rPr lang="en-US" altLang="en-US" dirty="0"/>
              <a:t> for additional information about unsupported data types and objects. SecureFile LOBs are supported if the database compatibility level is set to 11.2 or higher.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197</a:t>
            </a:fld>
            <a:endParaRPr lang="en-US" dirty="0"/>
          </a:p>
        </p:txBody>
      </p:sp>
    </p:spTree>
    <p:extLst>
      <p:ext uri="{BB962C8B-B14F-4D97-AF65-F5344CB8AC3E}">
        <p14:creationId xmlns:p14="http://schemas.microsoft.com/office/powerpoint/2010/main" val="30607179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Some schemas that ship with the Oracle database (for example, SYSTEM) contain objects that will be implicitly maintained by SQL Apply. However, if you put a user-defined table in SYSTEM, it will not be maintained even if it has columns of supported data types. Query the view </a:t>
            </a:r>
            <a:r>
              <a:rPr lang="en-US" altLang="en-US" dirty="0">
                <a:latin typeface="Courier New" panose="02070309020205020404" pitchFamily="49" charset="0"/>
              </a:rPr>
              <a:t>DBA_LOGSTANDBY_SKIP</a:t>
            </a:r>
            <a:r>
              <a:rPr lang="en-US" altLang="en-US" dirty="0"/>
              <a:t> to identify internal schemas as shown in the slide. Tables in these schemas that are created by Oracle will be maintained on a logical standby if the feature implemented in the schema is supported in the context of logical standby. User tables placed in these schemas will not be replicated on a logical standby database and will not show up in the </a:t>
            </a:r>
            <a:r>
              <a:rPr lang="en-US" altLang="en-US" dirty="0">
                <a:latin typeface="Courier New" panose="02070309020205020404" pitchFamily="49" charset="0"/>
              </a:rPr>
              <a:t>DBA_LOGSTDBY_UNSUPPORTED</a:t>
            </a:r>
            <a:r>
              <a:rPr lang="en-US" altLang="en-US" dirty="0"/>
              <a:t> view.</a:t>
            </a:r>
          </a:p>
          <a:p>
            <a:pPr lvl="1" eaLnBrk="1" hangingPunct="1"/>
            <a:r>
              <a:rPr lang="en-US" altLang="en-US" b="1" dirty="0"/>
              <a:t>Note: </a:t>
            </a:r>
            <a:r>
              <a:rPr lang="en-US" altLang="en-US" dirty="0"/>
              <a:t>The query shown in the slide can return a different listing if it is run at the container level or the PDB level in a multitenant architecture. Because Data Guard standby databases are copies of the entire container database, you should run the query against each container database and all pluggable databases within the container.</a:t>
            </a:r>
          </a:p>
          <a:p>
            <a:pPr lvl="1" eaLnBrk="1" hangingPunct="1"/>
            <a:r>
              <a:rPr lang="en-US" altLang="en-US" dirty="0"/>
              <a:t>For the demo database used in the practices that contains 1 PDB with the sample schemas installed, there are 29 internal schemas in the CDB and 30 internal schemas in the PDB. The following query returns over 1875 individual tables:</a:t>
            </a:r>
          </a:p>
          <a:p>
            <a:pPr marL="566738" lvl="3" indent="4763" eaLnBrk="1" hangingPunct="1">
              <a:buNone/>
            </a:pPr>
            <a:r>
              <a:rPr lang="en-US" altLang="en-US" dirty="0">
                <a:latin typeface="Courier New" panose="02070309020205020404" pitchFamily="49" charset="0"/>
                <a:cs typeface="Courier New" panose="02070309020205020404" pitchFamily="49" charset="0"/>
              </a:rPr>
              <a:t>SELECT owner,table_name FROM dba_tables WHERE owner IN (SELECT owner FROM dba_logstdby_skip WHERE statement_opt = 'INTERNAL SCHEMA');</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198</a:t>
            </a:fld>
            <a:endParaRPr lang="en-US" dirty="0"/>
          </a:p>
        </p:txBody>
      </p:sp>
    </p:spTree>
    <p:extLst>
      <p:ext uri="{BB962C8B-B14F-4D97-AF65-F5344CB8AC3E}">
        <p14:creationId xmlns:p14="http://schemas.microsoft.com/office/powerpoint/2010/main" val="401558689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query </a:t>
            </a:r>
            <a:r>
              <a:rPr lang="en-US" altLang="en-US" dirty="0">
                <a:latin typeface="Courier New" panose="02070309020205020404" pitchFamily="49" charset="0"/>
              </a:rPr>
              <a:t>DBA_LOGSTDBY_UNSUPPORTED_TABLE</a:t>
            </a:r>
            <a:r>
              <a:rPr lang="en-US" altLang="en-US" dirty="0"/>
              <a:t> to determine which tables in the primary database are not supported by log apply services. </a:t>
            </a:r>
          </a:p>
          <a:p>
            <a:pPr lvl="1" eaLnBrk="1" hangingPunct="1"/>
            <a:r>
              <a:rPr lang="en-US" altLang="en-US" b="1" dirty="0"/>
              <a:t>Note:</a:t>
            </a:r>
            <a:r>
              <a:rPr lang="en-US" altLang="en-US" dirty="0"/>
              <a:t> User tables owned by the schemas identified in the previous slide will not show up in this query. This query will return different results if run against the container or pluggable database in a multitenant architecture.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199</a:t>
            </a:fld>
            <a:endParaRPr lang="en-US" dirty="0"/>
          </a:p>
        </p:txBody>
      </p:sp>
    </p:spTree>
    <p:extLst>
      <p:ext uri="{BB962C8B-B14F-4D97-AF65-F5344CB8AC3E}">
        <p14:creationId xmlns:p14="http://schemas.microsoft.com/office/powerpoint/2010/main" val="393720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a:t>
            </a:fld>
            <a:endParaRPr lang="en-US" dirty="0"/>
          </a:p>
        </p:txBody>
      </p:sp>
    </p:spTree>
    <p:extLst>
      <p:ext uri="{BB962C8B-B14F-4D97-AF65-F5344CB8AC3E}">
        <p14:creationId xmlns:p14="http://schemas.microsoft.com/office/powerpoint/2010/main" val="1373947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35000"/>
              </a:spcBef>
            </a:pPr>
            <a:r>
              <a:rPr lang="en-US" altLang="en-US" dirty="0"/>
              <a:t>You must install the same release of Oracle Database Enterprise Edition for the primary database and all standby databases in your Data Guard configuration. Oracle Data Guard is available only as a feature of Oracle Database Enterprise Edition; it is not available with Oracle Database Standard Edition.</a:t>
            </a:r>
          </a:p>
          <a:p>
            <a:pPr lvl="2" eaLnBrk="1" hangingPunct="1">
              <a:spcBef>
                <a:spcPct val="35000"/>
              </a:spcBef>
              <a:buNone/>
            </a:pPr>
            <a:r>
              <a:rPr lang="en-US" altLang="en-US" b="1" dirty="0"/>
              <a:t>	Note:</a:t>
            </a:r>
            <a:r>
              <a:rPr lang="en-US" altLang="en-US" dirty="0"/>
              <a:t> See the documentation titled </a:t>
            </a:r>
            <a:r>
              <a:rPr lang="en-US" altLang="en-US" i="1" dirty="0"/>
              <a:t>Oracle Data Guard Concepts and Administration</a:t>
            </a:r>
            <a:r>
              <a:rPr lang="en-US" altLang="en-US" dirty="0"/>
              <a:t> for information about simulating a standby database environment when using Oracle Database Standard Edition.</a:t>
            </a:r>
          </a:p>
          <a:p>
            <a:pPr lvl="2" eaLnBrk="1" hangingPunct="1">
              <a:spcBef>
                <a:spcPct val="35000"/>
              </a:spcBef>
            </a:pPr>
            <a:r>
              <a:rPr lang="en-US" altLang="en-US" dirty="0"/>
              <a:t>If you use Oracle Automatic Storage Management (ASM) and Oracle Managed Files (OMF) in a Data Guard configuration, you should use ASM and OMF symmetrically on the primary and standby database. If any database in your Data Guard configuration uses ASM, OMF, or both, then every database in the configuration should use the same combination (that is, ASM, OMF, or both).</a:t>
            </a:r>
          </a:p>
          <a:p>
            <a:pPr lvl="2" eaLnBrk="1" hangingPunct="1">
              <a:buNone/>
            </a:pPr>
            <a:r>
              <a:rPr lang="en-US" altLang="en-US" dirty="0"/>
              <a:t>	</a:t>
            </a:r>
            <a:r>
              <a:rPr lang="en-US" altLang="en-US" b="1" dirty="0"/>
              <a:t>Note:</a:t>
            </a:r>
            <a:r>
              <a:rPr lang="en-US" altLang="en-US" dirty="0"/>
              <a:t> An exception to this guideline is if you are using Data Guard as a technique to migrate to ASM and/or OMF.</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20</a:t>
            </a:fld>
            <a:endParaRPr lang="en-US" dirty="0"/>
          </a:p>
        </p:txBody>
      </p:sp>
    </p:spTree>
    <p:extLst>
      <p:ext uri="{BB962C8B-B14F-4D97-AF65-F5344CB8AC3E}">
        <p14:creationId xmlns:p14="http://schemas.microsoft.com/office/powerpoint/2010/main" val="3156663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query the </a:t>
            </a:r>
            <a:r>
              <a:rPr lang="en-US" altLang="en-US" dirty="0">
                <a:latin typeface="Courier New" panose="02070309020205020404" pitchFamily="49" charset="0"/>
              </a:rPr>
              <a:t>DBA_LOGSTDBY_UNSUPPORTED</a:t>
            </a:r>
            <a:r>
              <a:rPr lang="en-US" altLang="en-US" dirty="0"/>
              <a:t> data dictionary view to see all tables that contain data types that are not supported by logical standby databases. These tables are not maintained (that is, they do not have DML applied) in the logical standby database. Changes made to unsupported data types, tables, sequences, or views on the primary database are not propagated to the logical standby database, and no error message is returned.</a:t>
            </a:r>
          </a:p>
          <a:p>
            <a:pPr lvl="1" eaLnBrk="1" hangingPunct="1"/>
            <a:r>
              <a:rPr lang="en-US" altLang="en-US" dirty="0"/>
              <a:t>It is a good idea to query this view on the primary database to ensure that those tables that are necessary for critical applications are not in this list before you create the logical standby database. If the primary database includes unsupported tables that are critical, consider using a physical standby database instead.</a:t>
            </a:r>
          </a:p>
          <a:p>
            <a:pPr lvl="1" eaLnBrk="1" hangingPunct="1"/>
            <a:r>
              <a:rPr lang="en-US" altLang="en-US" b="1" dirty="0"/>
              <a:t>Note:</a:t>
            </a:r>
            <a:r>
              <a:rPr lang="en-US" altLang="en-US" dirty="0"/>
              <a:t> This view does not show any tables from the </a:t>
            </a:r>
            <a:r>
              <a:rPr lang="en-US" altLang="en-US" dirty="0">
                <a:latin typeface="Courier New" panose="02070309020205020404" pitchFamily="49" charset="0"/>
              </a:rPr>
              <a:t>SYS</a:t>
            </a:r>
            <a:r>
              <a:rPr lang="en-US" altLang="en-US" dirty="0"/>
              <a:t> schema because changes to the </a:t>
            </a:r>
            <a:r>
              <a:rPr lang="en-US" altLang="en-US" dirty="0">
                <a:latin typeface="Courier New" panose="02070309020205020404" pitchFamily="49" charset="0"/>
              </a:rPr>
              <a:t>SYS</a:t>
            </a:r>
            <a:r>
              <a:rPr lang="en-US" altLang="en-US" dirty="0"/>
              <a:t> schema object are not applied to the logical standby database.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200</a:t>
            </a:fld>
            <a:endParaRPr lang="en-US" dirty="0"/>
          </a:p>
        </p:txBody>
      </p:sp>
    </p:spTree>
    <p:extLst>
      <p:ext uri="{BB962C8B-B14F-4D97-AF65-F5344CB8AC3E}">
        <p14:creationId xmlns:p14="http://schemas.microsoft.com/office/powerpoint/2010/main" val="46627399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Not all data SQL commands that are executed on the primary database are applied to the logical standby database. If you execute any of the commands (shown in the slide) on the primary database, they are not executed on any logical standby database in your configuration. You must execute them on the logical standby database if needed to maintain consistency between the primary database and the logical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201</a:t>
            </a:fld>
            <a:endParaRPr lang="en-US" dirty="0"/>
          </a:p>
        </p:txBody>
      </p:sp>
    </p:spTree>
    <p:extLst>
      <p:ext uri="{BB962C8B-B14F-4D97-AF65-F5344CB8AC3E}">
        <p14:creationId xmlns:p14="http://schemas.microsoft.com/office/powerpoint/2010/main" val="10164076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Oracle PL/SQL-supplied packages that do not modify system metadata or user data leave no footprint in the archived redo log files and therefore are safe to use on the primary database. Examples of such packages are </a:t>
            </a:r>
            <a:r>
              <a:rPr lang="en-US" altLang="en-US" dirty="0">
                <a:latin typeface="Courier New" panose="02070309020205020404" pitchFamily="49" charset="0"/>
              </a:rPr>
              <a:t>DBMS_OUTPUT</a:t>
            </a:r>
            <a:r>
              <a:rPr lang="en-US" altLang="en-US" dirty="0"/>
              <a:t>, </a:t>
            </a:r>
            <a:r>
              <a:rPr lang="en-US" altLang="en-US" dirty="0">
                <a:latin typeface="Courier New" panose="02070309020205020404" pitchFamily="49" charset="0"/>
              </a:rPr>
              <a:t>DBMS_RANDOM</a:t>
            </a:r>
            <a:r>
              <a:rPr lang="en-US" altLang="en-US" dirty="0"/>
              <a:t>, </a:t>
            </a:r>
            <a:r>
              <a:rPr lang="en-US" altLang="en-US" dirty="0">
                <a:latin typeface="Courier New" panose="02070309020205020404" pitchFamily="49" charset="0"/>
              </a:rPr>
              <a:t>DBMS_PIPE</a:t>
            </a:r>
            <a:r>
              <a:rPr lang="en-US" altLang="en-US" dirty="0"/>
              <a:t>, </a:t>
            </a:r>
            <a:r>
              <a:rPr lang="en-US" altLang="en-US" dirty="0">
                <a:latin typeface="Courier New" panose="02070309020205020404" pitchFamily="49" charset="0"/>
              </a:rPr>
              <a:t>DBMS_DESCRIBE</a:t>
            </a:r>
            <a:r>
              <a:rPr lang="en-US" altLang="en-US" dirty="0"/>
              <a:t>, </a:t>
            </a:r>
            <a:r>
              <a:rPr lang="en-US" altLang="en-US" dirty="0">
                <a:latin typeface="Courier New" panose="02070309020205020404" pitchFamily="49" charset="0"/>
              </a:rPr>
              <a:t>DBMS_TRACE</a:t>
            </a:r>
            <a:r>
              <a:rPr lang="en-US" altLang="en-US" dirty="0"/>
              <a:t>, </a:t>
            </a:r>
            <a:r>
              <a:rPr lang="en-US" altLang="en-US" dirty="0">
                <a:latin typeface="Courier New" panose="02070309020205020404" pitchFamily="49" charset="0"/>
              </a:rPr>
              <a:t>DBMS_METADATA</a:t>
            </a:r>
            <a:r>
              <a:rPr lang="en-US" altLang="en-US" dirty="0"/>
              <a:t>, and </a:t>
            </a:r>
            <a:r>
              <a:rPr lang="en-US" altLang="en-US" dirty="0">
                <a:latin typeface="Courier New" panose="02070309020205020404" pitchFamily="49" charset="0"/>
              </a:rPr>
              <a:t>DBMS_CRYPTO</a:t>
            </a:r>
            <a:r>
              <a:rPr lang="en-US" altLang="en-US" dirty="0"/>
              <a:t>.</a:t>
            </a:r>
          </a:p>
          <a:p>
            <a:pPr lvl="1" eaLnBrk="1" hangingPunct="1"/>
            <a:r>
              <a:rPr lang="en-US" altLang="en-US" dirty="0"/>
              <a:t>Oracle PL/SQL-supplied packages that do not modify system metadata but may modify user data are supported by SQL Apply, as long as the modified data belongs to the supported data types. Examples of such packages are </a:t>
            </a:r>
            <a:r>
              <a:rPr lang="en-US" altLang="en-US" dirty="0">
                <a:latin typeface="Courier New" panose="02070309020205020404" pitchFamily="49" charset="0"/>
              </a:rPr>
              <a:t>DBMS_LOB</a:t>
            </a:r>
            <a:r>
              <a:rPr lang="en-US" altLang="en-US" dirty="0"/>
              <a:t>, </a:t>
            </a:r>
            <a:r>
              <a:rPr lang="en-US" altLang="en-US" dirty="0">
                <a:latin typeface="Courier New" panose="02070309020205020404" pitchFamily="49" charset="0"/>
              </a:rPr>
              <a:t>DBMS_SQL</a:t>
            </a:r>
            <a:r>
              <a:rPr lang="en-US" altLang="en-US" dirty="0"/>
              <a:t>, and </a:t>
            </a:r>
            <a:r>
              <a:rPr lang="en-US" altLang="en-US" dirty="0">
                <a:latin typeface="Courier New" panose="02070309020205020404" pitchFamily="49" charset="0"/>
              </a:rPr>
              <a:t>DBMS_TRANSACTION</a:t>
            </a:r>
            <a:r>
              <a:rPr lang="en-US" altLang="en-US" dirty="0"/>
              <a:t>.</a:t>
            </a:r>
          </a:p>
          <a:p>
            <a:pPr lvl="1" eaLnBrk="1" hangingPunct="1"/>
            <a:r>
              <a:rPr lang="en-US" altLang="en-US" dirty="0"/>
              <a:t>Oracle Data Guard logical standby supports replication of actions performed through the following packages: </a:t>
            </a:r>
            <a:r>
              <a:rPr lang="en-US" altLang="en-US" dirty="0">
                <a:latin typeface="Courier New" panose="02070309020205020404" pitchFamily="49" charset="0"/>
              </a:rPr>
              <a:t>DBMS_DDL</a:t>
            </a:r>
            <a:r>
              <a:rPr lang="en-US" altLang="en-US" dirty="0"/>
              <a:t>, </a:t>
            </a:r>
            <a:r>
              <a:rPr lang="en-US" altLang="en-US" dirty="0">
                <a:latin typeface="Courier New" panose="02070309020205020404" pitchFamily="49" charset="0"/>
              </a:rPr>
              <a:t>DBMS_FGA</a:t>
            </a:r>
            <a:r>
              <a:rPr lang="en-US" altLang="en-US" dirty="0"/>
              <a:t>, </a:t>
            </a:r>
            <a:r>
              <a:rPr lang="en-US" altLang="en-US" dirty="0">
                <a:latin typeface="Courier New" panose="02070309020205020404" pitchFamily="49" charset="0"/>
              </a:rPr>
              <a:t>SDO_META</a:t>
            </a:r>
            <a:r>
              <a:rPr lang="en-US" altLang="en-US" dirty="0"/>
              <a:t>, </a:t>
            </a:r>
            <a:r>
              <a:rPr lang="en-US" altLang="en-US" dirty="0">
                <a:latin typeface="Courier New" panose="02070309020205020404" pitchFamily="49" charset="0"/>
              </a:rPr>
              <a:t>DBMS_REDACT</a:t>
            </a:r>
            <a:r>
              <a:rPr lang="en-US" altLang="en-US" dirty="0"/>
              <a:t>, </a:t>
            </a:r>
            <a:r>
              <a:rPr lang="en-US" altLang="en-US" dirty="0">
                <a:latin typeface="Courier New" panose="02070309020205020404" pitchFamily="49" charset="0"/>
              </a:rPr>
              <a:t>DBMS_REDEFINITION</a:t>
            </a:r>
            <a:r>
              <a:rPr lang="en-US" altLang="en-US" dirty="0"/>
              <a:t>, </a:t>
            </a:r>
            <a:r>
              <a:rPr lang="en-US" altLang="en-US" dirty="0">
                <a:latin typeface="Courier New" panose="02070309020205020404" pitchFamily="49" charset="0"/>
              </a:rPr>
              <a:t>DBMS_RLS</a:t>
            </a:r>
            <a:r>
              <a:rPr lang="en-US" altLang="en-US" dirty="0"/>
              <a:t>, </a:t>
            </a:r>
            <a:r>
              <a:rPr lang="en-US" altLang="en-US" dirty="0">
                <a:latin typeface="Courier New" panose="02070309020205020404" pitchFamily="49" charset="0"/>
              </a:rPr>
              <a:t>DBMS_SQL_TRANSLATOR</a:t>
            </a:r>
            <a:r>
              <a:rPr lang="en-US" altLang="en-US" dirty="0"/>
              <a:t>, </a:t>
            </a:r>
            <a:r>
              <a:rPr lang="en-US" altLang="en-US" dirty="0">
                <a:latin typeface="Courier New" panose="02070309020205020404" pitchFamily="49" charset="0"/>
              </a:rPr>
              <a:t>DBMS_XDS</a:t>
            </a:r>
            <a:r>
              <a:rPr lang="en-US" altLang="en-US" dirty="0"/>
              <a:t>, </a:t>
            </a:r>
            <a:r>
              <a:rPr lang="en-US" altLang="en-US" dirty="0">
                <a:latin typeface="Courier New" panose="02070309020205020404" pitchFamily="49" charset="0"/>
              </a:rPr>
              <a:t>DBMS_XMLINDEX</a:t>
            </a:r>
            <a:r>
              <a:rPr lang="en-US" altLang="en-US" dirty="0"/>
              <a:t>, and </a:t>
            </a:r>
            <a:r>
              <a:rPr lang="en-US" altLang="en-US" dirty="0">
                <a:latin typeface="Courier New" panose="02070309020205020404" pitchFamily="49" charset="0"/>
              </a:rPr>
              <a:t>DBMS_XMLSCHEMA</a:t>
            </a:r>
            <a:r>
              <a:rPr lang="en-US" altLang="en-US" dirty="0"/>
              <a:t>. </a:t>
            </a:r>
          </a:p>
          <a:p>
            <a:pPr lvl="1" eaLnBrk="1" hangingPunct="1"/>
            <a:r>
              <a:rPr lang="en-US" altLang="en-US" dirty="0"/>
              <a:t>Oracle PL/SQL-supplied packages that modify system metadata typically are not supported by SQL Apply, and therefore, their effects are not visible on the logical standby database. Examples of such packages are </a:t>
            </a:r>
            <a:r>
              <a:rPr lang="en-US" altLang="en-US" dirty="0">
                <a:latin typeface="Courier New" panose="02070309020205020404" pitchFamily="49" charset="0"/>
              </a:rPr>
              <a:t>DBMS_JAVA</a:t>
            </a:r>
            <a:r>
              <a:rPr lang="en-US" altLang="en-US" dirty="0"/>
              <a:t>, </a:t>
            </a:r>
            <a:r>
              <a:rPr lang="en-US" altLang="en-US" dirty="0">
                <a:latin typeface="Courier New" panose="02070309020205020404" pitchFamily="49" charset="0"/>
              </a:rPr>
              <a:t>DBMS_REGISTRY</a:t>
            </a:r>
            <a:r>
              <a:rPr lang="en-US" altLang="en-US" dirty="0"/>
              <a:t>, </a:t>
            </a:r>
            <a:r>
              <a:rPr lang="en-US" altLang="en-US" dirty="0">
                <a:latin typeface="Courier New" panose="02070309020205020404" pitchFamily="49" charset="0"/>
              </a:rPr>
              <a:t>DBMS_ALERT</a:t>
            </a:r>
            <a:r>
              <a:rPr lang="en-US" altLang="en-US" dirty="0"/>
              <a:t>, </a:t>
            </a:r>
            <a:r>
              <a:rPr lang="en-US" altLang="en-US" dirty="0">
                <a:latin typeface="Courier New" panose="02070309020205020404" pitchFamily="49" charset="0"/>
              </a:rPr>
              <a:t>DBMS_SPACE_ADMIN</a:t>
            </a:r>
            <a:r>
              <a:rPr lang="en-US" altLang="en-US" dirty="0"/>
              <a:t>, </a:t>
            </a:r>
            <a:r>
              <a:rPr lang="en-US" altLang="en-US" dirty="0">
                <a:latin typeface="Courier New" panose="02070309020205020404" pitchFamily="49" charset="0"/>
              </a:rPr>
              <a:t>DBMS_REFRESH</a:t>
            </a:r>
            <a:r>
              <a:rPr lang="en-US" altLang="en-US" dirty="0"/>
              <a:t>, and </a:t>
            </a:r>
            <a:r>
              <a:rPr lang="en-US" altLang="en-US" dirty="0">
                <a:latin typeface="Courier New" panose="02070309020205020404" pitchFamily="49" charset="0"/>
              </a:rPr>
              <a:t>DBMS_AQ</a:t>
            </a:r>
            <a:r>
              <a:rPr lang="en-US" altLang="en-US" dirty="0"/>
              <a:t>.</a:t>
            </a:r>
          </a:p>
          <a:p>
            <a:pPr lvl="1" eaLnBrk="1" hangingPunct="1"/>
            <a:r>
              <a:rPr lang="en-US" altLang="en-US" b="1" dirty="0"/>
              <a:t>Note:</a:t>
            </a:r>
            <a:r>
              <a:rPr lang="en-US" altLang="en-US" dirty="0"/>
              <a:t> See </a:t>
            </a:r>
            <a:r>
              <a:rPr lang="en-US" altLang="en-US" i="1" dirty="0"/>
              <a:t>Oracle Data Guard Concepts and Administration</a:t>
            </a:r>
            <a:r>
              <a:rPr lang="en-US" altLang="en-US" dirty="0"/>
              <a:t> for additional information about support for PL/SQL packages.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202</a:t>
            </a:fld>
            <a:endParaRPr lang="en-US" dirty="0"/>
          </a:p>
        </p:txBody>
      </p:sp>
    </p:spTree>
    <p:extLst>
      <p:ext uri="{BB962C8B-B14F-4D97-AF65-F5344CB8AC3E}">
        <p14:creationId xmlns:p14="http://schemas.microsoft.com/office/powerpoint/2010/main" val="29603969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Because the row IDs on a logical standby database might not be the same as the row IDs on the primary database, a different mechanism must be used to match the updated row on the primary database to its corresponding row on the logical standby database. Primary keys and non-null unique indexes can be used to match the corresponding rows. It is recommended that you add a primary key or a unique index to tables on the primary database (whenever appropriate and possible) to ensure that SQL Apply can efficiently apply data updates to the logical standby database.</a:t>
            </a:r>
          </a:p>
          <a:p>
            <a:pPr lvl="1" eaLnBrk="1" hangingPunct="1"/>
            <a:r>
              <a:rPr lang="en-US" altLang="en-US" dirty="0"/>
              <a:t>You can query the </a:t>
            </a:r>
            <a:r>
              <a:rPr lang="en-US" altLang="en-US" dirty="0">
                <a:latin typeface="Courier New" panose="02070309020205020404" pitchFamily="49" charset="0"/>
              </a:rPr>
              <a:t>DBA_LOGSTDBY_NOT_UNIQUE</a:t>
            </a:r>
            <a:r>
              <a:rPr lang="en-US" altLang="en-US" dirty="0"/>
              <a:t> view to identify tables in the primary database that do not have a primary key or unique index with </a:t>
            </a:r>
            <a:r>
              <a:rPr lang="en-US" altLang="en-US" dirty="0">
                <a:latin typeface="Courier New" panose="02070309020205020404" pitchFamily="49" charset="0"/>
              </a:rPr>
              <a:t>NOT</a:t>
            </a:r>
            <a:r>
              <a:rPr lang="en-US" altLang="en-US" dirty="0"/>
              <a:t> </a:t>
            </a:r>
            <a:r>
              <a:rPr lang="en-US" altLang="en-US" dirty="0">
                <a:latin typeface="Courier New" panose="02070309020205020404" pitchFamily="49" charset="0"/>
              </a:rPr>
              <a:t>NULL</a:t>
            </a:r>
            <a:r>
              <a:rPr lang="en-US" altLang="en-US" dirty="0"/>
              <a:t> columns. Issue the following query to display a list of tables that SQL Apply might not be able to uniquely identify:</a:t>
            </a:r>
          </a:p>
          <a:p>
            <a:pPr lvl="4" eaLnBrk="1" hangingPunct="1">
              <a:spcBef>
                <a:spcPts val="0"/>
              </a:spcBef>
            </a:pPr>
            <a:r>
              <a:rPr lang="en-US" altLang="en-US" dirty="0"/>
              <a:t>SQL&gt; SELECT * FROM dba_logstdby_not_unique;</a:t>
            </a:r>
          </a:p>
          <a:p>
            <a:pPr lvl="4" eaLnBrk="1" hangingPunct="1">
              <a:spcBef>
                <a:spcPts val="0"/>
              </a:spcBef>
            </a:pPr>
            <a:r>
              <a:rPr lang="en-US" altLang="en-US" dirty="0"/>
              <a:t>     WHERE (OWNER, TABLE_NAME) NOT IN</a:t>
            </a:r>
          </a:p>
          <a:p>
            <a:pPr lvl="4" eaLnBrk="1" hangingPunct="1">
              <a:spcBef>
                <a:spcPts val="0"/>
              </a:spcBef>
            </a:pPr>
            <a:r>
              <a:rPr lang="en-US" altLang="en-US" dirty="0"/>
              <a:t>      (SELECT DISTINCT OWNER, TABLE_NAME </a:t>
            </a:r>
          </a:p>
          <a:p>
            <a:pPr lvl="4" eaLnBrk="1" hangingPunct="1">
              <a:spcBef>
                <a:spcPts val="0"/>
              </a:spcBef>
            </a:pPr>
            <a:r>
              <a:rPr lang="en-US" altLang="en-US" dirty="0"/>
              <a:t>       FROM DBA_LOGSTDBY_UNSUPPORTED)</a:t>
            </a:r>
          </a:p>
          <a:p>
            <a:pPr lvl="4" eaLnBrk="1" hangingPunct="1">
              <a:spcBef>
                <a:spcPts val="0"/>
              </a:spcBef>
            </a:pPr>
            <a:r>
              <a:rPr lang="en-US" altLang="en-US" dirty="0"/>
              <a:t>     AND BAD_COLUMN = 'Y';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203</a:t>
            </a:fld>
            <a:endParaRPr lang="en-US" dirty="0"/>
          </a:p>
        </p:txBody>
      </p:sp>
    </p:spTree>
    <p:extLst>
      <p:ext uri="{BB962C8B-B14F-4D97-AF65-F5344CB8AC3E}">
        <p14:creationId xmlns:p14="http://schemas.microsoft.com/office/powerpoint/2010/main" val="97676981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eaLnBrk="1" hangingPunct="1"/>
            <a:r>
              <a:rPr lang="en-US" altLang="en-US" dirty="0"/>
              <a:t>The key column in this view is </a:t>
            </a:r>
            <a:r>
              <a:rPr lang="en-US" altLang="en-US" dirty="0">
                <a:latin typeface="Courier New" panose="02070309020205020404" pitchFamily="49" charset="0"/>
              </a:rPr>
              <a:t>BAD_COLUMN</a:t>
            </a:r>
            <a:r>
              <a:rPr lang="en-US" altLang="en-US" dirty="0"/>
              <a:t>. If the view returns a row for a given table, you may want to consider adding a primary or unique key constraint on the table.</a:t>
            </a:r>
          </a:p>
          <a:p>
            <a:pPr lvl="1" eaLnBrk="1" hangingPunct="1"/>
            <a:r>
              <a:rPr lang="en-US" altLang="en-US" dirty="0"/>
              <a:t>A value of </a:t>
            </a:r>
            <a:r>
              <a:rPr lang="en-US" altLang="en-US" dirty="0">
                <a:latin typeface="Courier New" panose="02070309020205020404" pitchFamily="49" charset="0"/>
              </a:rPr>
              <a:t>Y</a:t>
            </a:r>
            <a:r>
              <a:rPr lang="en-US" altLang="en-US" dirty="0"/>
              <a:t> indicates that the table does not have a primary or unique constraint and that the column is </a:t>
            </a:r>
            <a:r>
              <a:rPr lang="en-US" altLang="en-US" dirty="0">
                <a:solidFill>
                  <a:schemeClr val="tx1"/>
                </a:solidFill>
              </a:rPr>
              <a:t>defined using an unbounded data type (such as </a:t>
            </a:r>
            <a:r>
              <a:rPr lang="en-US" altLang="en-US" dirty="0">
                <a:solidFill>
                  <a:schemeClr val="tx1"/>
                </a:solidFill>
                <a:latin typeface="Courier New" panose="02070309020205020404" pitchFamily="49" charset="0"/>
              </a:rPr>
              <a:t>CLOB</a:t>
            </a:r>
            <a:r>
              <a:rPr lang="en-US" altLang="en-US" dirty="0">
                <a:solidFill>
                  <a:schemeClr val="tx1"/>
                </a:solidFill>
              </a:rPr>
              <a:t>). If two rows in the table match except for values in their </a:t>
            </a:r>
            <a:r>
              <a:rPr lang="en-US" altLang="en-US" dirty="0">
                <a:solidFill>
                  <a:schemeClr val="tx1"/>
                </a:solidFill>
                <a:latin typeface="Courier New" panose="02070309020205020404" pitchFamily="49" charset="0"/>
              </a:rPr>
              <a:t>LOB</a:t>
            </a:r>
            <a:r>
              <a:rPr lang="en-US" altLang="en-US" dirty="0">
                <a:solidFill>
                  <a:schemeClr val="tx1"/>
                </a:solidFill>
              </a:rPr>
              <a:t> columns, the table cannot be maintained properly and SQL Apply stops.</a:t>
            </a:r>
          </a:p>
          <a:p>
            <a:pPr lvl="1" eaLnBrk="1" hangingPunct="1"/>
            <a:r>
              <a:rPr lang="en-US" altLang="en-US" dirty="0"/>
              <a:t>A value of </a:t>
            </a:r>
            <a:r>
              <a:rPr lang="en-US" altLang="en-US" dirty="0">
                <a:latin typeface="Courier New" panose="02070309020205020404" pitchFamily="49" charset="0"/>
              </a:rPr>
              <a:t>N</a:t>
            </a:r>
            <a:r>
              <a:rPr lang="en-US" altLang="en-US" dirty="0"/>
              <a:t> indicates that the table does not have a primary or unique constraint, but that it contains enough column information to maintain the table in the logical standby database. However, the redo transport services and log apply services run more efficiently if you add a primary key. You should consider adding a disabled </a:t>
            </a:r>
            <a:r>
              <a:rPr lang="en-US" altLang="en-US" dirty="0">
                <a:latin typeface="Courier New" panose="02070309020205020404" pitchFamily="49" charset="0"/>
              </a:rPr>
              <a:t>RELY</a:t>
            </a:r>
            <a:r>
              <a:rPr lang="en-US" altLang="en-US" dirty="0"/>
              <a:t> constraint to these tables (as described in the next slide).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204</a:t>
            </a:fld>
            <a:endParaRPr lang="en-US" dirty="0"/>
          </a:p>
        </p:txBody>
      </p:sp>
    </p:spTree>
    <p:extLst>
      <p:ext uri="{BB962C8B-B14F-4D97-AF65-F5344CB8AC3E}">
        <p14:creationId xmlns:p14="http://schemas.microsoft.com/office/powerpoint/2010/main" val="54063060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If your application ensures that the rows in a table are unique, you can create a disabled primary key </a:t>
            </a:r>
            <a:r>
              <a:rPr lang="en-US" altLang="en-US" dirty="0">
                <a:latin typeface="Courier New" panose="02070309020205020404" pitchFamily="49" charset="0"/>
              </a:rPr>
              <a:t>RELY</a:t>
            </a:r>
            <a:r>
              <a:rPr lang="en-US" altLang="en-US" dirty="0"/>
              <a:t> constraint on the table without incurring the overhead of maintaining a primary key on the primary database.</a:t>
            </a:r>
          </a:p>
          <a:p>
            <a:pPr lvl="1" eaLnBrk="1" hangingPunct="1"/>
            <a:r>
              <a:rPr lang="en-US" altLang="en-US" dirty="0"/>
              <a:t>The </a:t>
            </a:r>
            <a:r>
              <a:rPr lang="en-US" altLang="en-US" dirty="0">
                <a:latin typeface="Courier New" panose="02070309020205020404" pitchFamily="49" charset="0"/>
              </a:rPr>
              <a:t>RELY</a:t>
            </a:r>
            <a:r>
              <a:rPr lang="en-US" altLang="en-US" dirty="0"/>
              <a:t> constraint tells the system to log the named columns (in this example, </a:t>
            </a:r>
            <a:r>
              <a:rPr lang="en-US" altLang="en-US" dirty="0">
                <a:latin typeface="Courier New" panose="02070309020205020404" pitchFamily="49" charset="0"/>
              </a:rPr>
              <a:t>EMPLOYEE_ID</a:t>
            </a:r>
            <a:r>
              <a:rPr lang="en-US" altLang="en-US" dirty="0"/>
              <a:t> and </a:t>
            </a:r>
            <a:r>
              <a:rPr lang="en-US" altLang="en-US" dirty="0">
                <a:latin typeface="Courier New" panose="02070309020205020404" pitchFamily="49" charset="0"/>
              </a:rPr>
              <a:t>LAST_NAME</a:t>
            </a:r>
            <a:r>
              <a:rPr lang="en-US" altLang="en-US" dirty="0"/>
              <a:t>) to identify rows in this table. Be careful to select columns for the disabled </a:t>
            </a:r>
            <a:r>
              <a:rPr lang="en-US" altLang="en-US" dirty="0">
                <a:latin typeface="Courier New" panose="02070309020205020404" pitchFamily="49" charset="0"/>
              </a:rPr>
              <a:t>RELY</a:t>
            </a:r>
            <a:r>
              <a:rPr lang="en-US" altLang="en-US" dirty="0"/>
              <a:t> constraint that uniquely identify the row. If the columns selected for the </a:t>
            </a:r>
            <a:r>
              <a:rPr lang="en-US" altLang="en-US" dirty="0">
                <a:latin typeface="Courier New" panose="02070309020205020404" pitchFamily="49" charset="0"/>
              </a:rPr>
              <a:t>RELY</a:t>
            </a:r>
            <a:r>
              <a:rPr lang="en-US" altLang="en-US" dirty="0"/>
              <a:t> constraint do not uniquely identify the row, SQL Apply does not apply redo information to the logical standby database.</a:t>
            </a:r>
          </a:p>
          <a:p>
            <a:pPr lvl="1" eaLnBrk="1" hangingPunct="1"/>
            <a:r>
              <a:rPr lang="en-US" altLang="en-US" dirty="0"/>
              <a:t>To improve the performance of SQL Apply, add a unique constraint/index to the columns to identify the row on the logical standby database. Failure to do so results in full table scans during </a:t>
            </a:r>
            <a:r>
              <a:rPr lang="en-US" altLang="en-US" dirty="0">
                <a:latin typeface="Courier New" panose="02070309020205020404" pitchFamily="49" charset="0"/>
                <a:cs typeface="Courier New" panose="02070309020205020404" pitchFamily="49" charset="0"/>
              </a:rPr>
              <a:t>UPDATE</a:t>
            </a:r>
            <a:r>
              <a:rPr lang="en-US" altLang="en-US" dirty="0"/>
              <a:t> or </a:t>
            </a:r>
            <a:r>
              <a:rPr lang="en-US" altLang="en-US" dirty="0">
                <a:latin typeface="Courier New" panose="02070309020205020404" pitchFamily="49" charset="0"/>
                <a:cs typeface="Courier New" panose="02070309020205020404" pitchFamily="49" charset="0"/>
              </a:rPr>
              <a:t>DELETE</a:t>
            </a:r>
            <a:r>
              <a:rPr lang="en-US" altLang="en-US" dirty="0"/>
              <a:t> statements carried out on the table by SQL Apply.</a:t>
            </a:r>
          </a:p>
          <a:p>
            <a:pPr lvl="1" eaLnBrk="1" hangingPunct="1"/>
            <a:r>
              <a:rPr lang="en-US" altLang="en-US" b="1" dirty="0"/>
              <a:t>Note:</a:t>
            </a:r>
            <a:r>
              <a:rPr lang="en-US" altLang="en-US" dirty="0"/>
              <a:t> For this example, assume that the </a:t>
            </a:r>
            <a:r>
              <a:rPr lang="en-US" altLang="en-US" dirty="0">
                <a:latin typeface="Courier New" panose="02070309020205020404" pitchFamily="49" charset="0"/>
              </a:rPr>
              <a:t>HR.EMPLOYEES</a:t>
            </a:r>
            <a:r>
              <a:rPr lang="en-US" altLang="en-US" dirty="0"/>
              <a:t> table does not have a primary key.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205</a:t>
            </a:fld>
            <a:endParaRPr lang="en-US" dirty="0"/>
          </a:p>
        </p:txBody>
      </p:sp>
    </p:spTree>
    <p:extLst>
      <p:ext uri="{BB962C8B-B14F-4D97-AF65-F5344CB8AC3E}">
        <p14:creationId xmlns:p14="http://schemas.microsoft.com/office/powerpoint/2010/main" val="122965736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next slides cover each of these steps in detail.</a:t>
            </a:r>
          </a:p>
          <a:p>
            <a:pPr lvl="1" eaLnBrk="1" hangingPunct="1"/>
            <a:r>
              <a:rPr lang="en-US" altLang="en-US" b="1" dirty="0"/>
              <a:t>Note: </a:t>
            </a:r>
            <a:r>
              <a:rPr lang="en-US" altLang="en-US" dirty="0"/>
              <a:t>Some steps are performed on the primary database, and some steps are performed on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206</a:t>
            </a:fld>
            <a:endParaRPr lang="en-US" dirty="0"/>
          </a:p>
        </p:txBody>
      </p:sp>
    </p:spTree>
    <p:extLst>
      <p:ext uri="{BB962C8B-B14F-4D97-AF65-F5344CB8AC3E}">
        <p14:creationId xmlns:p14="http://schemas.microsoft.com/office/powerpoint/2010/main" val="249828640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create a logical standby database by first creating a physical standby database. Then you convert the physical standby database into a logical standby database. </a:t>
            </a:r>
          </a:p>
          <a:p>
            <a:pPr lvl="1" eaLnBrk="1" hangingPunct="1"/>
            <a:r>
              <a:rPr lang="en-US" altLang="en-US" dirty="0"/>
              <a:t>To create the physical standby database:</a:t>
            </a:r>
          </a:p>
          <a:p>
            <a:pPr lvl="2" eaLnBrk="1" hangingPunct="1">
              <a:buNone/>
            </a:pPr>
            <a:r>
              <a:rPr lang="en-US" altLang="en-US" dirty="0"/>
              <a:t>a.	Create a physical standby database as described in the lesson titled “Creating a Physical Standby Database by Using SQL and RMAN Commands.”</a:t>
            </a:r>
          </a:p>
          <a:p>
            <a:pPr lvl="2" eaLnBrk="1" hangingPunct="1">
              <a:buNone/>
            </a:pPr>
            <a:r>
              <a:rPr lang="en-US" altLang="en-US" dirty="0"/>
              <a:t>b.	Ensure that the physical standby database is current with the primary database by allowing recovery to continue until the physical standby database is consistent with the primary database, including all database structural changes (such as adding or dropping data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207</a:t>
            </a:fld>
            <a:endParaRPr lang="en-US" dirty="0"/>
          </a:p>
        </p:txBody>
      </p:sp>
    </p:spTree>
    <p:extLst>
      <p:ext uri="{BB962C8B-B14F-4D97-AF65-F5344CB8AC3E}">
        <p14:creationId xmlns:p14="http://schemas.microsoft.com/office/powerpoint/2010/main" val="254482900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stop Redo Apply, issue one of the following commands:</a:t>
            </a:r>
          </a:p>
          <a:p>
            <a:pPr lvl="2" eaLnBrk="1" hangingPunct="1"/>
            <a:r>
              <a:rPr lang="en-US" altLang="en-US" b="1" dirty="0"/>
              <a:t>If the configuration is not managed by the broker</a:t>
            </a:r>
            <a:r>
              <a:rPr lang="en-US" altLang="en-US" dirty="0"/>
              <a:t/>
            </a:r>
            <a:br>
              <a:rPr lang="en-US" altLang="en-US" dirty="0"/>
            </a:br>
            <a:r>
              <a:rPr lang="en-US" altLang="en-US" dirty="0">
                <a:latin typeface="Courier New" panose="02070309020205020404" pitchFamily="49" charset="0"/>
              </a:rPr>
              <a:t>SQL &gt;</a:t>
            </a:r>
            <a:r>
              <a:rPr lang="en-US" altLang="en-US" dirty="0"/>
              <a:t>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RECOVER</a:t>
            </a:r>
            <a:r>
              <a:rPr lang="en-US" altLang="en-US" dirty="0"/>
              <a:t> </a:t>
            </a:r>
            <a:r>
              <a:rPr lang="en-US" altLang="en-US" dirty="0">
                <a:latin typeface="Courier New" panose="02070309020205020404" pitchFamily="49" charset="0"/>
              </a:rPr>
              <a:t>MANAGED</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CANCEL;</a:t>
            </a:r>
            <a:r>
              <a:rPr lang="en-US" altLang="en-US" dirty="0"/>
              <a:t> </a:t>
            </a:r>
          </a:p>
          <a:p>
            <a:pPr lvl="2" eaLnBrk="1" hangingPunct="1"/>
            <a:r>
              <a:rPr lang="en-US" altLang="en-US" b="1" dirty="0"/>
              <a:t>If the configuration is managed by the broker</a:t>
            </a:r>
            <a:r>
              <a:rPr lang="en-US" altLang="en-US" dirty="0"/>
              <a:t/>
            </a:r>
            <a:br>
              <a:rPr lang="en-US" altLang="en-US" dirty="0"/>
            </a:br>
            <a:r>
              <a:rPr lang="en-US" altLang="en-US" dirty="0">
                <a:latin typeface="Courier New" panose="02070309020205020404" pitchFamily="49" charset="0"/>
              </a:rPr>
              <a:t>DGMGRL &gt;</a:t>
            </a:r>
            <a:r>
              <a:rPr lang="en-US" altLang="en-US" dirty="0"/>
              <a:t>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'&lt;database name&gt;'</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state='apply-off';</a:t>
            </a:r>
          </a:p>
          <a:p>
            <a:pPr lvl="1" eaLnBrk="1" hangingPunct="1"/>
            <a:r>
              <a:rPr lang="en-US" altLang="en-US" dirty="0"/>
              <a:t>The Data Guard broker will be discussed later in the course.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208</a:t>
            </a:fld>
            <a:endParaRPr lang="en-US" dirty="0"/>
          </a:p>
        </p:txBody>
      </p:sp>
    </p:spTree>
    <p:extLst>
      <p:ext uri="{BB962C8B-B14F-4D97-AF65-F5344CB8AC3E}">
        <p14:creationId xmlns:p14="http://schemas.microsoft.com/office/powerpoint/2010/main" val="411813950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spcBef>
                <a:spcPct val="25000"/>
              </a:spcBef>
            </a:pPr>
            <a:r>
              <a:rPr lang="en-US" altLang="en-US" dirty="0"/>
              <a:t>If you plan to transition the primary database to the logical standby role, you must also modify the parameters so that no parameters need to change after a role transition:</a:t>
            </a:r>
          </a:p>
          <a:p>
            <a:pPr lvl="2" eaLnBrk="1" hangingPunct="1">
              <a:spcBef>
                <a:spcPct val="25000"/>
              </a:spcBef>
            </a:pPr>
            <a:r>
              <a:rPr lang="en-US" altLang="en-US" dirty="0"/>
              <a:t>Change the </a:t>
            </a:r>
            <a:r>
              <a:rPr lang="en-US" altLang="en-US" dirty="0">
                <a:latin typeface="Courier New" panose="02070309020205020404" pitchFamily="49" charset="0"/>
              </a:rPr>
              <a:t>VALID_FOR</a:t>
            </a:r>
            <a:r>
              <a:rPr lang="en-US" altLang="en-US" dirty="0"/>
              <a:t> attribute in the original </a:t>
            </a:r>
            <a:r>
              <a:rPr lang="en-US" altLang="en-US" dirty="0">
                <a:latin typeface="Courier New" panose="02070309020205020404" pitchFamily="49" charset="0"/>
              </a:rPr>
              <a:t>LOG_ARCHIVE_DEST_1</a:t>
            </a:r>
            <a:r>
              <a:rPr lang="en-US" altLang="en-US" dirty="0"/>
              <a:t> destination to archive redo data only from the online redo log and not from the standby redo log.</a:t>
            </a:r>
          </a:p>
          <a:p>
            <a:pPr lvl="2" eaLnBrk="1" hangingPunct="1">
              <a:spcBef>
                <a:spcPct val="25000"/>
              </a:spcBef>
            </a:pPr>
            <a:r>
              <a:rPr lang="en-US" altLang="en-US" dirty="0"/>
              <a:t>Include the </a:t>
            </a:r>
            <a:r>
              <a:rPr lang="en-US" altLang="en-US" dirty="0">
                <a:latin typeface="Courier New" panose="02070309020205020404" pitchFamily="49" charset="0"/>
              </a:rPr>
              <a:t>LOG_ARCHIVE_DEST_3</a:t>
            </a:r>
            <a:r>
              <a:rPr lang="en-US" altLang="en-US" dirty="0"/>
              <a:t> destination on the primary database. This parameter only takes effect when the primary database is transitioned to the logical standby role.</a:t>
            </a:r>
          </a:p>
          <a:p>
            <a:pPr lvl="1" eaLnBrk="1" hangingPunct="1">
              <a:spcBef>
                <a:spcPct val="25000"/>
              </a:spcBef>
            </a:pPr>
            <a:r>
              <a:rPr lang="en-US" altLang="en-US" dirty="0"/>
              <a:t>When the boston database is running in the primary role, </a:t>
            </a:r>
            <a:r>
              <a:rPr lang="en-US" altLang="en-US" dirty="0">
                <a:latin typeface="Courier New" panose="02070309020205020404" pitchFamily="49" charset="0"/>
              </a:rPr>
              <a:t>LOG_ARCHIVE_DEST_1</a:t>
            </a:r>
            <a:r>
              <a:rPr lang="en-US" altLang="en-US" dirty="0"/>
              <a:t> directs archiving of redo data generated by the primary database from the local online redo log files to the local archived redo log files in </a:t>
            </a:r>
            <a:r>
              <a:rPr lang="en-US" altLang="en-US" dirty="0">
                <a:latin typeface="Courier New" panose="02070309020205020404" pitchFamily="49" charset="0"/>
              </a:rPr>
              <a:t>/arch1/boston</a:t>
            </a:r>
            <a:r>
              <a:rPr lang="en-US" altLang="en-US" dirty="0"/>
              <a:t> and </a:t>
            </a:r>
            <a:r>
              <a:rPr lang="en-US" altLang="en-US" dirty="0">
                <a:latin typeface="Courier New" panose="02070309020205020404" pitchFamily="49" charset="0"/>
              </a:rPr>
              <a:t>LOG_ARCHIVE_DEST_3</a:t>
            </a:r>
            <a:r>
              <a:rPr lang="en-US" altLang="en-US" dirty="0"/>
              <a:t> is not used.</a:t>
            </a:r>
          </a:p>
          <a:p>
            <a:pPr lvl="1" eaLnBrk="1" hangingPunct="1">
              <a:spcBef>
                <a:spcPct val="25000"/>
              </a:spcBef>
            </a:pPr>
            <a:r>
              <a:rPr lang="en-US" altLang="en-US" dirty="0"/>
              <a:t>When the boston database is running in the logical standby database role, </a:t>
            </a:r>
            <a:r>
              <a:rPr lang="en-US" altLang="en-US" dirty="0">
                <a:latin typeface="Courier New" panose="02070309020205020404" pitchFamily="49" charset="0"/>
              </a:rPr>
              <a:t>LOG_ARCHIVE_DEST_1</a:t>
            </a:r>
            <a:r>
              <a:rPr lang="en-US" altLang="en-US" dirty="0"/>
              <a:t> directs archiving of redo data generated by the logical standby database from the local online redo log files to the local archived redo log files in </a:t>
            </a:r>
            <a:r>
              <a:rPr lang="en-US" altLang="en-US" dirty="0">
                <a:latin typeface="Courier New" panose="02070309020205020404" pitchFamily="49" charset="0"/>
              </a:rPr>
              <a:t>/arch1/boston/</a:t>
            </a:r>
            <a:r>
              <a:rPr lang="en-US" altLang="en-US" dirty="0"/>
              <a:t>. </a:t>
            </a:r>
          </a:p>
          <a:p>
            <a:pPr lvl="1" eaLnBrk="1" hangingPunct="1">
              <a:spcBef>
                <a:spcPct val="25000"/>
              </a:spcBef>
            </a:pPr>
            <a:r>
              <a:rPr lang="en-US" altLang="en-US" dirty="0">
                <a:latin typeface="Courier New" panose="02070309020205020404" pitchFamily="49" charset="0"/>
              </a:rPr>
              <a:t>LOG_ARCHIVE_DEST_3</a:t>
            </a:r>
            <a:r>
              <a:rPr lang="en-US" altLang="en-US" dirty="0"/>
              <a:t> directs archiving of redo data from the standby redo log files to the local archived redo log files in /arch2/boston/.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209</a:t>
            </a:fld>
            <a:endParaRPr lang="en-US" dirty="0"/>
          </a:p>
        </p:txBody>
      </p:sp>
    </p:spTree>
    <p:extLst>
      <p:ext uri="{BB962C8B-B14F-4D97-AF65-F5344CB8AC3E}">
        <p14:creationId xmlns:p14="http://schemas.microsoft.com/office/powerpoint/2010/main" val="202119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pPr>
            <a:r>
              <a:rPr lang="en-US" altLang="en-US" b="1" dirty="0"/>
              <a:t>Continuous service:</a:t>
            </a:r>
            <a:r>
              <a:rPr lang="en-US" altLang="en-US" dirty="0"/>
              <a:t> With the use of switchover and failover between systems, your business does not need to halt because of a disaster at one location.</a:t>
            </a:r>
          </a:p>
          <a:p>
            <a:pPr lvl="2" eaLnBrk="1" hangingPunct="1"/>
            <a:r>
              <a:rPr lang="en-US" altLang="en-US" b="1" dirty="0"/>
              <a:t>Complete data protection:</a:t>
            </a:r>
            <a:r>
              <a:rPr lang="en-US" altLang="en-US" dirty="0"/>
              <a:t> Data Guard guarantees that there is no data loss and provides a safeguard against data corruption and user errors. Redo data is validated when applied to the standby database. </a:t>
            </a:r>
          </a:p>
          <a:p>
            <a:pPr lvl="2" eaLnBrk="1" hangingPunct="1"/>
            <a:r>
              <a:rPr lang="en-US" altLang="en-US" b="1" dirty="0"/>
              <a:t>Elimination of idle standby systems:</a:t>
            </a:r>
            <a:r>
              <a:rPr lang="en-US" altLang="en-US" dirty="0"/>
              <a:t> Standby databases can be used for reporting and ad hoc queries in addition to providing a safeguard for disaster recovery. You can also use the physical standby database to offload backups of the primary database.</a:t>
            </a:r>
          </a:p>
          <a:p>
            <a:pPr lvl="2" eaLnBrk="1" hangingPunct="1"/>
            <a:r>
              <a:rPr lang="en-US" altLang="en-US" b="1" dirty="0"/>
              <a:t>Flexible configurations:</a:t>
            </a:r>
            <a:r>
              <a:rPr lang="en-US" altLang="en-US" dirty="0"/>
              <a:t> You can use Data Guard to configure the system to your needs by using the protection modes and several tunable parameters.</a:t>
            </a:r>
          </a:p>
          <a:p>
            <a:pPr lvl="2" eaLnBrk="1" hangingPunct="1"/>
            <a:r>
              <a:rPr lang="en-US" altLang="en-US" b="1" dirty="0"/>
              <a:t>Centralized management:</a:t>
            </a:r>
            <a:r>
              <a:rPr lang="en-US" altLang="en-US" dirty="0"/>
              <a:t> You can use Enterprise Manager Cloud Control to manage all configurations in your enterprise.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21</a:t>
            </a:fld>
            <a:endParaRPr lang="en-US" dirty="0"/>
          </a:p>
        </p:txBody>
      </p:sp>
    </p:spTree>
    <p:extLst>
      <p:ext uri="{BB962C8B-B14F-4D97-AF65-F5344CB8AC3E}">
        <p14:creationId xmlns:p14="http://schemas.microsoft.com/office/powerpoint/2010/main" val="17995395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SQL Apply requires a LogMiner dictionary in the redo data so that it can properly interpret changes in the redo. When you execute the </a:t>
            </a:r>
            <a:r>
              <a:rPr lang="en-US" altLang="en-US" dirty="0">
                <a:latin typeface="Courier New" panose="02070309020205020404" pitchFamily="49" charset="0"/>
              </a:rPr>
              <a:t>DBMS_LOGSTDBY.BUILD</a:t>
            </a:r>
            <a:r>
              <a:rPr lang="en-US" altLang="en-US" dirty="0"/>
              <a:t> procedure, the LogMiner dictionary is built and supplemental logging is automatically enabled for logging primary key and unique key columns. Supplemental logging ensures that each update contains enough information to logically identify the affected row.</a:t>
            </a:r>
          </a:p>
          <a:p>
            <a:pPr lvl="1" eaLnBrk="1" hangingPunct="1"/>
            <a:r>
              <a:rPr lang="en-US" altLang="en-US" b="1" dirty="0"/>
              <a:t>Note:</a:t>
            </a:r>
            <a:r>
              <a:rPr lang="en-US" altLang="en-US" dirty="0"/>
              <a:t> The </a:t>
            </a:r>
            <a:r>
              <a:rPr lang="en-US" altLang="en-US" dirty="0">
                <a:latin typeface="Courier New" panose="02070309020205020404" pitchFamily="49" charset="0"/>
              </a:rPr>
              <a:t>DBMS_LOGSTDBY.BUILD</a:t>
            </a:r>
            <a:r>
              <a:rPr lang="en-US" altLang="en-US" dirty="0"/>
              <a:t> procedure waits for all existing transactions to complete so that long-running transactions executing on the primary database will affect its operation.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210</a:t>
            </a:fld>
            <a:endParaRPr lang="en-US" dirty="0"/>
          </a:p>
        </p:txBody>
      </p:sp>
    </p:spTree>
    <p:extLst>
      <p:ext uri="{BB962C8B-B14F-4D97-AF65-F5344CB8AC3E}">
        <p14:creationId xmlns:p14="http://schemas.microsoft.com/office/powerpoint/2010/main" val="25243090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prepare the physical standby database to transition to a logical standby database:</a:t>
            </a:r>
          </a:p>
          <a:p>
            <a:pPr lvl="2" eaLnBrk="1" hangingPunct="1">
              <a:buNone/>
            </a:pPr>
            <a:r>
              <a:rPr lang="en-US" altLang="en-US" dirty="0"/>
              <a:t>a.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RECOVER</a:t>
            </a:r>
            <a:r>
              <a:rPr lang="en-US" altLang="en-US" dirty="0"/>
              <a:t> </a:t>
            </a:r>
            <a:r>
              <a:rPr lang="en-US" altLang="en-US" dirty="0">
                <a:latin typeface="Courier New" panose="02070309020205020404" pitchFamily="49" charset="0"/>
              </a:rPr>
              <a:t>TO</a:t>
            </a:r>
            <a:r>
              <a:rPr lang="en-US" altLang="en-US" dirty="0"/>
              <a:t> </a:t>
            </a:r>
            <a:r>
              <a:rPr lang="en-US" altLang="en-US" dirty="0">
                <a:latin typeface="Courier New" panose="02070309020205020404" pitchFamily="49" charset="0"/>
              </a:rPr>
              <a:t>LOGICAL</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db_name</a:t>
            </a:r>
            <a:r>
              <a:rPr lang="en-US" altLang="en-US" dirty="0"/>
              <a:t> command to continue applying redo data to the physical standby database until it is ready to convert to a logical standby database. Specify a database name (</a:t>
            </a:r>
            <a:r>
              <a:rPr lang="en-US" altLang="en-US" dirty="0">
                <a:latin typeface="Courier New" panose="02070309020205020404" pitchFamily="49" charset="0"/>
              </a:rPr>
              <a:t>db_name</a:t>
            </a:r>
            <a:r>
              <a:rPr lang="en-US" altLang="en-US" dirty="0"/>
              <a:t>) to identify the new logical standby database. </a:t>
            </a:r>
            <a:br>
              <a:rPr lang="en-US" altLang="en-US" dirty="0"/>
            </a:br>
            <a:r>
              <a:rPr lang="en-US" altLang="en-US" dirty="0"/>
              <a:t>The redo log files contain the information needed to convert your physical standby database to a logical standby database. The statement applies redo data until the LogMiner dictionary is found in the redo log files.</a:t>
            </a:r>
          </a:p>
          <a:p>
            <a:pPr lvl="2" eaLnBrk="1" hangingPunct="1">
              <a:buNone/>
            </a:pPr>
            <a:r>
              <a:rPr lang="en-US" altLang="en-US" dirty="0"/>
              <a:t>b.	Shut down the logical standby database instance and restart it in </a:t>
            </a:r>
            <a:r>
              <a:rPr lang="en-US" altLang="en-US" dirty="0">
                <a:latin typeface="Courier New" panose="02070309020205020404" pitchFamily="49" charset="0"/>
              </a:rPr>
              <a:t>MOUNT</a:t>
            </a:r>
            <a:r>
              <a:rPr lang="en-US" altLang="en-US" dirty="0"/>
              <a:t> mode.</a:t>
            </a:r>
          </a:p>
          <a:p>
            <a:pPr lvl="2" eaLnBrk="1" hangingPunct="1">
              <a:buNone/>
            </a:pPr>
            <a:r>
              <a:rPr lang="en-US" altLang="en-US" dirty="0"/>
              <a:t>c.	Modify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parameters to specify separate local destinations for:</a:t>
            </a:r>
          </a:p>
          <a:p>
            <a:pPr lvl="3" eaLnBrk="1" hangingPunct="1"/>
            <a:r>
              <a:rPr lang="en-US" altLang="en-US" dirty="0"/>
              <a:t>Archived redo log files that store redo data generated by the logical standby database</a:t>
            </a:r>
          </a:p>
          <a:p>
            <a:pPr lvl="3" eaLnBrk="1" hangingPunct="1"/>
            <a:r>
              <a:rPr lang="en-US" altLang="en-US" dirty="0"/>
              <a:t>Archived redo log files that store redo data received from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211</a:t>
            </a:fld>
            <a:endParaRPr lang="en-US" dirty="0"/>
          </a:p>
        </p:txBody>
      </p:sp>
    </p:spTree>
    <p:extLst>
      <p:ext uri="{BB962C8B-B14F-4D97-AF65-F5344CB8AC3E}">
        <p14:creationId xmlns:p14="http://schemas.microsoft.com/office/powerpoint/2010/main" val="24592860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open the logical standby database and start SQL Apply:</a:t>
            </a:r>
          </a:p>
          <a:p>
            <a:pPr lvl="2" eaLnBrk="1" hangingPunct="1">
              <a:buNone/>
            </a:pPr>
            <a:r>
              <a:rPr lang="en-US" altLang="en-US" dirty="0"/>
              <a:t>a.	On the logical standby database,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command to open the database.</a:t>
            </a:r>
          </a:p>
          <a:p>
            <a:pPr lvl="2" eaLnBrk="1" hangingPunct="1">
              <a:buNone/>
            </a:pPr>
            <a:r>
              <a:rPr lang="en-US" altLang="en-US" dirty="0"/>
              <a:t>b.	On the logical standby database, issue the following command to start SQL Apply:</a:t>
            </a:r>
          </a:p>
          <a:p>
            <a:pPr lvl="4" eaLnBrk="1" hangingPunct="1"/>
            <a:r>
              <a:rPr lang="en-US" altLang="en-US" dirty="0"/>
              <a:t>ALTER DATABASE START LOGICAL STANDBY APPLY IMMEDIATE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212</a:t>
            </a:fld>
            <a:endParaRPr lang="en-US" dirty="0"/>
          </a:p>
        </p:txBody>
      </p:sp>
    </p:spTree>
    <p:extLst>
      <p:ext uri="{BB962C8B-B14F-4D97-AF65-F5344CB8AC3E}">
        <p14:creationId xmlns:p14="http://schemas.microsoft.com/office/powerpoint/2010/main" val="331867782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creating your logical standby database and setting up redo transport services and log apply services, you should verify that redo data is being transmitted from the primary database and applied to the standby database. </a:t>
            </a:r>
          </a:p>
          <a:p>
            <a:pPr lvl="1" eaLnBrk="1" hangingPunct="1"/>
            <a:r>
              <a:rPr lang="en-US" altLang="en-US" dirty="0"/>
              <a:t>To verify that the logical standby database is functioning properly:</a:t>
            </a:r>
          </a:p>
          <a:p>
            <a:pPr lvl="2" eaLnBrk="1" hangingPunct="1">
              <a:buNone/>
            </a:pPr>
            <a:r>
              <a:rPr lang="en-US" altLang="en-US" dirty="0"/>
              <a:t>a.	Connect to the logical standby database and query the </a:t>
            </a:r>
            <a:r>
              <a:rPr lang="en-US" altLang="en-US" dirty="0">
                <a:latin typeface="Courier New" panose="02070309020205020404" pitchFamily="49" charset="0"/>
              </a:rPr>
              <a:t>DBA_LOGSTDBY_LOG</a:t>
            </a:r>
            <a:r>
              <a:rPr lang="en-US" altLang="en-US" dirty="0"/>
              <a:t> view to verify that the archived redo log files were registered on the logical standby system:</a:t>
            </a:r>
          </a:p>
          <a:p>
            <a:pPr lvl="4" eaLnBrk="1" hangingPunct="1"/>
            <a:r>
              <a:rPr lang="en-US" altLang="en-US" dirty="0"/>
              <a:t>SQL&gt; SELECT SEQUENCE#, FIRST_TIME, NEXT_TIME, DICT_BEGIN,DICT_END</a:t>
            </a:r>
          </a:p>
          <a:p>
            <a:pPr lvl="4" eaLnBrk="1" hangingPunct="1"/>
            <a:r>
              <a:rPr lang="en-US" altLang="en-US" dirty="0"/>
              <a:t>FROM DBA_LOGSTDBY_LOG ORDER BY SEQUENCE#;</a:t>
            </a:r>
          </a:p>
          <a:p>
            <a:pPr lvl="2" eaLnBrk="1" hangingPunct="1">
              <a:buNone/>
            </a:pPr>
            <a:r>
              <a:rPr lang="en-US" altLang="en-US" dirty="0"/>
              <a:t>b.	Connect to the primary database and issue the following command to begin sending redo data to the standby database:</a:t>
            </a:r>
          </a:p>
          <a:p>
            <a:pPr lvl="4" eaLnBrk="1" hangingPunct="1"/>
            <a:r>
              <a:rPr lang="en-US" altLang="en-US" dirty="0"/>
              <a:t>SQL&gt; ALTER SYSTEM ARCHIVE LOG CURRENT;</a:t>
            </a:r>
          </a:p>
          <a:p>
            <a:pPr lvl="2" eaLnBrk="1" hangingPunct="1">
              <a:buNone/>
            </a:pPr>
            <a:r>
              <a:rPr lang="en-US" altLang="en-US" dirty="0"/>
              <a:t>c.	Connect to the logical standby database and requery the </a:t>
            </a:r>
            <a:r>
              <a:rPr lang="en-US" altLang="en-US" dirty="0">
                <a:latin typeface="Courier New" panose="02070309020205020404" pitchFamily="49" charset="0"/>
              </a:rPr>
              <a:t>DBA_LOGSTDBY_LOG</a:t>
            </a:r>
            <a:r>
              <a:rPr lang="en-US" altLang="en-US" dirty="0"/>
              <a:t> view as shown in step a. This enables you to verify that the new archived redo log files were registered.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213</a:t>
            </a:fld>
            <a:endParaRPr lang="en-US" dirty="0"/>
          </a:p>
        </p:txBody>
      </p:sp>
    </p:spTree>
    <p:extLst>
      <p:ext uri="{BB962C8B-B14F-4D97-AF65-F5344CB8AC3E}">
        <p14:creationId xmlns:p14="http://schemas.microsoft.com/office/powerpoint/2010/main" val="180049492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d.	On the logical standby database, query the </a:t>
            </a:r>
            <a:r>
              <a:rPr lang="en-US" altLang="en-US" dirty="0">
                <a:latin typeface="Courier New" panose="02070309020205020404" pitchFamily="49" charset="0"/>
              </a:rPr>
              <a:t>V$LOGSTDBY_STATS</a:t>
            </a:r>
            <a:r>
              <a:rPr lang="en-US" altLang="en-US" dirty="0"/>
              <a:t> view to verify that redo data is being applied correctly:</a:t>
            </a:r>
          </a:p>
          <a:p>
            <a:pPr lvl="4" eaLnBrk="1" hangingPunct="1"/>
            <a:r>
              <a:rPr lang="en-US" altLang="en-US" dirty="0"/>
              <a:t>SQL&gt; SELECT NAME, VALUE FROM V$LOGSTDBY_STATS WHERE NAME = 'coordinator state';</a:t>
            </a:r>
          </a:p>
          <a:p>
            <a:pPr lvl="2" eaLnBrk="1" hangingPunct="1">
              <a:buNone/>
            </a:pPr>
            <a:r>
              <a:rPr lang="en-US" altLang="en-US" dirty="0"/>
              <a:t>	A value of </a:t>
            </a:r>
            <a:r>
              <a:rPr lang="en-US" altLang="en-US" dirty="0">
                <a:latin typeface="Courier New" panose="02070309020205020404" pitchFamily="49" charset="0"/>
              </a:rPr>
              <a:t>INITIALIZING</a:t>
            </a:r>
            <a:r>
              <a:rPr lang="en-US" altLang="en-US" dirty="0"/>
              <a:t> in the </a:t>
            </a:r>
            <a:r>
              <a:rPr lang="en-US" altLang="en-US" dirty="0">
                <a:latin typeface="Courier New" panose="02070309020205020404" pitchFamily="49" charset="0"/>
              </a:rPr>
              <a:t>VALUE</a:t>
            </a:r>
            <a:r>
              <a:rPr lang="en-US" altLang="en-US" dirty="0"/>
              <a:t> column indicates that log apply services are preparing to begin SQL Apply, but that data from the archived redo log files is not being applied to the logical standby database.</a:t>
            </a:r>
          </a:p>
          <a:p>
            <a:pPr lvl="2" eaLnBrk="1" hangingPunct="1">
              <a:buNone/>
            </a:pPr>
            <a:r>
              <a:rPr lang="en-US" altLang="en-US" dirty="0"/>
              <a:t>e.	Query the </a:t>
            </a:r>
            <a:r>
              <a:rPr lang="en-US" altLang="en-US" dirty="0">
                <a:latin typeface="Courier New" panose="02070309020205020404" pitchFamily="49" charset="0"/>
              </a:rPr>
              <a:t>V$LOGSTDBY_PROCESS</a:t>
            </a:r>
            <a:r>
              <a:rPr lang="en-US" altLang="en-US" dirty="0"/>
              <a:t> view to see information about the current state of the SQL Apply processes.</a:t>
            </a:r>
          </a:p>
          <a:p>
            <a:pPr lvl="2" eaLnBrk="1" hangingPunct="1">
              <a:buNone/>
            </a:pPr>
            <a:r>
              <a:rPr lang="en-US" altLang="en-US" dirty="0"/>
              <a:t>f.	Query the </a:t>
            </a:r>
            <a:r>
              <a:rPr lang="en-US" altLang="en-US" dirty="0">
                <a:latin typeface="Courier New" panose="02070309020205020404" pitchFamily="49" charset="0"/>
              </a:rPr>
              <a:t>V$LOGSTDBY_PROGRESS</a:t>
            </a:r>
            <a:r>
              <a:rPr lang="en-US" altLang="en-US" dirty="0"/>
              <a:t> view on the logical standby database to check the overall progress of SQL Apply:</a:t>
            </a:r>
          </a:p>
          <a:p>
            <a:pPr lvl="4" eaLnBrk="1" hangingPunct="1"/>
            <a:r>
              <a:rPr lang="en-US" altLang="en-US" dirty="0"/>
              <a:t>SQL&gt; SELECT APPLIED_SCN, LATEST_SCN FROM V$LOGSTDBY_PROGRESS;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214</a:t>
            </a:fld>
            <a:endParaRPr lang="en-US" dirty="0"/>
          </a:p>
        </p:txBody>
      </p:sp>
    </p:spTree>
    <p:extLst>
      <p:ext uri="{BB962C8B-B14F-4D97-AF65-F5344CB8AC3E}">
        <p14:creationId xmlns:p14="http://schemas.microsoft.com/office/powerpoint/2010/main" val="60516798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marL="342900" lvl="1" indent="-228600" eaLnBrk="1" hangingPunct="1"/>
            <a:r>
              <a:rPr lang="en-US" altLang="en-US" dirty="0"/>
              <a:t>To create a logical standby database by using Enterprise Manager:</a:t>
            </a:r>
          </a:p>
          <a:p>
            <a:pPr lvl="2" eaLnBrk="1" hangingPunct="1">
              <a:buFont typeface="Times New Roman" panose="02020603050405020304" pitchFamily="18" charset="0"/>
              <a:buAutoNum type="arabicPeriod"/>
            </a:pPr>
            <a:r>
              <a:rPr lang="en-US" altLang="en-US" dirty="0"/>
              <a:t>Click Add Standby Database on the Data Guard overview page to invoke the Add Standby Database Wizard.</a:t>
            </a:r>
          </a:p>
          <a:p>
            <a:pPr lvl="2" eaLnBrk="1" hangingPunct="1">
              <a:buNone/>
            </a:pPr>
            <a:r>
              <a:rPr lang="en-US" altLang="en-US" b="1" dirty="0"/>
              <a:t>	Note:</a:t>
            </a:r>
            <a:r>
              <a:rPr lang="en-US" altLang="en-US" dirty="0"/>
              <a:t> If the logical standby database is the first database to be created in your configuration, access the Add Standby Database Wizard by clicking “Setup and Manage” in the Data Guard section on the Availability page. Next, click the Add Standby Database link to invoke the Add Standby Database Wizard.</a:t>
            </a:r>
          </a:p>
          <a:p>
            <a:pPr lvl="2" eaLnBrk="1" hangingPunct="1">
              <a:buNone/>
            </a:pPr>
            <a:r>
              <a:rPr lang="en-US" altLang="en-US" dirty="0"/>
              <a:t>2.	Select “Create a new logical standby database” on the Add Standby Database page and click Continue.</a:t>
            </a:r>
          </a:p>
          <a:p>
            <a:pPr lvl="2" eaLnBrk="1" hangingPunct="1">
              <a:buNone/>
            </a:pPr>
            <a:r>
              <a:rPr lang="en-US" altLang="en-US" dirty="0"/>
              <a:t>3.	The wizard guides you through a procedure that is similar to adding a physical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215</a:t>
            </a:fld>
            <a:endParaRPr lang="en-US" dirty="0"/>
          </a:p>
        </p:txBody>
      </p:sp>
    </p:spTree>
    <p:extLst>
      <p:ext uri="{BB962C8B-B14F-4D97-AF65-F5344CB8AC3E}">
        <p14:creationId xmlns:p14="http://schemas.microsoft.com/office/powerpoint/2010/main" val="372040364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On the Add Standby Database: Backup Type page, you determine whether you have tables or columns that are not supported by SQL Apply. In the SQL Apply Unsupported Tables section, select “Table Columns and Data Types” in the drop-down list and click Go to see the unsupported tables.</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216</a:t>
            </a:fld>
            <a:endParaRPr lang="en-US" dirty="0"/>
          </a:p>
        </p:txBody>
      </p:sp>
    </p:spTree>
    <p:extLst>
      <p:ext uri="{BB962C8B-B14F-4D97-AF65-F5344CB8AC3E}">
        <p14:creationId xmlns:p14="http://schemas.microsoft.com/office/powerpoint/2010/main" val="98605407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Add Standby Database: Configuration page, specify the values for the </a:t>
            </a:r>
            <a:r>
              <a:rPr lang="en-US" altLang="en-US" dirty="0">
                <a:latin typeface="Courier New" panose="02070309020205020404" pitchFamily="49" charset="0"/>
              </a:rPr>
              <a:t>DB_NAME</a:t>
            </a:r>
            <a:r>
              <a:rPr lang="en-US" altLang="en-US" dirty="0"/>
              <a:t> and </a:t>
            </a:r>
            <a:r>
              <a:rPr lang="en-US" altLang="en-US" dirty="0">
                <a:latin typeface="Courier New" panose="02070309020205020404" pitchFamily="49" charset="0"/>
              </a:rPr>
              <a:t>DB_UNIQUE_NAME</a:t>
            </a:r>
            <a:r>
              <a:rPr lang="en-US" altLang="en-US" dirty="0"/>
              <a:t> parameters for your logical standby database. In addition, specify the target name to be used by Enterprise Manager Cloud Control. </a:t>
            </a:r>
          </a:p>
          <a:p>
            <a:pPr lvl="1" eaLnBrk="1" hangingPunct="1"/>
            <a:r>
              <a:rPr lang="en-US" altLang="en-US" dirty="0"/>
              <a:t>In the Standby Database Monitoring Credentials section, you can choose between a non-SYSDBA user such as </a:t>
            </a:r>
            <a:r>
              <a:rPr lang="en-US" altLang="en-US" dirty="0">
                <a:latin typeface="Courier New" panose="02070309020205020404" pitchFamily="49" charset="0"/>
                <a:cs typeface="Courier New" panose="02070309020205020404" pitchFamily="49" charset="0"/>
              </a:rPr>
              <a:t>DBSNMP</a:t>
            </a:r>
            <a:r>
              <a:rPr lang="en-US" altLang="en-US" dirty="0"/>
              <a:t> to monitor the database or choose to use the SYSDBA monitoring credentials.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217</a:t>
            </a:fld>
            <a:endParaRPr lang="en-US" dirty="0"/>
          </a:p>
        </p:txBody>
      </p:sp>
    </p:spTree>
    <p:extLst>
      <p:ext uri="{BB962C8B-B14F-4D97-AF65-F5344CB8AC3E}">
        <p14:creationId xmlns:p14="http://schemas.microsoft.com/office/powerpoint/2010/main" val="155613104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After completing all pages in the wizard, you see the Add Standby Database Review page. Review the information on this page and click Finish to submit a job to create your logical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218</a:t>
            </a:fld>
            <a:endParaRPr lang="en-US" dirty="0"/>
          </a:p>
        </p:txBody>
      </p:sp>
    </p:spTree>
    <p:extLst>
      <p:ext uri="{BB962C8B-B14F-4D97-AF65-F5344CB8AC3E}">
        <p14:creationId xmlns:p14="http://schemas.microsoft.com/office/powerpoint/2010/main" val="268427226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i="1" dirty="0"/>
              <a:t>database guard</a:t>
            </a:r>
            <a:r>
              <a:rPr lang="en-US" altLang="en-US" dirty="0"/>
              <a:t> controls user access to tables in a logical standby database. Use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GUARD</a:t>
            </a:r>
            <a:r>
              <a:rPr lang="en-US" altLang="en-US" dirty="0"/>
              <a:t> command to configure the database guard.</a:t>
            </a:r>
          </a:p>
          <a:p>
            <a:pPr lvl="1" eaLnBrk="1" hangingPunct="1"/>
            <a:r>
              <a:rPr lang="en-US" altLang="en-US" dirty="0"/>
              <a:t>By default, it is not possible for a nonprivileged user to modify data on a Data Guard SQL Apply database, because the database guard is automatically set to </a:t>
            </a:r>
            <a:r>
              <a:rPr lang="en-US" altLang="en-US" dirty="0">
                <a:latin typeface="Courier New" panose="02070309020205020404" pitchFamily="49" charset="0"/>
              </a:rPr>
              <a:t>ALL</a:t>
            </a:r>
            <a:r>
              <a:rPr lang="en-US" altLang="en-US" dirty="0"/>
              <a:t>. With this level of security, only the </a:t>
            </a:r>
            <a:r>
              <a:rPr lang="en-US" altLang="en-US" dirty="0">
                <a:latin typeface="Courier New" panose="02070309020205020404" pitchFamily="49" charset="0"/>
              </a:rPr>
              <a:t>SYS</a:t>
            </a:r>
            <a:r>
              <a:rPr lang="en-US" altLang="en-US" dirty="0"/>
              <a:t> user can modify data.</a:t>
            </a:r>
          </a:p>
          <a:p>
            <a:pPr lvl="1" eaLnBrk="1" hangingPunct="1"/>
            <a:r>
              <a:rPr lang="en-US" altLang="en-US" dirty="0"/>
              <a:t>When you set the security level to </a:t>
            </a:r>
            <a:r>
              <a:rPr lang="en-US" altLang="en-US" dirty="0">
                <a:latin typeface="Courier New" panose="02070309020205020404" pitchFamily="49" charset="0"/>
              </a:rPr>
              <a:t>STANDBY</a:t>
            </a:r>
            <a:r>
              <a:rPr lang="en-US" altLang="en-US" dirty="0"/>
              <a:t>, users are able to modify data that is not maintained by the logical apply engine. A security level of </a:t>
            </a:r>
            <a:r>
              <a:rPr lang="en-US" altLang="en-US" dirty="0">
                <a:latin typeface="Courier New" panose="02070309020205020404" pitchFamily="49" charset="0"/>
              </a:rPr>
              <a:t>NONE</a:t>
            </a:r>
            <a:r>
              <a:rPr lang="en-US" altLang="en-US" dirty="0"/>
              <a:t> permits any users to access the standby database if they have the appropriate privileges.</a:t>
            </a:r>
          </a:p>
          <a:p>
            <a:pPr lvl="1" eaLnBrk="1" hangingPunct="1"/>
            <a:r>
              <a:rPr lang="en-US" altLang="en-US" dirty="0"/>
              <a:t>When creating a logical standby database manually with SQL commands, you must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GUARD</a:t>
            </a:r>
            <a:r>
              <a:rPr lang="en-US" altLang="en-US" dirty="0"/>
              <a:t> </a:t>
            </a:r>
            <a:r>
              <a:rPr lang="en-US" altLang="en-US" dirty="0">
                <a:latin typeface="Courier New" panose="02070309020205020404" pitchFamily="49" charset="0"/>
              </a:rPr>
              <a:t>ALL</a:t>
            </a:r>
            <a:r>
              <a:rPr lang="en-US" altLang="en-US" dirty="0"/>
              <a:t> command before opening the database. Failure to do so allows jobs that are submitted through </a:t>
            </a:r>
            <a:r>
              <a:rPr lang="en-US" altLang="en-US" dirty="0">
                <a:latin typeface="Courier New" panose="02070309020205020404" pitchFamily="49" charset="0"/>
              </a:rPr>
              <a:t>DBMS_JOB.SUBMIT</a:t>
            </a:r>
            <a:r>
              <a:rPr lang="en-US" altLang="en-US" dirty="0"/>
              <a:t> to be scheduled and to potentially modify tables in the logical standby database.</a:t>
            </a:r>
          </a:p>
          <a:p>
            <a:pPr lvl="1" eaLnBrk="1" hangingPunct="1"/>
            <a:r>
              <a:rPr lang="en-US" altLang="en-US" b="1" dirty="0"/>
              <a:t>Note: </a:t>
            </a:r>
            <a:r>
              <a:rPr lang="en-US" altLang="en-US" dirty="0"/>
              <a:t>Be careful not to let the primary and logical standby databases diverge while the database guard is disabled.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219</a:t>
            </a:fld>
            <a:endParaRPr lang="en-US" dirty="0"/>
          </a:p>
        </p:txBody>
      </p:sp>
    </p:spTree>
    <p:extLst>
      <p:ext uri="{BB962C8B-B14F-4D97-AF65-F5344CB8AC3E}">
        <p14:creationId xmlns:p14="http://schemas.microsoft.com/office/powerpoint/2010/main" val="272824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 xmlns:a16="http://schemas.microsoft.com/office/drawing/2014/main" id="{650001D8-47E3-4862-88FF-19053F8D62FE}"/>
              </a:ext>
            </a:extLst>
          </p:cNvPr>
          <p:cNvSpPr>
            <a:spLocks noGrp="1" noChangeArrowheads="1"/>
          </p:cNvSpPr>
          <p:nvPr>
            <p:ph type="body" idx="1"/>
          </p:nvPr>
        </p:nvSpPr>
        <p:spPr/>
        <p:txBody>
          <a:bodyPr/>
          <a:lstStyle/>
          <a:p>
            <a:r>
              <a:rPr lang="en-US" altLang="en-US" dirty="0"/>
              <a:t>Answer: a, c, d</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22</a:t>
            </a:fld>
            <a:endParaRPr lang="en-US" dirty="0"/>
          </a:p>
        </p:txBody>
      </p:sp>
    </p:spTree>
    <p:extLst>
      <p:ext uri="{BB962C8B-B14F-4D97-AF65-F5344CB8AC3E}">
        <p14:creationId xmlns:p14="http://schemas.microsoft.com/office/powerpoint/2010/main" val="131137275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Archived redo logs on the logical standby database are automatically deleted by SQL Apply after they are applied. This feature reduces the amount of space consumed on the logical standby database and eliminates the manual step of deleting the archived redo log files.</a:t>
            </a:r>
          </a:p>
          <a:p>
            <a:pPr lvl="1" eaLnBrk="1" hangingPunct="1"/>
            <a:r>
              <a:rPr lang="en-US" altLang="en-US" dirty="0"/>
              <a:t>You can enable and disable the auto-delete feature for archived redo logs by using the </a:t>
            </a:r>
            <a:r>
              <a:rPr lang="en-US" altLang="en-US" dirty="0">
                <a:latin typeface="Courier New" panose="02070309020205020404" pitchFamily="49" charset="0"/>
              </a:rPr>
              <a:t>DBMS_LOGSTDBY.APPLY_SET</a:t>
            </a:r>
            <a:r>
              <a:rPr lang="en-US" altLang="en-US" dirty="0"/>
              <a:t> procedure. By default, the auto-delete feature is enabled.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220</a:t>
            </a:fld>
            <a:endParaRPr lang="en-US" dirty="0"/>
          </a:p>
        </p:txBody>
      </p:sp>
    </p:spTree>
    <p:extLst>
      <p:ext uri="{BB962C8B-B14F-4D97-AF65-F5344CB8AC3E}">
        <p14:creationId xmlns:p14="http://schemas.microsoft.com/office/powerpoint/2010/main" val="379371986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By default, SQL Apply deletes an archived redo log file after applying the contents. This behavior is controlled by the </a:t>
            </a:r>
            <a:r>
              <a:rPr lang="en-US" altLang="en-US" dirty="0">
                <a:latin typeface="Courier New" panose="02070309020205020404" pitchFamily="49" charset="0"/>
              </a:rPr>
              <a:t>LOG_AUTO_DELETE</a:t>
            </a:r>
            <a:r>
              <a:rPr lang="en-US" altLang="en-US" dirty="0"/>
              <a:t> parameter. During a flashback operation or point-in-time recovery of the logical standby database, SQL Apply must stop and re-fetch all remote archived redo log files.</a:t>
            </a:r>
          </a:p>
          <a:p>
            <a:pPr lvl="1" eaLnBrk="1" hangingPunct="1"/>
            <a:r>
              <a:rPr lang="en-US" altLang="en-US" dirty="0"/>
              <a:t>In Oracle Database 19c, you use the </a:t>
            </a:r>
            <a:r>
              <a:rPr lang="en-US" altLang="en-US" dirty="0">
                <a:latin typeface="Courier New" panose="02070309020205020404" pitchFamily="49" charset="0"/>
              </a:rPr>
              <a:t>LOG_AUTO_DEL_RETENTION_TARGET</a:t>
            </a:r>
            <a:r>
              <a:rPr lang="en-US" altLang="en-US" dirty="0"/>
              <a:t> parameter to specify a retention period for remote archived redo log files. You can modify </a:t>
            </a:r>
            <a:r>
              <a:rPr lang="en-US" altLang="en-US" dirty="0">
                <a:latin typeface="Courier New" panose="02070309020205020404" pitchFamily="49" charset="0"/>
              </a:rPr>
              <a:t>LOG_AUTO_DEL_RETENTION_TARGET</a:t>
            </a:r>
            <a:r>
              <a:rPr lang="en-US" altLang="en-US" dirty="0"/>
              <a:t> by using the </a:t>
            </a:r>
            <a:r>
              <a:rPr lang="en-US" altLang="en-US" dirty="0">
                <a:latin typeface="Courier New" panose="02070309020205020404" pitchFamily="49" charset="0"/>
              </a:rPr>
              <a:t>DBMS_LOGSTDBY.APPLY_SET</a:t>
            </a:r>
            <a:r>
              <a:rPr lang="en-US" altLang="en-US" dirty="0"/>
              <a:t> and </a:t>
            </a:r>
            <a:r>
              <a:rPr lang="en-US" altLang="en-US" dirty="0">
                <a:latin typeface="Courier New" panose="02070309020205020404" pitchFamily="49" charset="0"/>
              </a:rPr>
              <a:t>DBMS_LOGSTDBY.APPLY_UNSET</a:t>
            </a:r>
            <a:r>
              <a:rPr lang="en-US" altLang="en-US" dirty="0"/>
              <a:t> procedures.</a:t>
            </a:r>
          </a:p>
          <a:p>
            <a:pPr lvl="1" eaLnBrk="1" hangingPunct="1"/>
            <a:r>
              <a:rPr lang="en-US" altLang="en-US" b="1" dirty="0"/>
              <a:t>Note:</a:t>
            </a:r>
            <a:r>
              <a:rPr lang="en-US" altLang="en-US" dirty="0"/>
              <a:t> This parameter is applicable only when you are not using the fast recovery area.</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221</a:t>
            </a:fld>
            <a:endParaRPr lang="en-US" dirty="0"/>
          </a:p>
        </p:txBody>
      </p:sp>
    </p:spTree>
    <p:extLst>
      <p:ext uri="{BB962C8B-B14F-4D97-AF65-F5344CB8AC3E}">
        <p14:creationId xmlns:p14="http://schemas.microsoft.com/office/powerpoint/2010/main" val="14983146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use SQL Apply filters to control what to apply and what not to apply. To define a SQL Apply filter, use the </a:t>
            </a:r>
            <a:r>
              <a:rPr lang="en-US" altLang="en-US" dirty="0">
                <a:latin typeface="Courier New" panose="02070309020205020404" pitchFamily="49" charset="0"/>
              </a:rPr>
              <a:t>DBMS_LOGSTDBY</a:t>
            </a:r>
            <a:r>
              <a:rPr lang="en-US" altLang="en-US" dirty="0"/>
              <a:t> package with the </a:t>
            </a:r>
            <a:r>
              <a:rPr lang="en-US" altLang="en-US" dirty="0">
                <a:latin typeface="Courier New" panose="02070309020205020404" pitchFamily="49" charset="0"/>
              </a:rPr>
              <a:t>SKIP</a:t>
            </a:r>
            <a:r>
              <a:rPr lang="en-US" altLang="en-US" dirty="0"/>
              <a:t>, </a:t>
            </a:r>
            <a:r>
              <a:rPr lang="en-US" altLang="en-US" dirty="0">
                <a:latin typeface="Courier New" panose="02070309020205020404" pitchFamily="49" charset="0"/>
              </a:rPr>
              <a:t>SKIP_ERROR</a:t>
            </a:r>
            <a:r>
              <a:rPr lang="en-US" altLang="en-US" dirty="0"/>
              <a:t>, and </a:t>
            </a:r>
            <a:r>
              <a:rPr lang="en-US" altLang="en-US" dirty="0">
                <a:latin typeface="Courier New" panose="02070309020205020404" pitchFamily="49" charset="0"/>
              </a:rPr>
              <a:t>SKIP_TRANSACTION</a:t>
            </a:r>
            <a:r>
              <a:rPr lang="en-US" altLang="en-US" dirty="0"/>
              <a:t> procedures. The first example in the slide uses the SKIP procedure to ignore all DML changes made to the HR schema. The second example in the slide uses the </a:t>
            </a:r>
            <a:r>
              <a:rPr lang="en-US" altLang="en-US" dirty="0">
                <a:latin typeface="Courier New" panose="02070309020205020404" pitchFamily="49" charset="0"/>
                <a:cs typeface="Courier New" panose="02070309020205020404" pitchFamily="49" charset="0"/>
              </a:rPr>
              <a:t>SKIP_ERROR</a:t>
            </a:r>
            <a:r>
              <a:rPr lang="en-US" altLang="en-US" dirty="0"/>
              <a:t> procedure to ignore any error raised from any </a:t>
            </a:r>
            <a:r>
              <a:rPr lang="en-US" altLang="en-US" dirty="0">
                <a:latin typeface="Courier New" panose="02070309020205020404" pitchFamily="49" charset="0"/>
                <a:cs typeface="Courier New" panose="02070309020205020404" pitchFamily="49" charset="0"/>
              </a:rPr>
              <a:t>GRANT DDL</a:t>
            </a:r>
            <a:r>
              <a:rPr lang="en-US" altLang="en-US" dirty="0"/>
              <a:t> command and continue applying changes instead of stopping SQL Apply. The third example in the slide uses the </a:t>
            </a:r>
            <a:r>
              <a:rPr lang="en-US" altLang="en-US" dirty="0">
                <a:latin typeface="Courier New" panose="02070309020205020404" pitchFamily="49" charset="0"/>
                <a:cs typeface="Courier New" panose="02070309020205020404" pitchFamily="49" charset="0"/>
              </a:rPr>
              <a:t>SKIP_TRANSACTION</a:t>
            </a:r>
            <a:r>
              <a:rPr lang="en-US" altLang="en-US" dirty="0"/>
              <a:t> procedure and skips a DDL transaction with </a:t>
            </a:r>
            <a:r>
              <a:rPr lang="en-US" altLang="en-US" dirty="0">
                <a:latin typeface="Courier New" panose="02070309020205020404" pitchFamily="49" charset="0"/>
                <a:cs typeface="Courier New" panose="02070309020205020404" pitchFamily="49" charset="0"/>
              </a:rPr>
              <a:t>XIDUSN=1</a:t>
            </a:r>
            <a:r>
              <a:rPr lang="en-US" altLang="en-US" dirty="0"/>
              <a:t>, </a:t>
            </a:r>
            <a:r>
              <a:rPr lang="en-US" altLang="en-US" dirty="0">
                <a:latin typeface="Courier New" panose="02070309020205020404" pitchFamily="49" charset="0"/>
                <a:cs typeface="Courier New" panose="02070309020205020404" pitchFamily="49" charset="0"/>
              </a:rPr>
              <a:t>XIDSLT=13</a:t>
            </a:r>
            <a:r>
              <a:rPr lang="en-US" altLang="en-US" dirty="0"/>
              <a:t>, and </a:t>
            </a:r>
            <a:r>
              <a:rPr lang="en-US" altLang="en-US" dirty="0">
                <a:latin typeface="Courier New" panose="02070309020205020404" pitchFamily="49" charset="0"/>
                <a:cs typeface="Courier New" panose="02070309020205020404" pitchFamily="49" charset="0"/>
              </a:rPr>
              <a:t>XIDSQN=1726</a:t>
            </a:r>
            <a:r>
              <a:rPr lang="en-US" altLang="en-US" dirty="0"/>
              <a:t>. The following describes the fields used:</a:t>
            </a:r>
          </a:p>
          <a:p>
            <a:pPr lvl="2" eaLnBrk="1" hangingPunct="1"/>
            <a:r>
              <a:rPr lang="en-US" altLang="en-US" b="1" dirty="0"/>
              <a:t>XIDUSN NUMBER: </a:t>
            </a:r>
            <a:r>
              <a:rPr lang="en-US" altLang="en-US" dirty="0"/>
              <a:t>Transaction ID undo segment number of the transaction being skipped</a:t>
            </a:r>
          </a:p>
          <a:p>
            <a:pPr lvl="2" eaLnBrk="1" hangingPunct="1"/>
            <a:r>
              <a:rPr lang="en-US" altLang="en-US" b="1" dirty="0"/>
              <a:t>XIDSLT NUMBER: </a:t>
            </a:r>
            <a:r>
              <a:rPr lang="en-US" altLang="en-US" dirty="0"/>
              <a:t>Transaction ID slot number of the transaction being skipped</a:t>
            </a:r>
          </a:p>
          <a:p>
            <a:pPr lvl="2" eaLnBrk="1" hangingPunct="1"/>
            <a:r>
              <a:rPr lang="en-US" altLang="en-US" b="1" dirty="0"/>
              <a:t>XIDSQN NUMBER: </a:t>
            </a:r>
            <a:r>
              <a:rPr lang="en-US" altLang="en-US" dirty="0"/>
              <a:t>Transaction ID sequence number of the transaction being skipped</a:t>
            </a:r>
          </a:p>
          <a:p>
            <a:pPr lvl="1" eaLnBrk="1" hangingPunct="1"/>
            <a:r>
              <a:rPr lang="en-US" altLang="en-US" dirty="0"/>
              <a:t>See the </a:t>
            </a:r>
            <a:r>
              <a:rPr lang="en-US" altLang="en-US" i="1" dirty="0"/>
              <a:t>Oracle Database PL/SQL Packages and Types Reference</a:t>
            </a:r>
            <a:r>
              <a:rPr lang="en-US" altLang="en-US" dirty="0"/>
              <a:t> for detailed information about the </a:t>
            </a:r>
            <a:r>
              <a:rPr lang="en-US" altLang="en-US" dirty="0">
                <a:latin typeface="Courier New" panose="02070309020205020404" pitchFamily="49" charset="0"/>
              </a:rPr>
              <a:t>DBMS_LOGSTDBY</a:t>
            </a:r>
            <a:r>
              <a:rPr lang="en-US" altLang="en-US" dirty="0"/>
              <a:t> package and its procedures.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222</a:t>
            </a:fld>
            <a:endParaRPr lang="en-US" dirty="0"/>
          </a:p>
        </p:txBody>
      </p:sp>
    </p:spTree>
    <p:extLst>
      <p:ext uri="{BB962C8B-B14F-4D97-AF65-F5344CB8AC3E}">
        <p14:creationId xmlns:p14="http://schemas.microsoft.com/office/powerpoint/2010/main" val="31503247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delete a SQL Apply filter, use the </a:t>
            </a:r>
            <a:r>
              <a:rPr lang="en-US" altLang="en-US" dirty="0">
                <a:latin typeface="Courier New" panose="02070309020205020404" pitchFamily="49" charset="0"/>
                <a:cs typeface="Courier New" panose="02070309020205020404" pitchFamily="49" charset="0"/>
              </a:rPr>
              <a:t>DBMS_LOGSTANDBY</a:t>
            </a:r>
            <a:r>
              <a:rPr lang="en-US" altLang="en-US" dirty="0"/>
              <a:t> package with the </a:t>
            </a:r>
            <a:r>
              <a:rPr lang="en-US" altLang="en-US" dirty="0">
                <a:latin typeface="Courier New" panose="02070309020205020404" pitchFamily="49" charset="0"/>
                <a:cs typeface="Courier New" panose="02070309020205020404" pitchFamily="49" charset="0"/>
              </a:rPr>
              <a:t>UNSKIP</a:t>
            </a:r>
            <a:r>
              <a:rPr lang="en-US" altLang="en-US" dirty="0"/>
              <a:t>,  </a:t>
            </a:r>
            <a:r>
              <a:rPr lang="en-US" altLang="en-US" dirty="0">
                <a:latin typeface="Courier New" panose="02070309020205020404" pitchFamily="49" charset="0"/>
                <a:cs typeface="Courier New" panose="02070309020205020404" pitchFamily="49" charset="0"/>
              </a:rPr>
              <a:t>UNSKIP_ERROR</a:t>
            </a:r>
            <a:r>
              <a:rPr lang="en-US" altLang="en-US" dirty="0"/>
              <a:t>, and </a:t>
            </a:r>
            <a:r>
              <a:rPr lang="en-US" altLang="en-US" dirty="0">
                <a:latin typeface="Courier New" panose="02070309020205020404" pitchFamily="49" charset="0"/>
                <a:cs typeface="Courier New" panose="02070309020205020404" pitchFamily="49" charset="0"/>
              </a:rPr>
              <a:t>UNSKIP_TRANSCATION</a:t>
            </a:r>
            <a:r>
              <a:rPr lang="en-US" altLang="en-US" dirty="0"/>
              <a:t> procedures. The syntax to delete a SQL Apply filter is almost identical to the syntax to create a SQL Apply filter.</a:t>
            </a:r>
          </a:p>
          <a:p>
            <a:pPr lvl="1" eaLnBrk="1" hangingPunct="1"/>
            <a:r>
              <a:rPr lang="en-US" altLang="en-US" dirty="0"/>
              <a:t>See the </a:t>
            </a:r>
            <a:r>
              <a:rPr lang="en-US" altLang="en-US" i="1" dirty="0"/>
              <a:t>Oracle Database PL/SQL Packages and Types Reference</a:t>
            </a:r>
            <a:r>
              <a:rPr lang="en-US" altLang="en-US" dirty="0"/>
              <a:t> for detailed information about the </a:t>
            </a:r>
            <a:r>
              <a:rPr lang="en-US" altLang="en-US" dirty="0">
                <a:latin typeface="Courier New" panose="02070309020205020404" pitchFamily="49" charset="0"/>
              </a:rPr>
              <a:t>DBMS_LOGSTDBY</a:t>
            </a:r>
            <a:r>
              <a:rPr lang="en-US" altLang="en-US" dirty="0"/>
              <a:t> package and its procedures.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223</a:t>
            </a:fld>
            <a:endParaRPr lang="en-US" dirty="0"/>
          </a:p>
        </p:txBody>
      </p:sp>
    </p:spTree>
    <p:extLst>
      <p:ext uri="{BB962C8B-B14F-4D97-AF65-F5344CB8AC3E}">
        <p14:creationId xmlns:p14="http://schemas.microsoft.com/office/powerpoint/2010/main" val="354179906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query the </a:t>
            </a:r>
            <a:r>
              <a:rPr lang="en-US" altLang="en-US" dirty="0">
                <a:latin typeface="Courier New" panose="02070309020205020404" pitchFamily="49" charset="0"/>
              </a:rPr>
              <a:t>DBA_LOGSTDBY_SKIP</a:t>
            </a:r>
            <a:r>
              <a:rPr lang="en-US" altLang="en-US" dirty="0"/>
              <a:t> view on the logical standby database to determine the SQL Apply filtering settings. The view contains the following columns:</a:t>
            </a:r>
          </a:p>
          <a:p>
            <a:pPr lvl="2" eaLnBrk="1" hangingPunct="1"/>
            <a:r>
              <a:rPr lang="en-US" altLang="en-US" b="1" dirty="0">
                <a:latin typeface="Courier New" panose="02070309020205020404" pitchFamily="49" charset="0"/>
              </a:rPr>
              <a:t>ERROR</a:t>
            </a:r>
            <a:r>
              <a:rPr lang="en-US" altLang="en-US" b="1" dirty="0"/>
              <a:t>:</a:t>
            </a:r>
            <a:r>
              <a:rPr lang="en-US" altLang="en-US" dirty="0"/>
              <a:t> Indicates whether the statement should be skipped or should return an error for the statement</a:t>
            </a:r>
          </a:p>
          <a:p>
            <a:pPr lvl="2" eaLnBrk="1" hangingPunct="1"/>
            <a:r>
              <a:rPr lang="en-US" altLang="en-US" b="1" dirty="0">
                <a:latin typeface="Courier New" panose="02070309020205020404" pitchFamily="49" charset="0"/>
              </a:rPr>
              <a:t>STATEMENT_OPT</a:t>
            </a:r>
            <a:r>
              <a:rPr lang="en-US" altLang="en-US" b="1" dirty="0"/>
              <a:t>:</a:t>
            </a:r>
            <a:r>
              <a:rPr lang="en-US" altLang="en-US" dirty="0"/>
              <a:t> Specifies the type of statement that should be skipped (it must be one of the </a:t>
            </a:r>
            <a:r>
              <a:rPr lang="en-US" altLang="en-US" dirty="0">
                <a:latin typeface="Courier New" panose="02070309020205020404" pitchFamily="49" charset="0"/>
              </a:rPr>
              <a:t>SYSTEM_AUDIT</a:t>
            </a:r>
            <a:r>
              <a:rPr lang="en-US" altLang="en-US" dirty="0"/>
              <a:t> statement options)</a:t>
            </a:r>
          </a:p>
          <a:p>
            <a:pPr lvl="2" eaLnBrk="1" hangingPunct="1"/>
            <a:r>
              <a:rPr lang="en-US" altLang="en-US" b="1" dirty="0">
                <a:latin typeface="Courier New" panose="02070309020205020404" pitchFamily="49" charset="0"/>
              </a:rPr>
              <a:t>OWNER</a:t>
            </a:r>
            <a:r>
              <a:rPr lang="en-US" altLang="en-US" b="1" dirty="0"/>
              <a:t>:</a:t>
            </a:r>
            <a:r>
              <a:rPr lang="en-US" altLang="en-US" dirty="0"/>
              <a:t> Name of the schema under which the skip option is used</a:t>
            </a:r>
          </a:p>
          <a:p>
            <a:pPr lvl="2" eaLnBrk="1" hangingPunct="1"/>
            <a:r>
              <a:rPr lang="en-US" altLang="en-US" b="1" dirty="0">
                <a:latin typeface="Courier New" panose="02070309020205020404" pitchFamily="49" charset="0"/>
              </a:rPr>
              <a:t>NAME</a:t>
            </a:r>
            <a:r>
              <a:rPr lang="en-US" altLang="en-US" b="1" dirty="0"/>
              <a:t>:</a:t>
            </a:r>
            <a:r>
              <a:rPr lang="en-US" altLang="en-US" dirty="0"/>
              <a:t> Name of the table that is being skipped</a:t>
            </a:r>
          </a:p>
          <a:p>
            <a:pPr lvl="2" eaLnBrk="1" hangingPunct="1"/>
            <a:r>
              <a:rPr lang="en-US" altLang="en-US" b="1" dirty="0">
                <a:latin typeface="Courier New" panose="02070309020205020404" pitchFamily="49" charset="0"/>
              </a:rPr>
              <a:t>USE_LIKE</a:t>
            </a:r>
            <a:r>
              <a:rPr lang="en-US" altLang="en-US" b="1" dirty="0"/>
              <a:t>:</a:t>
            </a:r>
            <a:r>
              <a:rPr lang="en-US" altLang="en-US" dirty="0"/>
              <a:t> Indicates whether the statement uses a SQL wildcard search when matching names</a:t>
            </a:r>
          </a:p>
          <a:p>
            <a:pPr lvl="2" eaLnBrk="1" hangingPunct="1"/>
            <a:r>
              <a:rPr lang="en-US" altLang="en-US" b="1" dirty="0">
                <a:latin typeface="Courier New" panose="02070309020205020404" pitchFamily="49" charset="0"/>
              </a:rPr>
              <a:t>ESC</a:t>
            </a:r>
            <a:r>
              <a:rPr lang="en-US" altLang="en-US" b="1" dirty="0"/>
              <a:t>:</a:t>
            </a:r>
            <a:r>
              <a:rPr lang="en-US" altLang="en-US" dirty="0"/>
              <a:t> Escape character to be used when performing wildcard matches</a:t>
            </a:r>
          </a:p>
          <a:p>
            <a:pPr lvl="2" eaLnBrk="1" hangingPunct="1"/>
            <a:r>
              <a:rPr lang="en-US" altLang="en-US" b="1" dirty="0">
                <a:latin typeface="Courier New" panose="02070309020205020404" pitchFamily="49" charset="0"/>
              </a:rPr>
              <a:t>PROC</a:t>
            </a:r>
            <a:r>
              <a:rPr lang="en-US" altLang="en-US" b="1" dirty="0"/>
              <a:t>:</a:t>
            </a:r>
            <a:r>
              <a:rPr lang="en-US" altLang="en-US" dirty="0"/>
              <a:t> Name of a stored procedure that is executed when processing the skip option</a:t>
            </a:r>
          </a:p>
          <a:p>
            <a:pPr lvl="1" eaLnBrk="1" hangingPunct="1"/>
            <a:r>
              <a:rPr lang="en-US" altLang="en-US" dirty="0"/>
              <a:t>You can query </a:t>
            </a:r>
            <a:r>
              <a:rPr lang="en-US" altLang="en-US" dirty="0">
                <a:latin typeface="Courier New" panose="02070309020205020404" pitchFamily="49" charset="0"/>
              </a:rPr>
              <a:t>DBA_LOGSTDBY_SKIP_TRANSACTION</a:t>
            </a:r>
            <a:r>
              <a:rPr lang="en-US" altLang="en-US" dirty="0"/>
              <a:t> to view settings for transactions to be skipped.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224</a:t>
            </a:fld>
            <a:endParaRPr lang="en-US" dirty="0"/>
          </a:p>
        </p:txBody>
      </p:sp>
    </p:spTree>
    <p:extLst>
      <p:ext uri="{BB962C8B-B14F-4D97-AF65-F5344CB8AC3E}">
        <p14:creationId xmlns:p14="http://schemas.microsoft.com/office/powerpoint/2010/main" val="205759986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DBMS_SCHEDULER</a:t>
            </a:r>
            <a:r>
              <a:rPr lang="en-US" altLang="en-US" dirty="0"/>
              <a:t> package to create Scheduler jobs so that they are executed when intended. Scheduler jobs can be created on a standby database.</a:t>
            </a:r>
          </a:p>
          <a:p>
            <a:pPr lvl="1" eaLnBrk="1" hangingPunct="1"/>
            <a:r>
              <a:rPr lang="en-US" altLang="en-US" dirty="0"/>
              <a:t>When a Scheduler job is created, it defaults to the local role. If the job is created on the standby database, it defaults to the role of a logical standby. The Scheduler executes jobs that are specific to the current database role. Following a role transition (switchover or failover), the Scheduler automatically switches to executing jobs that are specific to a new role.</a:t>
            </a:r>
            <a:endParaRPr lang="en-US" altLang="en-US" i="1" dirty="0"/>
          </a:p>
          <a:p>
            <a:pPr lvl="1" eaLnBrk="1" hangingPunct="1"/>
            <a:r>
              <a:rPr lang="en-US" altLang="en-US" dirty="0"/>
              <a:t>Scheduler jobs are replicated to the standby, but they do not run by default. However, existing jobs can be activated under the new role by using the </a:t>
            </a:r>
            <a:r>
              <a:rPr lang="en-US" altLang="en-US" dirty="0">
                <a:latin typeface="Courier New" panose="02070309020205020404" pitchFamily="49" charset="0"/>
              </a:rPr>
              <a:t>DBMS_SCHEDULER.SET_ATTRIBUTE</a:t>
            </a:r>
            <a:r>
              <a:rPr lang="en-US" altLang="en-US" dirty="0"/>
              <a:t> procedure. If you want a job to run for all database roles on a particular host, you must create two copies of the job on that host: one with a </a:t>
            </a:r>
            <a:r>
              <a:rPr lang="en-US" altLang="en-US" dirty="0">
                <a:latin typeface="Courier New" panose="02070309020205020404" pitchFamily="49" charset="0"/>
                <a:cs typeface="Courier New" panose="02070309020205020404" pitchFamily="49" charset="0"/>
              </a:rPr>
              <a:t>database_role</a:t>
            </a:r>
            <a:r>
              <a:rPr lang="en-US" altLang="en-US" dirty="0"/>
              <a:t> of </a:t>
            </a:r>
            <a:r>
              <a:rPr lang="en-US" altLang="en-US" dirty="0">
                <a:latin typeface="Courier New" panose="02070309020205020404" pitchFamily="49" charset="0"/>
                <a:cs typeface="Courier New" panose="02070309020205020404" pitchFamily="49" charset="0"/>
              </a:rPr>
              <a:t>PRIMARY</a:t>
            </a:r>
            <a:r>
              <a:rPr lang="en-US" altLang="en-US" dirty="0"/>
              <a:t> and the other with a </a:t>
            </a:r>
            <a:r>
              <a:rPr lang="en-US" altLang="en-US" dirty="0">
                <a:latin typeface="Courier New" panose="02070309020205020404" pitchFamily="49" charset="0"/>
                <a:cs typeface="Courier New" panose="02070309020205020404" pitchFamily="49" charset="0"/>
              </a:rPr>
              <a:t>database_role</a:t>
            </a:r>
            <a:r>
              <a:rPr lang="en-US" altLang="en-US" dirty="0"/>
              <a:t> of </a:t>
            </a:r>
            <a:r>
              <a:rPr lang="en-US" altLang="en-US" dirty="0">
                <a:latin typeface="Courier New" panose="02070309020205020404" pitchFamily="49" charset="0"/>
                <a:cs typeface="Courier New" panose="02070309020205020404" pitchFamily="49" charset="0"/>
              </a:rPr>
              <a:t>LOGICAL STANDBY</a:t>
            </a:r>
            <a:r>
              <a:rPr lang="en-US" altLang="en-US" dirty="0"/>
              <a:t>. Query the </a:t>
            </a:r>
            <a:r>
              <a:rPr lang="en-US" altLang="en-US" dirty="0">
                <a:latin typeface="Courier New" panose="02070309020205020404" pitchFamily="49" charset="0"/>
              </a:rPr>
              <a:t>DBA_SCHEDULER_JOB_ROLES</a:t>
            </a:r>
            <a:r>
              <a:rPr lang="en-US" altLang="en-US" dirty="0"/>
              <a:t> view to determine which jobs are specific to which role.</a:t>
            </a:r>
          </a:p>
          <a:p>
            <a:pPr lvl="1" eaLnBrk="1" hangingPunct="1"/>
            <a:r>
              <a:rPr lang="en-US" altLang="en-US" dirty="0"/>
              <a:t>See the </a:t>
            </a:r>
            <a:r>
              <a:rPr lang="en-US" altLang="en-US" i="1" dirty="0"/>
              <a:t>Oracle Database PL/SQL Packages and Types Reference</a:t>
            </a:r>
            <a:r>
              <a:rPr lang="en-US" altLang="en-US" dirty="0"/>
              <a:t> for detailed information about using the </a:t>
            </a:r>
            <a:r>
              <a:rPr lang="en-US" altLang="en-US" dirty="0">
                <a:latin typeface="Courier New" panose="02070309020205020404" pitchFamily="49" charset="0"/>
              </a:rPr>
              <a:t>DBMS_SCHEDULER</a:t>
            </a:r>
            <a:r>
              <a:rPr lang="en-US" altLang="en-US" dirty="0"/>
              <a:t> package.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225</a:t>
            </a:fld>
            <a:endParaRPr lang="en-US" dirty="0"/>
          </a:p>
        </p:txBody>
      </p:sp>
    </p:spTree>
    <p:extLst>
      <p:ext uri="{BB962C8B-B14F-4D97-AF65-F5344CB8AC3E}">
        <p14:creationId xmlns:p14="http://schemas.microsoft.com/office/powerpoint/2010/main" val="62282293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r>
              <a:rPr lang="en-US" altLang="en-US" dirty="0"/>
              <a:t>Answer: b</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226</a:t>
            </a:fld>
            <a:endParaRPr lang="en-US" dirty="0"/>
          </a:p>
        </p:txBody>
      </p:sp>
    </p:spTree>
    <p:extLst>
      <p:ext uri="{BB962C8B-B14F-4D97-AF65-F5344CB8AC3E}">
        <p14:creationId xmlns:p14="http://schemas.microsoft.com/office/powerpoint/2010/main" val="332113575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a:extLst>
              <a:ext uri="{FF2B5EF4-FFF2-40B4-BE49-F238E27FC236}">
                <a16:creationId xmlns:a16="http://schemas.microsoft.com/office/drawing/2014/main" xmlns="" id="{D148F223-82B9-436A-9B4E-588FDFA7845C}"/>
              </a:ext>
            </a:extLst>
          </p:cNvPr>
          <p:cNvSpPr>
            <a:spLocks noGrp="1" noChangeArrowheads="1"/>
          </p:cNvSpPr>
          <p:nvPr>
            <p:ph type="body" idx="1"/>
          </p:nvPr>
        </p:nvSpPr>
        <p:spPr/>
        <p:txBody>
          <a:bodyPr/>
          <a:lstStyle/>
          <a:p>
            <a:r>
              <a:rPr lang="en-US" altLang="en-US" dirty="0"/>
              <a:t>Answer: a</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227</a:t>
            </a:fld>
            <a:endParaRPr lang="en-US" dirty="0"/>
          </a:p>
        </p:txBody>
      </p:sp>
    </p:spTree>
    <p:extLst>
      <p:ext uri="{BB962C8B-B14F-4D97-AF65-F5344CB8AC3E}">
        <p14:creationId xmlns:p14="http://schemas.microsoft.com/office/powerpoint/2010/main" val="196466489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228</a:t>
            </a:fld>
            <a:endParaRPr lang="en-US" dirty="0"/>
          </a:p>
        </p:txBody>
      </p:sp>
    </p:spTree>
    <p:extLst>
      <p:ext uri="{BB962C8B-B14F-4D97-AF65-F5344CB8AC3E}">
        <p14:creationId xmlns:p14="http://schemas.microsoft.com/office/powerpoint/2010/main" val="21065597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8 - </a:t>
            </a:r>
            <a:fld id="{7C951E65-0BAA-4B24-AD87-683F8269D8DB}" type="slidenum">
              <a:rPr lang="en-US" smtClean="0"/>
              <a:pPr>
                <a:defRPr/>
              </a:pPr>
              <a:t>229</a:t>
            </a:fld>
            <a:endParaRPr lang="en-US" dirty="0"/>
          </a:p>
        </p:txBody>
      </p:sp>
    </p:spTree>
    <p:extLst>
      <p:ext uri="{BB962C8B-B14F-4D97-AF65-F5344CB8AC3E}">
        <p14:creationId xmlns:p14="http://schemas.microsoft.com/office/powerpoint/2010/main" val="4109936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 xmlns:a16="http://schemas.microsoft.com/office/drawing/2014/main" id="{EFD75CD8-B659-4DCB-BD9F-11102F8937FE}"/>
              </a:ext>
            </a:extLst>
          </p:cNvPr>
          <p:cNvSpPr>
            <a:spLocks noGrp="1" noChangeArrowheads="1"/>
          </p:cNvSpPr>
          <p:nvPr>
            <p:ph type="body" idx="1"/>
          </p:nvPr>
        </p:nvSpPr>
        <p:spPr/>
        <p:txBody>
          <a:bodyPr/>
          <a:lstStyle/>
          <a:p>
            <a:r>
              <a:rPr lang="en-US" altLang="en-US" dirty="0"/>
              <a:t>Answer: c</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23</a:t>
            </a:fld>
            <a:endParaRPr lang="en-US" dirty="0"/>
          </a:p>
        </p:txBody>
      </p:sp>
    </p:spTree>
    <p:extLst>
      <p:ext uri="{BB962C8B-B14F-4D97-AF65-F5344CB8AC3E}">
        <p14:creationId xmlns:p14="http://schemas.microsoft.com/office/powerpoint/2010/main" val="9161855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52328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9033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232</a:t>
            </a:fld>
            <a:endParaRPr lang="en-US" dirty="0"/>
          </a:p>
        </p:txBody>
      </p:sp>
    </p:spTree>
    <p:extLst>
      <p:ext uri="{BB962C8B-B14F-4D97-AF65-F5344CB8AC3E}">
        <p14:creationId xmlns:p14="http://schemas.microsoft.com/office/powerpoint/2010/main" val="292539949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eaLnBrk="1" hangingPunct="1"/>
            <a:r>
              <a:rPr lang="en-US" altLang="en-US" dirty="0"/>
              <a:t>The following are some of the operations that the broker automates and simplifies:</a:t>
            </a:r>
          </a:p>
          <a:p>
            <a:pPr lvl="2" eaLnBrk="1" hangingPunct="1"/>
            <a:r>
              <a:rPr lang="en-US" altLang="en-US" dirty="0"/>
              <a:t>Automated creation of Data Guard configurations incorporating a primary database, a new or existing standby database, redo transport services, and log apply services</a:t>
            </a:r>
          </a:p>
          <a:p>
            <a:pPr lvl="2" eaLnBrk="1" hangingPunct="1">
              <a:buNone/>
            </a:pPr>
            <a:r>
              <a:rPr lang="en-US" altLang="en-US" b="1" dirty="0"/>
              <a:t>	Note:</a:t>
            </a:r>
            <a:r>
              <a:rPr lang="en-US" altLang="en-US" dirty="0"/>
              <a:t> Any of the databases in the configuration can be a Real Application Clusters (RAC) database.</a:t>
            </a:r>
          </a:p>
          <a:p>
            <a:pPr lvl="2" eaLnBrk="1" hangingPunct="1"/>
            <a:r>
              <a:rPr lang="en-US" altLang="en-US" dirty="0"/>
              <a:t>Adding new or existing standby databases to each existing Data Guard configuration, for a total of one primary database and from one to 30 standby databases in the same configuration</a:t>
            </a:r>
          </a:p>
          <a:p>
            <a:pPr lvl="2" eaLnBrk="1" hangingPunct="1"/>
            <a:r>
              <a:rPr lang="en-US" altLang="en-US" dirty="0"/>
              <a:t>Managing an entire Data Guard configuration (including all databases, redo transport services, and log apply services) through a client connection to any database in the configuration</a:t>
            </a:r>
          </a:p>
          <a:p>
            <a:pPr lvl="2" eaLnBrk="1" hangingPunct="1"/>
            <a:r>
              <a:rPr lang="en-US" altLang="en-US" dirty="0"/>
              <a:t>Invoking switchover or failover with a single command to initiate and control complex role changes across all databases in the configuration</a:t>
            </a:r>
          </a:p>
          <a:p>
            <a:pPr lvl="2" eaLnBrk="1" hangingPunct="1"/>
            <a:r>
              <a:rPr lang="en-US" altLang="en-US" dirty="0"/>
              <a:t>Monitoring the status of the entire configuration, capturing diagnostic information, reporting statistics (such as the log apply rate and the redo generation rate), and detecting problems quickly with centralized monitoring, testing, and performance tools</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233</a:t>
            </a:fld>
            <a:endParaRPr lang="en-US" dirty="0"/>
          </a:p>
        </p:txBody>
      </p:sp>
    </p:spTree>
    <p:extLst>
      <p:ext uri="{BB962C8B-B14F-4D97-AF65-F5344CB8AC3E}">
        <p14:creationId xmlns:p14="http://schemas.microsoft.com/office/powerpoint/2010/main" val="33626889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p:txBody>
          <a:bodyPr/>
          <a:lstStyle/>
          <a:p>
            <a:pPr lvl="1" eaLnBrk="1" hangingPunct="1"/>
            <a:r>
              <a:rPr lang="en-US" altLang="en-US" dirty="0"/>
              <a:t>The Oracle Data Guard broker consists of both client-side and server-side components.</a:t>
            </a:r>
          </a:p>
          <a:p>
            <a:pPr lvl="1" eaLnBrk="1" hangingPunct="1"/>
            <a:r>
              <a:rPr lang="en-US" altLang="en-US" dirty="0"/>
              <a:t>On the client, you can use the following Data Guard components to define and manage a configuration:</a:t>
            </a:r>
          </a:p>
          <a:p>
            <a:pPr lvl="2" eaLnBrk="1" hangingPunct="1"/>
            <a:r>
              <a:rPr lang="en-US" altLang="en-US" dirty="0"/>
              <a:t>Oracle Enterprise Manager Cloud Control</a:t>
            </a:r>
          </a:p>
          <a:p>
            <a:pPr lvl="2" eaLnBrk="1" hangingPunct="1"/>
            <a:r>
              <a:rPr lang="en-US" altLang="en-US" dirty="0"/>
              <a:t>DGMGRL, which is the Data Guard command-line interface (CLI)</a:t>
            </a:r>
          </a:p>
          <a:p>
            <a:pPr lvl="1" eaLnBrk="1" hangingPunct="1"/>
            <a:r>
              <a:rPr lang="en-US" altLang="en-US" dirty="0"/>
              <a:t>On the server, the Data Guard monitor is a broker component that is integrated with the Oracle database. The Data Guard monitor comprises the Data Guard monitor (</a:t>
            </a:r>
            <a:r>
              <a:rPr lang="en-US" altLang="en-US" dirty="0">
                <a:latin typeface="Courier New" panose="02070309020205020404" pitchFamily="49" charset="0"/>
              </a:rPr>
              <a:t>DMON</a:t>
            </a:r>
            <a:r>
              <a:rPr lang="en-US" altLang="en-US" dirty="0"/>
              <a:t>) process and broker configuration files, with which you can control the databases of that configuration, modify their behavior at run time, monitor the overall health of the configuration, and provide notification of other operational characteristics.</a:t>
            </a:r>
          </a:p>
          <a:p>
            <a:pPr lvl="1" eaLnBrk="1" hangingPunct="1"/>
            <a:r>
              <a:rPr lang="en-US" altLang="en-US" dirty="0"/>
              <a:t>The configuration file contains profiles that describe the current state and properties of each database in the configuration. Associated with each database are various properties that the </a:t>
            </a:r>
            <a:r>
              <a:rPr lang="en-US" altLang="en-US" dirty="0">
                <a:latin typeface="Courier New" panose="02070309020205020404" pitchFamily="49" charset="0"/>
              </a:rPr>
              <a:t>DMON</a:t>
            </a:r>
            <a:r>
              <a:rPr lang="en-US" altLang="en-US" dirty="0"/>
              <a:t> process uses to control the database’s behavior. The properties are recorded in the configuration file as a part of the database’s object profile that is stored there. Many database properties are used to control database initialization parameters related to the Data Guard environment.</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234</a:t>
            </a:fld>
            <a:endParaRPr lang="en-US" dirty="0"/>
          </a:p>
        </p:txBody>
      </p:sp>
    </p:spTree>
    <p:extLst>
      <p:ext uri="{BB962C8B-B14F-4D97-AF65-F5344CB8AC3E}">
        <p14:creationId xmlns:p14="http://schemas.microsoft.com/office/powerpoint/2010/main" val="33227917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eaLnBrk="1" hangingPunct="1"/>
            <a:r>
              <a:rPr lang="en-US" altLang="en-US" dirty="0"/>
              <a:t>A Data Guard configuration consists of one primary database and up to 30 standby databases or Far Sync locations. The databases in a Data Guard configuration are typically dispersed geographically and are connected by Oracle Net.</a:t>
            </a:r>
          </a:p>
          <a:p>
            <a:pPr lvl="1" eaLnBrk="1" hangingPunct="1"/>
            <a:r>
              <a:rPr lang="en-US" altLang="en-US" dirty="0"/>
              <a:t>A Data Guard broker configuration is a logical grouping of the primary, Far Sync, and standby databases in a Data Guard configuration. The broker’s </a:t>
            </a:r>
            <a:r>
              <a:rPr lang="en-US" altLang="en-US" dirty="0">
                <a:latin typeface="Courier New" panose="02070309020205020404" pitchFamily="49" charset="0"/>
              </a:rPr>
              <a:t>DMON</a:t>
            </a:r>
            <a:r>
              <a:rPr lang="en-US" altLang="en-US" dirty="0"/>
              <a:t> process configures and maintains the broker configuration components as a unified group of resource objects that you can manage and monitor as a single unit.</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235</a:t>
            </a:fld>
            <a:endParaRPr lang="en-US" dirty="0"/>
          </a:p>
        </p:txBody>
      </p:sp>
    </p:spTree>
    <p:extLst>
      <p:ext uri="{BB962C8B-B14F-4D97-AF65-F5344CB8AC3E}">
        <p14:creationId xmlns:p14="http://schemas.microsoft.com/office/powerpoint/2010/main" val="343886423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eaLnBrk="1" hangingPunct="1"/>
            <a:r>
              <a:rPr lang="en-US" altLang="en-US" dirty="0"/>
              <a:t>The Data Guard broker performs operations on the following logical objects:</a:t>
            </a:r>
          </a:p>
          <a:p>
            <a:pPr lvl="2" eaLnBrk="1" hangingPunct="1"/>
            <a:r>
              <a:rPr lang="en-US" altLang="en-US" dirty="0"/>
              <a:t>Configuration of databases</a:t>
            </a:r>
          </a:p>
          <a:p>
            <a:pPr lvl="2" eaLnBrk="1" hangingPunct="1"/>
            <a:r>
              <a:rPr lang="en-US" altLang="en-US" dirty="0"/>
              <a:t>Single database</a:t>
            </a:r>
          </a:p>
          <a:p>
            <a:pPr lvl="1" eaLnBrk="1" hangingPunct="1"/>
            <a:r>
              <a:rPr lang="en-US" altLang="en-US" dirty="0"/>
              <a:t>A broker configuration consists of:</a:t>
            </a:r>
          </a:p>
          <a:p>
            <a:pPr lvl="2" eaLnBrk="1" hangingPunct="1"/>
            <a:r>
              <a:rPr lang="en-US" altLang="en-US" b="1" dirty="0"/>
              <a:t>Configuration object: </a:t>
            </a:r>
            <a:r>
              <a:rPr lang="en-US" altLang="en-US" dirty="0"/>
              <a:t>A named collection of database profiles. A database profile is a description of a database object, including its current state, current status, and properties. </a:t>
            </a:r>
          </a:p>
          <a:p>
            <a:pPr lvl="2" eaLnBrk="1" hangingPunct="1"/>
            <a:r>
              <a:rPr lang="en-US" altLang="en-US" b="1" dirty="0"/>
              <a:t>Database objects: </a:t>
            </a:r>
            <a:r>
              <a:rPr lang="en-US" altLang="en-US" dirty="0"/>
              <a:t>Objects corresponding to primary or standby databases </a:t>
            </a:r>
          </a:p>
          <a:p>
            <a:pPr lvl="2" eaLnBrk="1" hangingPunct="1"/>
            <a:r>
              <a:rPr lang="en-US" altLang="en-US" b="1" dirty="0"/>
              <a:t>Instance objects: </a:t>
            </a:r>
            <a:r>
              <a:rPr lang="en-US" altLang="en-US" dirty="0"/>
              <a:t>A database object may comprise one or more instance objects if it is a RAC database.</a:t>
            </a:r>
          </a:p>
          <a:p>
            <a:pPr lvl="1" eaLnBrk="1" hangingPunct="1"/>
            <a:r>
              <a:rPr lang="en-US" altLang="en-US" dirty="0"/>
              <a:t>The broker supports one or more Data Guard configurations, each of which includes a profile for one primary database as well as profiles for up to 30 physical, logical, RAC or non-RAC standby databases. Far Sync destinations are also counted toward the limit of 30 locations.</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236</a:t>
            </a:fld>
            <a:endParaRPr lang="en-US" dirty="0"/>
          </a:p>
        </p:txBody>
      </p:sp>
    </p:spTree>
    <p:extLst>
      <p:ext uri="{BB962C8B-B14F-4D97-AF65-F5344CB8AC3E}">
        <p14:creationId xmlns:p14="http://schemas.microsoft.com/office/powerpoint/2010/main" val="39221693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Data Guard broker helps you create, control, and monitor a Data Guard configuration. This configuration consists of a primary database that is protected by one or more standby databases. After the broker has created the Data Guard configuration, the broker monitors the activity, health, and availability of all systems in that configuration.</a:t>
            </a:r>
          </a:p>
          <a:p>
            <a:pPr lvl="1" eaLnBrk="1" hangingPunct="1"/>
            <a:r>
              <a:rPr lang="en-US" altLang="en-US" dirty="0"/>
              <a:t>The Data Guard monitor process (</a:t>
            </a:r>
            <a:r>
              <a:rPr lang="en-US" altLang="en-US" dirty="0">
                <a:latin typeface="Courier New" panose="02070309020205020404" pitchFamily="49" charset="0"/>
              </a:rPr>
              <a:t>DMON</a:t>
            </a:r>
            <a:r>
              <a:rPr lang="en-US" altLang="en-US" dirty="0"/>
              <a:t>) is an Oracle background process that runs on every instance that is managed by the broker, including Far Sync instances. When you start the Data Guard broker, a </a:t>
            </a:r>
            <a:r>
              <a:rPr lang="en-US" altLang="en-US" dirty="0">
                <a:latin typeface="Courier New" panose="02070309020205020404" pitchFamily="49" charset="0"/>
              </a:rPr>
              <a:t>DMON</a:t>
            </a:r>
            <a:r>
              <a:rPr lang="en-US" altLang="en-US" dirty="0"/>
              <a:t> process is created.</a:t>
            </a:r>
          </a:p>
          <a:p>
            <a:pPr lvl="1" eaLnBrk="1" hangingPunct="1"/>
            <a:r>
              <a:rPr lang="en-US" altLang="en-US" dirty="0"/>
              <a:t>When you use Enterprise Manager or the Data Guard command-line interface (CLI), the </a:t>
            </a:r>
            <a:r>
              <a:rPr lang="en-US" altLang="en-US" dirty="0">
                <a:latin typeface="Courier New" panose="02070309020205020404" pitchFamily="49" charset="0"/>
              </a:rPr>
              <a:t>DMON</a:t>
            </a:r>
            <a:r>
              <a:rPr lang="en-US" altLang="en-US" dirty="0"/>
              <a:t> process is the server-side component that interacts with the local instance and the </a:t>
            </a:r>
            <a:r>
              <a:rPr lang="en-US" altLang="en-US" dirty="0">
                <a:latin typeface="Courier New" panose="02070309020205020404" pitchFamily="49" charset="0"/>
              </a:rPr>
              <a:t>DMON</a:t>
            </a:r>
            <a:r>
              <a:rPr lang="en-US" altLang="en-US" dirty="0"/>
              <a:t> processes that are running on other sites to perform the requested function. The </a:t>
            </a:r>
            <a:r>
              <a:rPr lang="en-US" altLang="en-US" dirty="0">
                <a:latin typeface="Courier New" panose="02070309020205020404" pitchFamily="49" charset="0"/>
              </a:rPr>
              <a:t>DMON</a:t>
            </a:r>
            <a:r>
              <a:rPr lang="en-US" altLang="en-US" dirty="0"/>
              <a:t> process is also responsible for monitoring the health of the broker configuration and for ensuring that every instance has a consistent copy of the configuration files in which the </a:t>
            </a:r>
            <a:r>
              <a:rPr lang="en-US" altLang="en-US" dirty="0">
                <a:latin typeface="Courier New" panose="02070309020205020404" pitchFamily="49" charset="0"/>
              </a:rPr>
              <a:t>DMON</a:t>
            </a:r>
            <a:r>
              <a:rPr lang="en-US" altLang="en-US" dirty="0"/>
              <a:t> process stores its configuration data. There are two multiplexed versions of the configuration file on each database.</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237</a:t>
            </a:fld>
            <a:endParaRPr lang="en-US" dirty="0"/>
          </a:p>
        </p:txBody>
      </p:sp>
    </p:spTree>
    <p:extLst>
      <p:ext uri="{BB962C8B-B14F-4D97-AF65-F5344CB8AC3E}">
        <p14:creationId xmlns:p14="http://schemas.microsoft.com/office/powerpoint/2010/main" val="218401278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Data Guard monitor comprises two components: the </a:t>
            </a:r>
            <a:r>
              <a:rPr lang="en-US" altLang="en-US" dirty="0">
                <a:latin typeface="Courier New" panose="02070309020205020404" pitchFamily="49" charset="0"/>
              </a:rPr>
              <a:t>DMON</a:t>
            </a:r>
            <a:r>
              <a:rPr lang="en-US" altLang="en-US" dirty="0"/>
              <a:t> process and the configuration file.</a:t>
            </a:r>
          </a:p>
          <a:p>
            <a:pPr lvl="1" eaLnBrk="1" hangingPunct="1"/>
            <a:r>
              <a:rPr lang="en-US" altLang="en-US" dirty="0"/>
              <a:t>The </a:t>
            </a:r>
            <a:r>
              <a:rPr lang="en-US" altLang="en-US" dirty="0">
                <a:latin typeface="Courier New" panose="02070309020205020404" pitchFamily="49" charset="0"/>
              </a:rPr>
              <a:t>DMON</a:t>
            </a:r>
            <a:r>
              <a:rPr lang="en-US" altLang="en-US" dirty="0"/>
              <a:t> process is an Oracle background process that is part of each database instance managed by the broker. When you start the Data Guard broker, a portion of the SGA is allocated and a </a:t>
            </a:r>
            <a:r>
              <a:rPr lang="en-US" altLang="en-US" dirty="0">
                <a:latin typeface="Courier New" panose="02070309020205020404" pitchFamily="49" charset="0"/>
              </a:rPr>
              <a:t>DMON</a:t>
            </a:r>
            <a:r>
              <a:rPr lang="en-US" altLang="en-US" dirty="0"/>
              <a:t> process is created. The amount of memory allocated is typically less than 50 KB per site; the actual amount on your system varies.</a:t>
            </a:r>
          </a:p>
          <a:p>
            <a:pPr lvl="1" eaLnBrk="1" hangingPunct="1"/>
            <a:r>
              <a:rPr lang="en-US" altLang="en-US" dirty="0"/>
              <a:t>When you use Enterprise Manager or the CLI, the </a:t>
            </a:r>
            <a:r>
              <a:rPr lang="en-US" altLang="en-US" dirty="0">
                <a:latin typeface="Courier New" panose="02070309020205020404" pitchFamily="49" charset="0"/>
              </a:rPr>
              <a:t>DMON</a:t>
            </a:r>
            <a:r>
              <a:rPr lang="en-US" altLang="en-US" dirty="0"/>
              <a:t> process is the server-side component that interacts with the local instance and the </a:t>
            </a:r>
            <a:r>
              <a:rPr lang="en-US" altLang="en-US" dirty="0">
                <a:latin typeface="Courier New" panose="02070309020205020404" pitchFamily="49" charset="0"/>
              </a:rPr>
              <a:t>DMON</a:t>
            </a:r>
            <a:r>
              <a:rPr lang="en-US" altLang="en-US" dirty="0"/>
              <a:t> processes running on other sites to perform the requested function.</a:t>
            </a:r>
          </a:p>
          <a:p>
            <a:pPr lvl="1" eaLnBrk="1" hangingPunct="1"/>
            <a:r>
              <a:rPr lang="en-US" altLang="en-US" dirty="0"/>
              <a:t>The </a:t>
            </a:r>
            <a:r>
              <a:rPr lang="en-US" altLang="en-US" dirty="0">
                <a:latin typeface="Courier New" panose="02070309020205020404" pitchFamily="49" charset="0"/>
              </a:rPr>
              <a:t>DMON</a:t>
            </a:r>
            <a:r>
              <a:rPr lang="en-US" altLang="en-US" dirty="0"/>
              <a:t> process is also responsible for monitoring the health of the broker configuration and for ensuring that every database has a consistent copy of the broker configuration files in which the </a:t>
            </a:r>
            <a:r>
              <a:rPr lang="en-US" altLang="en-US" dirty="0">
                <a:latin typeface="Courier New" panose="02070309020205020404" pitchFamily="49" charset="0"/>
              </a:rPr>
              <a:t>DMON</a:t>
            </a:r>
            <a:r>
              <a:rPr lang="en-US" altLang="en-US" dirty="0"/>
              <a:t> process stores its configuration data.</a:t>
            </a:r>
          </a:p>
          <a:p>
            <a:pPr lvl="1" eaLnBrk="1" hangingPunct="1"/>
            <a:r>
              <a:rPr lang="en-US" altLang="en-US" dirty="0"/>
              <a:t>The </a:t>
            </a:r>
            <a:r>
              <a:rPr lang="en-US" altLang="en-US" dirty="0">
                <a:latin typeface="Courier New" panose="02070309020205020404" pitchFamily="49" charset="0"/>
                <a:cs typeface="Courier New" panose="02070309020205020404" pitchFamily="49" charset="0"/>
              </a:rPr>
              <a:t>DIAGNOSTIC_DEST</a:t>
            </a:r>
            <a:r>
              <a:rPr lang="en-US" altLang="en-US" dirty="0"/>
              <a:t> parameter defines the location for diagnostic files such as trace files and core files. The structure of the directory specified by </a:t>
            </a:r>
            <a:r>
              <a:rPr lang="en-US" altLang="en-US" dirty="0">
                <a:latin typeface="Courier New" panose="02070309020205020404" pitchFamily="49" charset="0"/>
                <a:cs typeface="Courier New" panose="02070309020205020404" pitchFamily="49" charset="0"/>
              </a:rPr>
              <a:t>DIAGNOSTIC_DEST</a:t>
            </a:r>
            <a:r>
              <a:rPr lang="en-US" altLang="en-US" dirty="0"/>
              <a:t> is as follows:</a:t>
            </a:r>
          </a:p>
          <a:p>
            <a:pPr lvl="4" eaLnBrk="1" hangingPunct="1"/>
            <a:r>
              <a:rPr lang="en-US" altLang="en-US" dirty="0"/>
              <a:t>&lt;</a:t>
            </a:r>
            <a:r>
              <a:rPr lang="en-US" altLang="en-US" i="1" dirty="0"/>
              <a:t>diagnostic_dest</a:t>
            </a:r>
            <a:r>
              <a:rPr lang="en-US" altLang="en-US" dirty="0"/>
              <a:t>&gt;/diag/rdbms/&lt;</a:t>
            </a:r>
            <a:r>
              <a:rPr lang="en-US" altLang="en-US" i="1" dirty="0"/>
              <a:t>dbname</a:t>
            </a:r>
            <a:r>
              <a:rPr lang="en-US" altLang="en-US" dirty="0"/>
              <a:t>&gt;/&lt;</a:t>
            </a:r>
            <a:r>
              <a:rPr lang="en-US" altLang="en-US" i="1" dirty="0"/>
              <a:t>instance_name</a:t>
            </a:r>
            <a:r>
              <a:rPr lang="en-US" altLang="en-US" dirty="0"/>
              <a:t>&gt;/</a:t>
            </a:r>
          </a:p>
          <a:p>
            <a:pPr lvl="1" eaLnBrk="1" hangingPunct="1"/>
            <a:r>
              <a:rPr lang="en-US" altLang="en-US" dirty="0"/>
              <a:t>This location is known as the Automatic Diagnostic Repository (ADR) Home. The DMON trace files are located in the </a:t>
            </a:r>
            <a:r>
              <a:rPr lang="en-US" altLang="en-US" dirty="0">
                <a:latin typeface="Courier New" panose="02070309020205020404" pitchFamily="49" charset="0"/>
                <a:cs typeface="Courier New" panose="02070309020205020404" pitchFamily="49" charset="0"/>
              </a:rPr>
              <a:t>&lt;adr-home&gt;/trace</a:t>
            </a:r>
            <a:r>
              <a:rPr lang="en-US" altLang="en-US" dirty="0"/>
              <a:t> subdirectory.</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238</a:t>
            </a:fld>
            <a:endParaRPr lang="en-US" dirty="0"/>
          </a:p>
        </p:txBody>
      </p:sp>
    </p:spTree>
    <p:extLst>
      <p:ext uri="{BB962C8B-B14F-4D97-AF65-F5344CB8AC3E}">
        <p14:creationId xmlns:p14="http://schemas.microsoft.com/office/powerpoint/2010/main" val="26340190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By automating the tasks required to configure and monitor a Data Guard configuration, the broker enhances the high-availability, data protection, and disaster protection capabilities that are inherent in Oracle Data Guard. If the primary database fails, the broker streamlines the process for any one of the standby databases to replace the primary database and take over production processing.</a:t>
            </a:r>
          </a:p>
          <a:p>
            <a:pPr lvl="1" eaLnBrk="1" hangingPunct="1"/>
            <a:r>
              <a:rPr lang="en-US" altLang="en-US" dirty="0"/>
              <a:t>The broker enables easy configuration of additional standby databases. After creating a Data Guard configuration consisting of two databases—a primary and standby—you can add up 29 additional standby databases to the existing two for each Data Guard configuration.</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239</a:t>
            </a:fld>
            <a:endParaRPr lang="en-US" dirty="0"/>
          </a:p>
        </p:txBody>
      </p:sp>
    </p:spTree>
    <p:extLst>
      <p:ext uri="{BB962C8B-B14F-4D97-AF65-F5344CB8AC3E}">
        <p14:creationId xmlns:p14="http://schemas.microsoft.com/office/powerpoint/2010/main" val="1219279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24</a:t>
            </a:fld>
            <a:endParaRPr lang="en-US" dirty="0"/>
          </a:p>
        </p:txBody>
      </p:sp>
    </p:spTree>
    <p:extLst>
      <p:ext uri="{BB962C8B-B14F-4D97-AF65-F5344CB8AC3E}">
        <p14:creationId xmlns:p14="http://schemas.microsoft.com/office/powerpoint/2010/main" val="93107579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smtClean="0"/>
              <a:t>The table in the slide provides an overview of configuration management with and without the Data Guard broker (source: Table 1-1, “Configuration Management With and Without the Broker,” in </a:t>
            </a:r>
            <a:r>
              <a:rPr lang="en-US" altLang="en-US" i="1" smtClean="0"/>
              <a:t>Oracle Data Guard Broker</a:t>
            </a:r>
            <a:r>
              <a:rPr lang="en-US" altLang="en-US" smtClean="0"/>
              <a:t>).</a:t>
            </a:r>
          </a:p>
          <a:p>
            <a:pPr lvl="1"/>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240</a:t>
            </a:fld>
            <a:endParaRPr lang="en-US" dirty="0"/>
          </a:p>
        </p:txBody>
      </p:sp>
    </p:spTree>
    <p:extLst>
      <p:ext uri="{BB962C8B-B14F-4D97-AF65-F5344CB8AC3E}">
        <p14:creationId xmlns:p14="http://schemas.microsoft.com/office/powerpoint/2010/main" val="4671071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p:txBody>
          <a:bodyPr/>
          <a:lstStyle/>
          <a:p>
            <a:pPr lvl="1"/>
            <a:r>
              <a:rPr lang="en-US" altLang="en-US" dirty="0" smtClean="0"/>
              <a:t>The DGMGRL command-line interface includes:</a:t>
            </a:r>
          </a:p>
          <a:p>
            <a:pPr lvl="2"/>
            <a:r>
              <a:rPr lang="en-US" altLang="en-US" dirty="0" smtClean="0"/>
              <a:t>Configuration and setup tasks</a:t>
            </a:r>
          </a:p>
          <a:p>
            <a:pPr lvl="2"/>
            <a:r>
              <a:rPr lang="en-US" altLang="en-US" dirty="0" smtClean="0"/>
              <a:t>Management and control of the configuration</a:t>
            </a:r>
          </a:p>
          <a:p>
            <a:pPr lvl="2"/>
            <a:r>
              <a:rPr lang="en-US" altLang="en-US" dirty="0" smtClean="0"/>
              <a:t>Commands to check the status and health of the configuration</a:t>
            </a:r>
          </a:p>
          <a:p>
            <a:pPr lvl="2"/>
            <a:r>
              <a:rPr lang="en-US" altLang="en-US" dirty="0" smtClean="0"/>
              <a:t>Commands to execute role changes</a:t>
            </a:r>
          </a:p>
          <a:p>
            <a:pPr lvl="1"/>
            <a:r>
              <a:rPr lang="en-US" altLang="en-US" dirty="0" smtClean="0"/>
              <a:t>Oracle Enterprise Manager (EM) Cloud Control includes the following Data Guard features:</a:t>
            </a:r>
          </a:p>
          <a:p>
            <a:pPr lvl="2"/>
            <a:r>
              <a:rPr lang="en-US" altLang="en-US" dirty="0" smtClean="0"/>
              <a:t>Wizard-driven creation of standby databases</a:t>
            </a:r>
          </a:p>
          <a:p>
            <a:pPr lvl="2"/>
            <a:r>
              <a:rPr lang="en-US" altLang="en-US" dirty="0" smtClean="0"/>
              <a:t>Wizard-driven creation of a broker configuration based on an existing database</a:t>
            </a:r>
          </a:p>
          <a:p>
            <a:pPr lvl="2"/>
            <a:r>
              <a:rPr lang="en-US" altLang="en-US" dirty="0" smtClean="0"/>
              <a:t>Complete monitoring and proactive event reporting through email or pagers</a:t>
            </a:r>
          </a:p>
          <a:p>
            <a:pPr lvl="2"/>
            <a:r>
              <a:rPr lang="en-US" altLang="en-US" dirty="0" smtClean="0"/>
              <a:t>Simplified control of the databases through their potential states. For example, with Enterprise Manager you can start or stop the redo transport services, start or stop the log apply services, and place a standby database in read-only mode.</a:t>
            </a:r>
          </a:p>
          <a:p>
            <a:pPr lvl="2"/>
            <a:r>
              <a:rPr lang="en-US" altLang="en-US" dirty="0" smtClean="0"/>
              <a:t>“Pushbutton” switchover and failover. EM enables you to execute a switchover or failover between a primary and a standby database by simply clicking a button.</a:t>
            </a:r>
          </a:p>
        </p:txBody>
      </p:sp>
      <p:sp>
        <p:nvSpPr>
          <p:cNvPr id="4" name="Footer Placeholder 3"/>
          <p:cNvSpPr>
            <a:spLocks noGrp="1"/>
          </p:cNvSpPr>
          <p:nvPr>
            <p:ph type="ftr" sz="quarter" idx="10"/>
          </p:nvPr>
        </p:nvSpPr>
        <p:spPr/>
        <p:txBody>
          <a:bodyPr/>
          <a:lstStyle/>
          <a:p>
            <a:r>
              <a:rPr lang="en-US" smtClean="0"/>
              <a:t>Oracle Database 19c: Data Guard Administration Workshop   9 - </a:t>
            </a:r>
            <a:fld id="{7C951E65-0BAA-4B24-AD87-683F8269D8DB}" type="slidenum">
              <a:rPr lang="en-US" smtClean="0"/>
              <a:pPr/>
              <a:t>241</a:t>
            </a:fld>
            <a:endParaRPr lang="en-US" dirty="0"/>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224709352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Data Guard broker directly controls the database initialization parameters listed in the slide. After defining a Data Guard broker configuration, you should use DGMGRL or Enterprise Manager Cloud Control to manage your configuration. You should not use SQL commands to manage the databases, because you could cause a conflict with the broker. </a:t>
            </a:r>
          </a:p>
          <a:p>
            <a:pPr lvl="1"/>
            <a:r>
              <a:rPr lang="en-US" altLang="en-US" dirty="0"/>
              <a:t>The broker also uses configurable property settings to manage how redo apply and SQL apply are started. Therefore, the following SQL statements are managed automatically by the broker:</a:t>
            </a:r>
          </a:p>
          <a:p>
            <a:pPr lvl="2"/>
            <a:r>
              <a:rPr lang="en-US" altLang="en-US" dirty="0">
                <a:latin typeface="Courier New" panose="02070309020205020404" pitchFamily="49" charset="0"/>
              </a:rPr>
              <a:t>ALTER DATABASE RECOVER MANAGED STANDBY DATABASE</a:t>
            </a:r>
          </a:p>
          <a:p>
            <a:pPr lvl="2"/>
            <a:r>
              <a:rPr lang="en-US" altLang="en-US" dirty="0">
                <a:latin typeface="Courier New" panose="02070309020205020404" pitchFamily="49" charset="0"/>
              </a:rPr>
              <a:t>ALTER DATABASE START LOGICAL STANDBY APPLY IMMEDIATE</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242</a:t>
            </a:fld>
            <a:endParaRPr lang="en-US" dirty="0"/>
          </a:p>
        </p:txBody>
      </p:sp>
    </p:spTree>
    <p:extLst>
      <p:ext uri="{BB962C8B-B14F-4D97-AF65-F5344CB8AC3E}">
        <p14:creationId xmlns:p14="http://schemas.microsoft.com/office/powerpoint/2010/main" val="172075108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a:xfrm>
            <a:off x="457200" y="4617720"/>
            <a:ext cx="6858000" cy="5288280"/>
          </a:xfrm>
        </p:spPr>
        <p:txBody>
          <a:bodyPr/>
          <a:lstStyle/>
          <a:p>
            <a:pPr lvl="1"/>
            <a:r>
              <a:rPr lang="en-US" altLang="en-US" b="1" dirty="0"/>
              <a:t>DGMGRL Commands</a:t>
            </a:r>
          </a:p>
          <a:p>
            <a:pPr lvl="1"/>
            <a:r>
              <a:rPr lang="en-US" altLang="en-US" dirty="0"/>
              <a:t>The following commands are available in DGMGRL (the Data Guard CLI). Many of these commands have additional arguments that are not described here. See </a:t>
            </a:r>
            <a:r>
              <a:rPr lang="en-US" altLang="en-US" i="1" dirty="0"/>
              <a:t>Oracle Data Guard Broker</a:t>
            </a:r>
            <a:r>
              <a:rPr lang="en-US" altLang="en-US" dirty="0"/>
              <a:t> for detailed information.</a:t>
            </a:r>
          </a:p>
          <a:p>
            <a:pPr lvl="2"/>
            <a:r>
              <a:rPr lang="en-US" altLang="en-US" dirty="0">
                <a:latin typeface="Courier New" panose="02070309020205020404" pitchFamily="49" charset="0"/>
              </a:rPr>
              <a:t>ADD DATABASE</a:t>
            </a:r>
            <a:r>
              <a:rPr lang="en-US" altLang="en-US" dirty="0"/>
              <a:t>: Adds a new standby database to the existing broker configuration</a:t>
            </a:r>
          </a:p>
          <a:p>
            <a:pPr lvl="2"/>
            <a:r>
              <a:rPr lang="en-US" altLang="en-US" dirty="0">
                <a:latin typeface="Courier New" panose="02070309020205020404" pitchFamily="49" charset="0"/>
              </a:rPr>
              <a:t>ADD FAR_SYNC</a:t>
            </a:r>
            <a:r>
              <a:rPr lang="en-US" altLang="en-US" dirty="0"/>
              <a:t>: Adds an existing Far Sync instance to an Oracle Data Guard broker configuration</a:t>
            </a:r>
          </a:p>
          <a:p>
            <a:pPr lvl="2"/>
            <a:r>
              <a:rPr lang="en-US" altLang="en-US" dirty="0">
                <a:latin typeface="Courier New" panose="02070309020205020404" pitchFamily="49" charset="0"/>
              </a:rPr>
              <a:t>CONNECT</a:t>
            </a:r>
            <a:r>
              <a:rPr lang="en-US" altLang="en-US" dirty="0"/>
              <a:t>: Connects to the specified database using the specified username</a:t>
            </a:r>
          </a:p>
          <a:p>
            <a:pPr lvl="2"/>
            <a:r>
              <a:rPr lang="en-US" altLang="en-US" dirty="0">
                <a:latin typeface="Courier New" panose="02070309020205020404" pitchFamily="49" charset="0"/>
              </a:rPr>
              <a:t>CONVERT DATABASE</a:t>
            </a:r>
            <a:r>
              <a:rPr lang="en-US" altLang="en-US" dirty="0"/>
              <a:t>: Converts the specified database to either a snapshot standby database or a physical standby database</a:t>
            </a:r>
          </a:p>
          <a:p>
            <a:pPr lvl="2"/>
            <a:r>
              <a:rPr lang="en-US" altLang="en-US" dirty="0">
                <a:latin typeface="Courier New" panose="02070309020205020404" pitchFamily="49" charset="0"/>
              </a:rPr>
              <a:t>CREATE CONFIGURATION</a:t>
            </a:r>
            <a:r>
              <a:rPr lang="en-US" altLang="en-US" dirty="0"/>
              <a:t>: Creates a broker configuration and adds a primary database to that configuration</a:t>
            </a:r>
          </a:p>
          <a:p>
            <a:pPr lvl="2"/>
            <a:r>
              <a:rPr lang="en-US" altLang="en-US" dirty="0">
                <a:latin typeface="Courier New" panose="02070309020205020404" pitchFamily="49" charset="0"/>
              </a:rPr>
              <a:t>DISABLE CONFIGURATION</a:t>
            </a:r>
            <a:r>
              <a:rPr lang="en-US" altLang="en-US" dirty="0"/>
              <a:t>: Disables broker management of a configuration so that the configuration and all of its databases are no longer managed by the broker</a:t>
            </a:r>
          </a:p>
          <a:p>
            <a:pPr lvl="2"/>
            <a:r>
              <a:rPr lang="en-US" altLang="en-US" dirty="0">
                <a:latin typeface="Courier New" panose="02070309020205020404" pitchFamily="49" charset="0"/>
              </a:rPr>
              <a:t>DISABLE DATABASE</a:t>
            </a:r>
            <a:r>
              <a:rPr lang="en-US" altLang="en-US" dirty="0"/>
              <a:t>: Disables broker management of the named standby database</a:t>
            </a:r>
          </a:p>
          <a:p>
            <a:pPr lvl="2"/>
            <a:r>
              <a:rPr lang="en-US" altLang="en-US" dirty="0">
                <a:latin typeface="Courier New" panose="02070309020205020404" pitchFamily="49" charset="0"/>
              </a:rPr>
              <a:t>DISABLE FAR_SYNC</a:t>
            </a:r>
            <a:r>
              <a:rPr lang="en-US" altLang="en-US" dirty="0"/>
              <a:t>: Disables broker management of a Far Sync instance</a:t>
            </a:r>
          </a:p>
          <a:p>
            <a:pPr lvl="2"/>
            <a:r>
              <a:rPr lang="en-US" altLang="en-US" dirty="0">
                <a:latin typeface="Courier New" panose="02070309020205020404" pitchFamily="49" charset="0"/>
              </a:rPr>
              <a:t>DISABLE FAST_START FAILOVER</a:t>
            </a:r>
            <a:r>
              <a:rPr lang="en-US" altLang="en-US" dirty="0"/>
              <a:t>: Disables fast-start failover</a:t>
            </a:r>
          </a:p>
          <a:p>
            <a:pPr lvl="2"/>
            <a:r>
              <a:rPr lang="en-US" altLang="en-US" dirty="0">
                <a:latin typeface="Courier New" panose="02070309020205020404" pitchFamily="49" charset="0"/>
              </a:rPr>
              <a:t>DISABLE FAST_START FAILOVER CONDITION</a:t>
            </a:r>
            <a:r>
              <a:rPr lang="en-US" altLang="en-US" dirty="0"/>
              <a:t>: Allows a user to remove conditions for which a fast-start failover should be </a:t>
            </a:r>
            <a:r>
              <a:rPr lang="en-US" altLang="en-US" dirty="0" smtClean="0"/>
              <a:t>performed</a:t>
            </a:r>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243</a:t>
            </a:fld>
            <a:endParaRPr lang="en-US" dirty="0"/>
          </a:p>
        </p:txBody>
      </p:sp>
    </p:spTree>
    <p:extLst>
      <p:ext uri="{BB962C8B-B14F-4D97-AF65-F5344CB8AC3E}">
        <p14:creationId xmlns:p14="http://schemas.microsoft.com/office/powerpoint/2010/main" val="105380530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2"/>
            <a:r>
              <a:rPr lang="en-US" altLang="en-US" dirty="0" smtClean="0">
                <a:latin typeface="Courier New" panose="02070309020205020404" pitchFamily="49" charset="0"/>
              </a:rPr>
              <a:t>EDIT </a:t>
            </a:r>
            <a:r>
              <a:rPr lang="en-US" altLang="en-US" dirty="0">
                <a:latin typeface="Courier New" panose="02070309020205020404" pitchFamily="49" charset="0"/>
              </a:rPr>
              <a:t>CONFIGURATION</a:t>
            </a:r>
            <a:r>
              <a:rPr lang="en-US" altLang="en-US" dirty="0"/>
              <a:t> (Property): Changes the value of a property for the broker configuration</a:t>
            </a:r>
          </a:p>
          <a:p>
            <a:pPr lvl="2"/>
            <a:r>
              <a:rPr lang="en-US" altLang="en-US" dirty="0">
                <a:latin typeface="Courier New" panose="02070309020205020404" pitchFamily="49" charset="0"/>
              </a:rPr>
              <a:t>EDIT CONFIGURATION</a:t>
            </a:r>
            <a:r>
              <a:rPr lang="en-US" altLang="en-US" dirty="0"/>
              <a:t> (Protection Mode): Changes the current protection mode setting for the broker configuration</a:t>
            </a:r>
          </a:p>
          <a:p>
            <a:pPr lvl="2"/>
            <a:r>
              <a:rPr lang="en-US" altLang="en-US" dirty="0">
                <a:latin typeface="Courier New" panose="02070309020205020404" pitchFamily="49" charset="0"/>
              </a:rPr>
              <a:t>EDIT CONFIGURATION</a:t>
            </a:r>
            <a:r>
              <a:rPr lang="en-US" altLang="en-US" dirty="0"/>
              <a:t> (RENAME): Changes the configuration name</a:t>
            </a:r>
          </a:p>
          <a:p>
            <a:pPr lvl="2"/>
            <a:r>
              <a:rPr lang="en-US" altLang="en-US" dirty="0">
                <a:latin typeface="Courier New" panose="02070309020205020404" pitchFamily="49" charset="0"/>
              </a:rPr>
              <a:t>EDIT CONFIGURATION RESET</a:t>
            </a:r>
            <a:r>
              <a:rPr lang="en-US" altLang="en-US" dirty="0"/>
              <a:t> (Property): Resets the specified configuration property to its default value</a:t>
            </a:r>
          </a:p>
          <a:p>
            <a:pPr lvl="2"/>
            <a:r>
              <a:rPr lang="en-US" altLang="en-US" dirty="0">
                <a:latin typeface="Courier New" panose="02070309020205020404" pitchFamily="49" charset="0"/>
              </a:rPr>
              <a:t>EDIT DATABASE</a:t>
            </a:r>
            <a:r>
              <a:rPr lang="en-US" altLang="en-US" dirty="0"/>
              <a:t> (Property): Changes the value of a property for the named database</a:t>
            </a:r>
          </a:p>
          <a:p>
            <a:pPr lvl="2"/>
            <a:r>
              <a:rPr lang="en-US" altLang="en-US" dirty="0">
                <a:latin typeface="Courier New" panose="02070309020205020404" pitchFamily="49" charset="0"/>
              </a:rPr>
              <a:t>EDIT DATABASE</a:t>
            </a:r>
            <a:r>
              <a:rPr lang="en-US" altLang="en-US" dirty="0"/>
              <a:t> (Rename): Changes the name used by the broker to refer to the specified database</a:t>
            </a:r>
          </a:p>
          <a:p>
            <a:pPr lvl="2"/>
            <a:r>
              <a:rPr lang="en-US" altLang="en-US" dirty="0">
                <a:latin typeface="Courier New" panose="02070309020205020404" pitchFamily="49" charset="0"/>
              </a:rPr>
              <a:t>EDIT DATABASE</a:t>
            </a:r>
            <a:r>
              <a:rPr lang="en-US" altLang="en-US" dirty="0"/>
              <a:t> (State): Changes the state of the specified database</a:t>
            </a:r>
          </a:p>
          <a:p>
            <a:pPr lvl="2"/>
            <a:r>
              <a:rPr lang="en-US" altLang="en-US" dirty="0">
                <a:latin typeface="Courier New" panose="02070309020205020404" pitchFamily="49" charset="0"/>
              </a:rPr>
              <a:t>EDIT DATABASE RESET</a:t>
            </a:r>
            <a:r>
              <a:rPr lang="en-US" altLang="en-US" dirty="0"/>
              <a:t> (Property): Resets the specified property for the named database to its default value</a:t>
            </a:r>
          </a:p>
          <a:p>
            <a:pPr lvl="2"/>
            <a:r>
              <a:rPr lang="en-US" altLang="en-US" dirty="0">
                <a:latin typeface="Courier New" panose="02070309020205020404" pitchFamily="49" charset="0"/>
              </a:rPr>
              <a:t>EDIT FAR_SYNC</a:t>
            </a:r>
            <a:r>
              <a:rPr lang="en-US" altLang="en-US" dirty="0"/>
              <a:t>: Changes the name, state, or properties of a Far Sync instance</a:t>
            </a:r>
          </a:p>
          <a:p>
            <a:pPr lvl="2"/>
            <a:r>
              <a:rPr lang="en-US" altLang="en-US" dirty="0">
                <a:latin typeface="Courier New" panose="02070309020205020404" pitchFamily="49" charset="0"/>
              </a:rPr>
              <a:t>EDIT FAR_SYNC RESET</a:t>
            </a:r>
            <a:r>
              <a:rPr lang="en-US" altLang="en-US" dirty="0"/>
              <a:t> (Property): Resets the specified property for the named Far Sync instance to its default value</a:t>
            </a:r>
          </a:p>
          <a:p>
            <a:pPr lvl="2"/>
            <a:r>
              <a:rPr lang="en-US" altLang="en-US" dirty="0">
                <a:latin typeface="Courier New" panose="02070309020205020404" pitchFamily="49" charset="0"/>
              </a:rPr>
              <a:t>EDIT INSTANCE</a:t>
            </a:r>
            <a:r>
              <a:rPr lang="en-US" altLang="en-US" dirty="0"/>
              <a:t> (AUTO PFILE): Sets the name of the initialization parameter file for the specified instance</a:t>
            </a:r>
          </a:p>
          <a:p>
            <a:pPr lvl="2"/>
            <a:r>
              <a:rPr lang="en-US" altLang="en-US" dirty="0">
                <a:latin typeface="Courier New" panose="02070309020205020404" pitchFamily="49" charset="0"/>
              </a:rPr>
              <a:t>EDIT INSTANCE</a:t>
            </a:r>
            <a:r>
              <a:rPr lang="en-US" altLang="en-US" dirty="0"/>
              <a:t> (Property): Changes the value of a property for the specified instance</a:t>
            </a:r>
          </a:p>
          <a:p>
            <a:pPr lvl="2"/>
            <a:r>
              <a:rPr lang="en-US" altLang="en-US" dirty="0">
                <a:latin typeface="Courier New" panose="02070309020205020404" pitchFamily="49" charset="0"/>
              </a:rPr>
              <a:t>EDIT INSTANCE RESET</a:t>
            </a:r>
            <a:r>
              <a:rPr lang="en-US" altLang="en-US" dirty="0"/>
              <a:t> (Property): Resets an instance-specific property for the specified instance(s) to its default value</a:t>
            </a:r>
          </a:p>
          <a:p>
            <a:pPr lvl="2"/>
            <a:r>
              <a:rPr lang="en-US" altLang="en-US" dirty="0">
                <a:latin typeface="Courier New" panose="02070309020205020404" pitchFamily="49" charset="0"/>
              </a:rPr>
              <a:t>ENABLE CONFIGURATION</a:t>
            </a:r>
            <a:r>
              <a:rPr lang="en-US" altLang="en-US" dirty="0"/>
              <a:t>: Enables broker management of the broker configuration and all of its databases</a:t>
            </a:r>
          </a:p>
          <a:p>
            <a:pPr lvl="2"/>
            <a:r>
              <a:rPr lang="en-US" altLang="en-US" dirty="0">
                <a:latin typeface="Courier New" panose="02070309020205020404" pitchFamily="49" charset="0"/>
              </a:rPr>
              <a:t>ENABLE DATABASE</a:t>
            </a:r>
            <a:r>
              <a:rPr lang="en-US" altLang="en-US" dirty="0"/>
              <a:t>: Enables broker management of the specified database</a:t>
            </a:r>
          </a:p>
          <a:p>
            <a:pPr lvl="2"/>
            <a:r>
              <a:rPr lang="en-US" altLang="en-US" dirty="0">
                <a:latin typeface="Courier New" panose="02070309020205020404" pitchFamily="49" charset="0"/>
              </a:rPr>
              <a:t>ENABLE FAR_SYNC</a:t>
            </a:r>
            <a:r>
              <a:rPr lang="en-US" altLang="en-US" dirty="0"/>
              <a:t>: Enables broker management of the specified Far Sync instance</a:t>
            </a:r>
          </a:p>
          <a:p>
            <a:pPr lvl="2"/>
            <a:r>
              <a:rPr lang="en-US" altLang="en-US" dirty="0">
                <a:latin typeface="Courier New" panose="02070309020205020404" pitchFamily="49" charset="0"/>
              </a:rPr>
              <a:t>ENABLE FAST_START FAILOVER</a:t>
            </a:r>
            <a:r>
              <a:rPr lang="en-US" altLang="en-US" dirty="0"/>
              <a:t>: Enables the broker to automatically fail over from the primary database to a target standby database</a:t>
            </a:r>
          </a:p>
          <a:p>
            <a:pPr lvl="2"/>
            <a:r>
              <a:rPr lang="en-US" altLang="en-US" dirty="0">
                <a:latin typeface="Courier New" panose="02070309020205020404" pitchFamily="49" charset="0"/>
              </a:rPr>
              <a:t>ENABLE FAST_START FAILOVER CONDITION</a:t>
            </a:r>
            <a:r>
              <a:rPr lang="en-US" altLang="en-US" dirty="0"/>
              <a:t>: Allows a user to add conditions for which a fast-start failover should be performed</a:t>
            </a:r>
          </a:p>
          <a:p>
            <a:pPr lvl="2"/>
            <a:r>
              <a:rPr lang="en-US" altLang="en-US" dirty="0">
                <a:latin typeface="Courier New" panose="02070309020205020404" pitchFamily="49" charset="0"/>
              </a:rPr>
              <a:t>EXIT</a:t>
            </a:r>
            <a:r>
              <a:rPr lang="en-US" altLang="en-US" dirty="0"/>
              <a:t>: Exits the Data Guard command-line interface</a:t>
            </a:r>
          </a:p>
          <a:p>
            <a:pPr lvl="2"/>
            <a:r>
              <a:rPr lang="en-US" altLang="en-US" dirty="0">
                <a:latin typeface="Courier New" panose="02070309020205020404" pitchFamily="49" charset="0"/>
              </a:rPr>
              <a:t>FAILOVER</a:t>
            </a:r>
            <a:r>
              <a:rPr lang="en-US" altLang="en-US" dirty="0"/>
              <a:t>: Performs a database failover operation in which the standby database to which DGMGRL is currently connected fails over to the role of primary database</a:t>
            </a:r>
          </a:p>
          <a:p>
            <a:pPr lvl="2"/>
            <a:r>
              <a:rPr lang="en-US" altLang="en-US" dirty="0">
                <a:latin typeface="Courier New" panose="02070309020205020404" pitchFamily="49" charset="0"/>
              </a:rPr>
              <a:t>HELP</a:t>
            </a:r>
            <a:r>
              <a:rPr lang="en-US" altLang="en-US" dirty="0"/>
              <a:t>: Displays online help for the Data Guard command-line </a:t>
            </a:r>
            <a:r>
              <a:rPr lang="en-US" altLang="en-US" dirty="0" smtClean="0"/>
              <a:t>interface</a:t>
            </a:r>
          </a:p>
          <a:p>
            <a:pPr lvl="2"/>
            <a:r>
              <a:rPr lang="en-US" altLang="en-US" dirty="0">
                <a:latin typeface="Courier New" panose="02070309020205020404" pitchFamily="49" charset="0"/>
              </a:rPr>
              <a:t>QUIT</a:t>
            </a:r>
            <a:r>
              <a:rPr lang="en-US" altLang="en-US" dirty="0"/>
              <a:t>: Quits the Data Guard command-line interface</a:t>
            </a:r>
          </a:p>
          <a:p>
            <a:pPr lvl="2"/>
            <a:r>
              <a:rPr lang="en-US" altLang="en-US" dirty="0">
                <a:latin typeface="Courier New" panose="02070309020205020404" pitchFamily="49" charset="0"/>
              </a:rPr>
              <a:t>REINSTATE DATABASE</a:t>
            </a:r>
            <a:r>
              <a:rPr lang="en-US" altLang="en-US" dirty="0"/>
              <a:t>: Reinstates the database after a failover</a:t>
            </a:r>
          </a:p>
          <a:p>
            <a:pPr lvl="2"/>
            <a:r>
              <a:rPr lang="en-US" altLang="en-US" dirty="0">
                <a:latin typeface="Courier New" panose="02070309020205020404" pitchFamily="49" charset="0"/>
              </a:rPr>
              <a:t>REMOVE CONFIGURATION</a:t>
            </a:r>
            <a:r>
              <a:rPr lang="en-US" altLang="en-US" dirty="0"/>
              <a:t>: Removes the broker configuration and ends broker management of its </a:t>
            </a:r>
            <a:r>
              <a:rPr lang="en-US" altLang="en-US" dirty="0" smtClean="0"/>
              <a:t>members</a:t>
            </a:r>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244</a:t>
            </a:fld>
            <a:endParaRPr lang="en-US" dirty="0"/>
          </a:p>
        </p:txBody>
      </p:sp>
    </p:spTree>
    <p:extLst>
      <p:ext uri="{BB962C8B-B14F-4D97-AF65-F5344CB8AC3E}">
        <p14:creationId xmlns:p14="http://schemas.microsoft.com/office/powerpoint/2010/main" val="244153520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2"/>
            <a:r>
              <a:rPr lang="en-US" altLang="en-US" dirty="0" smtClean="0">
                <a:latin typeface="Courier New" panose="02070309020205020404" pitchFamily="49" charset="0"/>
              </a:rPr>
              <a:t>REMOVE </a:t>
            </a:r>
            <a:r>
              <a:rPr lang="en-US" altLang="en-US" dirty="0">
                <a:latin typeface="Courier New" panose="02070309020205020404" pitchFamily="49" charset="0"/>
              </a:rPr>
              <a:t>DATABASE</a:t>
            </a:r>
            <a:r>
              <a:rPr lang="en-US" altLang="en-US" dirty="0"/>
              <a:t>: Removes the specified standby database from the broker configuration</a:t>
            </a:r>
          </a:p>
          <a:p>
            <a:pPr lvl="2"/>
            <a:r>
              <a:rPr lang="en-US" altLang="en-US" dirty="0">
                <a:latin typeface="Courier New" panose="02070309020205020404" pitchFamily="49" charset="0"/>
              </a:rPr>
              <a:t>REMOVE FAR_SYNC</a:t>
            </a:r>
            <a:r>
              <a:rPr lang="en-US" altLang="en-US" dirty="0"/>
              <a:t>: Removes a Far Sync instance from an Oracle Data Guard broker configuration</a:t>
            </a:r>
          </a:p>
          <a:p>
            <a:pPr lvl="2"/>
            <a:r>
              <a:rPr lang="en-US" altLang="en-US" dirty="0">
                <a:latin typeface="Courier New" panose="02070309020205020404" pitchFamily="49" charset="0"/>
              </a:rPr>
              <a:t>REMOVE INSTANCE</a:t>
            </a:r>
            <a:r>
              <a:rPr lang="en-US" altLang="en-US" dirty="0"/>
              <a:t>: Removes an instance from the broker configuration</a:t>
            </a:r>
          </a:p>
          <a:p>
            <a:pPr lvl="2"/>
            <a:r>
              <a:rPr lang="en-US" altLang="en-US" dirty="0">
                <a:latin typeface="Courier New" panose="02070309020205020404" pitchFamily="49" charset="0"/>
              </a:rPr>
              <a:t>SHOW CONFIGURATION</a:t>
            </a:r>
            <a:r>
              <a:rPr lang="en-US" altLang="en-US" dirty="0"/>
              <a:t>: Displays information about the broker configuration</a:t>
            </a:r>
          </a:p>
          <a:p>
            <a:pPr lvl="2"/>
            <a:r>
              <a:rPr lang="en-US" altLang="en-US" dirty="0">
                <a:latin typeface="Courier New" panose="02070309020205020404" pitchFamily="49" charset="0"/>
              </a:rPr>
              <a:t>SHOW DATABASE</a:t>
            </a:r>
            <a:r>
              <a:rPr lang="en-US" altLang="en-US" dirty="0"/>
              <a:t>: Displays information about the specified database</a:t>
            </a:r>
          </a:p>
          <a:p>
            <a:pPr lvl="2"/>
            <a:r>
              <a:rPr lang="en-US" altLang="en-US" dirty="0">
                <a:latin typeface="Courier New" panose="02070309020205020404" pitchFamily="49" charset="0"/>
              </a:rPr>
              <a:t>SHOW FAR_SYNC</a:t>
            </a:r>
            <a:r>
              <a:rPr lang="en-US" altLang="en-US" dirty="0"/>
              <a:t>: Shows information about a Far Sync instance</a:t>
            </a:r>
          </a:p>
          <a:p>
            <a:pPr lvl="2"/>
            <a:r>
              <a:rPr lang="en-US" altLang="en-US" dirty="0">
                <a:latin typeface="Courier New" panose="02070309020205020404" pitchFamily="49" charset="0"/>
              </a:rPr>
              <a:t>SHOW FAST_START FAILOVER</a:t>
            </a:r>
            <a:r>
              <a:rPr lang="en-US" altLang="en-US" dirty="0"/>
              <a:t>: Displays all fast-start failover–related information</a:t>
            </a:r>
          </a:p>
          <a:p>
            <a:pPr lvl="2"/>
            <a:r>
              <a:rPr lang="en-US" altLang="en-US" dirty="0">
                <a:latin typeface="Courier New" panose="02070309020205020404" pitchFamily="49" charset="0"/>
              </a:rPr>
              <a:t>SHOW INSTANCE</a:t>
            </a:r>
            <a:r>
              <a:rPr lang="en-US" altLang="en-US" dirty="0"/>
              <a:t>: Displays information about the specified instance</a:t>
            </a:r>
          </a:p>
          <a:p>
            <a:pPr lvl="2"/>
            <a:r>
              <a:rPr lang="en-US" altLang="en-US" dirty="0">
                <a:latin typeface="Courier New" panose="02070309020205020404" pitchFamily="49" charset="0"/>
              </a:rPr>
              <a:t>SHUTDOWN</a:t>
            </a:r>
            <a:r>
              <a:rPr lang="en-US" altLang="en-US" dirty="0"/>
              <a:t>: Shuts down a currently running Oracle database</a:t>
            </a:r>
          </a:p>
          <a:p>
            <a:pPr lvl="2"/>
            <a:r>
              <a:rPr lang="en-US" altLang="en-US" dirty="0">
                <a:latin typeface="Courier New" panose="02070309020205020404" pitchFamily="49" charset="0"/>
              </a:rPr>
              <a:t>SQL</a:t>
            </a:r>
            <a:r>
              <a:rPr lang="en-US" altLang="en-US" dirty="0"/>
              <a:t>: Allows you to enter SQL statements from the Data Guard command-line interface (DGMGRL)</a:t>
            </a:r>
          </a:p>
          <a:p>
            <a:pPr lvl="2"/>
            <a:r>
              <a:rPr lang="en-US" altLang="en-US" dirty="0">
                <a:latin typeface="Courier New" panose="02070309020205020404" pitchFamily="49" charset="0"/>
              </a:rPr>
              <a:t>START OBSERVER</a:t>
            </a:r>
            <a:r>
              <a:rPr lang="en-US" altLang="en-US" dirty="0"/>
              <a:t>: Starts the observer</a:t>
            </a:r>
          </a:p>
          <a:p>
            <a:pPr lvl="2"/>
            <a:r>
              <a:rPr lang="en-US" altLang="en-US" dirty="0">
                <a:latin typeface="Courier New" panose="02070309020205020404" pitchFamily="49" charset="0"/>
              </a:rPr>
              <a:t>STARTUP</a:t>
            </a:r>
            <a:r>
              <a:rPr lang="en-US" altLang="en-US" dirty="0"/>
              <a:t>: Starts an Oracle instance with the same options as SQL*Plus, including mounting and opening a database</a:t>
            </a:r>
          </a:p>
          <a:p>
            <a:pPr lvl="2"/>
            <a:r>
              <a:rPr lang="en-US" altLang="en-US" dirty="0">
                <a:latin typeface="Courier New" panose="02070309020205020404" pitchFamily="49" charset="0"/>
              </a:rPr>
              <a:t>STOP OBSERVER</a:t>
            </a:r>
            <a:r>
              <a:rPr lang="en-US" altLang="en-US" dirty="0"/>
              <a:t>: Stops the observer</a:t>
            </a:r>
          </a:p>
          <a:p>
            <a:pPr lvl="2"/>
            <a:r>
              <a:rPr lang="en-US" altLang="en-US" dirty="0">
                <a:latin typeface="Courier New" panose="02070309020205020404" pitchFamily="49" charset="0"/>
              </a:rPr>
              <a:t>SWITCHOVER</a:t>
            </a:r>
            <a:r>
              <a:rPr lang="en-US" altLang="en-US" dirty="0"/>
              <a:t>: Performs a switchover operation in which the current primary database becomes a standby database, and the specified standby database becomes the primary database</a:t>
            </a:r>
          </a:p>
          <a:p>
            <a:pPr lvl="2"/>
            <a:r>
              <a:rPr lang="en-US" altLang="en-US" dirty="0">
                <a:latin typeface="Courier New" panose="02070309020205020404" pitchFamily="49" charset="0"/>
              </a:rPr>
              <a:t>VALIDATE DATABASE</a:t>
            </a:r>
            <a:r>
              <a:rPr lang="en-US" altLang="en-US" dirty="0"/>
              <a:t>: Performs a comprehensive set of database checks prior to a role change</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245</a:t>
            </a:fld>
            <a:endParaRPr lang="en-US" dirty="0"/>
          </a:p>
        </p:txBody>
      </p:sp>
    </p:spTree>
    <p:extLst>
      <p:ext uri="{BB962C8B-B14F-4D97-AF65-F5344CB8AC3E}">
        <p14:creationId xmlns:p14="http://schemas.microsoft.com/office/powerpoint/2010/main" val="87714665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access the Data Guard features in Enterprise Manager Cloud Control:</a:t>
            </a:r>
          </a:p>
          <a:p>
            <a:pPr lvl="2" eaLnBrk="1" hangingPunct="1">
              <a:buNone/>
            </a:pPr>
            <a:r>
              <a:rPr lang="en-US" altLang="en-US" dirty="0"/>
              <a:t>1.	Click the Targets tab to go to the Targets page.</a:t>
            </a:r>
          </a:p>
          <a:p>
            <a:pPr lvl="2" eaLnBrk="1" hangingPunct="1">
              <a:buNone/>
            </a:pPr>
            <a:r>
              <a:rPr lang="en-US" altLang="en-US" dirty="0"/>
              <a:t>2.	Click Databases to go to the Databases page, where you can see a list of all discovered databases, including the primary database.</a:t>
            </a:r>
          </a:p>
          <a:p>
            <a:pPr lvl="2" eaLnBrk="1" hangingPunct="1">
              <a:buNone/>
            </a:pPr>
            <a:r>
              <a:rPr lang="en-US" altLang="en-US" dirty="0"/>
              <a:t>3.	Click the primary database to go to the primary database home page.</a:t>
            </a:r>
          </a:p>
          <a:p>
            <a:pPr lvl="2" eaLnBrk="1" hangingPunct="1">
              <a:buNone/>
            </a:pPr>
            <a:r>
              <a:rPr lang="en-US" altLang="en-US" dirty="0"/>
              <a:t>4.	Click Availability.</a:t>
            </a:r>
          </a:p>
          <a:p>
            <a:pPr lvl="2" eaLnBrk="1" hangingPunct="1">
              <a:buNone/>
            </a:pPr>
            <a:r>
              <a:rPr lang="en-US" altLang="en-US" dirty="0"/>
              <a:t>5.	Click “Data Guard Administration” to open the Data Guard Overview page.</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246</a:t>
            </a:fld>
            <a:endParaRPr lang="en-US" dirty="0"/>
          </a:p>
        </p:txBody>
      </p:sp>
    </p:spTree>
    <p:extLst>
      <p:ext uri="{BB962C8B-B14F-4D97-AF65-F5344CB8AC3E}">
        <p14:creationId xmlns:p14="http://schemas.microsoft.com/office/powerpoint/2010/main" val="323852590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Data Guard Overview page, you can:</a:t>
            </a:r>
          </a:p>
          <a:p>
            <a:pPr lvl="2" eaLnBrk="1" hangingPunct="1"/>
            <a:r>
              <a:rPr lang="en-US" altLang="en-US" dirty="0"/>
              <a:t>View the protection mode and access the page to edit the protection mode</a:t>
            </a:r>
          </a:p>
          <a:p>
            <a:pPr lvl="2" eaLnBrk="1" hangingPunct="1"/>
            <a:r>
              <a:rPr lang="en-US" altLang="en-US" dirty="0"/>
              <a:t>View a summary showing the amount of data that the standby database has not received</a:t>
            </a:r>
          </a:p>
          <a:p>
            <a:pPr lvl="2" eaLnBrk="1" hangingPunct="1"/>
            <a:r>
              <a:rPr lang="en-US" altLang="en-US" dirty="0"/>
              <a:t>View information about the primary database</a:t>
            </a:r>
          </a:p>
          <a:p>
            <a:pPr lvl="2" eaLnBrk="1" hangingPunct="1"/>
            <a:r>
              <a:rPr lang="en-US" altLang="en-US" dirty="0"/>
              <a:t>View or access pages to change information for the standby databases:</a:t>
            </a:r>
          </a:p>
          <a:p>
            <a:pPr lvl="3" eaLnBrk="1" hangingPunct="1"/>
            <a:r>
              <a:rPr lang="en-US" altLang="en-US" dirty="0"/>
              <a:t>Add a standby database to the broker configuration</a:t>
            </a:r>
          </a:p>
          <a:p>
            <a:pPr lvl="3" eaLnBrk="1" hangingPunct="1"/>
            <a:r>
              <a:rPr lang="en-US" altLang="en-US" dirty="0"/>
              <a:t>Change the state or properties</a:t>
            </a:r>
          </a:p>
          <a:p>
            <a:pPr lvl="3" eaLnBrk="1" hangingPunct="1"/>
            <a:r>
              <a:rPr lang="en-US" altLang="en-US" dirty="0"/>
              <a:t>Discontinue Data Guard broker control</a:t>
            </a:r>
          </a:p>
          <a:p>
            <a:pPr lvl="3" eaLnBrk="1" hangingPunct="1"/>
            <a:r>
              <a:rPr lang="en-US" altLang="en-US" dirty="0"/>
              <a:t>Switch the role from standby to primary</a:t>
            </a:r>
          </a:p>
          <a:p>
            <a:pPr lvl="3" eaLnBrk="1" hangingPunct="1"/>
            <a:r>
              <a:rPr lang="en-US" altLang="en-US" dirty="0"/>
              <a:t>Transition the standby database to the role of the primary database</a:t>
            </a:r>
          </a:p>
          <a:p>
            <a:pPr lvl="2" eaLnBrk="1" hangingPunct="1"/>
            <a:r>
              <a:rPr lang="en-US" altLang="en-US" dirty="0"/>
              <a:t>Access pages to view performance information for the configuration and status of online redo log files for each standby database</a:t>
            </a:r>
          </a:p>
          <a:p>
            <a:pPr lvl="2" eaLnBrk="1" hangingPunct="1"/>
            <a:r>
              <a:rPr lang="en-US" altLang="en-US" dirty="0"/>
              <a:t>Perform a verification process on the Data Guard configuration</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247</a:t>
            </a:fld>
            <a:endParaRPr lang="en-US" dirty="0"/>
          </a:p>
        </p:txBody>
      </p:sp>
    </p:spTree>
    <p:extLst>
      <p:ext uri="{BB962C8B-B14F-4D97-AF65-F5344CB8AC3E}">
        <p14:creationId xmlns:p14="http://schemas.microsoft.com/office/powerpoint/2010/main" val="3018859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Managing your Data Guard configuration with Oracle Enterprise Manager Cloud Control provides the following benefits:</a:t>
            </a:r>
          </a:p>
          <a:p>
            <a:pPr lvl="2" eaLnBrk="1" hangingPunct="1"/>
            <a:r>
              <a:rPr lang="en-US" altLang="en-US" dirty="0"/>
              <a:t>Enables you to manage your configuration using the familiar Enterprise Manager interface and event-management system</a:t>
            </a:r>
          </a:p>
          <a:p>
            <a:pPr lvl="2" eaLnBrk="1" hangingPunct="1"/>
            <a:r>
              <a:rPr lang="en-US" altLang="en-US" dirty="0"/>
              <a:t>Provides a wizard that automates the complex tasks involved in creating a broker configuration</a:t>
            </a:r>
          </a:p>
          <a:p>
            <a:pPr lvl="2" eaLnBrk="1" hangingPunct="1"/>
            <a:r>
              <a:rPr lang="en-US" altLang="en-US" dirty="0"/>
              <a:t>Provides the Add Standby Database Wizard to guide you through the process of adding more databases </a:t>
            </a:r>
          </a:p>
          <a:p>
            <a:pPr lvl="2" eaLnBrk="1" hangingPunct="1"/>
            <a:r>
              <a:rPr lang="en-US" altLang="en-US" dirty="0"/>
              <a:t>Performs all Oracle Net Services configuration changes that are necessary to support redo transport services and log apply services across the configuration</a:t>
            </a:r>
          </a:p>
          <a:p>
            <a:pPr lvl="2" eaLnBrk="1" hangingPunct="1"/>
            <a:r>
              <a:rPr lang="en-US" altLang="en-US" dirty="0"/>
              <a:t>Provides a verify operation to ensure that redo transport services and log apply services are configured and functioning properly</a:t>
            </a:r>
          </a:p>
          <a:p>
            <a:pPr lvl="2" eaLnBrk="1" hangingPunct="1"/>
            <a:r>
              <a:rPr lang="en-US" altLang="en-US" dirty="0"/>
              <a:t>Enables you to select a new primary database from a set of viable standby databases when you need to initiate a role change for a switchover or failover operation</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248</a:t>
            </a:fld>
            <a:endParaRPr lang="en-US" dirty="0"/>
          </a:p>
        </p:txBody>
      </p:sp>
    </p:spTree>
    <p:extLst>
      <p:ext uri="{BB962C8B-B14F-4D97-AF65-F5344CB8AC3E}">
        <p14:creationId xmlns:p14="http://schemas.microsoft.com/office/powerpoint/2010/main" val="186402845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xmlns="" id="{9BE096A4-D440-4101-8448-B3CC8A210AF7}"/>
              </a:ext>
            </a:extLst>
          </p:cNvPr>
          <p:cNvSpPr>
            <a:spLocks noGrp="1" noChangeArrowheads="1"/>
          </p:cNvSpPr>
          <p:nvPr>
            <p:ph type="body" idx="1"/>
          </p:nvPr>
        </p:nvSpPr>
        <p:spPr/>
        <p:txBody>
          <a:bodyPr/>
          <a:lstStyle/>
          <a:p>
            <a:r>
              <a:rPr lang="en-US" altLang="en-US" dirty="0"/>
              <a:t>Answer: a, c</a:t>
            </a:r>
          </a:p>
        </p:txBody>
      </p:sp>
      <p:sp>
        <p:nvSpPr>
          <p:cNvPr id="6" name="Slide Image Placeholder 5"/>
          <p:cNvSpPr>
            <a:spLocks noGrp="1" noRot="1" noChangeAspect="1"/>
          </p:cNvSpPr>
          <p:nvPr>
            <p:ph type="sldImg"/>
          </p:nvPr>
        </p:nvSpPr>
        <p:spPr/>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249</a:t>
            </a:fld>
            <a:endParaRPr lang="en-US" dirty="0"/>
          </a:p>
        </p:txBody>
      </p:sp>
    </p:spTree>
    <p:extLst>
      <p:ext uri="{BB962C8B-B14F-4D97-AF65-F5344CB8AC3E}">
        <p14:creationId xmlns:p14="http://schemas.microsoft.com/office/powerpoint/2010/main" val="1583621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25</a:t>
            </a:fld>
            <a:endParaRPr lang="en-US" dirty="0"/>
          </a:p>
        </p:txBody>
      </p:sp>
    </p:spTree>
    <p:extLst>
      <p:ext uri="{BB962C8B-B14F-4D97-AF65-F5344CB8AC3E}">
        <p14:creationId xmlns:p14="http://schemas.microsoft.com/office/powerpoint/2010/main" val="130486955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xmlns="" id="{6A03B64E-CD58-446E-86A9-E909ADF2B1BE}"/>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250</a:t>
            </a:fld>
            <a:endParaRPr lang="en-US" dirty="0"/>
          </a:p>
        </p:txBody>
      </p:sp>
    </p:spTree>
    <p:extLst>
      <p:ext uri="{BB962C8B-B14F-4D97-AF65-F5344CB8AC3E}">
        <p14:creationId xmlns:p14="http://schemas.microsoft.com/office/powerpoint/2010/main" val="348922410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smtClean="0"/>
              <a:t>Oracle Database 19c: Data Guard Administration Workshop   9 - </a:t>
            </a:r>
            <a:fld id="{7C951E65-0BAA-4B24-AD87-683F8269D8DB}" type="slidenum">
              <a:rPr lang="en-US" smtClean="0"/>
              <a:pPr>
                <a:defRPr/>
              </a:pPr>
              <a:t>251</a:t>
            </a:fld>
            <a:endParaRPr lang="en-US" dirty="0"/>
          </a:p>
        </p:txBody>
      </p:sp>
    </p:spTree>
    <p:extLst>
      <p:ext uri="{BB962C8B-B14F-4D97-AF65-F5344CB8AC3E}">
        <p14:creationId xmlns:p14="http://schemas.microsoft.com/office/powerpoint/2010/main" val="241035003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486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28640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254</a:t>
            </a:fld>
            <a:endParaRPr lang="en-US" dirty="0"/>
          </a:p>
        </p:txBody>
      </p:sp>
    </p:spTree>
    <p:extLst>
      <p:ext uri="{BB962C8B-B14F-4D97-AF65-F5344CB8AC3E}">
        <p14:creationId xmlns:p14="http://schemas.microsoft.com/office/powerpoint/2010/main" val="223513756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To use the Data Guard broker, you must comply with the following requirements:</a:t>
            </a:r>
          </a:p>
          <a:p>
            <a:pPr lvl="2" eaLnBrk="1" hangingPunct="1"/>
            <a:r>
              <a:rPr lang="en-US" altLang="en-US" dirty="0"/>
              <a:t>Use the Enterprise Edition of Oracle Database.</a:t>
            </a:r>
          </a:p>
          <a:p>
            <a:pPr lvl="2" eaLnBrk="1" hangingPunct="1"/>
            <a:r>
              <a:rPr lang="en-US" altLang="en-US" dirty="0"/>
              <a:t>Use a single-instance or multi-instance environment.</a:t>
            </a:r>
          </a:p>
          <a:p>
            <a:pPr lvl="2" eaLnBrk="1" hangingPunct="1"/>
            <a:r>
              <a:rPr lang="en-US" altLang="en-US" dirty="0"/>
              <a:t>Set the </a:t>
            </a:r>
            <a:r>
              <a:rPr lang="en-US" altLang="en-US" dirty="0">
                <a:latin typeface="Courier New" panose="02070309020205020404" pitchFamily="49" charset="0"/>
              </a:rPr>
              <a:t>COMPATIBLE</a:t>
            </a:r>
            <a:r>
              <a:rPr lang="en-US" altLang="en-US" dirty="0"/>
              <a:t> initialization parameter to </a:t>
            </a:r>
            <a:r>
              <a:rPr lang="en-US" altLang="en-US" dirty="0">
                <a:latin typeface="Courier New" panose="02070309020205020404" pitchFamily="49" charset="0"/>
              </a:rPr>
              <a:t>19.1</a:t>
            </a:r>
            <a:r>
              <a:rPr lang="en-US" altLang="en-US" dirty="0"/>
              <a:t> to take advantage of new Oracle Database 19</a:t>
            </a:r>
            <a:r>
              <a:rPr lang="en-US" altLang="en-US" i="1" dirty="0"/>
              <a:t>c </a:t>
            </a:r>
            <a:r>
              <a:rPr lang="en-US" altLang="en-US" dirty="0"/>
              <a:t>features.</a:t>
            </a:r>
          </a:p>
          <a:p>
            <a:pPr lvl="2" eaLnBrk="1" hangingPunct="1"/>
            <a:r>
              <a:rPr lang="en-US" altLang="en-US" dirty="0"/>
              <a:t>Enterprise Manager automatically configures the Oracle Net Services network files when it creates a standby database. If you configure an existing standby database in the broker configuration, you must configure the network files. You must use TCP/IP. </a:t>
            </a:r>
          </a:p>
          <a:p>
            <a:pPr lvl="2" eaLnBrk="1" hangingPunct="1"/>
            <a:r>
              <a:rPr lang="en-US" altLang="en-US" dirty="0"/>
              <a:t>To enable the Data Guard broker to restart instances during the course of broker operations, a service with a specific name must be statically registered with the local listener of each instance. The value of the </a:t>
            </a:r>
            <a:r>
              <a:rPr lang="en-US" altLang="en-US" dirty="0">
                <a:latin typeface="Courier New" panose="02070309020205020404" pitchFamily="49" charset="0"/>
              </a:rPr>
              <a:t>GLOBAL_DBNAME</a:t>
            </a:r>
            <a:r>
              <a:rPr lang="en-US" altLang="en-US" dirty="0"/>
              <a:t> attribute must be set to a concatenation of </a:t>
            </a:r>
            <a:r>
              <a:rPr lang="en-US" altLang="en-US" dirty="0">
                <a:latin typeface="Courier New" panose="02070309020205020404" pitchFamily="49" charset="0"/>
              </a:rPr>
              <a:t>db_unique_name_DGMGRL.db_domain</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255</a:t>
            </a:fld>
            <a:endParaRPr lang="en-US" dirty="0"/>
          </a:p>
        </p:txBody>
      </p:sp>
    </p:spTree>
    <p:extLst>
      <p:ext uri="{BB962C8B-B14F-4D97-AF65-F5344CB8AC3E}">
        <p14:creationId xmlns:p14="http://schemas.microsoft.com/office/powerpoint/2010/main" val="252039784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eaLnBrk="1" hangingPunct="1">
              <a:spcBef>
                <a:spcPct val="25000"/>
              </a:spcBef>
            </a:pPr>
            <a:r>
              <a:rPr lang="en-US" altLang="en-US" dirty="0"/>
              <a:t>Set the </a:t>
            </a:r>
            <a:r>
              <a:rPr lang="en-US" altLang="en-US" dirty="0">
                <a:latin typeface="Courier New" panose="02070309020205020404" pitchFamily="49" charset="0"/>
              </a:rPr>
              <a:t>DG_BROKER_START</a:t>
            </a:r>
            <a:r>
              <a:rPr lang="en-US" altLang="en-US" dirty="0"/>
              <a:t> initialization parameter to </a:t>
            </a:r>
            <a:r>
              <a:rPr lang="en-US" altLang="en-US" dirty="0">
                <a:latin typeface="Courier New" panose="02070309020205020404" pitchFamily="49" charset="0"/>
              </a:rPr>
              <a:t>TRUE</a:t>
            </a:r>
            <a:r>
              <a:rPr lang="en-US" altLang="en-US" dirty="0"/>
              <a:t>. This starts the </a:t>
            </a:r>
            <a:r>
              <a:rPr lang="en-US" altLang="en-US" dirty="0">
                <a:latin typeface="Courier New" panose="02070309020205020404" pitchFamily="49" charset="0"/>
              </a:rPr>
              <a:t>DMON</a:t>
            </a:r>
            <a:r>
              <a:rPr lang="en-US" altLang="en-US" dirty="0"/>
              <a:t> process.</a:t>
            </a:r>
          </a:p>
          <a:p>
            <a:pPr lvl="2" eaLnBrk="1" hangingPunct="1">
              <a:spcBef>
                <a:spcPct val="25000"/>
              </a:spcBef>
              <a:buNone/>
            </a:pPr>
            <a:r>
              <a:rPr lang="en-US" altLang="en-US" b="1" dirty="0"/>
              <a:t>	Note:</a:t>
            </a:r>
            <a:r>
              <a:rPr lang="en-US" altLang="en-US" dirty="0"/>
              <a:t> When you use Enterprise Manager to create your configuration, this parameter is automatically set to </a:t>
            </a:r>
            <a:r>
              <a:rPr lang="en-US" altLang="en-US" dirty="0">
                <a:latin typeface="Courier New" panose="02070309020205020404" pitchFamily="49" charset="0"/>
              </a:rPr>
              <a:t>TRUE</a:t>
            </a:r>
            <a:r>
              <a:rPr lang="en-US" altLang="en-US" dirty="0"/>
              <a:t>.</a:t>
            </a:r>
          </a:p>
          <a:p>
            <a:pPr lvl="2" eaLnBrk="1" hangingPunct="1"/>
            <a:r>
              <a:rPr lang="en-US" altLang="en-US" dirty="0"/>
              <a:t>The primary database must be in </a:t>
            </a:r>
            <a:r>
              <a:rPr lang="en-US" altLang="en-US" dirty="0">
                <a:latin typeface="Courier New" panose="02070309020205020404" pitchFamily="49" charset="0"/>
              </a:rPr>
              <a:t>ARCHIVELOG</a:t>
            </a:r>
            <a:r>
              <a:rPr lang="en-US" altLang="en-US" dirty="0"/>
              <a:t> mode.</a:t>
            </a:r>
          </a:p>
          <a:p>
            <a:pPr lvl="2" eaLnBrk="1" hangingPunct="1"/>
            <a:r>
              <a:rPr lang="en-US" altLang="en-US" dirty="0"/>
              <a:t>Any database that is managed by the broker (including, for a RAC database, all instances of the database) must be mounted or open. The broker cannot start an instance.</a:t>
            </a:r>
          </a:p>
          <a:p>
            <a:pPr lvl="2" eaLnBrk="1" hangingPunct="1"/>
            <a:r>
              <a:rPr lang="en-US" altLang="en-US" dirty="0"/>
              <a:t>If any database in your configuration is a RAC database, you must configure the </a:t>
            </a:r>
            <a:r>
              <a:rPr lang="en-US" altLang="en-US" dirty="0">
                <a:latin typeface="Courier New" panose="02070309020205020404" pitchFamily="49" charset="0"/>
              </a:rPr>
              <a:t>DG_BROKER_CONFIG_FILE</a:t>
            </a:r>
            <a:r>
              <a:rPr lang="en-US" altLang="en-US" i="1" dirty="0">
                <a:latin typeface="Courier New" panose="02070309020205020404" pitchFamily="49" charset="0"/>
              </a:rPr>
              <a:t>n</a:t>
            </a:r>
            <a:r>
              <a:rPr lang="en-US" altLang="en-US" dirty="0"/>
              <a:t> initialization parameters for that database so that they point to the same shared files for all instances of that database. You cannot use the default values for these parameters.</a:t>
            </a:r>
          </a:p>
          <a:p>
            <a:pPr lvl="2" eaLnBrk="1" hangingPunct="1">
              <a:buNone/>
            </a:pPr>
            <a:r>
              <a:rPr lang="en-US" altLang="en-US" b="1" dirty="0"/>
              <a:t>	Note:</a:t>
            </a:r>
            <a:r>
              <a:rPr lang="en-US" altLang="en-US" dirty="0"/>
              <a:t> The shared files could be files on a cluster file system or on raw devices, or the files could be stored using Automatic Storage Management (ASM).</a:t>
            </a:r>
          </a:p>
          <a:p>
            <a:pPr lvl="2" eaLnBrk="1" hangingPunct="1"/>
            <a:r>
              <a:rPr lang="en-US" altLang="en-US" dirty="0"/>
              <a:t>As of Oracle Database 12</a:t>
            </a:r>
            <a:r>
              <a:rPr lang="en-US" altLang="en-US" i="1" dirty="0"/>
              <a:t>c</a:t>
            </a:r>
            <a:r>
              <a:rPr lang="en-US" altLang="en-US" dirty="0"/>
              <a:t> Release 1 (12.1), for all databases to be added to a broker configuration, any </a:t>
            </a:r>
            <a:r>
              <a:rPr lang="en-US" altLang="en-US" dirty="0">
                <a:latin typeface="Courier New" panose="02070309020205020404" pitchFamily="49" charset="0"/>
              </a:rPr>
              <a:t>LOG_ARCHIVE_DEST_n</a:t>
            </a:r>
            <a:r>
              <a:rPr lang="en-US" altLang="en-US" dirty="0"/>
              <a:t> parameters that have the </a:t>
            </a:r>
            <a:r>
              <a:rPr lang="en-US" altLang="en-US" dirty="0">
                <a:latin typeface="Courier New" panose="02070309020205020404" pitchFamily="49" charset="0"/>
              </a:rPr>
              <a:t>SERVICE</a:t>
            </a:r>
            <a:r>
              <a:rPr lang="en-US" altLang="en-US" dirty="0"/>
              <a:t> attribute set, but not the </a:t>
            </a:r>
            <a:r>
              <a:rPr lang="en-US" altLang="en-US" dirty="0">
                <a:latin typeface="Courier New" panose="02070309020205020404" pitchFamily="49" charset="0"/>
              </a:rPr>
              <a:t>NOREGISTER</a:t>
            </a:r>
            <a:r>
              <a:rPr lang="en-US" altLang="en-US" dirty="0"/>
              <a:t> attribute, must be cleared.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256</a:t>
            </a:fld>
            <a:endParaRPr lang="en-US" dirty="0"/>
          </a:p>
        </p:txBody>
      </p:sp>
    </p:spTree>
    <p:extLst>
      <p:ext uri="{BB962C8B-B14F-4D97-AF65-F5344CB8AC3E}">
        <p14:creationId xmlns:p14="http://schemas.microsoft.com/office/powerpoint/2010/main" val="150001237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To ensure that the broker can update the values of parameters in both the database instance and the configuration file, you must use the persistent server parameter file (SPFILE) to control static and dynamic initialization parameters. Use of the SPFILE gives the broker a mechanism that enables it to reconcile property values that you have selected when using the broker with any related initialization parameter values that are recorded in the SPFILE. In addition, the SPFILE permits persistent Data Guard settings so that Data Guard continues to work even after the broker is disabled.</a:t>
            </a:r>
          </a:p>
          <a:p>
            <a:pPr lvl="1" eaLnBrk="1" hangingPunct="1"/>
            <a:r>
              <a:rPr lang="en-US" altLang="en-US" dirty="0"/>
              <a:t>When you set definitions or values for database properties in the broker configuration, the broker records the changes in the configuration file and also propagates the changes to the related initialization parameters in the server parameter file in the Data Guard configuration.</a:t>
            </a:r>
          </a:p>
          <a:p>
            <a:pPr lvl="1" eaLnBrk="1" hangingPunct="1"/>
            <a:r>
              <a:rPr lang="en-US" altLang="en-US" dirty="0"/>
              <a:t>When the configuration is enabled, the broker keeps the database property values in the Data Guard configuration file consistent with the values of the database initialization parameters in the SPFILE.</a:t>
            </a:r>
          </a:p>
          <a:p>
            <a:pPr lvl="1" eaLnBrk="1" hangingPunct="1"/>
            <a:r>
              <a:rPr lang="en-US" altLang="en-US" dirty="0"/>
              <a:t>Even when the configuration is disabled, you can update database property values through the broker. The broker retains the property settings (without validating the values) and updates the database initialization parameters in the SPFILE and the in-memory settings the next time you enable the broker configuration.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257</a:t>
            </a:fld>
            <a:endParaRPr lang="en-US" dirty="0"/>
          </a:p>
        </p:txBody>
      </p:sp>
    </p:spTree>
    <p:extLst>
      <p:ext uri="{BB962C8B-B14F-4D97-AF65-F5344CB8AC3E}">
        <p14:creationId xmlns:p14="http://schemas.microsoft.com/office/powerpoint/2010/main" val="292992899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eaLnBrk="1" hangingPunct="1"/>
            <a:r>
              <a:rPr lang="en-US" altLang="en-US" dirty="0"/>
              <a:t>For dynamic initialization parameters, the broker keeps the value of the database parameter consistent in the System Global Area (SGA) for the instance, in the Data Guard configuration files, and in the SPFILE. For static initialization parameters, the value in the SGA may differ from what is in the configuration files and in the SPFILE. Typically, the broker reconciles the differences by updating all parameter and property values the next time the database instance is stopped and restarted.</a:t>
            </a:r>
          </a:p>
          <a:p>
            <a:pPr lvl="1" eaLnBrk="1" hangingPunct="1"/>
            <a:r>
              <a:rPr lang="en-US" altLang="en-US" b="1" dirty="0"/>
              <a:t>Note:</a:t>
            </a:r>
            <a:r>
              <a:rPr lang="en-US" altLang="en-US" dirty="0"/>
              <a:t> When using the broker (with Enterprise Manager or DGMGRL), do not attempt to manually set the parameters that the broker controls. If you set them manually, either you render your configuration inoperable or the broker simply takes the next opportunity to reset the parameter to the recorded setting. If you want to change a parameter value, you must change it by using one of the broker interfaces.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258</a:t>
            </a:fld>
            <a:endParaRPr lang="en-US" dirty="0"/>
          </a:p>
        </p:txBody>
      </p:sp>
    </p:spTree>
    <p:extLst>
      <p:ext uri="{BB962C8B-B14F-4D97-AF65-F5344CB8AC3E}">
        <p14:creationId xmlns:p14="http://schemas.microsoft.com/office/powerpoint/2010/main" val="167163409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DMON</a:t>
            </a:r>
            <a:r>
              <a:rPr lang="en-US" altLang="en-US" dirty="0"/>
              <a:t> process maintains persistent configuration data about all the databases in the broker configuration in a broker configuration file. Every database that is part of the Data Guard broker configuration has two broker configuration files that are maintained and synchronized for each database in the broker configuration. One of the files is in use and the other acts as a backup. The configuration files are binary files and cannot be edited.</a:t>
            </a:r>
          </a:p>
          <a:p>
            <a:pPr lvl="1" eaLnBrk="1" hangingPunct="1"/>
            <a:r>
              <a:rPr lang="en-US" altLang="en-US" dirty="0"/>
              <a:t>When the broker is started for the first time, the configuration files are created and named automatically by using a default name. You can override this default name by setting the </a:t>
            </a:r>
            <a:r>
              <a:rPr lang="en-US" altLang="en-US" dirty="0">
                <a:latin typeface="Courier New" panose="02070309020205020404" pitchFamily="49" charset="0"/>
              </a:rPr>
              <a:t>DG_BROKER_CONFIG_FILE</a:t>
            </a:r>
            <a:r>
              <a:rPr lang="en-US" altLang="en-US" i="1" dirty="0">
                <a:latin typeface="Courier New" panose="02070309020205020404" pitchFamily="49" charset="0"/>
              </a:rPr>
              <a:t>n</a:t>
            </a:r>
            <a:r>
              <a:rPr lang="en-US" altLang="en-US" dirty="0"/>
              <a:t> initialization parameters. You can also change the configuration file names dynamically by issuing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SYSTEM</a:t>
            </a:r>
            <a:r>
              <a:rPr lang="en-US" altLang="en-US" dirty="0"/>
              <a:t> SQL statement. You must disable the broker configuration and stop the </a:t>
            </a:r>
            <a:r>
              <a:rPr lang="en-US" altLang="en-US" dirty="0">
                <a:latin typeface="Courier New" panose="02070309020205020404" pitchFamily="49" charset="0"/>
              </a:rPr>
              <a:t>DMON</a:t>
            </a:r>
            <a:r>
              <a:rPr lang="en-US" altLang="en-US" dirty="0"/>
              <a:t> process before changing the names.</a:t>
            </a:r>
          </a:p>
          <a:p>
            <a:pPr lvl="1" eaLnBrk="1" hangingPunct="1"/>
            <a:r>
              <a:rPr lang="en-US" altLang="en-US" dirty="0"/>
              <a:t>The configuration files contain entries that describe the state and properties of the databases in the configuration. For example, the files record the databases that are part of the configuration, the roles and properties of each of the databases, and the state of each of the databases in the configuration. Two files are maintained, so that there is always a record of the last-known valid state of the configuration. The broker uses the data in the configuration file to configure and start the databases, control each database’s behavior, and provide information to DGMGRL and Enterprise Manager.</a:t>
            </a:r>
          </a:p>
          <a:p>
            <a:pPr lvl="1" eaLnBrk="1" hangingPunct="1"/>
            <a:r>
              <a:rPr lang="en-US" altLang="en-US" b="1" dirty="0"/>
              <a:t>Note:</a:t>
            </a:r>
            <a:r>
              <a:rPr lang="en-US" altLang="en-US" dirty="0"/>
              <a:t> The broker configuration files can reside on disks having any sector size up to 4 KB.</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259</a:t>
            </a:fld>
            <a:endParaRPr lang="en-US" dirty="0"/>
          </a:p>
        </p:txBody>
      </p:sp>
    </p:spTree>
    <p:extLst>
      <p:ext uri="{BB962C8B-B14F-4D97-AF65-F5344CB8AC3E}">
        <p14:creationId xmlns:p14="http://schemas.microsoft.com/office/powerpoint/2010/main" val="2535839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29138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rPr>
              <a:t>DMON</a:t>
            </a:r>
            <a:r>
              <a:rPr lang="en-US" altLang="en-US" dirty="0"/>
              <a:t> process records operational and status information in the broker log file for each instance in the Data Guard broker configuration.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260</a:t>
            </a:fld>
            <a:endParaRPr lang="en-US" dirty="0"/>
          </a:p>
        </p:txBody>
      </p:sp>
    </p:spTree>
    <p:extLst>
      <p:ext uri="{BB962C8B-B14F-4D97-AF65-F5344CB8AC3E}">
        <p14:creationId xmlns:p14="http://schemas.microsoft.com/office/powerpoint/2010/main" val="134914529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Notes Placeholder 5">
            <a:extLst>
              <a:ext uri="{FF2B5EF4-FFF2-40B4-BE49-F238E27FC236}">
                <a16:creationId xmlns="" xmlns:a16="http://schemas.microsoft.com/office/drawing/2014/main" id="{AE7AAE09-0364-4CCC-ABD3-27E15DBD5663}"/>
              </a:ext>
            </a:extLst>
          </p:cNvPr>
          <p:cNvSpPr>
            <a:spLocks noGrp="1"/>
          </p:cNvSpPr>
          <p:nvPr/>
        </p:nvSpPr>
        <p:spPr bwMode="auto">
          <a:xfrm>
            <a:off x="547688" y="5278438"/>
            <a:ext cx="5942012"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15" tIns="12915" rIns="12915" bIns="12915"/>
          <a:lstStyle>
            <a:lvl1pPr defTabSz="457200" eaLnBrk="0" hangingPunct="0">
              <a:defRPr>
                <a:solidFill>
                  <a:schemeClr val="tx1"/>
                </a:solidFill>
                <a:latin typeface="Arial" panose="020B0604020202020204" pitchFamily="34" charset="0"/>
                <a:cs typeface="Arial" panose="020B0604020202020204" pitchFamily="34" charset="0"/>
              </a:defRPr>
            </a:lvl1pPr>
            <a:lvl2pPr marL="742950" indent="-285750" defTabSz="457200" eaLnBrk="0" hangingPunct="0">
              <a:defRPr>
                <a:solidFill>
                  <a:schemeClr val="tx1"/>
                </a:solidFill>
                <a:latin typeface="Arial" panose="020B0604020202020204" pitchFamily="34" charset="0"/>
                <a:cs typeface="Arial" panose="020B0604020202020204" pitchFamily="34" charset="0"/>
              </a:defRPr>
            </a:lvl2pPr>
            <a:lvl3pPr marL="1143000" indent="-228600" defTabSz="457200" eaLnBrk="0" hangingPunct="0">
              <a:defRPr>
                <a:solidFill>
                  <a:schemeClr val="tx1"/>
                </a:solidFill>
                <a:latin typeface="Arial" panose="020B0604020202020204" pitchFamily="34" charset="0"/>
                <a:cs typeface="Arial" panose="020B0604020202020204" pitchFamily="34" charset="0"/>
              </a:defRPr>
            </a:lvl3pPr>
            <a:lvl4pPr marL="1600200" indent="-228600" defTabSz="457200" eaLnBrk="0" hangingPunct="0">
              <a:defRPr>
                <a:solidFill>
                  <a:schemeClr val="tx1"/>
                </a:solidFill>
                <a:latin typeface="Arial" panose="020B0604020202020204" pitchFamily="34" charset="0"/>
                <a:cs typeface="Arial" panose="020B0604020202020204" pitchFamily="34" charset="0"/>
              </a:defRPr>
            </a:lvl4pPr>
            <a:lvl5pPr marL="2057400" indent="-228600" defTabSz="4572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400"/>
              </a:spcBef>
              <a:buSzPct val="100000"/>
              <a:buFont typeface="Arial" panose="020B0604020202020204" pitchFamily="34" charset="0"/>
              <a:buNone/>
            </a:pPr>
            <a:endParaRPr lang="en-US" altLang="en-US" sz="1200" b="1" dirty="0">
              <a:latin typeface="Oracle Sans" panose="020B0503020204020204" pitchFamily="34" charset="0"/>
              <a:cs typeface="Oracle Sans" panose="020B0503020204020204" pitchFamily="34" charset="0"/>
            </a:endParaRPr>
          </a:p>
        </p:txBody>
      </p:sp>
      <p:sp>
        <p:nvSpPr>
          <p:cNvPr id="46084" name="Notes Placeholder 9">
            <a:extLst>
              <a:ext uri="{FF2B5EF4-FFF2-40B4-BE49-F238E27FC236}">
                <a16:creationId xmlns="" xmlns:a16="http://schemas.microsoft.com/office/drawing/2014/main" id="{1CD59FD9-458A-4CA9-846B-E453A41F8D2F}"/>
              </a:ext>
            </a:extLst>
          </p:cNvPr>
          <p:cNvSpPr>
            <a:spLocks noGrp="1"/>
          </p:cNvSpPr>
          <p:nvPr>
            <p:ph type="body" idx="1"/>
          </p:nvPr>
        </p:nvSpPr>
        <p:spPr/>
        <p:txBody>
          <a:bodyPr/>
          <a:lstStyle/>
          <a:p>
            <a:pPr lvl="1"/>
            <a:r>
              <a:rPr lang="en-US" altLang="en-US" dirty="0"/>
              <a:t>Detailed steps for creating a broker configuration will be shown in the following slides.</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261</a:t>
            </a:fld>
            <a:endParaRPr lang="en-US" dirty="0"/>
          </a:p>
        </p:txBody>
      </p:sp>
    </p:spTree>
    <p:extLst>
      <p:ext uri="{BB962C8B-B14F-4D97-AF65-F5344CB8AC3E}">
        <p14:creationId xmlns:p14="http://schemas.microsoft.com/office/powerpoint/2010/main" val="68137236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As of Oracle Database 12</a:t>
            </a:r>
            <a:r>
              <a:rPr lang="en-US" altLang="en-US" i="1" dirty="0"/>
              <a:t>c</a:t>
            </a:r>
            <a:r>
              <a:rPr lang="en-US" altLang="en-US" dirty="0"/>
              <a:t> Release 1 (12.1), no database can be added to the Data Guard broker configuration if the database instance has a </a:t>
            </a:r>
            <a:r>
              <a:rPr lang="en-US" altLang="en-US" dirty="0">
                <a:latin typeface="Courier New" panose="02070309020205020404" pitchFamily="49" charset="0"/>
              </a:rPr>
              <a:t>LOG_ARCHIVE_DEST_n</a:t>
            </a:r>
            <a:r>
              <a:rPr lang="en-US" altLang="en-US" dirty="0"/>
              <a:t> parameter using the </a:t>
            </a:r>
            <a:r>
              <a:rPr lang="en-US" altLang="en-US" dirty="0">
                <a:latin typeface="Courier New" panose="02070309020205020404" pitchFamily="49" charset="0"/>
              </a:rPr>
              <a:t>SERVICE</a:t>
            </a:r>
            <a:r>
              <a:rPr lang="en-US" altLang="en-US" dirty="0"/>
              <a:t> attribute. For an existing Data Guard environment created with SQL, this includes the primary database, physical standby databases, logical standby databases, and Far Sync instances.</a:t>
            </a:r>
          </a:p>
          <a:p>
            <a:pPr lvl="1" eaLnBrk="1" hangingPunct="1"/>
            <a:r>
              <a:rPr lang="en-US" altLang="en-US" dirty="0"/>
              <a:t>You must clear any remote redo transport destinations on the primary database that do not have the NOREGISTER attribute, before a configuration can be created. Otherwise, the following error message is returned when you attempt to create the configuration:</a:t>
            </a:r>
          </a:p>
          <a:p>
            <a:pPr lvl="2" eaLnBrk="1" hangingPunct="1">
              <a:buNone/>
            </a:pPr>
            <a:r>
              <a:rPr lang="en-US" altLang="en-US" dirty="0">
                <a:latin typeface="Courier New" panose="02070309020205020404" pitchFamily="49" charset="0"/>
                <a:cs typeface="Courier New" panose="02070309020205020404" pitchFamily="49" charset="0"/>
              </a:rPr>
              <a:t>ORA-16698: LOG_ARCHIVE_DEST_n parameter set for object to be added</a:t>
            </a:r>
          </a:p>
          <a:p>
            <a:pPr lvl="2" eaLnBrk="1" hangingPunct="1">
              <a:buNone/>
            </a:pPr>
            <a:r>
              <a:rPr lang="en-US" altLang="en-US" dirty="0">
                <a:latin typeface="Courier New" panose="02070309020205020404" pitchFamily="49" charset="0"/>
                <a:cs typeface="Courier New" panose="02070309020205020404" pitchFamily="49" charset="0"/>
              </a:rPr>
              <a:t>Failed.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262</a:t>
            </a:fld>
            <a:endParaRPr lang="en-US" dirty="0"/>
          </a:p>
        </p:txBody>
      </p:sp>
    </p:spTree>
    <p:extLst>
      <p:ext uri="{BB962C8B-B14F-4D97-AF65-F5344CB8AC3E}">
        <p14:creationId xmlns:p14="http://schemas.microsoft.com/office/powerpoint/2010/main" val="325084570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Similar to SQL*Plus, DGMGRL can connect using operating system authentication (not shown in the above slide), local user authentication, and remote user authentication using the password file. The generic syntax is as follows:</a:t>
            </a:r>
          </a:p>
          <a:p>
            <a:pPr lvl="3" eaLnBrk="1" hangingPunct="1">
              <a:buNone/>
            </a:pPr>
            <a:r>
              <a:rPr lang="en-US" altLang="en-US" dirty="0"/>
              <a:t>DGMGRL&gt; CONNECT username/password[@connect-identifier]</a:t>
            </a:r>
          </a:p>
          <a:p>
            <a:pPr lvl="1" eaLnBrk="1" hangingPunct="1"/>
            <a:r>
              <a:rPr lang="en-US" altLang="en-US" dirty="0"/>
              <a:t>The username and password must be valid for the configuration member to which you are trying to connect. The username you specify must have the </a:t>
            </a:r>
            <a:r>
              <a:rPr lang="en-US" altLang="en-US" dirty="0">
                <a:latin typeface="Courier New" panose="02070309020205020404" pitchFamily="49" charset="0"/>
              </a:rPr>
              <a:t>SYSDG</a:t>
            </a:r>
            <a:r>
              <a:rPr lang="en-US" altLang="en-US" dirty="0"/>
              <a:t> or </a:t>
            </a:r>
            <a:r>
              <a:rPr lang="en-US" altLang="en-US" dirty="0">
                <a:latin typeface="Courier New" panose="02070309020205020404" pitchFamily="49" charset="0"/>
              </a:rPr>
              <a:t>SYSDBA</a:t>
            </a:r>
            <a:r>
              <a:rPr lang="en-US" altLang="en-US" dirty="0"/>
              <a:t> privilege. Do not include </a:t>
            </a:r>
            <a:r>
              <a:rPr lang="en-US" altLang="en-US" dirty="0">
                <a:latin typeface="Courier New" panose="02070309020205020404" pitchFamily="49" charset="0"/>
              </a:rPr>
              <a:t>AS SYSDG</a:t>
            </a:r>
            <a:r>
              <a:rPr lang="en-US" altLang="en-US" dirty="0"/>
              <a:t> or </a:t>
            </a:r>
            <a:r>
              <a:rPr lang="en-US" altLang="en-US" dirty="0">
                <a:latin typeface="Courier New" panose="02070309020205020404" pitchFamily="49" charset="0"/>
              </a:rPr>
              <a:t>AS SYSDBA</a:t>
            </a:r>
            <a:r>
              <a:rPr lang="en-US" altLang="en-US" dirty="0"/>
              <a:t> on the </a:t>
            </a:r>
            <a:r>
              <a:rPr lang="en-US" altLang="en-US" dirty="0">
                <a:latin typeface="Courier New" panose="02070309020205020404" pitchFamily="49" charset="0"/>
              </a:rPr>
              <a:t>CONNECT</a:t>
            </a:r>
            <a:r>
              <a:rPr lang="en-US" altLang="en-US" dirty="0"/>
              <a:t> command. DGMGRL first attempts an </a:t>
            </a:r>
            <a:r>
              <a:rPr lang="en-US" altLang="en-US" dirty="0">
                <a:latin typeface="Courier New" panose="02070309020205020404" pitchFamily="49" charset="0"/>
              </a:rPr>
              <a:t>AS SYSDG</a:t>
            </a:r>
            <a:r>
              <a:rPr lang="en-US" altLang="en-US" dirty="0"/>
              <a:t> connection. If that fails, it will then attempt an </a:t>
            </a:r>
            <a:r>
              <a:rPr lang="en-US" altLang="en-US" dirty="0">
                <a:latin typeface="Courier New" panose="02070309020205020404" pitchFamily="49" charset="0"/>
              </a:rPr>
              <a:t>AS SYSDBA</a:t>
            </a:r>
            <a:r>
              <a:rPr lang="en-US" altLang="en-US" dirty="0"/>
              <a:t> connection. Additional database account users can be added to the password file by granting them the SYSDG privilege. The following query can show who has the </a:t>
            </a:r>
            <a:r>
              <a:rPr lang="en-US" altLang="en-US" dirty="0">
                <a:latin typeface="Courier New" panose="02070309020205020404" pitchFamily="49" charset="0"/>
                <a:cs typeface="Courier New" panose="02070309020205020404" pitchFamily="49" charset="0"/>
              </a:rPr>
              <a:t>SYSDG</a:t>
            </a:r>
            <a:r>
              <a:rPr lang="en-US" altLang="en-US" dirty="0"/>
              <a:t> privilege:</a:t>
            </a:r>
          </a:p>
          <a:p>
            <a:pPr lvl="1" eaLnBrk="1" hangingPunct="1"/>
            <a:r>
              <a:rPr lang="en-US" altLang="en-US" dirty="0">
                <a:latin typeface="Courier New" panose="02070309020205020404" pitchFamily="49" charset="0"/>
                <a:cs typeface="Courier New" panose="02070309020205020404" pitchFamily="49" charset="0"/>
              </a:rPr>
              <a:t>SQL&gt; select * from v$pwfile_users;</a:t>
            </a:r>
          </a:p>
          <a:p>
            <a:pPr lvl="1" eaLnBrk="1" hangingPunct="1"/>
            <a:r>
              <a:rPr lang="en-US" altLang="en-US" dirty="0">
                <a:latin typeface="Courier New" panose="02070309020205020404" pitchFamily="49" charset="0"/>
                <a:cs typeface="Courier New" panose="02070309020205020404" pitchFamily="49" charset="0"/>
              </a:rPr>
              <a:t>USERNAME           SYSDB SYSOP SYSAS SYSBA SYSDG SYSKM     CON_ID</a:t>
            </a:r>
          </a:p>
          <a:p>
            <a:pPr lvl="1" eaLnBrk="1" hangingPunct="1"/>
            <a:r>
              <a:rPr lang="en-US" altLang="en-US" dirty="0">
                <a:latin typeface="Courier New" panose="02070309020205020404" pitchFamily="49" charset="0"/>
                <a:cs typeface="Courier New" panose="02070309020205020404" pitchFamily="49" charset="0"/>
              </a:rPr>
              <a:t>------------------ ----- ----- ----- ----- ----- ----- ----------</a:t>
            </a:r>
          </a:p>
          <a:p>
            <a:pPr lvl="1" eaLnBrk="1" hangingPunct="1"/>
            <a:r>
              <a:rPr lang="en-US" altLang="en-US" dirty="0">
                <a:latin typeface="Courier New" panose="02070309020205020404" pitchFamily="49" charset="0"/>
                <a:cs typeface="Courier New" panose="02070309020205020404" pitchFamily="49" charset="0"/>
              </a:rPr>
              <a:t>SYS                TRUE  TRUE  FALSE FALSE FALSE FALSE          0</a:t>
            </a:r>
          </a:p>
          <a:p>
            <a:pPr lvl="1" eaLnBrk="1" hangingPunct="1"/>
            <a:r>
              <a:rPr lang="en-US" altLang="en-US" dirty="0">
                <a:latin typeface="Courier New" panose="02070309020205020404" pitchFamily="49" charset="0"/>
                <a:cs typeface="Courier New" panose="02070309020205020404" pitchFamily="49" charset="0"/>
              </a:rPr>
              <a:t>SYSDG              FALSE FALSE FALSE FALSE TRUE  FALSE          1</a:t>
            </a:r>
          </a:p>
          <a:p>
            <a:pPr lvl="1" eaLnBrk="1" hangingPunct="1"/>
            <a:r>
              <a:rPr lang="en-US" altLang="en-US" dirty="0">
                <a:latin typeface="Courier New" panose="02070309020205020404" pitchFamily="49" charset="0"/>
                <a:cs typeface="Courier New" panose="02070309020205020404" pitchFamily="49" charset="0"/>
              </a:rPr>
              <a:t>SYSBACKUP          FALSE FALSE FALSE TRUE  FALSE FALSE          1</a:t>
            </a:r>
          </a:p>
          <a:p>
            <a:pPr lvl="1" eaLnBrk="1" hangingPunct="1"/>
            <a:r>
              <a:rPr lang="en-US" altLang="en-US" dirty="0">
                <a:latin typeface="Courier New" panose="02070309020205020404" pitchFamily="49" charset="0"/>
                <a:cs typeface="Courier New" panose="02070309020205020404" pitchFamily="49" charset="0"/>
              </a:rPr>
              <a:t>SYSKM              FALSE FALSE FALSE FALSE FALSE TRUE           1</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263</a:t>
            </a:fld>
            <a:endParaRPr lang="en-US" dirty="0"/>
          </a:p>
        </p:txBody>
      </p:sp>
    </p:spTree>
    <p:extLst>
      <p:ext uri="{BB962C8B-B14F-4D97-AF65-F5344CB8AC3E}">
        <p14:creationId xmlns:p14="http://schemas.microsoft.com/office/powerpoint/2010/main" val="66436789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Execute the </a:t>
            </a:r>
            <a:r>
              <a:rPr lang="en-US" altLang="en-US" dirty="0">
                <a:latin typeface="Courier New" panose="02070309020205020404" pitchFamily="49" charset="0"/>
              </a:rPr>
              <a:t>CREATE</a:t>
            </a:r>
            <a:r>
              <a:rPr lang="en-US" altLang="en-US" dirty="0"/>
              <a:t> </a:t>
            </a:r>
            <a:r>
              <a:rPr lang="en-US" altLang="en-US" dirty="0">
                <a:latin typeface="Courier New" panose="02070309020205020404" pitchFamily="49" charset="0"/>
              </a:rPr>
              <a:t>CONFIGURATION</a:t>
            </a:r>
            <a:r>
              <a:rPr lang="en-US" altLang="en-US" dirty="0"/>
              <a:t> command to define the broker creation and create a profile for the primary database. The following parameters must be specified:</a:t>
            </a:r>
          </a:p>
          <a:p>
            <a:pPr lvl="2" eaLnBrk="1" hangingPunct="1"/>
            <a:r>
              <a:rPr lang="en-US" altLang="en-US" b="1" dirty="0">
                <a:latin typeface="Courier New" panose="02070309020205020404" pitchFamily="49" charset="0"/>
              </a:rPr>
              <a:t>configuration-name</a:t>
            </a:r>
            <a:r>
              <a:rPr lang="en-US" altLang="en-US" b="1" dirty="0"/>
              <a:t>:</a:t>
            </a:r>
            <a:r>
              <a:rPr lang="en-US" altLang="en-US" dirty="0"/>
              <a:t> User-specified name for the configuration</a:t>
            </a:r>
          </a:p>
          <a:p>
            <a:pPr lvl="2" eaLnBrk="1" hangingPunct="1"/>
            <a:r>
              <a:rPr lang="en-US" altLang="en-US" b="1" dirty="0">
                <a:latin typeface="Courier New" panose="02070309020205020404" pitchFamily="49" charset="0"/>
              </a:rPr>
              <a:t>database-name</a:t>
            </a:r>
            <a:r>
              <a:rPr lang="en-US" altLang="en-US" b="1" dirty="0"/>
              <a:t>:</a:t>
            </a:r>
            <a:r>
              <a:rPr lang="en-US" altLang="en-US" dirty="0"/>
              <a:t> Used by the broker to reference the primary database. You must use the value of the </a:t>
            </a:r>
            <a:r>
              <a:rPr lang="en-US" altLang="en-US" dirty="0">
                <a:latin typeface="Courier New" panose="02070309020205020404" pitchFamily="49" charset="0"/>
              </a:rPr>
              <a:t>DB_UNIQUE_NAME</a:t>
            </a:r>
            <a:r>
              <a:rPr lang="en-US" altLang="en-US" dirty="0"/>
              <a:t> initialization parameter for the database name. </a:t>
            </a:r>
          </a:p>
          <a:p>
            <a:pPr lvl="2" eaLnBrk="1" hangingPunct="1"/>
            <a:r>
              <a:rPr lang="en-US" altLang="en-US" b="1" dirty="0">
                <a:latin typeface="Courier New" panose="02070309020205020404" pitchFamily="49" charset="0"/>
              </a:rPr>
              <a:t>connect-identifier</a:t>
            </a:r>
            <a:r>
              <a:rPr lang="en-US" altLang="en-US" b="1" dirty="0"/>
              <a:t>:</a:t>
            </a:r>
            <a:r>
              <a:rPr lang="en-US" altLang="en-US" dirty="0"/>
              <a:t> The value you specify for the connect identifier is a fully specified connect descriptor or a name to be resolved by an Oracle Net Services naming method. The broker uses this value to communicate with the other databases defined in the configuration. The </a:t>
            </a:r>
            <a:r>
              <a:rPr lang="en-US" altLang="en-US" dirty="0">
                <a:latin typeface="Courier New" panose="02070309020205020404" pitchFamily="49" charset="0"/>
              </a:rPr>
              <a:t>DGConnectIdentifier</a:t>
            </a:r>
            <a:r>
              <a:rPr lang="en-US" altLang="en-US" dirty="0"/>
              <a:t> database property is set to the connect identifier value.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264</a:t>
            </a:fld>
            <a:endParaRPr lang="en-US" dirty="0"/>
          </a:p>
        </p:txBody>
      </p:sp>
    </p:spTree>
    <p:extLst>
      <p:ext uri="{BB962C8B-B14F-4D97-AF65-F5344CB8AC3E}">
        <p14:creationId xmlns:p14="http://schemas.microsoft.com/office/powerpoint/2010/main" val="20924567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ADD</a:t>
            </a:r>
            <a:r>
              <a:rPr lang="en-US" altLang="en-US" dirty="0"/>
              <a:t> </a:t>
            </a:r>
            <a:r>
              <a:rPr lang="en-US" altLang="en-US" dirty="0">
                <a:latin typeface="Courier New" panose="02070309020205020404" pitchFamily="49" charset="0"/>
              </a:rPr>
              <a:t>DATABASE</a:t>
            </a:r>
            <a:r>
              <a:rPr lang="en-US" altLang="en-US" dirty="0"/>
              <a:t> DGMGRL command to define the standby database and create a broker configuration profile. The database name specified must be the same as the value of the </a:t>
            </a:r>
            <a:r>
              <a:rPr lang="en-US" altLang="en-US" dirty="0">
                <a:latin typeface="Courier New" panose="02070309020205020404" pitchFamily="49" charset="0"/>
              </a:rPr>
              <a:t>DB_UNIQUE_NAME</a:t>
            </a:r>
            <a:r>
              <a:rPr lang="en-US" altLang="en-US" dirty="0"/>
              <a:t> initialization parameter. The connect identifier is used by Oracle Net Services to access the database from all other databases in the configuration.</a:t>
            </a:r>
          </a:p>
          <a:p>
            <a:pPr lvl="1" eaLnBrk="1" hangingPunct="1"/>
            <a:r>
              <a:rPr lang="en-US" altLang="en-US" dirty="0"/>
              <a:t>The </a:t>
            </a:r>
            <a:r>
              <a:rPr lang="en-US" altLang="en-US" dirty="0">
                <a:latin typeface="Courier New" panose="02070309020205020404" pitchFamily="49" charset="0"/>
                <a:cs typeface="Courier New" panose="02070309020205020404" pitchFamily="49" charset="0"/>
              </a:rPr>
              <a:t>AS CONNECT IDENTIFIER</a:t>
            </a:r>
            <a:r>
              <a:rPr lang="en-US" altLang="en-US" dirty="0"/>
              <a:t> clause is optional. If you do not specify this clause, the broker will search the </a:t>
            </a:r>
            <a:r>
              <a:rPr lang="en-US" altLang="en-US" dirty="0">
                <a:latin typeface="Courier New" panose="02070309020205020404" pitchFamily="49" charset="0"/>
                <a:cs typeface="Courier New" panose="02070309020205020404" pitchFamily="49" charset="0"/>
              </a:rPr>
              <a:t>LOG_ARCHIVE_DEST_</a:t>
            </a:r>
            <a:r>
              <a:rPr lang="en-US" altLang="en-US" i="1" dirty="0">
                <a:latin typeface="Courier New" panose="02070309020205020404" pitchFamily="49" charset="0"/>
                <a:cs typeface="Courier New" panose="02070309020205020404" pitchFamily="49" charset="0"/>
              </a:rPr>
              <a:t>n</a:t>
            </a:r>
            <a:r>
              <a:rPr lang="en-US" altLang="en-US" dirty="0"/>
              <a:t> initialization parameters on the primary database for an entry that corresponds to the database being added.</a:t>
            </a:r>
          </a:p>
          <a:p>
            <a:pPr lvl="1" eaLnBrk="1" hangingPunct="1"/>
            <a:r>
              <a:rPr lang="en-US" altLang="en-US" dirty="0"/>
              <a:t>The broker uses the specified </a:t>
            </a:r>
            <a:r>
              <a:rPr lang="en-US" altLang="en-US" dirty="0">
                <a:latin typeface="Courier New" panose="02070309020205020404" pitchFamily="49" charset="0"/>
                <a:cs typeface="Courier New" panose="02070309020205020404" pitchFamily="49" charset="0"/>
              </a:rPr>
              <a:t>connect-identifier</a:t>
            </a:r>
            <a:r>
              <a:rPr lang="en-US" altLang="en-US" dirty="0"/>
              <a:t> to communicate with the specified database from other databases. Therefore, you must ensure that the </a:t>
            </a:r>
            <a:r>
              <a:rPr lang="en-US" altLang="en-US" dirty="0">
                <a:latin typeface="Courier New" panose="02070309020205020404" pitchFamily="49" charset="0"/>
                <a:cs typeface="Courier New" panose="02070309020205020404" pitchFamily="49" charset="0"/>
              </a:rPr>
              <a:t>connect-identifier</a:t>
            </a:r>
            <a:r>
              <a:rPr lang="en-US" altLang="en-US" dirty="0"/>
              <a:t> can be used to address the specified database from all databases in your configuration. For example, if TNS is used as the naming method, you must ensure that the </a:t>
            </a:r>
            <a:r>
              <a:rPr lang="en-US" altLang="en-US" dirty="0">
                <a:latin typeface="Courier New" panose="02070309020205020404" pitchFamily="49" charset="0"/>
                <a:cs typeface="Courier New" panose="02070309020205020404" pitchFamily="49" charset="0"/>
              </a:rPr>
              <a:t>tnsnames.ora</a:t>
            </a:r>
            <a:r>
              <a:rPr lang="en-US" altLang="en-US" dirty="0"/>
              <a:t> file on every database and instance that is part of the configuration contains an entry for the connect identifier. The connect identifier must resolve to the same connect descriptor.</a:t>
            </a:r>
          </a:p>
          <a:p>
            <a:pPr lvl="1" eaLnBrk="1" hangingPunct="1"/>
            <a:r>
              <a:rPr lang="en-US" altLang="en-US" b="1" dirty="0"/>
              <a:t>Note:</a:t>
            </a:r>
            <a:r>
              <a:rPr lang="en-US" altLang="en-US" dirty="0"/>
              <a:t> The broker will determine the standby type whenever you add an existing standby. In older versions of the Oracle database, such as version 10.2, you had to specify "</a:t>
            </a:r>
            <a:r>
              <a:rPr lang="en-US" altLang="en-US" dirty="0">
                <a:latin typeface="Courier New" panose="02070309020205020404" pitchFamily="49" charset="0"/>
                <a:cs typeface="Courier New" panose="02070309020205020404" pitchFamily="49" charset="0"/>
              </a:rPr>
              <a:t>MAINTAINED AS [ PHYSICAL | LOGICAL ]</a:t>
            </a:r>
            <a:r>
              <a:rPr lang="en-US" altLang="en-US" dirty="0"/>
              <a:t>" when you added an existing standby.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265</a:t>
            </a:fld>
            <a:endParaRPr lang="en-US" dirty="0"/>
          </a:p>
        </p:txBody>
      </p:sp>
    </p:spTree>
    <p:extLst>
      <p:ext uri="{BB962C8B-B14F-4D97-AF65-F5344CB8AC3E}">
        <p14:creationId xmlns:p14="http://schemas.microsoft.com/office/powerpoint/2010/main" val="251396375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Use the </a:t>
            </a:r>
            <a:r>
              <a:rPr lang="en-US" altLang="en-US" dirty="0">
                <a:latin typeface="Courier New" panose="02070309020205020404" pitchFamily="49" charset="0"/>
              </a:rPr>
              <a:t>ADD</a:t>
            </a:r>
            <a:r>
              <a:rPr lang="en-US" altLang="en-US" dirty="0"/>
              <a:t> </a:t>
            </a:r>
            <a:r>
              <a:rPr lang="en-US" altLang="en-US" dirty="0">
                <a:latin typeface="Courier New" panose="02070309020205020404" pitchFamily="49" charset="0"/>
              </a:rPr>
              <a:t>FAR_SYNC</a:t>
            </a:r>
            <a:r>
              <a:rPr lang="en-US" altLang="en-US" dirty="0"/>
              <a:t> DGMGRL command to define the Far Sync and create a broker configuration profile. The Far Sync name specified must be the same as the value of the </a:t>
            </a:r>
            <a:r>
              <a:rPr lang="en-US" altLang="en-US" dirty="0">
                <a:latin typeface="Courier New" panose="02070309020205020404" pitchFamily="49" charset="0"/>
              </a:rPr>
              <a:t>DB_UNIQUE_NAME</a:t>
            </a:r>
            <a:r>
              <a:rPr lang="en-US" altLang="en-US" dirty="0"/>
              <a:t> initialization parameter. The connect identifier is used by Oracle Net Services to access the database from all other databases in the configuration.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266</a:t>
            </a:fld>
            <a:endParaRPr lang="en-US" dirty="0"/>
          </a:p>
        </p:txBody>
      </p:sp>
    </p:spTree>
    <p:extLst>
      <p:ext uri="{BB962C8B-B14F-4D97-AF65-F5344CB8AC3E}">
        <p14:creationId xmlns:p14="http://schemas.microsoft.com/office/powerpoint/2010/main" val="378940944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After defining the databases in the configuration, you enable the configuration and its databases by executing the </a:t>
            </a:r>
            <a:r>
              <a:rPr lang="en-US" altLang="en-US" dirty="0">
                <a:latin typeface="Courier New" panose="02070309020205020404" pitchFamily="49" charset="0"/>
              </a:rPr>
              <a:t>ENABLE</a:t>
            </a:r>
            <a:r>
              <a:rPr lang="en-US" altLang="en-US" dirty="0"/>
              <a:t> </a:t>
            </a:r>
            <a:r>
              <a:rPr lang="en-US" altLang="en-US" dirty="0">
                <a:latin typeface="Courier New" panose="02070309020205020404" pitchFamily="49" charset="0"/>
              </a:rPr>
              <a:t>CONFIGURATION</a:t>
            </a:r>
            <a:r>
              <a:rPr lang="en-US" altLang="en-US" dirty="0"/>
              <a:t> DGMGRL command.</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267</a:t>
            </a:fld>
            <a:endParaRPr lang="en-US" dirty="0"/>
          </a:p>
        </p:txBody>
      </p:sp>
    </p:spTree>
    <p:extLst>
      <p:ext uri="{BB962C8B-B14F-4D97-AF65-F5344CB8AC3E}">
        <p14:creationId xmlns:p14="http://schemas.microsoft.com/office/powerpoint/2010/main" val="38617283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By default, a primary database sends the redo that it generates to every other redo transport destination in the configuration. You can use the </a:t>
            </a:r>
            <a:r>
              <a:rPr lang="en-US" altLang="en-US" dirty="0">
                <a:latin typeface="Courier New" panose="02070309020205020404" pitchFamily="49" charset="0"/>
              </a:rPr>
              <a:t>RedoRoutes</a:t>
            </a:r>
            <a:r>
              <a:rPr lang="en-US" altLang="en-US" dirty="0"/>
              <a:t> property with Oracle Data Guard 12</a:t>
            </a:r>
            <a:r>
              <a:rPr lang="en-US" altLang="en-US" i="1" dirty="0"/>
              <a:t>c</a:t>
            </a:r>
            <a:r>
              <a:rPr lang="en-US" altLang="en-US" dirty="0"/>
              <a:t> to create a more complex redo transport topology, such as one in which a physical standby database or a Far Sync forwards redo received from the primary database to one or more destinations or one in which the redo transport mode used for a given destination depends on which database is in the primary role.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268</a:t>
            </a:fld>
            <a:endParaRPr lang="en-US" dirty="0"/>
          </a:p>
        </p:txBody>
      </p:sp>
    </p:spTree>
    <p:extLst>
      <p:ext uri="{BB962C8B-B14F-4D97-AF65-F5344CB8AC3E}">
        <p14:creationId xmlns:p14="http://schemas.microsoft.com/office/powerpoint/2010/main" val="118686997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RedoRoutes</a:t>
            </a:r>
            <a:r>
              <a:rPr lang="en-US" altLang="en-US" dirty="0"/>
              <a:t> property is set to a character string that contains one or more redo routing rules. Each rule contains one or more redo sources and one or more redo destinations. A redo routing rule becomes active when one of the redo sources in the rule is in the primary role. This results in redo from the primary database being sent to every redo destination in that rule. A redo routing rule contains a redo source field and a redo destination field, separated by a colon:</a:t>
            </a:r>
          </a:p>
          <a:p>
            <a:pPr lvl="4" eaLnBrk="1" hangingPunct="1"/>
            <a:r>
              <a:rPr lang="en-US" altLang="en-US" dirty="0"/>
              <a:t>(redo source : redo destination)</a:t>
            </a:r>
          </a:p>
          <a:p>
            <a:pPr lvl="1" eaLnBrk="1" hangingPunct="1"/>
            <a:r>
              <a:rPr lang="en-US" altLang="en-US" dirty="0"/>
              <a:t>The redo source field must contain the </a:t>
            </a:r>
            <a:r>
              <a:rPr lang="en-US" altLang="en-US" dirty="0">
                <a:latin typeface="Courier New" panose="02070309020205020404" pitchFamily="49" charset="0"/>
              </a:rPr>
              <a:t>LOCAL</a:t>
            </a:r>
            <a:r>
              <a:rPr lang="en-US" altLang="en-US" dirty="0"/>
              <a:t> keyword or a comma-separated list of </a:t>
            </a:r>
            <a:r>
              <a:rPr lang="en-US" altLang="en-US" dirty="0">
                <a:latin typeface="Courier New" panose="02070309020205020404" pitchFamily="49" charset="0"/>
              </a:rPr>
              <a:t>DB_UNIQUE_NAME</a:t>
            </a:r>
            <a:r>
              <a:rPr lang="en-US" altLang="en-US" dirty="0"/>
              <a:t> values:</a:t>
            </a:r>
          </a:p>
          <a:p>
            <a:pPr lvl="4" eaLnBrk="1" hangingPunct="1"/>
            <a:r>
              <a:rPr lang="en-US" altLang="en-US" dirty="0"/>
              <a:t>{LOCAL | db_unique_name_1,[,db_unique_name_n]}</a:t>
            </a:r>
          </a:p>
          <a:p>
            <a:pPr lvl="1" eaLnBrk="1" hangingPunct="1"/>
            <a:r>
              <a:rPr lang="en-US" altLang="en-US" dirty="0"/>
              <a:t>You cannot set the </a:t>
            </a:r>
            <a:r>
              <a:rPr lang="en-US" altLang="en-US" dirty="0">
                <a:latin typeface="Courier New" panose="02070309020205020404" pitchFamily="49" charset="0"/>
              </a:rPr>
              <a:t>RedoRoutes</a:t>
            </a:r>
            <a:r>
              <a:rPr lang="en-US" altLang="en-US" dirty="0"/>
              <a:t> property on a logical or snapshot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269</a:t>
            </a:fld>
            <a:endParaRPr lang="en-US" dirty="0"/>
          </a:p>
        </p:txBody>
      </p:sp>
    </p:spTree>
    <p:extLst>
      <p:ext uri="{BB962C8B-B14F-4D97-AF65-F5344CB8AC3E}">
        <p14:creationId xmlns:p14="http://schemas.microsoft.com/office/powerpoint/2010/main" val="10992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601214"/>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rPr>
              <a:t>RedoRoutes</a:t>
            </a:r>
            <a:r>
              <a:rPr lang="en-US" altLang="en-US" dirty="0"/>
              <a:t> property has a default value of </a:t>
            </a:r>
            <a:r>
              <a:rPr lang="en-US" altLang="en-US" dirty="0">
                <a:latin typeface="Courier New" panose="02070309020205020404" pitchFamily="49" charset="0"/>
              </a:rPr>
              <a:t>NULL</a:t>
            </a:r>
            <a:r>
              <a:rPr lang="en-US" altLang="en-US" dirty="0"/>
              <a:t>, which is treated as (</a:t>
            </a:r>
            <a:r>
              <a:rPr lang="en-US" altLang="en-US" dirty="0">
                <a:latin typeface="Courier New" panose="02070309020205020404" pitchFamily="49" charset="0"/>
              </a:rPr>
              <a:t>LOCAL</a:t>
            </a:r>
            <a:r>
              <a:rPr lang="en-US" altLang="en-US" dirty="0"/>
              <a:t> : </a:t>
            </a:r>
            <a:r>
              <a:rPr lang="en-US" altLang="en-US" dirty="0">
                <a:latin typeface="Courier New" panose="02070309020205020404" pitchFamily="49" charset="0"/>
              </a:rPr>
              <a:t>ALL</a:t>
            </a:r>
            <a:r>
              <a:rPr lang="en-US" altLang="en-US" dirty="0"/>
              <a:t>). A redo routing rule is active if its redo source field specifies the current primary database. If a rule is active, primary database redo is sent by the database at which the rule is defined to each destination specified in the redo destination field of that rule. The </a:t>
            </a:r>
            <a:r>
              <a:rPr lang="en-US" altLang="en-US" dirty="0">
                <a:latin typeface="Courier New" panose="02070309020205020404" pitchFamily="49" charset="0"/>
              </a:rPr>
              <a:t>ASYNC</a:t>
            </a:r>
            <a:r>
              <a:rPr lang="en-US" altLang="en-US" dirty="0"/>
              <a:t> redo transport attribute must be explicitly specified for a cascaded destination to enable real-time cascading to that destination. The </a:t>
            </a:r>
            <a:r>
              <a:rPr lang="en-US" altLang="en-US" dirty="0">
                <a:latin typeface="Courier New" panose="02070309020205020404" pitchFamily="49" charset="0"/>
              </a:rPr>
              <a:t>RedoRoutes</a:t>
            </a:r>
            <a:r>
              <a:rPr lang="en-US" altLang="en-US" dirty="0"/>
              <a:t> property cannot be set on a logical or snapshot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270</a:t>
            </a:fld>
            <a:endParaRPr lang="en-US" dirty="0"/>
          </a:p>
        </p:txBody>
      </p:sp>
    </p:spTree>
    <p:extLst>
      <p:ext uri="{BB962C8B-B14F-4D97-AF65-F5344CB8AC3E}">
        <p14:creationId xmlns:p14="http://schemas.microsoft.com/office/powerpoint/2010/main" val="176980971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diagram in the slide provides an example of interpreting a redo routing rule. The command syntax specifies Paris as the database unique name for which the </a:t>
            </a:r>
            <a:r>
              <a:rPr lang="en-US" altLang="en-US" dirty="0">
                <a:latin typeface="Courier New" panose="02070309020205020404" pitchFamily="49" charset="0"/>
              </a:rPr>
              <a:t>RedoRoutes</a:t>
            </a:r>
            <a:r>
              <a:rPr lang="en-US" altLang="en-US" dirty="0"/>
              <a:t> property is being set, </a:t>
            </a:r>
            <a:r>
              <a:rPr lang="en-US" altLang="en-US" dirty="0">
                <a:latin typeface="Courier New" panose="02070309020205020404" pitchFamily="49" charset="0"/>
                <a:cs typeface="Courier New" panose="02070309020205020404" pitchFamily="49" charset="0"/>
              </a:rPr>
              <a:t>boston</a:t>
            </a:r>
            <a:r>
              <a:rPr lang="en-US" altLang="en-US" dirty="0"/>
              <a:t> as the redo source, and </a:t>
            </a:r>
            <a:r>
              <a:rPr lang="en-US" altLang="en-US" dirty="0">
                <a:latin typeface="Courier New" panose="02070309020205020404" pitchFamily="49" charset="0"/>
                <a:cs typeface="Courier New" panose="02070309020205020404" pitchFamily="49" charset="0"/>
              </a:rPr>
              <a:t>london</a:t>
            </a:r>
            <a:r>
              <a:rPr lang="en-US" altLang="en-US" dirty="0"/>
              <a:t> as the redo destination. The </a:t>
            </a:r>
            <a:r>
              <a:rPr lang="en-US" altLang="en-US" dirty="0">
                <a:latin typeface="Courier New" panose="02070309020205020404" pitchFamily="49" charset="0"/>
              </a:rPr>
              <a:t>ASYNC</a:t>
            </a:r>
            <a:r>
              <a:rPr lang="en-US" altLang="en-US" dirty="0"/>
              <a:t> attribute is explicitly specified. If </a:t>
            </a:r>
            <a:r>
              <a:rPr lang="en-US" altLang="en-US" dirty="0">
                <a:latin typeface="Courier New" panose="02070309020205020404" pitchFamily="49" charset="0"/>
                <a:cs typeface="Courier New" panose="02070309020205020404" pitchFamily="49" charset="0"/>
              </a:rPr>
              <a:t>boston</a:t>
            </a:r>
            <a:r>
              <a:rPr lang="en-US" altLang="en-US" dirty="0"/>
              <a:t> (redo source) is the current primary database, the rule is active. An active rule would cause bostonFS (database unique name) to ship redo to </a:t>
            </a:r>
            <a:r>
              <a:rPr lang="en-US" altLang="en-US" dirty="0">
                <a:latin typeface="Courier New" panose="02070309020205020404" pitchFamily="49" charset="0"/>
                <a:cs typeface="Courier New" panose="02070309020205020404" pitchFamily="49" charset="0"/>
              </a:rPr>
              <a:t>london</a:t>
            </a:r>
            <a:r>
              <a:rPr lang="en-US" altLang="en-US" dirty="0"/>
              <a:t> (redo destination). The redo transport attribute can be set to </a:t>
            </a:r>
            <a:r>
              <a:rPr lang="en-US" altLang="en-US" dirty="0">
                <a:latin typeface="Courier New" panose="02070309020205020404" pitchFamily="49" charset="0"/>
              </a:rPr>
              <a:t>SYNC</a:t>
            </a:r>
            <a:r>
              <a:rPr lang="en-US" altLang="en-US" dirty="0"/>
              <a:t>, </a:t>
            </a:r>
            <a:r>
              <a:rPr lang="en-US" altLang="en-US" dirty="0">
                <a:latin typeface="Courier New" panose="02070309020205020404" pitchFamily="49" charset="0"/>
              </a:rPr>
              <a:t>FASTSYNC</a:t>
            </a:r>
            <a:r>
              <a:rPr lang="en-US" altLang="en-US" dirty="0"/>
              <a:t>, or </a:t>
            </a:r>
            <a:r>
              <a:rPr lang="en-US" altLang="en-US" dirty="0">
                <a:latin typeface="Courier New" panose="02070309020205020404" pitchFamily="49" charset="0"/>
              </a:rPr>
              <a:t>ASYNC</a:t>
            </a:r>
            <a:r>
              <a:rPr lang="en-US" altLang="en-US" dirty="0"/>
              <a:t>. The </a:t>
            </a:r>
            <a:r>
              <a:rPr lang="en-US" altLang="en-US" dirty="0">
                <a:latin typeface="Courier New" panose="02070309020205020404" pitchFamily="49" charset="0"/>
              </a:rPr>
              <a:t>AYSNC</a:t>
            </a:r>
            <a:r>
              <a:rPr lang="en-US" altLang="en-US" dirty="0"/>
              <a:t> setting is used in the example. The </a:t>
            </a:r>
            <a:r>
              <a:rPr lang="en-US" altLang="en-US" dirty="0">
                <a:latin typeface="Courier New" panose="02070309020205020404" pitchFamily="49" charset="0"/>
                <a:cs typeface="Courier New" panose="02070309020205020404" pitchFamily="49" charset="0"/>
              </a:rPr>
              <a:t>SYNC</a:t>
            </a:r>
            <a:r>
              <a:rPr lang="en-US" altLang="en-US" dirty="0"/>
              <a:t> and </a:t>
            </a:r>
            <a:r>
              <a:rPr lang="en-US" altLang="en-US" dirty="0">
                <a:latin typeface="Courier New" panose="02070309020205020404" pitchFamily="49" charset="0"/>
              </a:rPr>
              <a:t>FASTSYNC</a:t>
            </a:r>
            <a:r>
              <a:rPr lang="en-US" altLang="en-US" dirty="0"/>
              <a:t> keywords are only applicable when the database that is doing the shipping is a primary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271</a:t>
            </a:fld>
            <a:endParaRPr lang="en-US" dirty="0"/>
          </a:p>
        </p:txBody>
      </p:sp>
    </p:spTree>
    <p:extLst>
      <p:ext uri="{BB962C8B-B14F-4D97-AF65-F5344CB8AC3E}">
        <p14:creationId xmlns:p14="http://schemas.microsoft.com/office/powerpoint/2010/main" val="387039887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Data Guard broker has been configured for a primary database, Far Sync, physical standby, and a second Far Sync for role reversal, the configuration will appear as follows:</a:t>
            </a:r>
          </a:p>
          <a:p>
            <a:pPr lvl="4" eaLnBrk="1" hangingPunct="1"/>
            <a:endParaRPr lang="en-US" altLang="en-US" sz="500" dirty="0">
              <a:latin typeface="Oracle Sans" panose="020B0503020204020204" pitchFamily="34" charset="0"/>
            </a:endParaRPr>
          </a:p>
          <a:p>
            <a:pPr lvl="4" eaLnBrk="1" hangingPunct="1"/>
            <a:r>
              <a:rPr lang="en-US" altLang="en-US" sz="1000" dirty="0"/>
              <a:t>DGMGRL&gt; SHOW CONFIGURATION;</a:t>
            </a:r>
          </a:p>
          <a:p>
            <a:pPr lvl="4" eaLnBrk="1" hangingPunct="1"/>
            <a:r>
              <a:rPr lang="en-US" altLang="en-US" sz="1000" dirty="0"/>
              <a:t>Configuration - The SUPER cluster</a:t>
            </a:r>
          </a:p>
          <a:p>
            <a:pPr lvl="4" eaLnBrk="1" hangingPunct="1"/>
            <a:r>
              <a:rPr lang="en-US" altLang="en-US" sz="1000" dirty="0"/>
              <a:t>  Protection Mode: MaxAvailability</a:t>
            </a:r>
          </a:p>
          <a:p>
            <a:pPr lvl="4" eaLnBrk="1" hangingPunct="1"/>
            <a:r>
              <a:rPr lang="en-US" altLang="en-US" sz="1000" dirty="0"/>
              <a:t>  Databases:</a:t>
            </a:r>
          </a:p>
          <a:p>
            <a:pPr lvl="4" eaLnBrk="1" hangingPunct="1"/>
            <a:r>
              <a:rPr lang="en-US" altLang="en-US" sz="1000" dirty="0"/>
              <a:t>    Boston  - Primary database</a:t>
            </a:r>
          </a:p>
          <a:p>
            <a:pPr lvl="4" eaLnBrk="1" hangingPunct="1"/>
            <a:r>
              <a:rPr lang="en-US" altLang="en-US" sz="1000" dirty="0"/>
              <a:t>        Cambridge  - Far Sync</a:t>
            </a:r>
          </a:p>
          <a:p>
            <a:pPr lvl="4" eaLnBrk="1" hangingPunct="1"/>
            <a:r>
              <a:rPr lang="en-US" altLang="en-US" sz="1000" dirty="0"/>
              <a:t>            Chicago  - Physical standby database</a:t>
            </a:r>
          </a:p>
          <a:p>
            <a:pPr lvl="4" eaLnBrk="1" hangingPunct="1"/>
            <a:r>
              <a:rPr lang="en-US" altLang="en-US" sz="1000" dirty="0"/>
              <a:t>                Shaumburg – Far Sync (Inactive)</a:t>
            </a:r>
          </a:p>
          <a:p>
            <a:pPr lvl="4" eaLnBrk="1" hangingPunct="1"/>
            <a:r>
              <a:rPr lang="en-US" altLang="en-US" sz="1000" dirty="0"/>
              <a:t>Fast-Start Failover: DISABLED</a:t>
            </a:r>
          </a:p>
          <a:p>
            <a:pPr lvl="4" eaLnBrk="1" hangingPunct="1"/>
            <a:r>
              <a:rPr lang="en-US" altLang="en-US" sz="1000" dirty="0"/>
              <a:t>Configuration Status:</a:t>
            </a:r>
          </a:p>
          <a:p>
            <a:pPr lvl="4" eaLnBrk="1" hangingPunct="1"/>
            <a:r>
              <a:rPr lang="en-US" altLang="en-US" sz="1000" dirty="0"/>
              <a:t>SUCCESS</a:t>
            </a:r>
          </a:p>
          <a:p>
            <a:pPr lvl="1" eaLnBrk="1" hangingPunct="1"/>
            <a:r>
              <a:rPr lang="en-US" altLang="en-US" dirty="0"/>
              <a:t>Notice that in the output of the show configuration command, indentation is used to show that a database or Far Sync instance is receiving redo from a source location. The use of RedoRoutes overrides the </a:t>
            </a:r>
            <a:r>
              <a:rPr lang="en-US" altLang="en-US" dirty="0">
                <a:latin typeface="Courier New" panose="02070309020205020404" pitchFamily="49" charset="0"/>
              </a:rPr>
              <a:t>LogXptMode</a:t>
            </a:r>
            <a:r>
              <a:rPr lang="en-US" altLang="en-US" dirty="0"/>
              <a:t> Data Guard property.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272</a:t>
            </a:fld>
            <a:endParaRPr lang="en-US" dirty="0"/>
          </a:p>
        </p:txBody>
      </p:sp>
    </p:spTree>
    <p:extLst>
      <p:ext uri="{BB962C8B-B14F-4D97-AF65-F5344CB8AC3E}">
        <p14:creationId xmlns:p14="http://schemas.microsoft.com/office/powerpoint/2010/main" val="27069619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Configurable database properties can be viewed and dynamically updated by using 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PROPERTY</a:t>
            </a:r>
            <a:r>
              <a:rPr lang="en-US" altLang="en-US" dirty="0"/>
              <a:t> DGMGRL command. Use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VERBOSE</a:t>
            </a:r>
            <a:r>
              <a:rPr lang="en-US" altLang="en-US" dirty="0"/>
              <a:t> command to obtain a complete list of database properties.</a:t>
            </a:r>
          </a:p>
          <a:p>
            <a:pPr lvl="1" eaLnBrk="1" hangingPunct="1"/>
            <a:r>
              <a:rPr lang="en-US" altLang="en-US" dirty="0"/>
              <a:t>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STATE</a:t>
            </a:r>
            <a:r>
              <a:rPr lang="en-US" altLang="en-US" dirty="0"/>
              <a:t> DGMGRL command is used to change the state of the primary database and standby databases. When the broker configuration is enabled, the databases are in one of four states:</a:t>
            </a:r>
          </a:p>
          <a:p>
            <a:pPr lvl="2" eaLnBrk="1" hangingPunct="1"/>
            <a:r>
              <a:rPr lang="en-US" altLang="en-US" b="1" dirty="0">
                <a:latin typeface="Courier New" panose="02070309020205020404" pitchFamily="49" charset="0"/>
              </a:rPr>
              <a:t>TRANSPORT-ON</a:t>
            </a:r>
            <a:r>
              <a:rPr lang="en-US" altLang="en-US" dirty="0"/>
              <a:t> (applicable only to the primary database): Redo transport services transmit redo data to the standby databases when the primary database is open in read/write mode.</a:t>
            </a:r>
          </a:p>
          <a:p>
            <a:pPr lvl="2" eaLnBrk="1" hangingPunct="1"/>
            <a:r>
              <a:rPr lang="en-US" altLang="en-US" b="1" dirty="0">
                <a:latin typeface="Courier New" panose="02070309020205020404" pitchFamily="49" charset="0"/>
              </a:rPr>
              <a:t>TRANSPORT-OFF</a:t>
            </a:r>
            <a:r>
              <a:rPr lang="en-US" altLang="en-US" dirty="0"/>
              <a:t> (applicable only to the primary database): Redo transport services are stopped on the primary database.</a:t>
            </a:r>
          </a:p>
          <a:p>
            <a:pPr lvl="2" eaLnBrk="1" hangingPunct="1"/>
            <a:r>
              <a:rPr lang="en-US" altLang="en-US" b="1" dirty="0">
                <a:latin typeface="Courier New" panose="02070309020205020404" pitchFamily="49" charset="0"/>
              </a:rPr>
              <a:t>APPLY-ON</a:t>
            </a:r>
            <a:r>
              <a:rPr lang="en-US" altLang="en-US" dirty="0"/>
              <a:t> (applicable only to a physical or logical standby database): Redo Apply is started on the physical standby database when it is mounted or in open read-only mode. SQL Apply is started on a logical standby database when it is opened and the logical standby database guard is on.</a:t>
            </a:r>
          </a:p>
          <a:p>
            <a:pPr lvl="2" eaLnBrk="1" hangingPunct="1"/>
            <a:r>
              <a:rPr lang="en-US" altLang="en-US" b="1" dirty="0">
                <a:latin typeface="Courier New" panose="02070309020205020404" pitchFamily="49" charset="0"/>
              </a:rPr>
              <a:t>APPLY-OFF</a:t>
            </a:r>
            <a:r>
              <a:rPr lang="en-US" altLang="en-US" dirty="0"/>
              <a:t> (applicable only to a physical or logical standby database): Redo Apply is stopped on a physical standby database. SQL Apply is not running on a logical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273</a:t>
            </a:fld>
            <a:endParaRPr lang="en-US" dirty="0"/>
          </a:p>
        </p:txBody>
      </p:sp>
    </p:spTree>
    <p:extLst>
      <p:ext uri="{BB962C8B-B14F-4D97-AF65-F5344CB8AC3E}">
        <p14:creationId xmlns:p14="http://schemas.microsoft.com/office/powerpoint/2010/main" val="240261607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properties that the Data Guard broker uses can be categorized into configuration properties that control the behavior of the broker configuration, monitorable (read-only) properties for information, and configurable properties. The properties listed in the slide are configurable properties related to redo transport services specifically. </a:t>
            </a:r>
          </a:p>
          <a:p>
            <a:pPr lvl="1" eaLnBrk="1" hangingPunct="1"/>
            <a:r>
              <a:rPr lang="en-US" altLang="en-US" dirty="0"/>
              <a:t>For a complete list and detailed explanation of each broker property, see the documentation titled </a:t>
            </a:r>
            <a:r>
              <a:rPr lang="en-US" altLang="en-US" i="1" dirty="0"/>
              <a:t>Oracle Data Guard Broker.</a:t>
            </a:r>
            <a:r>
              <a:rPr lang="en-US" altLang="en-US" dirty="0"/>
              <a:t>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274</a:t>
            </a:fld>
            <a:endParaRPr lang="en-US" dirty="0"/>
          </a:p>
        </p:txBody>
      </p:sp>
    </p:spTree>
    <p:extLst>
      <p:ext uri="{BB962C8B-B14F-4D97-AF65-F5344CB8AC3E}">
        <p14:creationId xmlns:p14="http://schemas.microsoft.com/office/powerpoint/2010/main" val="16091368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8"/>
          <p:cNvSpPr>
            <a:spLocks noGrp="1" noRot="1" noChangeAspect="1" noChangeArrowheads="1" noTextEdit="1"/>
          </p:cNvSpPr>
          <p:nvPr>
            <p:ph type="sldImg"/>
          </p:nvPr>
        </p:nvSpPr>
        <p:spPr>
          <a:ln/>
        </p:spPr>
      </p:sp>
      <p:sp>
        <p:nvSpPr>
          <p:cNvPr id="50179"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properties that the Data Guard broker uses can be categorized into configuration properties that control the behavior of the broker configuration, monitorable (read-only) properties for information, and configurable properties. The properties listed in the slide are configurable properties related to redo transport services specifically. </a:t>
            </a:r>
          </a:p>
          <a:p>
            <a:pPr lvl="1" eaLnBrk="1" hangingPunct="1"/>
            <a:r>
              <a:rPr lang="en-US" altLang="en-US" dirty="0"/>
              <a:t>For a complete list and detailed explanation of each broker property, see the documentation titled </a:t>
            </a:r>
            <a:r>
              <a:rPr lang="en-US" altLang="en-US" i="1" dirty="0"/>
              <a:t>Oracle Data Guard Broker</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275</a:t>
            </a:fld>
            <a:endParaRPr lang="en-US" dirty="0"/>
          </a:p>
        </p:txBody>
      </p:sp>
    </p:spTree>
    <p:extLst>
      <p:ext uri="{BB962C8B-B14F-4D97-AF65-F5344CB8AC3E}">
        <p14:creationId xmlns:p14="http://schemas.microsoft.com/office/powerpoint/2010/main" val="40608530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8"/>
          <p:cNvSpPr>
            <a:spLocks noGrp="1" noRot="1" noChangeAspect="1" noChangeArrowheads="1" noTextEdit="1"/>
          </p:cNvSpPr>
          <p:nvPr>
            <p:ph type="sldImg"/>
          </p:nvPr>
        </p:nvSpPr>
        <p:spPr>
          <a:ln/>
        </p:spPr>
      </p:sp>
      <p:sp>
        <p:nvSpPr>
          <p:cNvPr id="52227"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properties that the Data Guard broker uses can be categorized into configuration properties that control the behavior of the broker configuration, monitorable (read-only) properties for information, and configurable properties. The properties listed in the slide are configurable properties related to redo transport services specifically. </a:t>
            </a:r>
          </a:p>
          <a:p>
            <a:pPr lvl="1" eaLnBrk="1" hangingPunct="1"/>
            <a:r>
              <a:rPr lang="en-US" altLang="en-US" dirty="0"/>
              <a:t>For a complete list and detailed explanation of each broker property, see the documentation titled </a:t>
            </a:r>
            <a:r>
              <a:rPr lang="en-US" altLang="en-US" i="1" dirty="0"/>
              <a:t>Oracle Data Guard Broker</a:t>
            </a:r>
            <a:r>
              <a:rPr lang="en-US" altLang="en-US" dirty="0"/>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276</a:t>
            </a:fld>
            <a:endParaRPr lang="en-US" dirty="0"/>
          </a:p>
        </p:txBody>
      </p:sp>
    </p:spTree>
    <p:extLst>
      <p:ext uri="{BB962C8B-B14F-4D97-AF65-F5344CB8AC3E}">
        <p14:creationId xmlns:p14="http://schemas.microsoft.com/office/powerpoint/2010/main" val="306696929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8"/>
          <p:cNvSpPr>
            <a:spLocks noGrp="1" noRot="1" noChangeAspect="1" noChangeArrowheads="1" noTextEdit="1"/>
          </p:cNvSpPr>
          <p:nvPr>
            <p:ph type="sldImg"/>
          </p:nvPr>
        </p:nvSpPr>
        <p:spPr>
          <a:ln/>
        </p:spPr>
      </p:sp>
      <p:sp>
        <p:nvSpPr>
          <p:cNvPr id="54275" name="Rectangle 102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properties that the Data Guard broker uses can be categorized into configuration properties that control the behavior of the broker configuration, monitorable (read-only) properties for information, and configurable properties. The properties listed in the slide are configurable properties related to redo transport services specifically. </a:t>
            </a:r>
          </a:p>
          <a:p>
            <a:pPr lvl="1" eaLnBrk="1" hangingPunct="1"/>
            <a:r>
              <a:rPr lang="en-US" altLang="en-US" dirty="0"/>
              <a:t>For a complete list and detailed explanation of each broker property, see the documentation titled </a:t>
            </a:r>
            <a:r>
              <a:rPr lang="en-US" altLang="en-US" i="1" dirty="0"/>
              <a:t>Oracle Data Guard Broker</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277</a:t>
            </a:fld>
            <a:endParaRPr lang="en-US" dirty="0"/>
          </a:p>
        </p:txBody>
      </p:sp>
    </p:spTree>
    <p:extLst>
      <p:ext uri="{BB962C8B-B14F-4D97-AF65-F5344CB8AC3E}">
        <p14:creationId xmlns:p14="http://schemas.microsoft.com/office/powerpoint/2010/main" val="102894900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Use the Data Guard broker </a:t>
            </a:r>
            <a:r>
              <a:rPr lang="en-US" altLang="en-US" dirty="0">
                <a:latin typeface="Courier New" panose="02070309020205020404" pitchFamily="49" charset="0"/>
              </a:rPr>
              <a:t>LogXptMode</a:t>
            </a:r>
            <a:r>
              <a:rPr lang="en-US" altLang="en-US" dirty="0"/>
              <a:t> property to set redo transport services.</a:t>
            </a:r>
          </a:p>
          <a:p>
            <a:pPr lvl="2" eaLnBrk="1" hangingPunct="1"/>
            <a:r>
              <a:rPr lang="en-US" altLang="en-US" b="1" dirty="0">
                <a:latin typeface="Courier New" panose="02070309020205020404" pitchFamily="49" charset="0"/>
              </a:rPr>
              <a:t>ASYNC</a:t>
            </a:r>
            <a:r>
              <a:rPr lang="en-US" altLang="en-US" b="1" dirty="0"/>
              <a:t>:</a:t>
            </a:r>
            <a:r>
              <a:rPr lang="en-US" altLang="en-US" dirty="0"/>
              <a:t> Configures redo transport services by setting the </a:t>
            </a:r>
            <a:r>
              <a:rPr lang="en-US" altLang="en-US" dirty="0">
                <a:latin typeface="Courier New" panose="02070309020205020404" pitchFamily="49" charset="0"/>
              </a:rPr>
              <a:t>ASYNC</a:t>
            </a:r>
            <a:r>
              <a:rPr lang="en-US" altLang="en-US" dirty="0"/>
              <a:t> and </a:t>
            </a:r>
            <a:r>
              <a:rPr lang="en-US" altLang="en-US" dirty="0">
                <a:latin typeface="Courier New" panose="02070309020205020404" pitchFamily="49" charset="0"/>
              </a:rPr>
              <a:t>NOAFFIRM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a:t>
            </a:r>
          </a:p>
          <a:p>
            <a:pPr lvl="2" eaLnBrk="1" hangingPunct="1"/>
            <a:r>
              <a:rPr lang="en-US" altLang="en-US" b="1" dirty="0">
                <a:latin typeface="Courier New" panose="02070309020205020404" pitchFamily="49" charset="0"/>
              </a:rPr>
              <a:t>SYNC</a:t>
            </a:r>
            <a:r>
              <a:rPr lang="en-US" altLang="en-US" b="1" dirty="0"/>
              <a:t>:</a:t>
            </a:r>
            <a:r>
              <a:rPr lang="en-US" altLang="en-US" dirty="0"/>
              <a:t> Configures redo transport services by setting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a:t>
            </a:r>
          </a:p>
          <a:p>
            <a:pPr lvl="2" eaLnBrk="1" hangingPunct="1"/>
            <a:r>
              <a:rPr lang="en-US" altLang="en-US" b="1" dirty="0">
                <a:latin typeface="Courier New" panose="02070309020205020404" pitchFamily="49" charset="0"/>
              </a:rPr>
              <a:t>FASTSYNC</a:t>
            </a:r>
            <a:r>
              <a:rPr lang="en-US" altLang="en-US" b="1" dirty="0"/>
              <a:t>:</a:t>
            </a:r>
            <a:r>
              <a:rPr lang="en-US" altLang="en-US" dirty="0"/>
              <a:t> Configures redo transport services by setting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NOAFFIRM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a:t>
            </a:r>
          </a:p>
          <a:p>
            <a:pPr lvl="1" eaLnBrk="1" hangingPunct="1"/>
            <a:r>
              <a:rPr lang="en-US" altLang="en-US" b="1" dirty="0"/>
              <a:t>Definitions of </a:t>
            </a:r>
            <a:r>
              <a:rPr lang="en-US" altLang="en-US" b="1" dirty="0">
                <a:latin typeface="Courier New" panose="02070309020205020404" pitchFamily="49" charset="0"/>
              </a:rPr>
              <a:t>LOG_ARCHIVE_DEST_</a:t>
            </a:r>
            <a:r>
              <a:rPr lang="en-US" altLang="en-US" b="1" i="1" dirty="0">
                <a:latin typeface="Courier New" panose="02070309020205020404" pitchFamily="49" charset="0"/>
              </a:rPr>
              <a:t>n</a:t>
            </a:r>
            <a:r>
              <a:rPr lang="en-US" altLang="en-US" b="1" dirty="0"/>
              <a:t> Attributes</a:t>
            </a:r>
          </a:p>
          <a:p>
            <a:pPr lvl="2" eaLnBrk="1" hangingPunct="1"/>
            <a:r>
              <a:rPr lang="en-US" altLang="en-US" b="1" dirty="0">
                <a:latin typeface="Courier New" panose="02070309020205020404" pitchFamily="49" charset="0"/>
              </a:rPr>
              <a:t>ASYNC</a:t>
            </a:r>
            <a:r>
              <a:rPr lang="en-US" altLang="en-US" b="1" dirty="0"/>
              <a:t>:</a:t>
            </a:r>
            <a:r>
              <a:rPr lang="en-US" altLang="en-US" dirty="0"/>
              <a:t> Redo data that is generated by a transaction need not have been received at a destination that has this attribute before the transaction can commit.</a:t>
            </a:r>
          </a:p>
          <a:p>
            <a:pPr lvl="2" eaLnBrk="1" hangingPunct="1"/>
            <a:r>
              <a:rPr lang="en-US" altLang="en-US" b="1" dirty="0">
                <a:latin typeface="Courier New" panose="02070309020205020404" pitchFamily="49" charset="0"/>
              </a:rPr>
              <a:t>SYNC</a:t>
            </a:r>
            <a:r>
              <a:rPr lang="en-US" altLang="en-US" b="1" dirty="0"/>
              <a:t>:</a:t>
            </a:r>
            <a:r>
              <a:rPr lang="en-US" altLang="en-US" dirty="0"/>
              <a:t> Redo data that is generated by a transaction must have been received by every enabled destination that has this attribute before the transaction can commit.</a:t>
            </a:r>
          </a:p>
          <a:p>
            <a:pPr lvl="2" eaLnBrk="1" hangingPunct="1"/>
            <a:r>
              <a:rPr lang="en-US" altLang="en-US" b="1" dirty="0">
                <a:latin typeface="Courier New" panose="02070309020205020404" pitchFamily="49" charset="0"/>
              </a:rPr>
              <a:t>AFFIRM</a:t>
            </a:r>
            <a:r>
              <a:rPr lang="en-US" altLang="en-US" dirty="0"/>
              <a:t> </a:t>
            </a:r>
            <a:r>
              <a:rPr lang="en-US" altLang="en-US" b="1" dirty="0"/>
              <a:t>and</a:t>
            </a:r>
            <a:r>
              <a:rPr lang="en-US" altLang="en-US" dirty="0"/>
              <a:t> </a:t>
            </a:r>
            <a:r>
              <a:rPr lang="en-US" altLang="en-US" b="1" dirty="0">
                <a:latin typeface="Courier New" panose="02070309020205020404" pitchFamily="49" charset="0"/>
              </a:rPr>
              <a:t>NOAFFIRM</a:t>
            </a:r>
            <a:r>
              <a:rPr lang="en-US" altLang="en-US" b="1" dirty="0"/>
              <a:t>:</a:t>
            </a:r>
            <a:r>
              <a:rPr lang="en-US" altLang="en-US" dirty="0"/>
              <a:t> Control whether redo transport services use synchronous or asynchronous disk I/O to write redo data to the archived redo log files</a:t>
            </a:r>
          </a:p>
          <a:p>
            <a:pPr lvl="3" eaLnBrk="1" hangingPunct="1"/>
            <a:r>
              <a:rPr lang="en-US" altLang="en-US" b="1" dirty="0">
                <a:latin typeface="Courier New" panose="02070309020205020404" pitchFamily="49" charset="0"/>
              </a:rPr>
              <a:t>AFFIRM</a:t>
            </a:r>
            <a:r>
              <a:rPr lang="en-US" altLang="en-US" b="1" dirty="0"/>
              <a:t>:</a:t>
            </a:r>
            <a:r>
              <a:rPr lang="en-US" altLang="en-US" dirty="0"/>
              <a:t> Specifies that a redo transport destination acknowledges received redo data after writing it to the standby redo log</a:t>
            </a:r>
          </a:p>
          <a:p>
            <a:pPr lvl="3" eaLnBrk="1" hangingPunct="1"/>
            <a:r>
              <a:rPr lang="en-US" altLang="en-US" b="1" dirty="0">
                <a:latin typeface="Courier New" panose="02070309020205020404" pitchFamily="49" charset="0"/>
              </a:rPr>
              <a:t>NOAFFIRM</a:t>
            </a:r>
            <a:r>
              <a:rPr lang="en-US" altLang="en-US" b="1" dirty="0"/>
              <a:t>:</a:t>
            </a:r>
            <a:r>
              <a:rPr lang="en-US" altLang="en-US" dirty="0"/>
              <a:t> Specifies that a redo transport destination acknowledges received redo data before writing it to the standby redo log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278</a:t>
            </a:fld>
            <a:endParaRPr lang="en-US" dirty="0"/>
          </a:p>
        </p:txBody>
      </p:sp>
    </p:spTree>
    <p:extLst>
      <p:ext uri="{BB962C8B-B14F-4D97-AF65-F5344CB8AC3E}">
        <p14:creationId xmlns:p14="http://schemas.microsoft.com/office/powerpoint/2010/main" val="253786297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When you set the </a:t>
            </a:r>
            <a:r>
              <a:rPr lang="en-US" altLang="en-US" dirty="0">
                <a:latin typeface="Courier New" panose="02070309020205020404" pitchFamily="49" charset="0"/>
              </a:rPr>
              <a:t>LogXptMode</a:t>
            </a:r>
            <a:r>
              <a:rPr lang="en-US" altLang="en-US" dirty="0"/>
              <a:t> property to </a:t>
            </a:r>
            <a:r>
              <a:rPr lang="en-US" altLang="en-US" dirty="0">
                <a:latin typeface="Courier New" panose="02070309020205020404" pitchFamily="49" charset="0"/>
              </a:rPr>
              <a:t>ASYNC</a:t>
            </a:r>
            <a:r>
              <a:rPr lang="en-US" altLang="en-US" dirty="0"/>
              <a:t>, the broker configures redo transport services for this standby database by using the </a:t>
            </a:r>
            <a:r>
              <a:rPr lang="en-US" altLang="en-US" dirty="0">
                <a:latin typeface="Courier New" panose="02070309020205020404" pitchFamily="49" charset="0"/>
              </a:rPr>
              <a:t>ASYNC</a:t>
            </a:r>
            <a:r>
              <a:rPr lang="en-US" altLang="en-US" dirty="0"/>
              <a:t> and </a:t>
            </a:r>
            <a:r>
              <a:rPr lang="en-US" altLang="en-US" dirty="0">
                <a:latin typeface="Courier New" panose="02070309020205020404" pitchFamily="49" charset="0"/>
              </a:rPr>
              <a:t>NOAFFIRM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a:t>
            </a:r>
            <a:r>
              <a:rPr lang="en-US" altLang="en-US" dirty="0">
                <a:latin typeface="Courier New" panose="02070309020205020404" pitchFamily="49" charset="0"/>
              </a:rPr>
              <a:t>ASYNC</a:t>
            </a:r>
            <a:r>
              <a:rPr lang="en-US" altLang="en-US" dirty="0"/>
              <a:t> mode enables a moderate level of data protection for the primary database with a lower performance impact than </a:t>
            </a:r>
            <a:r>
              <a:rPr lang="en-US" altLang="en-US" dirty="0">
                <a:latin typeface="Courier New" panose="02070309020205020404" pitchFamily="49" charset="0"/>
              </a:rPr>
              <a:t>SYNC</a:t>
            </a:r>
            <a:r>
              <a:rPr lang="en-US" altLang="en-US" dirty="0"/>
              <a:t> mode.</a:t>
            </a:r>
          </a:p>
          <a:p>
            <a:pPr lvl="1" eaLnBrk="1" hangingPunct="1"/>
            <a:r>
              <a:rPr lang="en-US" altLang="en-US" dirty="0"/>
              <a:t>Standby redo log files are required for </a:t>
            </a:r>
            <a:r>
              <a:rPr lang="en-US" altLang="en-US" dirty="0">
                <a:latin typeface="Courier New" panose="02070309020205020404" pitchFamily="49" charset="0"/>
              </a:rPr>
              <a:t>ASYNC</a:t>
            </a:r>
            <a:r>
              <a:rPr lang="en-US" altLang="en-US" dirty="0"/>
              <a:t> mode.</a:t>
            </a:r>
          </a:p>
          <a:p>
            <a:pPr lvl="1" eaLnBrk="1" hangingPunct="1"/>
            <a:r>
              <a:rPr lang="en-US" altLang="en-US" dirty="0"/>
              <a:t>In the diagram in the slide, the solid line represents a synchronous operation (writing locally to the primary database online redo log files). The broken lines represent asynchronous operations with respect to the transaction commit on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279</a:t>
            </a:fld>
            <a:endParaRPr lang="en-US" dirty="0"/>
          </a:p>
        </p:txBody>
      </p:sp>
    </p:spTree>
    <p:extLst>
      <p:ext uri="{BB962C8B-B14F-4D97-AF65-F5344CB8AC3E}">
        <p14:creationId xmlns:p14="http://schemas.microsoft.com/office/powerpoint/2010/main" val="120410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28</a:t>
            </a:fld>
            <a:endParaRPr lang="en-US" dirty="0"/>
          </a:p>
        </p:txBody>
      </p:sp>
    </p:spTree>
    <p:extLst>
      <p:ext uri="{BB962C8B-B14F-4D97-AF65-F5344CB8AC3E}">
        <p14:creationId xmlns:p14="http://schemas.microsoft.com/office/powerpoint/2010/main" val="36827897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When you set the </a:t>
            </a:r>
            <a:r>
              <a:rPr lang="en-US" altLang="en-US" dirty="0">
                <a:latin typeface="Courier New" panose="02070309020205020404" pitchFamily="49" charset="0"/>
              </a:rPr>
              <a:t>LogXptMode</a:t>
            </a:r>
            <a:r>
              <a:rPr lang="en-US" altLang="en-US" dirty="0"/>
              <a:t> database property to </a:t>
            </a:r>
            <a:r>
              <a:rPr lang="en-US" altLang="en-US" dirty="0">
                <a:latin typeface="Courier New" panose="02070309020205020404" pitchFamily="49" charset="0"/>
              </a:rPr>
              <a:t>SYNC</a:t>
            </a:r>
            <a:r>
              <a:rPr lang="en-US" altLang="en-US" dirty="0"/>
              <a:t>, the broker configures redo transport services for this standby database by using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This mode not only enables the highest level of data protection to the primary database but also incurs the highest performance overhead.</a:t>
            </a:r>
          </a:p>
          <a:p>
            <a:pPr lvl="1" eaLnBrk="1" hangingPunct="1"/>
            <a:r>
              <a:rPr lang="en-US" altLang="en-US" dirty="0"/>
              <a:t>Standby redo log files are required for </a:t>
            </a:r>
            <a:r>
              <a:rPr lang="en-US" altLang="en-US" dirty="0">
                <a:latin typeface="Courier New" panose="02070309020205020404" pitchFamily="49" charset="0"/>
              </a:rPr>
              <a:t>SYNC</a:t>
            </a:r>
            <a:r>
              <a:rPr lang="en-US" altLang="en-US" dirty="0"/>
              <a:t> mode.</a:t>
            </a:r>
          </a:p>
          <a:p>
            <a:pPr lvl="1" eaLnBrk="1" hangingPunct="1"/>
            <a:r>
              <a:rPr lang="en-US" altLang="en-US" dirty="0"/>
              <a:t>In the diagram in the slide, the solid line represents a synchronous operation (writing locally to the primary database online redo log files). The broken lines represent asynchronous operations with respect to the transaction commit on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280</a:t>
            </a:fld>
            <a:endParaRPr lang="en-US" dirty="0"/>
          </a:p>
        </p:txBody>
      </p:sp>
    </p:spTree>
    <p:extLst>
      <p:ext uri="{BB962C8B-B14F-4D97-AF65-F5344CB8AC3E}">
        <p14:creationId xmlns:p14="http://schemas.microsoft.com/office/powerpoint/2010/main" val="280176937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When you set the </a:t>
            </a:r>
            <a:r>
              <a:rPr lang="en-US" altLang="en-US" dirty="0">
                <a:latin typeface="Courier New" panose="02070309020205020404" pitchFamily="49" charset="0"/>
              </a:rPr>
              <a:t>LogXptMode</a:t>
            </a:r>
            <a:r>
              <a:rPr lang="en-US" altLang="en-US" dirty="0"/>
              <a:t> database property to </a:t>
            </a:r>
            <a:r>
              <a:rPr lang="en-US" altLang="en-US" dirty="0">
                <a:latin typeface="Courier New" panose="02070309020205020404" pitchFamily="49" charset="0"/>
              </a:rPr>
              <a:t>FASTSYNC</a:t>
            </a:r>
            <a:r>
              <a:rPr lang="en-US" altLang="en-US" dirty="0"/>
              <a:t>, the broker configures redo transport services for this standby database by using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NOAFFIRM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This mode is new for Oracle Database 12</a:t>
            </a:r>
            <a:r>
              <a:rPr lang="en-US" altLang="en-US" i="1" dirty="0"/>
              <a:t>c</a:t>
            </a:r>
            <a:r>
              <a:rPr lang="en-US" altLang="en-US" dirty="0"/>
              <a:t>.</a:t>
            </a:r>
          </a:p>
          <a:p>
            <a:pPr lvl="1" eaLnBrk="1" hangingPunct="1"/>
            <a:r>
              <a:rPr lang="en-US" altLang="en-US" dirty="0"/>
              <a:t>Standby redo log files are required for </a:t>
            </a:r>
            <a:r>
              <a:rPr lang="en-US" altLang="en-US" dirty="0">
                <a:latin typeface="Courier New" panose="02070309020205020404" pitchFamily="49" charset="0"/>
              </a:rPr>
              <a:t>FASTSYNC</a:t>
            </a:r>
            <a:r>
              <a:rPr lang="en-US" altLang="en-US" dirty="0"/>
              <a:t> mode.</a:t>
            </a:r>
          </a:p>
          <a:p>
            <a:pPr lvl="1" eaLnBrk="1" hangingPunct="1"/>
            <a:r>
              <a:rPr lang="en-US" altLang="en-US" dirty="0"/>
              <a:t>In the diagram in the slide, the solid line represents a synchronous operation (writing locally to the primary database online redo log files). The broken lines represent asynchronous operations with respect to the transaction commit on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281</a:t>
            </a:fld>
            <a:endParaRPr lang="en-US" dirty="0"/>
          </a:p>
        </p:txBody>
      </p:sp>
    </p:spTree>
    <p:extLst>
      <p:ext uri="{BB962C8B-B14F-4D97-AF65-F5344CB8AC3E}">
        <p14:creationId xmlns:p14="http://schemas.microsoft.com/office/powerpoint/2010/main" val="214266788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New commands are available to set, modify, and display the value of database initialization parameters in a database, far sync instance, or Recovery Appliance. Values set using these commands are directly applied to the database and are not stored in the broker configuration file. The new commands are shown in the slide above: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282</a:t>
            </a:fld>
            <a:endParaRPr lang="en-US" dirty="0"/>
          </a:p>
        </p:txBody>
      </p:sp>
    </p:spTree>
    <p:extLst>
      <p:ext uri="{BB962C8B-B14F-4D97-AF65-F5344CB8AC3E}">
        <p14:creationId xmlns:p14="http://schemas.microsoft.com/office/powerpoint/2010/main" val="149513302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xfrm>
            <a:off x="457200" y="4617720"/>
            <a:ext cx="6858000" cy="53644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DATABASE SET PARAMETER </a:t>
            </a:r>
            <a:r>
              <a:rPr lang="en-US" altLang="en-US" dirty="0"/>
              <a:t>command sets the specified initialization parameter for the named database.  The command format is as follows:</a:t>
            </a:r>
          </a:p>
          <a:p>
            <a:pPr lvl="1">
              <a:spcBef>
                <a:spcPts val="600"/>
              </a:spcBef>
            </a:pPr>
            <a:r>
              <a:rPr lang="en-US" altLang="en-US" dirty="0">
                <a:latin typeface="Courier New" panose="02070309020205020404" pitchFamily="49" charset="0"/>
                <a:cs typeface="Courier New" panose="02070309020205020404" pitchFamily="49" charset="0"/>
              </a:rPr>
              <a:t>EDIT DATABASE </a:t>
            </a:r>
            <a:r>
              <a:rPr lang="en-US" altLang="en-US" i="1" dirty="0">
                <a:latin typeface="Courier New" panose="02070309020205020404" pitchFamily="49" charset="0"/>
                <a:cs typeface="Courier New" panose="02070309020205020404" pitchFamily="49" charset="0"/>
              </a:rPr>
              <a:t>database_name</a:t>
            </a:r>
            <a:r>
              <a:rPr lang="en-US" altLang="en-US" dirty="0">
                <a:latin typeface="Courier New" panose="02070309020205020404" pitchFamily="49" charset="0"/>
                <a:cs typeface="Courier New" panose="02070309020205020404" pitchFamily="49" charset="0"/>
              </a:rPr>
              <a:t> SET PARAMETER </a:t>
            </a:r>
            <a:r>
              <a:rPr lang="en-US" altLang="en-US" i="1" dirty="0">
                <a:latin typeface="Courier New" panose="02070309020205020404" pitchFamily="49" charset="0"/>
                <a:cs typeface="Courier New" panose="02070309020205020404" pitchFamily="49" charset="0"/>
              </a:rPr>
              <a:t>parameter-name</a:t>
            </a:r>
            <a:r>
              <a:rPr lang="en-US" altLang="en-US" dirty="0">
                <a:latin typeface="Courier New" panose="02070309020205020404" pitchFamily="49" charset="0"/>
                <a:cs typeface="Courier New" panose="02070309020205020404" pitchFamily="49" charset="0"/>
              </a:rPr>
              <a:t> </a:t>
            </a:r>
            <a:r>
              <a:rPr lang="en-US" altLang="en-US" i="1" dirty="0">
                <a:latin typeface="Courier New" panose="02070309020205020404" pitchFamily="49" charset="0"/>
                <a:cs typeface="Courier New" panose="02070309020205020404" pitchFamily="49" charset="0"/>
              </a:rPr>
              <a:t>(db_unique_name)= value</a:t>
            </a:r>
            <a:r>
              <a:rPr lang="en-US" altLang="en-US" dirty="0">
                <a:latin typeface="Courier New" panose="02070309020205020404" pitchFamily="49" charset="0"/>
                <a:cs typeface="Courier New" panose="02070309020205020404" pitchFamily="49" charset="0"/>
              </a:rPr>
              <a:t> [</a:t>
            </a:r>
            <a:r>
              <a:rPr lang="en-US" altLang="en-US" i="1" dirty="0">
                <a:latin typeface="Courier New" panose="02070309020205020404" pitchFamily="49" charset="0"/>
                <a:cs typeface="Courier New" panose="02070309020205020404" pitchFamily="49" charset="0"/>
              </a:rPr>
              <a:t>initialization parameter options</a:t>
            </a:r>
            <a:r>
              <a:rPr lang="en-US" altLang="en-US" dirty="0">
                <a:latin typeface="Courier New" panose="02070309020205020404" pitchFamily="49" charset="0"/>
                <a:cs typeface="Courier New" panose="02070309020205020404" pitchFamily="49" charset="0"/>
              </a:rPr>
              <a:t>]</a:t>
            </a:r>
          </a:p>
          <a:p>
            <a:pPr lvl="1">
              <a:spcBef>
                <a:spcPts val="700"/>
              </a:spcBef>
            </a:pPr>
            <a:r>
              <a:rPr lang="en-US" altLang="en-US" dirty="0"/>
              <a:t>Command Parameters</a:t>
            </a:r>
          </a:p>
          <a:p>
            <a:pPr lvl="1">
              <a:spcBef>
                <a:spcPts val="600"/>
              </a:spcBef>
            </a:pPr>
            <a:r>
              <a:rPr lang="en-US" altLang="en-US" i="1" dirty="0">
                <a:latin typeface="Courier New" panose="02070309020205020404" pitchFamily="49" charset="0"/>
                <a:cs typeface="Courier New" panose="02070309020205020404" pitchFamily="49" charset="0"/>
              </a:rPr>
              <a:t>database-name (db_unique_name)</a:t>
            </a:r>
          </a:p>
          <a:p>
            <a:pPr lvl="1">
              <a:spcBef>
                <a:spcPts val="700"/>
              </a:spcBef>
            </a:pPr>
            <a:r>
              <a:rPr lang="en-US" altLang="en-US" dirty="0"/>
              <a:t>The name of the database for which you want to change a parameter value.</a:t>
            </a:r>
          </a:p>
          <a:p>
            <a:pPr lvl="1">
              <a:spcBef>
                <a:spcPts val="600"/>
              </a:spcBef>
            </a:pPr>
            <a:r>
              <a:rPr lang="en-US" altLang="en-US" i="1" dirty="0">
                <a:latin typeface="Courier New" panose="02070309020205020404" pitchFamily="49" charset="0"/>
                <a:cs typeface="Courier New" panose="02070309020205020404" pitchFamily="49" charset="0"/>
              </a:rPr>
              <a:t>parameter-name</a:t>
            </a:r>
          </a:p>
          <a:p>
            <a:pPr lvl="1">
              <a:spcBef>
                <a:spcPts val="700"/>
              </a:spcBef>
            </a:pPr>
            <a:r>
              <a:rPr lang="en-US" altLang="en-US" dirty="0"/>
              <a:t>The name of the existing database initialization parameter that must be modified.</a:t>
            </a:r>
          </a:p>
          <a:p>
            <a:pPr lvl="1">
              <a:spcBef>
                <a:spcPts val="600"/>
              </a:spcBef>
            </a:pPr>
            <a:r>
              <a:rPr lang="en-US" altLang="en-US" i="1" dirty="0">
                <a:latin typeface="Courier New" panose="02070309020205020404" pitchFamily="49" charset="0"/>
                <a:cs typeface="Courier New" panose="02070309020205020404" pitchFamily="49" charset="0"/>
              </a:rPr>
              <a:t>value</a:t>
            </a:r>
          </a:p>
          <a:p>
            <a:pPr lvl="1">
              <a:spcBef>
                <a:spcPts val="700"/>
              </a:spcBef>
            </a:pPr>
            <a:r>
              <a:rPr lang="en-US" altLang="en-US" dirty="0"/>
              <a:t>The new value for the parameter.</a:t>
            </a:r>
          </a:p>
          <a:p>
            <a:pPr lvl="1">
              <a:spcBef>
                <a:spcPts val="600"/>
              </a:spcBef>
            </a:pPr>
            <a:r>
              <a:rPr lang="en-US" altLang="en-US" i="1" dirty="0"/>
              <a:t>initialization parameter options</a:t>
            </a:r>
          </a:p>
          <a:p>
            <a:pPr lvl="1">
              <a:spcBef>
                <a:spcPts val="700"/>
              </a:spcBef>
            </a:pPr>
            <a:r>
              <a:rPr lang="en-US" altLang="en-US" dirty="0"/>
              <a:t>Additional initialization parameter options must be enclosed within single quotes. Use one or both of the following options:</a:t>
            </a:r>
          </a:p>
          <a:p>
            <a:pPr lvl="2">
              <a:spcBef>
                <a:spcPts val="400"/>
              </a:spcBef>
            </a:pPr>
            <a:r>
              <a:rPr lang="en-US" altLang="en-US" dirty="0">
                <a:latin typeface="Courier New" panose="02070309020205020404" pitchFamily="49" charset="0"/>
                <a:cs typeface="Courier New" panose="02070309020205020404" pitchFamily="49" charset="0"/>
              </a:rPr>
              <a:t>SCOPE</a:t>
            </a:r>
            <a:r>
              <a:rPr lang="en-US" altLang="en-US" dirty="0"/>
              <a:t>: Set one of the following values for scope: </a:t>
            </a:r>
            <a:r>
              <a:rPr lang="en-US" altLang="en-US" dirty="0">
                <a:latin typeface="Courier New" panose="02070309020205020404" pitchFamily="49" charset="0"/>
                <a:cs typeface="Courier New" panose="02070309020205020404" pitchFamily="49" charset="0"/>
              </a:rPr>
              <a:t>SPFILE</a:t>
            </a:r>
            <a:r>
              <a:rPr lang="en-US" altLang="en-US" dirty="0"/>
              <a:t>, </a:t>
            </a:r>
            <a:r>
              <a:rPr lang="en-US" altLang="en-US" dirty="0">
                <a:latin typeface="Courier New" panose="02070309020205020404" pitchFamily="49" charset="0"/>
                <a:cs typeface="Courier New" panose="02070309020205020404" pitchFamily="49" charset="0"/>
              </a:rPr>
              <a:t>MEMORY</a:t>
            </a:r>
            <a:r>
              <a:rPr lang="en-US" altLang="en-US" dirty="0"/>
              <a:t>, or </a:t>
            </a:r>
            <a:r>
              <a:rPr lang="en-US" altLang="en-US" dirty="0">
                <a:latin typeface="Courier New" panose="02070309020205020404" pitchFamily="49" charset="0"/>
                <a:cs typeface="Courier New" panose="02070309020205020404" pitchFamily="49" charset="0"/>
              </a:rPr>
              <a:t>BOTH</a:t>
            </a:r>
            <a:r>
              <a:rPr lang="en-US" altLang="en-US" dirty="0"/>
              <a:t>. The default value is </a:t>
            </a:r>
            <a:r>
              <a:rPr lang="en-US" altLang="en-US" dirty="0">
                <a:latin typeface="Courier New" panose="02070309020205020404" pitchFamily="49" charset="0"/>
                <a:cs typeface="Courier New" panose="02070309020205020404" pitchFamily="49" charset="0"/>
              </a:rPr>
              <a:t>BOTH</a:t>
            </a:r>
            <a:r>
              <a:rPr lang="en-US" altLang="en-US" dirty="0"/>
              <a:t>. If the specified parameter is a static parameter, then set </a:t>
            </a:r>
            <a:r>
              <a:rPr lang="en-US" altLang="en-US" dirty="0">
                <a:latin typeface="Courier New" panose="02070309020205020404" pitchFamily="49" charset="0"/>
                <a:cs typeface="Courier New" panose="02070309020205020404" pitchFamily="49" charset="0"/>
              </a:rPr>
              <a:t>SCOPE= SPFILE</a:t>
            </a:r>
            <a:r>
              <a:rPr lang="en-US" altLang="en-US" dirty="0"/>
              <a:t>.</a:t>
            </a:r>
          </a:p>
          <a:p>
            <a:pPr lvl="2">
              <a:spcBef>
                <a:spcPts val="400"/>
              </a:spcBef>
            </a:pPr>
            <a:r>
              <a:rPr lang="en-US" altLang="en-US" dirty="0">
                <a:latin typeface="Courier New" panose="02070309020205020404" pitchFamily="49" charset="0"/>
                <a:cs typeface="Courier New" panose="02070309020205020404" pitchFamily="49" charset="0"/>
              </a:rPr>
              <a:t>SID</a:t>
            </a:r>
            <a:r>
              <a:rPr lang="en-US" altLang="en-US" dirty="0"/>
              <a:t>: Specify the name of a database instance for which the parameter must be set. If the specified parameter must be set for all instances, </a:t>
            </a:r>
            <a:r>
              <a:rPr lang="en-US" altLang="en-US" dirty="0">
                <a:latin typeface="Courier New" panose="02070309020205020404" pitchFamily="49" charset="0"/>
                <a:cs typeface="Courier New" panose="02070309020205020404" pitchFamily="49" charset="0"/>
              </a:rPr>
              <a:t>set SID=’*’</a:t>
            </a:r>
            <a:r>
              <a:rPr lang="en-US" altLang="en-US" dirty="0"/>
              <a:t>.</a:t>
            </a:r>
          </a:p>
          <a:p>
            <a:pPr lvl="1">
              <a:spcBef>
                <a:spcPts val="700"/>
              </a:spcBef>
            </a:pPr>
            <a:r>
              <a:rPr lang="en-US" altLang="en-US" dirty="0" smtClean="0"/>
              <a:t>The database must be available when this command is run.</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283</a:t>
            </a:fld>
            <a:endParaRPr lang="en-US" dirty="0"/>
          </a:p>
        </p:txBody>
      </p:sp>
    </p:spTree>
    <p:extLst>
      <p:ext uri="{BB962C8B-B14F-4D97-AF65-F5344CB8AC3E}">
        <p14:creationId xmlns:p14="http://schemas.microsoft.com/office/powerpoint/2010/main" val="14260475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DATABASE RESET PARAMETER</a:t>
            </a:r>
            <a:r>
              <a:rPr lang="en-US" altLang="en-US" dirty="0"/>
              <a:t> command resets the specified database initialization parameter for the named database to its default value.</a:t>
            </a:r>
          </a:p>
          <a:p>
            <a:pPr lvl="1"/>
            <a:r>
              <a:rPr lang="en-US" altLang="en-US" dirty="0"/>
              <a:t>The command format is as follows:</a:t>
            </a:r>
          </a:p>
          <a:p>
            <a:pPr lvl="1"/>
            <a:r>
              <a:rPr lang="en-US" altLang="en-US" dirty="0">
                <a:latin typeface="Courier New" panose="02070309020205020404" pitchFamily="49" charset="0"/>
                <a:cs typeface="Courier New" panose="02070309020205020404" pitchFamily="49" charset="0"/>
              </a:rPr>
              <a:t>EDIT DATABASE database-name </a:t>
            </a:r>
            <a:r>
              <a:rPr lang="en-US" altLang="en-US" i="1" dirty="0">
                <a:latin typeface="Courier New" panose="02070309020205020404" pitchFamily="49" charset="0"/>
                <a:cs typeface="Courier New" panose="02070309020205020404" pitchFamily="49" charset="0"/>
              </a:rPr>
              <a:t>(db_unique_name)</a:t>
            </a:r>
            <a:r>
              <a:rPr lang="en-US" altLang="en-US" dirty="0">
                <a:latin typeface="Courier New" panose="02070309020205020404" pitchFamily="49" charset="0"/>
                <a:cs typeface="Courier New" panose="02070309020205020404" pitchFamily="49" charset="0"/>
              </a:rPr>
              <a:t> RESET PARAMETER parameter-name;</a:t>
            </a:r>
          </a:p>
          <a:p>
            <a:pPr lvl="1"/>
            <a:r>
              <a:rPr lang="en-US" altLang="en-US" dirty="0"/>
              <a:t>Command Parameters</a:t>
            </a:r>
          </a:p>
          <a:p>
            <a:pPr lvl="1"/>
            <a:r>
              <a:rPr lang="en-US" altLang="en-US" dirty="0">
                <a:latin typeface="Courier New" panose="02070309020205020404" pitchFamily="49" charset="0"/>
                <a:cs typeface="Courier New" panose="02070309020205020404" pitchFamily="49" charset="0"/>
              </a:rPr>
              <a:t>database-name </a:t>
            </a:r>
            <a:r>
              <a:rPr lang="en-US" altLang="en-US" i="1" dirty="0">
                <a:latin typeface="Courier New" panose="02070309020205020404" pitchFamily="49" charset="0"/>
                <a:cs typeface="Courier New" panose="02070309020205020404" pitchFamily="49" charset="0"/>
              </a:rPr>
              <a:t>(db_unique_name)</a:t>
            </a:r>
            <a:endParaRPr lang="en-US" altLang="en-US" dirty="0">
              <a:latin typeface="Courier New" panose="02070309020205020404" pitchFamily="49" charset="0"/>
              <a:cs typeface="Courier New" panose="02070309020205020404" pitchFamily="49" charset="0"/>
            </a:endParaRPr>
          </a:p>
          <a:p>
            <a:pPr lvl="1"/>
            <a:r>
              <a:rPr lang="en-US" altLang="en-US" dirty="0"/>
              <a:t>The name of the database for which you want to reset the specified initialization parameter.</a:t>
            </a:r>
          </a:p>
          <a:p>
            <a:pPr lvl="1"/>
            <a:r>
              <a:rPr lang="en-US" altLang="en-US" dirty="0">
                <a:latin typeface="Courier New" panose="02070309020205020404" pitchFamily="49" charset="0"/>
                <a:cs typeface="Courier New" panose="02070309020205020404" pitchFamily="49" charset="0"/>
              </a:rPr>
              <a:t>parameter-name</a:t>
            </a:r>
          </a:p>
          <a:p>
            <a:pPr lvl="1"/>
            <a:r>
              <a:rPr lang="en-US" altLang="en-US" dirty="0"/>
              <a:t>The name of an existing database initialization parameter whose value that must be reset.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284</a:t>
            </a:fld>
            <a:endParaRPr lang="en-US" dirty="0"/>
          </a:p>
        </p:txBody>
      </p:sp>
    </p:spTree>
    <p:extLst>
      <p:ext uri="{BB962C8B-B14F-4D97-AF65-F5344CB8AC3E}">
        <p14:creationId xmlns:p14="http://schemas.microsoft.com/office/powerpoint/2010/main" val="178459953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FAR_SYNC RESET PARAMETER</a:t>
            </a:r>
            <a:r>
              <a:rPr lang="en-US" altLang="en-US" dirty="0"/>
              <a:t> command resets the specified database initialization parameter for the named far sync instance to its default value. The command format is as follows:</a:t>
            </a:r>
          </a:p>
          <a:p>
            <a:pPr lvl="1"/>
            <a:r>
              <a:rPr lang="en-US" altLang="en-US" dirty="0">
                <a:latin typeface="Courier New" panose="02070309020205020404" pitchFamily="49" charset="0"/>
                <a:cs typeface="Courier New" panose="02070309020205020404" pitchFamily="49" charset="0"/>
              </a:rPr>
              <a:t>EDIT FAR_SYNC </a:t>
            </a:r>
            <a:r>
              <a:rPr lang="en-US" altLang="en-US" i="1" dirty="0">
                <a:latin typeface="Courier New" panose="02070309020205020404" pitchFamily="49" charset="0"/>
                <a:cs typeface="Courier New" panose="02070309020205020404" pitchFamily="49" charset="0"/>
              </a:rPr>
              <a:t>far_sync_instance_nam</a:t>
            </a:r>
            <a:r>
              <a:rPr lang="en-US" altLang="en-US" dirty="0">
                <a:latin typeface="Courier New" panose="02070309020205020404" pitchFamily="49" charset="0"/>
                <a:cs typeface="Courier New" panose="02070309020205020404" pitchFamily="49" charset="0"/>
              </a:rPr>
              <a:t>e RESET PARAMETER </a:t>
            </a:r>
            <a:r>
              <a:rPr lang="en-US" altLang="en-US" i="1" dirty="0">
                <a:latin typeface="Courier New" panose="02070309020205020404" pitchFamily="49" charset="0"/>
                <a:cs typeface="Courier New" panose="02070309020205020404" pitchFamily="49" charset="0"/>
              </a:rPr>
              <a:t>parameter_name</a:t>
            </a:r>
            <a:r>
              <a:rPr lang="en-US" altLang="en-US" dirty="0">
                <a:latin typeface="Courier New" panose="02070309020205020404" pitchFamily="49" charset="0"/>
                <a:cs typeface="Courier New" panose="02070309020205020404" pitchFamily="49" charset="0"/>
              </a:rPr>
              <a:t>;</a:t>
            </a:r>
          </a:p>
          <a:p>
            <a:pPr lvl="1"/>
            <a:r>
              <a:rPr lang="en-US" altLang="en-US" dirty="0"/>
              <a:t>Command Parameters</a:t>
            </a:r>
          </a:p>
          <a:p>
            <a:pPr lvl="1"/>
            <a:r>
              <a:rPr lang="en-US" altLang="en-US" i="1" dirty="0">
                <a:latin typeface="Courier New" panose="02070309020205020404" pitchFamily="49" charset="0"/>
                <a:cs typeface="Courier New" panose="02070309020205020404" pitchFamily="49" charset="0"/>
              </a:rPr>
              <a:t>far_sync_instance_name</a:t>
            </a:r>
          </a:p>
          <a:p>
            <a:pPr lvl="1"/>
            <a:r>
              <a:rPr lang="en-US" altLang="en-US" dirty="0"/>
              <a:t>The name of the far sync instance for which you want to edit information. It must match (case-insensitive) the value of the corresponding database </a:t>
            </a:r>
            <a:r>
              <a:rPr lang="en-US" altLang="en-US" dirty="0">
                <a:latin typeface="Courier New" panose="02070309020205020404" pitchFamily="49" charset="0"/>
                <a:cs typeface="Courier New" panose="02070309020205020404" pitchFamily="49" charset="0"/>
              </a:rPr>
              <a:t>DB_UNIQUE_NAME </a:t>
            </a:r>
            <a:r>
              <a:rPr lang="en-US" altLang="en-US" dirty="0"/>
              <a:t>initialization parameter.</a:t>
            </a:r>
          </a:p>
          <a:p>
            <a:pPr lvl="1"/>
            <a:r>
              <a:rPr lang="en-US" altLang="en-US" i="1" dirty="0">
                <a:latin typeface="Courier New" panose="02070309020205020404" pitchFamily="49" charset="0"/>
                <a:cs typeface="Courier New" panose="02070309020205020404" pitchFamily="49" charset="0"/>
              </a:rPr>
              <a:t>parameter_name</a:t>
            </a:r>
          </a:p>
          <a:p>
            <a:pPr lvl="1"/>
            <a:r>
              <a:rPr lang="en-US" altLang="en-US" dirty="0"/>
              <a:t>The name of the database initialization parameter to be reset to its default value.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285</a:t>
            </a:fld>
            <a:endParaRPr lang="en-US" dirty="0"/>
          </a:p>
        </p:txBody>
      </p:sp>
    </p:spTree>
    <p:extLst>
      <p:ext uri="{BB962C8B-B14F-4D97-AF65-F5344CB8AC3E}">
        <p14:creationId xmlns:p14="http://schemas.microsoft.com/office/powerpoint/2010/main" val="255099744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xfrm>
            <a:off x="457200" y="4617720"/>
            <a:ext cx="6858000" cy="5288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RECOVERY_APPLIANCE SET PARAMETER</a:t>
            </a:r>
            <a:r>
              <a:rPr lang="en-US" altLang="en-US" dirty="0"/>
              <a:t> command sets the specified initialization parameter for the named Zero Data Loss Recovery Appliance (Recovery Appliance). The command format is as follows:</a:t>
            </a:r>
          </a:p>
          <a:p>
            <a:pPr lvl="1">
              <a:spcBef>
                <a:spcPts val="700"/>
              </a:spcBef>
            </a:pPr>
            <a:r>
              <a:rPr lang="en-US" altLang="en-US" dirty="0">
                <a:latin typeface="Courier New" panose="02070309020205020404" pitchFamily="49" charset="0"/>
                <a:cs typeface="Courier New" panose="02070309020205020404" pitchFamily="49" charset="0"/>
              </a:rPr>
              <a:t>EDIT RECOVERY_APPLIANCE </a:t>
            </a:r>
            <a:r>
              <a:rPr lang="en-US" altLang="en-US" i="1" dirty="0">
                <a:latin typeface="Courier New" panose="02070309020205020404" pitchFamily="49" charset="0"/>
                <a:cs typeface="Courier New" panose="02070309020205020404" pitchFamily="49" charset="0"/>
              </a:rPr>
              <a:t>object_name</a:t>
            </a:r>
            <a:r>
              <a:rPr lang="en-US" altLang="en-US" dirty="0">
                <a:latin typeface="Courier New" panose="02070309020205020404" pitchFamily="49" charset="0"/>
                <a:cs typeface="Courier New" panose="02070309020205020404" pitchFamily="49" charset="0"/>
              </a:rPr>
              <a:t> SET PARAMETER </a:t>
            </a:r>
            <a:r>
              <a:rPr lang="en-US" altLang="en-US" i="1" dirty="0">
                <a:latin typeface="Courier New" panose="02070309020205020404" pitchFamily="49" charset="0"/>
                <a:cs typeface="Courier New" panose="02070309020205020404" pitchFamily="49" charset="0"/>
              </a:rPr>
              <a:t>parmater-name</a:t>
            </a:r>
            <a:r>
              <a:rPr lang="en-US" altLang="en-US" dirty="0">
                <a:latin typeface="Courier New" panose="02070309020205020404" pitchFamily="49" charset="0"/>
                <a:cs typeface="Courier New" panose="02070309020205020404" pitchFamily="49" charset="0"/>
              </a:rPr>
              <a:t> = </a:t>
            </a:r>
            <a:r>
              <a:rPr lang="en-US" altLang="en-US" i="1" dirty="0">
                <a:latin typeface="Courier New" panose="02070309020205020404" pitchFamily="49" charset="0"/>
                <a:cs typeface="Courier New" panose="02070309020205020404" pitchFamily="49" charset="0"/>
              </a:rPr>
              <a:t>value</a:t>
            </a:r>
            <a:r>
              <a:rPr lang="en-US" altLang="en-US" dirty="0">
                <a:latin typeface="Courier New" panose="02070309020205020404" pitchFamily="49" charset="0"/>
                <a:cs typeface="Courier New" panose="02070309020205020404" pitchFamily="49" charset="0"/>
              </a:rPr>
              <a:t> | </a:t>
            </a:r>
            <a:r>
              <a:rPr lang="en-US" altLang="en-US" i="1" dirty="0">
                <a:latin typeface="Courier New" panose="02070309020205020404" pitchFamily="49" charset="0"/>
                <a:cs typeface="Courier New" panose="02070309020205020404" pitchFamily="49" charset="0"/>
              </a:rPr>
              <a:t>initialization parameter options</a:t>
            </a:r>
            <a:r>
              <a:rPr lang="en-US" altLang="en-US" dirty="0">
                <a:latin typeface="Courier New" panose="02070309020205020404" pitchFamily="49" charset="0"/>
                <a:cs typeface="Courier New" panose="02070309020205020404" pitchFamily="49" charset="0"/>
              </a:rPr>
              <a:t>;</a:t>
            </a:r>
          </a:p>
          <a:p>
            <a:pPr lvl="1">
              <a:spcBef>
                <a:spcPts val="700"/>
              </a:spcBef>
            </a:pPr>
            <a:r>
              <a:rPr lang="en-US" altLang="en-US" dirty="0"/>
              <a:t>Command Parameters</a:t>
            </a:r>
          </a:p>
          <a:p>
            <a:pPr lvl="1">
              <a:spcBef>
                <a:spcPts val="700"/>
              </a:spcBef>
            </a:pPr>
            <a:r>
              <a:rPr lang="en-US" altLang="en-US" i="1" dirty="0">
                <a:latin typeface="Courier New" panose="02070309020205020404" pitchFamily="49" charset="0"/>
                <a:cs typeface="Courier New" panose="02070309020205020404" pitchFamily="49" charset="0"/>
              </a:rPr>
              <a:t>object-name</a:t>
            </a:r>
          </a:p>
          <a:p>
            <a:pPr lvl="1">
              <a:spcBef>
                <a:spcPts val="700"/>
              </a:spcBef>
            </a:pPr>
            <a:r>
              <a:rPr lang="en-US" altLang="en-US" dirty="0"/>
              <a:t>The name of the Recovery Appliance for which you want to change a parameter value.</a:t>
            </a:r>
          </a:p>
          <a:p>
            <a:pPr lvl="1">
              <a:spcBef>
                <a:spcPts val="700"/>
              </a:spcBef>
            </a:pPr>
            <a:r>
              <a:rPr lang="en-US" altLang="en-US" i="1" dirty="0">
                <a:latin typeface="Courier New" panose="02070309020205020404" pitchFamily="49" charset="0"/>
                <a:cs typeface="Courier New" panose="02070309020205020404" pitchFamily="49" charset="0"/>
              </a:rPr>
              <a:t>parameter-name</a:t>
            </a:r>
          </a:p>
          <a:p>
            <a:pPr lvl="1">
              <a:spcBef>
                <a:spcPts val="700"/>
              </a:spcBef>
            </a:pPr>
            <a:r>
              <a:rPr lang="en-US" altLang="en-US" dirty="0"/>
              <a:t>The name of the existing database initialization parameter that must be modified.</a:t>
            </a:r>
          </a:p>
          <a:p>
            <a:pPr lvl="1">
              <a:spcBef>
                <a:spcPts val="700"/>
              </a:spcBef>
            </a:pPr>
            <a:r>
              <a:rPr lang="en-US" altLang="en-US" dirty="0">
                <a:latin typeface="Courier New" panose="02070309020205020404" pitchFamily="49" charset="0"/>
                <a:cs typeface="Courier New" panose="02070309020205020404" pitchFamily="49" charset="0"/>
              </a:rPr>
              <a:t>value</a:t>
            </a:r>
          </a:p>
          <a:p>
            <a:pPr lvl="1">
              <a:spcBef>
                <a:spcPts val="700"/>
              </a:spcBef>
            </a:pPr>
            <a:r>
              <a:rPr lang="en-US" altLang="en-US" dirty="0"/>
              <a:t>The new value for the initialization parameter.</a:t>
            </a:r>
          </a:p>
          <a:p>
            <a:pPr lvl="1">
              <a:spcBef>
                <a:spcPts val="700"/>
              </a:spcBef>
            </a:pPr>
            <a:r>
              <a:rPr lang="en-US" altLang="en-US" i="1" dirty="0">
                <a:latin typeface="Courier New" panose="02070309020205020404" pitchFamily="49" charset="0"/>
                <a:cs typeface="Courier New" panose="02070309020205020404" pitchFamily="49" charset="0"/>
              </a:rPr>
              <a:t>initialization parameter options</a:t>
            </a:r>
          </a:p>
          <a:p>
            <a:pPr lvl="1">
              <a:spcBef>
                <a:spcPts val="700"/>
              </a:spcBef>
            </a:pPr>
            <a:r>
              <a:rPr lang="en-US" altLang="en-US" dirty="0"/>
              <a:t>Additional options include the following:</a:t>
            </a:r>
          </a:p>
          <a:p>
            <a:pPr lvl="2"/>
            <a:r>
              <a:rPr lang="en-US" altLang="en-US" dirty="0">
                <a:latin typeface="Courier New" panose="02070309020205020404" pitchFamily="49" charset="0"/>
                <a:cs typeface="Courier New" panose="02070309020205020404" pitchFamily="49" charset="0"/>
              </a:rPr>
              <a:t>SCOPE</a:t>
            </a:r>
            <a:r>
              <a:rPr lang="en-US" altLang="en-US" dirty="0"/>
              <a:t>: Set one of the following values for scope: </a:t>
            </a:r>
            <a:r>
              <a:rPr lang="en-US" altLang="en-US" dirty="0">
                <a:latin typeface="Courier New" panose="02070309020205020404" pitchFamily="49" charset="0"/>
                <a:cs typeface="Courier New" panose="02070309020205020404" pitchFamily="49" charset="0"/>
              </a:rPr>
              <a:t>SPFILE</a:t>
            </a:r>
            <a:r>
              <a:rPr lang="en-US" altLang="en-US" dirty="0"/>
              <a:t>, </a:t>
            </a:r>
            <a:r>
              <a:rPr lang="en-US" altLang="en-US" dirty="0">
                <a:latin typeface="Courier New" panose="02070309020205020404" pitchFamily="49" charset="0"/>
                <a:cs typeface="Courier New" panose="02070309020205020404" pitchFamily="49" charset="0"/>
              </a:rPr>
              <a:t>MEMORY</a:t>
            </a:r>
            <a:r>
              <a:rPr lang="en-US" altLang="en-US" dirty="0"/>
              <a:t>, or </a:t>
            </a:r>
            <a:r>
              <a:rPr lang="en-US" altLang="en-US" dirty="0">
                <a:latin typeface="Courier New" panose="02070309020205020404" pitchFamily="49" charset="0"/>
                <a:cs typeface="Courier New" panose="02070309020205020404" pitchFamily="49" charset="0"/>
              </a:rPr>
              <a:t>BOTH</a:t>
            </a:r>
            <a:r>
              <a:rPr lang="en-US" altLang="en-US" dirty="0"/>
              <a:t>. The default value is </a:t>
            </a:r>
            <a:r>
              <a:rPr lang="en-US" altLang="en-US" dirty="0">
                <a:latin typeface="Courier New" panose="02070309020205020404" pitchFamily="49" charset="0"/>
                <a:cs typeface="Courier New" panose="02070309020205020404" pitchFamily="49" charset="0"/>
              </a:rPr>
              <a:t>BOTH</a:t>
            </a:r>
            <a:r>
              <a:rPr lang="en-US" altLang="en-US" dirty="0"/>
              <a:t>. If the specified parameter is a static parameter, then set </a:t>
            </a:r>
            <a:r>
              <a:rPr lang="en-US" altLang="en-US" dirty="0">
                <a:latin typeface="Courier New" panose="02070309020205020404" pitchFamily="49" charset="0"/>
                <a:cs typeface="Courier New" panose="02070309020205020404" pitchFamily="49" charset="0"/>
              </a:rPr>
              <a:t>SCOPE=SPFILE</a:t>
            </a:r>
            <a:r>
              <a:rPr lang="en-US" altLang="en-US" dirty="0"/>
              <a:t>.</a:t>
            </a:r>
          </a:p>
          <a:p>
            <a:pPr lvl="2"/>
            <a:r>
              <a:rPr lang="en-US" altLang="en-US" dirty="0">
                <a:latin typeface="Courier New" panose="02070309020205020404" pitchFamily="49" charset="0"/>
                <a:cs typeface="Courier New" panose="02070309020205020404" pitchFamily="49" charset="0"/>
              </a:rPr>
              <a:t>SID</a:t>
            </a:r>
            <a:r>
              <a:rPr lang="en-US" altLang="en-US" dirty="0"/>
              <a:t>: Specify the name of a database instance for which the parameter must be set. If the specified parameter must be set for all instances, set </a:t>
            </a:r>
            <a:r>
              <a:rPr lang="en-US" altLang="en-US" dirty="0">
                <a:latin typeface="Courier New" panose="02070309020205020404" pitchFamily="49" charset="0"/>
                <a:cs typeface="Courier New" panose="02070309020205020404" pitchFamily="49" charset="0"/>
              </a:rPr>
              <a:t>SID=’*’</a:t>
            </a:r>
            <a:r>
              <a:rPr lang="en-US" altLang="en-US" dirty="0"/>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286</a:t>
            </a:fld>
            <a:endParaRPr lang="en-US" dirty="0"/>
          </a:p>
        </p:txBody>
      </p:sp>
    </p:spTree>
    <p:extLst>
      <p:ext uri="{BB962C8B-B14F-4D97-AF65-F5344CB8AC3E}">
        <p14:creationId xmlns:p14="http://schemas.microsoft.com/office/powerpoint/2010/main" val="118623677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RECOVERY_APPLIANCE RESET PARAMETER</a:t>
            </a:r>
            <a:r>
              <a:rPr lang="en-US" altLang="en-US" dirty="0"/>
              <a:t> command resets the specified database initialization parameter for the named Recovery Appliance to its default value. The command format is as follows:</a:t>
            </a:r>
          </a:p>
          <a:p>
            <a:pPr lvl="1"/>
            <a:r>
              <a:rPr lang="en-US" altLang="en-US" dirty="0">
                <a:latin typeface="Courier New" panose="02070309020205020404" pitchFamily="49" charset="0"/>
                <a:cs typeface="Courier New" panose="02070309020205020404" pitchFamily="49" charset="0"/>
              </a:rPr>
              <a:t>EDIT RECOVERY_APPLIANCE </a:t>
            </a:r>
            <a:r>
              <a:rPr lang="en-US" altLang="en-US" i="1" dirty="0">
                <a:latin typeface="Courier New" panose="02070309020205020404" pitchFamily="49" charset="0"/>
                <a:cs typeface="Courier New" panose="02070309020205020404" pitchFamily="49" charset="0"/>
              </a:rPr>
              <a:t>object name</a:t>
            </a:r>
            <a:r>
              <a:rPr lang="en-US" altLang="en-US" dirty="0">
                <a:latin typeface="Courier New" panose="02070309020205020404" pitchFamily="49" charset="0"/>
                <a:cs typeface="Courier New" panose="02070309020205020404" pitchFamily="49" charset="0"/>
              </a:rPr>
              <a:t> RESET PARAMETER </a:t>
            </a:r>
            <a:r>
              <a:rPr lang="en-US" altLang="en-US" i="1" dirty="0">
                <a:latin typeface="Courier New" panose="02070309020205020404" pitchFamily="49" charset="0"/>
                <a:cs typeface="Courier New" panose="02070309020205020404" pitchFamily="49" charset="0"/>
              </a:rPr>
              <a:t>parameter-name</a:t>
            </a:r>
            <a:r>
              <a:rPr lang="en-US" altLang="en-US" dirty="0">
                <a:latin typeface="Courier New" panose="02070309020205020404" pitchFamily="49" charset="0"/>
                <a:cs typeface="Courier New" panose="02070309020205020404" pitchFamily="49" charset="0"/>
              </a:rPr>
              <a:t>;</a:t>
            </a:r>
          </a:p>
          <a:p>
            <a:pPr lvl="1"/>
            <a:r>
              <a:rPr lang="en-US" altLang="en-US" dirty="0"/>
              <a:t>Command Parameters</a:t>
            </a:r>
          </a:p>
          <a:p>
            <a:pPr lvl="1"/>
            <a:r>
              <a:rPr lang="en-US" altLang="en-US" i="1" dirty="0">
                <a:latin typeface="Courier New" panose="02070309020205020404" pitchFamily="49" charset="0"/>
                <a:cs typeface="Courier New" panose="02070309020205020404" pitchFamily="49" charset="0"/>
              </a:rPr>
              <a:t>object name</a:t>
            </a:r>
          </a:p>
          <a:p>
            <a:pPr lvl="1"/>
            <a:r>
              <a:rPr lang="en-US" altLang="en-US" dirty="0"/>
              <a:t>The name of the Recovery Appliance for which you want to reset the initialization parameter value to its default value.</a:t>
            </a:r>
          </a:p>
          <a:p>
            <a:pPr lvl="1"/>
            <a:r>
              <a:rPr lang="en-US" altLang="en-US" i="1" dirty="0">
                <a:latin typeface="Courier New" panose="02070309020205020404" pitchFamily="49" charset="0"/>
                <a:cs typeface="Courier New" panose="02070309020205020404" pitchFamily="49" charset="0"/>
              </a:rPr>
              <a:t>parameter-name</a:t>
            </a:r>
          </a:p>
          <a:p>
            <a:pPr lvl="1"/>
            <a:r>
              <a:rPr lang="en-US" altLang="en-US" dirty="0"/>
              <a:t>The name of the database initialization parameter that must be reset.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287</a:t>
            </a:fld>
            <a:endParaRPr lang="en-US" dirty="0"/>
          </a:p>
        </p:txBody>
      </p:sp>
    </p:spTree>
    <p:extLst>
      <p:ext uri="{BB962C8B-B14F-4D97-AF65-F5344CB8AC3E}">
        <p14:creationId xmlns:p14="http://schemas.microsoft.com/office/powerpoint/2010/main" val="134010820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SET TRACE_LEVEL</a:t>
            </a:r>
            <a:r>
              <a:rPr lang="en-US" altLang="en-US" dirty="0"/>
              <a:t> command sets the amount of tracing done by DGMGRL. This is a client-side setting and does not impact the tracing set for the broker within the Oracle Database. The command format is as follows:</a:t>
            </a:r>
          </a:p>
          <a:p>
            <a:pPr lvl="1"/>
            <a:r>
              <a:rPr lang="en-US" altLang="en-US" dirty="0">
                <a:latin typeface="Courier New" panose="02070309020205020404" pitchFamily="49" charset="0"/>
                <a:cs typeface="Courier New" panose="02070309020205020404" pitchFamily="49" charset="0"/>
              </a:rPr>
              <a:t>SET TRACE_LEVEL [ SUPPORT | USER | NONE];</a:t>
            </a:r>
          </a:p>
          <a:p>
            <a:pPr lvl="1"/>
            <a:r>
              <a:rPr lang="en-US" altLang="en-US" dirty="0"/>
              <a:t>Set trace level to </a:t>
            </a:r>
            <a:r>
              <a:rPr lang="en-US" altLang="en-US" dirty="0">
                <a:latin typeface="Courier New" panose="02070309020205020404" pitchFamily="49" charset="0"/>
                <a:cs typeface="Courier New" panose="02070309020205020404" pitchFamily="49" charset="0"/>
              </a:rPr>
              <a:t>USER </a:t>
            </a:r>
            <a:r>
              <a:rPr lang="en-US" altLang="en-US" dirty="0"/>
              <a:t>to limit the amount of tracing information stored. This is the default setting and includes information about fast-start failover, status changes of the primary and target standby database, and error or warning messages.</a:t>
            </a:r>
          </a:p>
          <a:p>
            <a:pPr lvl="1"/>
            <a:r>
              <a:rPr lang="en-US" altLang="en-US" dirty="0"/>
              <a:t>Set trace level to </a:t>
            </a:r>
            <a:r>
              <a:rPr lang="en-US" altLang="en-US" dirty="0">
                <a:latin typeface="Courier New" panose="02070309020205020404" pitchFamily="49" charset="0"/>
                <a:cs typeface="Courier New" panose="02070309020205020404" pitchFamily="49" charset="0"/>
              </a:rPr>
              <a:t>SUPPORT</a:t>
            </a:r>
            <a:r>
              <a:rPr lang="en-US" altLang="en-US" dirty="0"/>
              <a:t> to increase the amount of tracing information to include lower-level information needed by Oracle Support Services.</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288</a:t>
            </a:fld>
            <a:endParaRPr lang="en-US" dirty="0"/>
          </a:p>
        </p:txBody>
      </p:sp>
    </p:spTree>
    <p:extLst>
      <p:ext uri="{BB962C8B-B14F-4D97-AF65-F5344CB8AC3E}">
        <p14:creationId xmlns:p14="http://schemas.microsoft.com/office/powerpoint/2010/main" val="413000185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example above starts DGMGRL with the </a:t>
            </a:r>
            <a:r>
              <a:rPr lang="en-US" altLang="en-US" dirty="0">
                <a:latin typeface="Courier New" panose="02070309020205020404" pitchFamily="49" charset="0"/>
                <a:cs typeface="Courier New" panose="02070309020205020404" pitchFamily="49" charset="0"/>
              </a:rPr>
              <a:t>TRACE_LEVEL</a:t>
            </a:r>
            <a:r>
              <a:rPr lang="en-US" altLang="en-US" dirty="0"/>
              <a:t> set to the default setting of </a:t>
            </a:r>
            <a:r>
              <a:rPr lang="en-US" altLang="en-US" dirty="0">
                <a:latin typeface="Courier New" panose="02070309020205020404" pitchFamily="49" charset="0"/>
                <a:cs typeface="Courier New" panose="02070309020205020404" pitchFamily="49" charset="0"/>
              </a:rPr>
              <a:t>USER</a:t>
            </a:r>
            <a:r>
              <a:rPr lang="en-US" altLang="en-US" dirty="0"/>
              <a:t>. The </a:t>
            </a:r>
            <a:r>
              <a:rPr lang="en-US" altLang="en-US" dirty="0">
                <a:latin typeface="Courier New" panose="02070309020205020404" pitchFamily="49" charset="0"/>
                <a:cs typeface="Courier New" panose="02070309020205020404" pitchFamily="49" charset="0"/>
              </a:rPr>
              <a:t>SET TRACE_LEVEL</a:t>
            </a:r>
            <a:r>
              <a:rPr lang="en-US" altLang="en-US" dirty="0"/>
              <a:t> command is used to modify the trace level for DGMGRL to </a:t>
            </a:r>
            <a:r>
              <a:rPr lang="en-US" altLang="en-US" dirty="0">
                <a:latin typeface="Courier New" panose="02070309020205020404" pitchFamily="49" charset="0"/>
                <a:cs typeface="Courier New" panose="02070309020205020404" pitchFamily="49" charset="0"/>
              </a:rPr>
              <a:t>SUPPORT</a:t>
            </a:r>
            <a:r>
              <a:rPr lang="en-US" altLang="en-US" dirty="0"/>
              <a:t>.</a:t>
            </a:r>
          </a:p>
          <a:p>
            <a:pPr lvl="1"/>
            <a:r>
              <a:rPr lang="en-US" altLang="en-US" dirty="0"/>
              <a:t>When you subsequently start the observer, use the </a:t>
            </a:r>
            <a:r>
              <a:rPr lang="en-US" altLang="en-US" dirty="0">
                <a:latin typeface="Courier New" panose="02070309020205020404" pitchFamily="49" charset="0"/>
                <a:cs typeface="Courier New" panose="02070309020205020404" pitchFamily="49" charset="0"/>
              </a:rPr>
              <a:t>TRACE_LEVEL</a:t>
            </a:r>
            <a:r>
              <a:rPr lang="en-US" altLang="en-US" dirty="0"/>
              <a:t> clause to set the observer's trace level to </a:t>
            </a:r>
            <a:r>
              <a:rPr lang="en-US" altLang="en-US" dirty="0">
                <a:latin typeface="Courier New" panose="02070309020205020404" pitchFamily="49" charset="0"/>
                <a:cs typeface="Courier New" panose="02070309020205020404" pitchFamily="49" charset="0"/>
              </a:rPr>
              <a:t>USER</a:t>
            </a:r>
            <a:r>
              <a:rPr lang="en-US" altLang="en-US" dirty="0"/>
              <a:t>. If you omit the </a:t>
            </a:r>
            <a:r>
              <a:rPr lang="en-US" altLang="en-US" dirty="0">
                <a:latin typeface="Courier New" panose="02070309020205020404" pitchFamily="49" charset="0"/>
                <a:cs typeface="Courier New" panose="02070309020205020404" pitchFamily="49" charset="0"/>
              </a:rPr>
              <a:t>TRACE_LEVEL</a:t>
            </a:r>
            <a:r>
              <a:rPr lang="en-US" altLang="en-US" dirty="0"/>
              <a:t> clause in the </a:t>
            </a:r>
            <a:r>
              <a:rPr lang="en-US" altLang="en-US" dirty="0">
                <a:latin typeface="Courier New" panose="02070309020205020404" pitchFamily="49" charset="0"/>
                <a:cs typeface="Courier New" panose="02070309020205020404" pitchFamily="49" charset="0"/>
              </a:rPr>
              <a:t>START OBSERVER</a:t>
            </a:r>
            <a:r>
              <a:rPr lang="en-US" altLang="en-US" dirty="0"/>
              <a:t> command, the observer is started using the same trace level setting as DGMGRL, </a:t>
            </a:r>
            <a:r>
              <a:rPr lang="en-US" altLang="en-US" dirty="0">
                <a:latin typeface="Courier New" panose="02070309020205020404" pitchFamily="49" charset="0"/>
                <a:cs typeface="Courier New" panose="02070309020205020404" pitchFamily="49" charset="0"/>
              </a:rPr>
              <a:t>SUPPORT</a:t>
            </a:r>
            <a:r>
              <a:rPr lang="en-US" altLang="en-US" dirty="0"/>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289</a:t>
            </a:fld>
            <a:endParaRPr lang="en-US" dirty="0"/>
          </a:p>
        </p:txBody>
      </p:sp>
    </p:spTree>
    <p:extLst>
      <p:ext uri="{BB962C8B-B14F-4D97-AF65-F5344CB8AC3E}">
        <p14:creationId xmlns:p14="http://schemas.microsoft.com/office/powerpoint/2010/main" val="3274898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Oracle Net Services provide enterprise-wide connectivity solutions in distributed, heterogeneous computing environments. It enables a network session from a client application to an Oracle Database server.</a:t>
            </a:r>
          </a:p>
          <a:p>
            <a:pPr lvl="1" eaLnBrk="1" hangingPunct="1"/>
            <a:r>
              <a:rPr lang="en-US" altLang="en-US" dirty="0"/>
              <a:t>A dedicated server process is a type of service handler that the listener starts when it receives a client request. The slide depicts the process of establishing a connection from a client to an Oracle Database (non-shared server architecture) by using the following steps:</a:t>
            </a:r>
          </a:p>
          <a:p>
            <a:pPr lvl="2" eaLnBrk="1" hangingPunct="1">
              <a:buFont typeface="Calibri" panose="020F0502020204030204" pitchFamily="34" charset="0"/>
              <a:buAutoNum type="arabicPeriod"/>
            </a:pPr>
            <a:r>
              <a:rPr lang="en-US" altLang="en-US" dirty="0"/>
              <a:t>The listener receives a client connection request.</a:t>
            </a:r>
          </a:p>
          <a:p>
            <a:pPr lvl="2" eaLnBrk="1" hangingPunct="1">
              <a:buFont typeface="Calibri" panose="020F0502020204030204" pitchFamily="34" charset="0"/>
              <a:buAutoNum type="arabicPeriod"/>
            </a:pPr>
            <a:r>
              <a:rPr lang="en-US" altLang="en-US" dirty="0"/>
              <a:t>The listener starts a dedicated server process.</a:t>
            </a:r>
          </a:p>
          <a:p>
            <a:pPr lvl="2" eaLnBrk="1" hangingPunct="1">
              <a:buFont typeface="Calibri" panose="020F0502020204030204" pitchFamily="34" charset="0"/>
              <a:buAutoNum type="arabicPeriod"/>
            </a:pPr>
            <a:r>
              <a:rPr lang="en-US" altLang="en-US" dirty="0"/>
              <a:t>The listener provides the location of the dedicated server process in a redirect message.</a:t>
            </a:r>
          </a:p>
          <a:p>
            <a:pPr lvl="2" eaLnBrk="1" hangingPunct="1">
              <a:buFont typeface="Calibri" panose="020F0502020204030204" pitchFamily="34" charset="0"/>
              <a:buAutoNum type="arabicPeriod"/>
            </a:pPr>
            <a:r>
              <a:rPr lang="en-US" altLang="en-US" dirty="0"/>
              <a:t>The client connects directly to the dedicated server.</a:t>
            </a:r>
          </a:p>
          <a:p>
            <a:pPr lvl="1" eaLnBrk="1" hangingPunct="1"/>
            <a:r>
              <a:rPr lang="en-US" altLang="en-US" b="1" dirty="0"/>
              <a:t>Note:</a:t>
            </a:r>
            <a:r>
              <a:rPr lang="en-US" altLang="en-US" dirty="0"/>
              <a:t> Depending on the operating system and transport protocol, step three may be eliminated. In this case, the dedicated server process inherits the connection request from the listener. The result is the same—the network session established is between the client and the dedicated server process.</a:t>
            </a:r>
          </a:p>
          <a:p>
            <a:pPr lvl="1" eaLnBrk="1" hangingPunct="1"/>
            <a:r>
              <a:rPr lang="en-US" altLang="en-US" dirty="0"/>
              <a:t>If the client and database exist on the same computer, then the application initiating the session can spawn a dedicated server process without going through the listener. This is known as the bequeath protocol and is often used when starting a database instance.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29</a:t>
            </a:fld>
            <a:endParaRPr lang="en-US" dirty="0"/>
          </a:p>
        </p:txBody>
      </p:sp>
    </p:spTree>
    <p:extLst>
      <p:ext uri="{BB962C8B-B14F-4D97-AF65-F5344CB8AC3E}">
        <p14:creationId xmlns:p14="http://schemas.microsoft.com/office/powerpoint/2010/main" val="114291999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example above sets the DGMGRL trace level to </a:t>
            </a:r>
            <a:r>
              <a:rPr lang="en-US" altLang="en-US" dirty="0">
                <a:latin typeface="Courier New" panose="02070309020205020404" pitchFamily="49" charset="0"/>
                <a:cs typeface="Courier New" panose="02070309020205020404" pitchFamily="49" charset="0"/>
              </a:rPr>
              <a:t>SUPPORT</a:t>
            </a:r>
            <a:r>
              <a:rPr lang="en-US" altLang="en-US" dirty="0"/>
              <a:t>. The </a:t>
            </a:r>
            <a:r>
              <a:rPr lang="en-US" altLang="en-US" dirty="0">
                <a:latin typeface="Courier New" panose="02070309020205020404" pitchFamily="49" charset="0"/>
                <a:cs typeface="Courier New" panose="02070309020205020404" pitchFamily="49" charset="0"/>
              </a:rPr>
              <a:t>EDIT CONFIGURATION</a:t>
            </a:r>
            <a:r>
              <a:rPr lang="en-US" altLang="en-US" dirty="0"/>
              <a:t> command is used to set the trace level of the Oracle Database to </a:t>
            </a:r>
            <a:r>
              <a:rPr lang="en-US" altLang="en-US" dirty="0">
                <a:latin typeface="Courier New" panose="02070309020205020404" pitchFamily="49" charset="0"/>
                <a:cs typeface="Courier New" panose="02070309020205020404" pitchFamily="49" charset="0"/>
              </a:rPr>
              <a:t>USER</a:t>
            </a:r>
            <a:r>
              <a:rPr lang="en-US" altLang="en-US" dirty="0"/>
              <a:t>. Therefore, DGMGRL and the database use different tracing levels.</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290</a:t>
            </a:fld>
            <a:endParaRPr lang="en-US" dirty="0"/>
          </a:p>
        </p:txBody>
      </p:sp>
    </p:spTree>
    <p:extLst>
      <p:ext uri="{BB962C8B-B14F-4D97-AF65-F5344CB8AC3E}">
        <p14:creationId xmlns:p14="http://schemas.microsoft.com/office/powerpoint/2010/main" val="82393082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xfrm>
            <a:off x="457200" y="4617720"/>
            <a:ext cx="6858000" cy="5288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EDIT FAR_SYNC SET PARAMETER</a:t>
            </a:r>
            <a:r>
              <a:rPr lang="en-US" altLang="en-US" dirty="0"/>
              <a:t> command allows you to set a far sync instance initialization parameter. The command format is as follows:</a:t>
            </a:r>
          </a:p>
          <a:p>
            <a:pPr lvl="1">
              <a:spcBef>
                <a:spcPts val="700"/>
              </a:spcBef>
            </a:pPr>
            <a:r>
              <a:rPr lang="en-US" altLang="en-US" dirty="0">
                <a:latin typeface="Courier New" panose="02070309020205020404" pitchFamily="49" charset="0"/>
                <a:cs typeface="Courier New" panose="02070309020205020404" pitchFamily="49" charset="0"/>
              </a:rPr>
              <a:t>EDIT FAR_SYNC </a:t>
            </a:r>
            <a:r>
              <a:rPr lang="en-US" altLang="en-US" i="1" dirty="0">
                <a:latin typeface="Courier New" panose="02070309020205020404" pitchFamily="49" charset="0"/>
                <a:cs typeface="Courier New" panose="02070309020205020404" pitchFamily="49" charset="0"/>
              </a:rPr>
              <a:t>far_sync_instance_name</a:t>
            </a:r>
            <a:r>
              <a:rPr lang="en-US" altLang="en-US" dirty="0">
                <a:latin typeface="Courier New" panose="02070309020205020404" pitchFamily="49" charset="0"/>
                <a:cs typeface="Courier New" panose="02070309020205020404" pitchFamily="49" charset="0"/>
              </a:rPr>
              <a:t> SET PARAMETER </a:t>
            </a:r>
            <a:r>
              <a:rPr lang="en-US" altLang="en-US" i="1" dirty="0">
                <a:latin typeface="Courier New" panose="02070309020205020404" pitchFamily="49" charset="0"/>
                <a:cs typeface="Courier New" panose="02070309020205020404" pitchFamily="49" charset="0"/>
              </a:rPr>
              <a:t>parameter_name</a:t>
            </a:r>
            <a:r>
              <a:rPr lang="en-US" altLang="en-US" dirty="0">
                <a:latin typeface="Courier New" panose="02070309020205020404" pitchFamily="49" charset="0"/>
                <a:cs typeface="Courier New" panose="02070309020205020404" pitchFamily="49" charset="0"/>
              </a:rPr>
              <a:t>=</a:t>
            </a:r>
            <a:r>
              <a:rPr lang="en-US" altLang="en-US" i="1" dirty="0">
                <a:latin typeface="Courier New" panose="02070309020205020404" pitchFamily="49" charset="0"/>
                <a:cs typeface="Courier New" panose="02070309020205020404" pitchFamily="49" charset="0"/>
              </a:rPr>
              <a:t>value</a:t>
            </a:r>
            <a:r>
              <a:rPr lang="en-US" altLang="en-US" dirty="0">
                <a:latin typeface="Courier New" panose="02070309020205020404" pitchFamily="49" charset="0"/>
                <a:cs typeface="Courier New" panose="02070309020205020404" pitchFamily="49" charset="0"/>
              </a:rPr>
              <a:t> | </a:t>
            </a:r>
            <a:r>
              <a:rPr lang="en-US" altLang="en-US" i="1" dirty="0">
                <a:latin typeface="Courier New" panose="02070309020205020404" pitchFamily="49" charset="0"/>
                <a:cs typeface="Courier New" panose="02070309020205020404" pitchFamily="49" charset="0"/>
              </a:rPr>
              <a:t>initialization parameter options</a:t>
            </a:r>
            <a:r>
              <a:rPr lang="en-US" altLang="en-US" dirty="0">
                <a:latin typeface="Courier New" panose="02070309020205020404" pitchFamily="49" charset="0"/>
                <a:cs typeface="Courier New" panose="02070309020205020404" pitchFamily="49" charset="0"/>
              </a:rPr>
              <a:t>;</a:t>
            </a:r>
          </a:p>
          <a:p>
            <a:pPr lvl="1">
              <a:spcBef>
                <a:spcPts val="700"/>
              </a:spcBef>
            </a:pPr>
            <a:r>
              <a:rPr lang="en-US" altLang="en-US" i="1" dirty="0">
                <a:latin typeface="Courier New" panose="02070309020205020404" pitchFamily="49" charset="0"/>
                <a:cs typeface="Courier New" panose="02070309020205020404" pitchFamily="49" charset="0"/>
              </a:rPr>
              <a:t>far_sync_instance_name</a:t>
            </a:r>
          </a:p>
          <a:p>
            <a:pPr lvl="1">
              <a:spcBef>
                <a:spcPts val="700"/>
              </a:spcBef>
            </a:pPr>
            <a:r>
              <a:rPr lang="en-US" altLang="en-US" dirty="0">
                <a:cs typeface="Arial" panose="020B0604020202020204" pitchFamily="34" charset="0"/>
              </a:rPr>
              <a:t>The name of the far sync instance for which you want to edit information. It must match (case-insensitive) the value of the corresponding database </a:t>
            </a:r>
            <a:r>
              <a:rPr lang="en-US" altLang="en-US" dirty="0">
                <a:latin typeface="Courier New" panose="02070309020205020404" pitchFamily="49" charset="0"/>
                <a:cs typeface="Courier New" panose="02070309020205020404" pitchFamily="49" charset="0"/>
              </a:rPr>
              <a:t>DB_UNIQUE_NAME</a:t>
            </a:r>
            <a:r>
              <a:rPr lang="en-US" altLang="en-US" dirty="0">
                <a:cs typeface="Arial" panose="020B0604020202020204" pitchFamily="34" charset="0"/>
              </a:rPr>
              <a:t> initialization parameter.</a:t>
            </a:r>
          </a:p>
          <a:p>
            <a:pPr lvl="1">
              <a:spcBef>
                <a:spcPts val="700"/>
              </a:spcBef>
            </a:pPr>
            <a:r>
              <a:rPr lang="en-US" altLang="en-US" i="1" dirty="0">
                <a:latin typeface="Courier New" panose="02070309020205020404" pitchFamily="49" charset="0"/>
                <a:cs typeface="Courier New" panose="02070309020205020404" pitchFamily="49" charset="0"/>
              </a:rPr>
              <a:t>parameter_name</a:t>
            </a:r>
          </a:p>
          <a:p>
            <a:pPr lvl="1">
              <a:spcBef>
                <a:spcPts val="700"/>
              </a:spcBef>
            </a:pPr>
            <a:r>
              <a:rPr lang="en-US" altLang="en-US" dirty="0">
                <a:cs typeface="Arial" panose="020B0604020202020204" pitchFamily="34" charset="0"/>
              </a:rPr>
              <a:t>The name of the existing database initialization parameter that must be modified.</a:t>
            </a:r>
          </a:p>
          <a:p>
            <a:pPr lvl="1">
              <a:spcBef>
                <a:spcPts val="700"/>
              </a:spcBef>
            </a:pPr>
            <a:r>
              <a:rPr lang="en-US" altLang="en-US" i="1" dirty="0">
                <a:latin typeface="Courier New" panose="02070309020205020404" pitchFamily="49" charset="0"/>
                <a:cs typeface="Courier New" panose="02070309020205020404" pitchFamily="49" charset="0"/>
              </a:rPr>
              <a:t>value</a:t>
            </a:r>
          </a:p>
          <a:p>
            <a:pPr lvl="1">
              <a:spcBef>
                <a:spcPts val="700"/>
              </a:spcBef>
            </a:pPr>
            <a:r>
              <a:rPr lang="en-US" altLang="en-US" dirty="0">
                <a:cs typeface="Arial" panose="020B0604020202020204" pitchFamily="34" charset="0"/>
              </a:rPr>
              <a:t>The new value for the property or parameter.</a:t>
            </a:r>
          </a:p>
          <a:p>
            <a:pPr lvl="1">
              <a:spcBef>
                <a:spcPts val="700"/>
              </a:spcBef>
            </a:pPr>
            <a:r>
              <a:rPr lang="en-US" altLang="en-US" i="1" dirty="0">
                <a:latin typeface="Courier New" panose="02070309020205020404" pitchFamily="49" charset="0"/>
                <a:cs typeface="Courier New" panose="02070309020205020404" pitchFamily="49" charset="0"/>
              </a:rPr>
              <a:t>initialization parameter options</a:t>
            </a:r>
          </a:p>
          <a:p>
            <a:pPr lvl="1">
              <a:spcBef>
                <a:spcPts val="700"/>
              </a:spcBef>
            </a:pPr>
            <a:r>
              <a:rPr lang="en-US" altLang="en-US" dirty="0">
                <a:cs typeface="Arial" panose="020B0604020202020204" pitchFamily="34" charset="0"/>
              </a:rPr>
              <a:t>Additional options include the following:</a:t>
            </a:r>
          </a:p>
          <a:p>
            <a:pPr lvl="2"/>
            <a:r>
              <a:rPr lang="en-US" altLang="en-US" dirty="0">
                <a:latin typeface="Courier New" panose="02070309020205020404" pitchFamily="49" charset="0"/>
                <a:cs typeface="Courier New" panose="02070309020205020404" pitchFamily="49" charset="0"/>
              </a:rPr>
              <a:t>SCOPE</a:t>
            </a:r>
            <a:r>
              <a:rPr lang="en-US" altLang="en-US" dirty="0">
                <a:cs typeface="Arial" panose="020B0604020202020204" pitchFamily="34" charset="0"/>
              </a:rPr>
              <a:t>: Set one of the following values for scope: </a:t>
            </a:r>
            <a:r>
              <a:rPr lang="en-US" altLang="en-US" dirty="0">
                <a:latin typeface="Courier New" panose="02070309020205020404" pitchFamily="49" charset="0"/>
                <a:cs typeface="Courier New" panose="02070309020205020404" pitchFamily="49" charset="0"/>
              </a:rPr>
              <a:t>SPFILE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MEMORY</a:t>
            </a:r>
            <a:r>
              <a:rPr lang="en-US" altLang="en-US" dirty="0">
                <a:cs typeface="Arial" panose="020B0604020202020204" pitchFamily="34" charset="0"/>
              </a:rPr>
              <a:t>, or </a:t>
            </a:r>
            <a:r>
              <a:rPr lang="en-US" altLang="en-US" dirty="0">
                <a:latin typeface="Courier New" panose="02070309020205020404" pitchFamily="49" charset="0"/>
                <a:cs typeface="Courier New" panose="02070309020205020404" pitchFamily="49" charset="0"/>
              </a:rPr>
              <a:t>BOTH</a:t>
            </a:r>
            <a:r>
              <a:rPr lang="en-US" altLang="en-US" dirty="0">
                <a:cs typeface="Arial" panose="020B0604020202020204" pitchFamily="34" charset="0"/>
              </a:rPr>
              <a:t>. The default value is </a:t>
            </a:r>
            <a:r>
              <a:rPr lang="en-US" altLang="en-US" dirty="0">
                <a:latin typeface="Courier New" panose="02070309020205020404" pitchFamily="49" charset="0"/>
                <a:cs typeface="Courier New" panose="02070309020205020404" pitchFamily="49" charset="0"/>
              </a:rPr>
              <a:t>BOTH</a:t>
            </a:r>
            <a:r>
              <a:rPr lang="en-US" altLang="en-US" dirty="0">
                <a:cs typeface="Arial" panose="020B0604020202020204" pitchFamily="34" charset="0"/>
              </a:rPr>
              <a:t>. If the specified parameter is a static parameter, then set </a:t>
            </a:r>
            <a:r>
              <a:rPr lang="en-US" altLang="en-US" dirty="0">
                <a:latin typeface="Courier New" panose="02070309020205020404" pitchFamily="49" charset="0"/>
                <a:cs typeface="Courier New" panose="02070309020205020404" pitchFamily="49" charset="0"/>
              </a:rPr>
              <a:t>SCOPE=SPFILE</a:t>
            </a:r>
            <a:r>
              <a:rPr lang="en-US" altLang="en-US" dirty="0">
                <a:cs typeface="Arial" panose="020B0604020202020204" pitchFamily="34" charset="0"/>
              </a:rPr>
              <a:t>.</a:t>
            </a:r>
          </a:p>
          <a:p>
            <a:pPr lvl="2"/>
            <a:r>
              <a:rPr lang="en-US" altLang="en-US" dirty="0">
                <a:latin typeface="Courier New" panose="02070309020205020404" pitchFamily="49" charset="0"/>
                <a:cs typeface="Courier New" panose="02070309020205020404" pitchFamily="49" charset="0"/>
              </a:rPr>
              <a:t>SID</a:t>
            </a:r>
            <a:r>
              <a:rPr lang="en-US" altLang="en-US" dirty="0">
                <a:cs typeface="Arial" panose="020B0604020202020204" pitchFamily="34" charset="0"/>
              </a:rPr>
              <a:t>: Specify the name of a database instance for which the parameter must be set. If the specified parameter must be set for all instances, set </a:t>
            </a:r>
            <a:r>
              <a:rPr lang="en-US" altLang="en-US" dirty="0">
                <a:latin typeface="Courier New" panose="02070309020205020404" pitchFamily="49" charset="0"/>
                <a:cs typeface="Courier New" panose="02070309020205020404" pitchFamily="49" charset="0"/>
              </a:rPr>
              <a:t>SID=’*’</a:t>
            </a:r>
            <a:r>
              <a:rPr lang="en-US" altLang="en-US" dirty="0">
                <a:cs typeface="Arial" panose="020B0604020202020204" pitchFamily="34" charset="0"/>
              </a:rPr>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291</a:t>
            </a:fld>
            <a:endParaRPr lang="en-US" dirty="0"/>
          </a:p>
        </p:txBody>
      </p:sp>
    </p:spTree>
    <p:extLst>
      <p:ext uri="{BB962C8B-B14F-4D97-AF65-F5344CB8AC3E}">
        <p14:creationId xmlns:p14="http://schemas.microsoft.com/office/powerpoint/2010/main" val="139305167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properties that are associated with database initialization parameters are deprecated in this release and may be desupported in a future release:</a:t>
            </a:r>
          </a:p>
          <a:p>
            <a:pPr lvl="1"/>
            <a:r>
              <a:rPr lang="en-US" altLang="en-US" dirty="0">
                <a:latin typeface="Courier New" panose="02070309020205020404" pitchFamily="49" charset="0"/>
                <a:cs typeface="Courier New" panose="02070309020205020404" pitchFamily="49" charset="0"/>
              </a:rPr>
              <a:t>ArchiveLagTarget</a:t>
            </a:r>
            <a:r>
              <a:rPr lang="en-US" altLang="en-US" dirty="0"/>
              <a:t>, </a:t>
            </a:r>
            <a:r>
              <a:rPr lang="en-US" altLang="en-US" dirty="0">
                <a:latin typeface="Courier New" panose="02070309020205020404" pitchFamily="49" charset="0"/>
                <a:cs typeface="Courier New" panose="02070309020205020404" pitchFamily="49" charset="0"/>
              </a:rPr>
              <a:t>DataGuardSyncLatency</a:t>
            </a:r>
            <a:r>
              <a:rPr lang="en-US" altLang="en-US" dirty="0"/>
              <a:t>, </a:t>
            </a:r>
            <a:r>
              <a:rPr lang="en-US" altLang="en-US" dirty="0">
                <a:latin typeface="Courier New" panose="02070309020205020404" pitchFamily="49" charset="0"/>
                <a:cs typeface="Courier New" panose="02070309020205020404" pitchFamily="49" charset="0"/>
              </a:rPr>
              <a:t>LogArchiveMaxProcesses</a:t>
            </a:r>
            <a:r>
              <a:rPr lang="en-US" altLang="en-US" dirty="0"/>
              <a:t>, </a:t>
            </a:r>
            <a:r>
              <a:rPr lang="en-US" altLang="en-US" dirty="0">
                <a:latin typeface="Courier New" panose="02070309020205020404" pitchFamily="49" charset="0"/>
                <a:cs typeface="Courier New" panose="02070309020205020404" pitchFamily="49" charset="0"/>
              </a:rPr>
              <a:t>LogArchiveMinSucceedDest</a:t>
            </a:r>
            <a:r>
              <a:rPr lang="en-US" altLang="en-US" dirty="0"/>
              <a:t>, </a:t>
            </a:r>
            <a:r>
              <a:rPr lang="en-US" altLang="en-US" dirty="0">
                <a:latin typeface="Courier New" panose="02070309020205020404" pitchFamily="49" charset="0"/>
                <a:cs typeface="Courier New" panose="02070309020205020404" pitchFamily="49" charset="0"/>
              </a:rPr>
              <a:t>LogArchiveTrace</a:t>
            </a:r>
            <a:r>
              <a:rPr lang="en-US" altLang="en-US" dirty="0"/>
              <a:t>, </a:t>
            </a:r>
            <a:r>
              <a:rPr lang="en-US" altLang="en-US" dirty="0">
                <a:latin typeface="Courier New" panose="02070309020205020404" pitchFamily="49" charset="0"/>
                <a:cs typeface="Courier New" panose="02070309020205020404" pitchFamily="49" charset="0"/>
              </a:rPr>
              <a:t>StandbyFileManagement</a:t>
            </a:r>
            <a:r>
              <a:rPr lang="en-US" altLang="en-US" dirty="0">
                <a:cs typeface="Arial" panose="020B0604020202020204" pitchFamily="34" charset="0"/>
              </a:rPr>
              <a:t>,</a:t>
            </a:r>
            <a:r>
              <a:rPr lang="en-US" altLang="en-US" dirty="0"/>
              <a:t> </a:t>
            </a:r>
            <a:r>
              <a:rPr lang="en-US" altLang="en-US" dirty="0">
                <a:latin typeface="Courier New" panose="02070309020205020404" pitchFamily="49" charset="0"/>
                <a:cs typeface="Courier New" panose="02070309020205020404" pitchFamily="49" charset="0"/>
              </a:rPr>
              <a:t>DbFileNameConvert</a:t>
            </a:r>
            <a:r>
              <a:rPr lang="en-US" altLang="en-US" dirty="0"/>
              <a:t>, </a:t>
            </a:r>
            <a:r>
              <a:rPr lang="en-US" altLang="en-US" dirty="0">
                <a:latin typeface="Courier New" panose="02070309020205020404" pitchFamily="49" charset="0"/>
                <a:cs typeface="Courier New" panose="02070309020205020404" pitchFamily="49" charset="0"/>
              </a:rPr>
              <a:t>LogArchiveFormat</a:t>
            </a:r>
            <a:r>
              <a:rPr lang="en-US" altLang="en-US" dirty="0"/>
              <a:t>, </a:t>
            </a:r>
            <a:r>
              <a:rPr lang="en-US" altLang="en-US" dirty="0">
                <a:latin typeface="Courier New" panose="02070309020205020404" pitchFamily="49" charset="0"/>
                <a:cs typeface="Courier New" panose="02070309020205020404" pitchFamily="49" charset="0"/>
              </a:rPr>
              <a:t>LogFileNameConvert</a:t>
            </a:r>
            <a:r>
              <a:rPr lang="en-US" altLang="en-US" dirty="0"/>
              <a:t>. These properties will no longer be stored in the Broker configuration file.</a:t>
            </a:r>
          </a:p>
          <a:p>
            <a:pPr lvl="1"/>
            <a:r>
              <a:rPr lang="en-US" altLang="en-US" dirty="0"/>
              <a:t>Instead of using the </a:t>
            </a:r>
            <a:r>
              <a:rPr lang="en-US" altLang="en-US" dirty="0">
                <a:latin typeface="Courier New" panose="02070309020205020404" pitchFamily="49" charset="0"/>
                <a:cs typeface="Courier New" panose="02070309020205020404" pitchFamily="49" charset="0"/>
              </a:rPr>
              <a:t>EDIT DATABASE...SET PROPERTY</a:t>
            </a:r>
            <a:r>
              <a:rPr lang="en-US" altLang="en-US" dirty="0"/>
              <a:t> command to modify deprecated properties, use the </a:t>
            </a:r>
            <a:r>
              <a:rPr lang="en-US" altLang="en-US" dirty="0">
                <a:latin typeface="Courier New" panose="02070309020205020404" pitchFamily="49" charset="0"/>
                <a:cs typeface="Courier New" panose="02070309020205020404" pitchFamily="49" charset="0"/>
              </a:rPr>
              <a:t>EDIT DATABASE…SET PARAMATER</a:t>
            </a:r>
            <a:r>
              <a:rPr lang="en-US" altLang="en-US" dirty="0"/>
              <a:t> command to modify the database initialization parameters that correspond to the deprecated properties.</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292</a:t>
            </a:fld>
            <a:endParaRPr lang="en-US" dirty="0"/>
          </a:p>
        </p:txBody>
      </p:sp>
    </p:spTree>
    <p:extLst>
      <p:ext uri="{BB962C8B-B14F-4D97-AF65-F5344CB8AC3E}">
        <p14:creationId xmlns:p14="http://schemas.microsoft.com/office/powerpoint/2010/main" val="302072506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properties related to logical standbys are deprecated and may be desupported in a future release: </a:t>
            </a:r>
            <a:r>
              <a:rPr lang="en-US" altLang="en-US" dirty="0">
                <a:latin typeface="Courier New" panose="02070309020205020404" pitchFamily="49" charset="0"/>
                <a:cs typeface="Courier New" panose="02070309020205020404" pitchFamily="49" charset="0"/>
              </a:rPr>
              <a:t>LsbyMaxEventsRecorded</a:t>
            </a:r>
            <a:r>
              <a:rPr lang="en-US" altLang="en-US" dirty="0"/>
              <a:t>, </a:t>
            </a:r>
            <a:r>
              <a:rPr lang="en-US" altLang="en-US" dirty="0">
                <a:latin typeface="Courier New" panose="02070309020205020404" pitchFamily="49" charset="0"/>
                <a:cs typeface="Courier New" panose="02070309020205020404" pitchFamily="49" charset="0"/>
              </a:rPr>
              <a:t>LsbyMaxServers</a:t>
            </a:r>
            <a:r>
              <a:rPr lang="en-US" altLang="en-US" dirty="0"/>
              <a:t>, </a:t>
            </a:r>
            <a:r>
              <a:rPr lang="en-US" altLang="en-US" dirty="0">
                <a:latin typeface="Courier New" panose="02070309020205020404" pitchFamily="49" charset="0"/>
                <a:cs typeface="Courier New" panose="02070309020205020404" pitchFamily="49" charset="0"/>
              </a:rPr>
              <a:t>LsbyMaxSga</a:t>
            </a:r>
            <a:r>
              <a:rPr lang="en-US" altLang="en-US" dirty="0"/>
              <a:t>, </a:t>
            </a:r>
            <a:r>
              <a:rPr lang="en-US" altLang="en-US" dirty="0">
                <a:latin typeface="Courier New" panose="02070309020205020404" pitchFamily="49" charset="0"/>
                <a:cs typeface="Courier New" panose="02070309020205020404" pitchFamily="49" charset="0"/>
              </a:rPr>
              <a:t>LsbyPreserveCommitOrder</a:t>
            </a:r>
            <a:r>
              <a:rPr lang="en-US" altLang="en-US" dirty="0"/>
              <a:t>, </a:t>
            </a:r>
            <a:r>
              <a:rPr lang="en-US" altLang="en-US" dirty="0">
                <a:latin typeface="Courier New" panose="02070309020205020404" pitchFamily="49" charset="0"/>
                <a:cs typeface="Courier New" panose="02070309020205020404" pitchFamily="49" charset="0"/>
              </a:rPr>
              <a:t>LsbyRecordAppliedDdl</a:t>
            </a:r>
            <a:r>
              <a:rPr lang="en-US" altLang="en-US" dirty="0"/>
              <a:t>, </a:t>
            </a:r>
            <a:r>
              <a:rPr lang="en-US" altLang="en-US" dirty="0">
                <a:latin typeface="Courier New" panose="02070309020205020404" pitchFamily="49" charset="0"/>
                <a:cs typeface="Courier New" panose="02070309020205020404" pitchFamily="49" charset="0"/>
              </a:rPr>
              <a:t>LsbyRecordSkipDdl</a:t>
            </a:r>
            <a:r>
              <a:rPr lang="en-US" altLang="en-US" dirty="0"/>
              <a:t>, </a:t>
            </a:r>
            <a:r>
              <a:rPr lang="en-US" altLang="en-US" dirty="0">
                <a:latin typeface="Courier New" panose="02070309020205020404" pitchFamily="49" charset="0"/>
                <a:cs typeface="Courier New" panose="02070309020205020404" pitchFamily="49" charset="0"/>
              </a:rPr>
              <a:t>LsbyRecordSkipErrors</a:t>
            </a:r>
            <a:r>
              <a:rPr lang="en-US" altLang="en-US" dirty="0"/>
              <a:t>, and </a:t>
            </a:r>
            <a:r>
              <a:rPr lang="en-US" altLang="en-US" dirty="0">
                <a:latin typeface="Courier New" panose="02070309020205020404" pitchFamily="49" charset="0"/>
                <a:cs typeface="Courier New" panose="02070309020205020404" pitchFamily="49" charset="0"/>
              </a:rPr>
              <a:t>LsbyParameter</a:t>
            </a:r>
            <a:r>
              <a:rPr lang="en-US" altLang="en-US" dirty="0"/>
              <a:t>. Use the </a:t>
            </a:r>
            <a:r>
              <a:rPr lang="en-US" altLang="en-US" dirty="0">
                <a:latin typeface="Courier New" panose="02070309020205020404" pitchFamily="49" charset="0"/>
                <a:cs typeface="Courier New" panose="02070309020205020404" pitchFamily="49" charset="0"/>
              </a:rPr>
              <a:t>DBMS_LOGSTDBY.APPLY_SET</a:t>
            </a:r>
            <a:r>
              <a:rPr lang="en-US" altLang="en-US" dirty="0"/>
              <a:t> procedure to configure properties related to logical standbys. The deprecated properties will no longer be stored in the Broker configuration file.</a:t>
            </a:r>
          </a:p>
          <a:p>
            <a:pPr lvl="1"/>
            <a:r>
              <a:rPr lang="en-US" altLang="en-US" dirty="0"/>
              <a:t>Desupported Features</a:t>
            </a:r>
          </a:p>
          <a:p>
            <a:pPr lvl="1"/>
            <a:r>
              <a:rPr lang="en-US" altLang="en-US" dirty="0"/>
              <a:t>The </a:t>
            </a:r>
            <a:r>
              <a:rPr lang="en-US" altLang="en-US" dirty="0">
                <a:latin typeface="Courier New" panose="02070309020205020404" pitchFamily="49" charset="0"/>
                <a:cs typeface="Courier New" panose="02070309020205020404" pitchFamily="49" charset="0"/>
              </a:rPr>
              <a:t>MaxConnections</a:t>
            </a:r>
            <a:r>
              <a:rPr lang="en-US" altLang="en-US" dirty="0"/>
              <a:t> configuration property is desupported.</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293</a:t>
            </a:fld>
            <a:endParaRPr lang="en-US" dirty="0"/>
          </a:p>
        </p:txBody>
      </p:sp>
    </p:spTree>
    <p:extLst>
      <p:ext uri="{BB962C8B-B14F-4D97-AF65-F5344CB8AC3E}">
        <p14:creationId xmlns:p14="http://schemas.microsoft.com/office/powerpoint/2010/main" val="196562421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xfrm>
            <a:off x="457200" y="4617720"/>
            <a:ext cx="6858000" cy="5288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EXPORT CONFIGURATION</a:t>
            </a:r>
            <a:r>
              <a:rPr lang="en-US" altLang="en-US" dirty="0"/>
              <a:t> command enables you to save the metadata contained in the broker configuration file to a text file. Use this command to maintain an up-to-date copy of the broker configuration metadata. The command format is as follows:</a:t>
            </a:r>
          </a:p>
          <a:p>
            <a:pPr lvl="1">
              <a:spcBef>
                <a:spcPts val="700"/>
              </a:spcBef>
            </a:pPr>
            <a:r>
              <a:rPr lang="en-US" altLang="en-US" dirty="0">
                <a:latin typeface="Courier New" panose="02070309020205020404" pitchFamily="49" charset="0"/>
                <a:cs typeface="Courier New" panose="02070309020205020404" pitchFamily="49" charset="0"/>
              </a:rPr>
              <a:t>EXPORT CONFIGURATION [TO </a:t>
            </a:r>
            <a:r>
              <a:rPr lang="en-US" altLang="en-US" i="1" dirty="0">
                <a:latin typeface="Courier New" panose="02070309020205020404" pitchFamily="49" charset="0"/>
                <a:cs typeface="Courier New" panose="02070309020205020404" pitchFamily="49" charset="0"/>
              </a:rPr>
              <a:t>file-name</a:t>
            </a:r>
            <a:r>
              <a:rPr lang="en-US" altLang="en-US" dirty="0">
                <a:latin typeface="Courier New" panose="02070309020205020404" pitchFamily="49" charset="0"/>
                <a:cs typeface="Courier New" panose="02070309020205020404" pitchFamily="49" charset="0"/>
              </a:rPr>
              <a:t>];</a:t>
            </a:r>
          </a:p>
          <a:p>
            <a:pPr lvl="1">
              <a:spcBef>
                <a:spcPts val="700"/>
              </a:spcBef>
            </a:pPr>
            <a:r>
              <a:rPr lang="en-US" altLang="en-US" dirty="0"/>
              <a:t>Command Parameters</a:t>
            </a:r>
          </a:p>
          <a:p>
            <a:pPr lvl="1">
              <a:spcBef>
                <a:spcPts val="700"/>
              </a:spcBef>
            </a:pPr>
            <a:r>
              <a:rPr lang="en-US" altLang="en-US" i="1" dirty="0">
                <a:latin typeface="Courier New" panose="02070309020205020404" pitchFamily="49" charset="0"/>
                <a:cs typeface="Courier New" panose="02070309020205020404" pitchFamily="49" charset="0"/>
              </a:rPr>
              <a:t>file-name</a:t>
            </a:r>
          </a:p>
          <a:p>
            <a:pPr lvl="1">
              <a:spcBef>
                <a:spcPts val="700"/>
              </a:spcBef>
            </a:pPr>
            <a:r>
              <a:rPr lang="en-US" altLang="en-US" dirty="0"/>
              <a:t>The name of the file in which the Data Guard broker configuration is saved. If you omit the </a:t>
            </a:r>
            <a:r>
              <a:rPr lang="en-US" altLang="en-US" dirty="0">
                <a:latin typeface="Courier New" panose="02070309020205020404" pitchFamily="49" charset="0"/>
                <a:cs typeface="Courier New" panose="02070309020205020404" pitchFamily="49" charset="0"/>
              </a:rPr>
              <a:t>TO file-name</a:t>
            </a:r>
            <a:r>
              <a:rPr lang="en-US" altLang="en-US" dirty="0"/>
              <a:t> clause, the broker stores the exported configuration using a default file name. The convention used to name the file is </a:t>
            </a:r>
            <a:br>
              <a:rPr lang="en-US" altLang="en-US" dirty="0"/>
            </a:br>
            <a:r>
              <a:rPr lang="en-US" altLang="en-US" i="1" dirty="0">
                <a:latin typeface="Courier New" panose="02070309020205020404" pitchFamily="49" charset="0"/>
                <a:cs typeface="Courier New" panose="02070309020205020404" pitchFamily="49" charset="0"/>
              </a:rPr>
              <a:t>SID_dmon_processID-of-DMON</a:t>
            </a:r>
            <a:r>
              <a:rPr lang="en-US" altLang="en-US" dirty="0">
                <a:latin typeface="Courier New" panose="02070309020205020404" pitchFamily="49" charset="0"/>
                <a:cs typeface="Courier New" panose="02070309020205020404" pitchFamily="49" charset="0"/>
              </a:rPr>
              <a:t>_brkmeta_serial-number.trc</a:t>
            </a:r>
            <a:r>
              <a:rPr lang="en-US" altLang="en-US" dirty="0"/>
              <a:t>.</a:t>
            </a:r>
          </a:p>
          <a:p>
            <a:pPr lvl="1">
              <a:spcBef>
                <a:spcPts val="700"/>
              </a:spcBef>
            </a:pPr>
            <a:r>
              <a:rPr lang="en-US" altLang="en-US" dirty="0"/>
              <a:t>For example, if the SID is </a:t>
            </a:r>
            <a:r>
              <a:rPr lang="en-US" altLang="en-US" dirty="0">
                <a:latin typeface="Courier New" panose="02070309020205020404" pitchFamily="49" charset="0"/>
                <a:cs typeface="Courier New" panose="02070309020205020404" pitchFamily="49" charset="0"/>
              </a:rPr>
              <a:t>orcl</a:t>
            </a:r>
            <a:r>
              <a:rPr lang="en-US" altLang="en-US" dirty="0"/>
              <a:t> and the process ID of the PMON process is </a:t>
            </a:r>
            <a:r>
              <a:rPr lang="en-US" altLang="en-US" dirty="0">
                <a:latin typeface="Courier New" panose="02070309020205020404" pitchFamily="49" charset="0"/>
                <a:cs typeface="Courier New" panose="02070309020205020404" pitchFamily="49" charset="0"/>
              </a:rPr>
              <a:t>1234</a:t>
            </a:r>
            <a:r>
              <a:rPr lang="en-US" altLang="en-US" dirty="0"/>
              <a:t>, and the </a:t>
            </a:r>
            <a:r>
              <a:rPr lang="en-US" altLang="en-US" dirty="0">
                <a:latin typeface="Courier New" panose="02070309020205020404" pitchFamily="49" charset="0"/>
                <a:cs typeface="Courier New" panose="02070309020205020404" pitchFamily="49" charset="0"/>
              </a:rPr>
              <a:t>TO file-name</a:t>
            </a:r>
            <a:r>
              <a:rPr lang="en-US" altLang="en-US" dirty="0"/>
              <a:t> clause is omitted, the file created when the broker configuration is first exported is named </a:t>
            </a:r>
            <a:r>
              <a:rPr lang="en-US" altLang="en-US" dirty="0">
                <a:latin typeface="Courier New" panose="02070309020205020404" pitchFamily="49" charset="0"/>
                <a:cs typeface="Courier New" panose="02070309020205020404" pitchFamily="49" charset="0"/>
              </a:rPr>
              <a:t>orcl_dmon_1234_brkmeta_1.trc</a:t>
            </a:r>
            <a:r>
              <a:rPr lang="en-US" altLang="en-US" dirty="0"/>
              <a:t>. When the broker configuration is next exported, it is stored in a file named </a:t>
            </a:r>
            <a:r>
              <a:rPr lang="en-US" altLang="en-US" dirty="0">
                <a:latin typeface="Courier New" panose="02070309020205020404" pitchFamily="49" charset="0"/>
                <a:cs typeface="Courier New" panose="02070309020205020404" pitchFamily="49" charset="0"/>
              </a:rPr>
              <a:t>orcl_dmon_1234_brkmeta_2.trc</a:t>
            </a:r>
            <a:r>
              <a:rPr lang="en-US" altLang="en-US" dirty="0"/>
              <a:t>.</a:t>
            </a:r>
          </a:p>
          <a:p>
            <a:pPr lvl="1">
              <a:spcBef>
                <a:spcPts val="700"/>
              </a:spcBef>
            </a:pPr>
            <a:r>
              <a:rPr lang="en-US" altLang="en-US" dirty="0"/>
              <a:t>Note that the broker stores the exported configuration in the trace directory. You cannot specify the directory in which the configuration must be stored.</a:t>
            </a:r>
          </a:p>
          <a:p>
            <a:pPr lvl="1">
              <a:spcBef>
                <a:spcPts val="700"/>
              </a:spcBef>
            </a:pPr>
            <a:r>
              <a:rPr lang="en-US" altLang="en-US" dirty="0"/>
              <a:t>When you need to downgrade to an earlier version of the database software, you can export the broker configuration to a file before you downgrade the database software. Subsequently, instead of manually recreating the configuration from scratch, you can import this exported file to recreate the broker configuration after the downgrade is complete.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294</a:t>
            </a:fld>
            <a:endParaRPr lang="en-US" dirty="0"/>
          </a:p>
        </p:txBody>
      </p:sp>
    </p:spTree>
    <p:extLst>
      <p:ext uri="{BB962C8B-B14F-4D97-AF65-F5344CB8AC3E}">
        <p14:creationId xmlns:p14="http://schemas.microsoft.com/office/powerpoint/2010/main" val="178896000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IMPORT CONFIGURATION</a:t>
            </a:r>
            <a:r>
              <a:rPr lang="en-US" altLang="en-US" dirty="0"/>
              <a:t> command enables you to import the broker configuration metadata that was previously exported using the </a:t>
            </a:r>
            <a:r>
              <a:rPr lang="en-US" altLang="en-US" dirty="0">
                <a:latin typeface="Courier New" panose="02070309020205020404" pitchFamily="49" charset="0"/>
                <a:cs typeface="Courier New" panose="02070309020205020404" pitchFamily="49" charset="0"/>
              </a:rPr>
              <a:t>EXPORT CONFIGURATION</a:t>
            </a:r>
            <a:r>
              <a:rPr lang="en-US" altLang="en-US" dirty="0"/>
              <a:t> command.</a:t>
            </a:r>
          </a:p>
          <a:p>
            <a:pPr lvl="1"/>
            <a:r>
              <a:rPr lang="en-US" altLang="en-US" dirty="0"/>
              <a:t>Format</a:t>
            </a:r>
          </a:p>
          <a:p>
            <a:pPr lvl="1"/>
            <a:r>
              <a:rPr lang="en-US" altLang="en-US" dirty="0">
                <a:latin typeface="Courier New" panose="02070309020205020404" pitchFamily="49" charset="0"/>
                <a:cs typeface="Courier New" panose="02070309020205020404" pitchFamily="49" charset="0"/>
              </a:rPr>
              <a:t>IMPORT CONFIGURATION FROM file-name;</a:t>
            </a:r>
          </a:p>
          <a:p>
            <a:pPr lvl="1"/>
            <a:r>
              <a:rPr lang="en-US" altLang="en-US" dirty="0"/>
              <a:t>Command Parameters</a:t>
            </a:r>
          </a:p>
          <a:p>
            <a:pPr lvl="1"/>
            <a:r>
              <a:rPr lang="en-US" altLang="en-US" i="1" dirty="0">
                <a:latin typeface="Courier New" panose="02070309020205020404" pitchFamily="49" charset="0"/>
                <a:cs typeface="Courier New" panose="02070309020205020404" pitchFamily="49" charset="0"/>
              </a:rPr>
              <a:t>file-name</a:t>
            </a:r>
          </a:p>
          <a:p>
            <a:pPr lvl="1"/>
            <a:r>
              <a:rPr lang="en-US" altLang="en-US" dirty="0"/>
              <a:t>The name of file that contains the exported broker configuration metadata.</a:t>
            </a:r>
          </a:p>
          <a:p>
            <a:pPr lvl="1"/>
            <a:r>
              <a:rPr lang="en-US" altLang="en-US" dirty="0"/>
              <a:t>Usage Notes</a:t>
            </a:r>
          </a:p>
          <a:p>
            <a:pPr lvl="2"/>
            <a:r>
              <a:rPr lang="en-US" altLang="en-US" dirty="0"/>
              <a:t>The imported metadata is stored in the in-memory metadata and to either of the broker metadata files specified by </a:t>
            </a:r>
            <a:r>
              <a:rPr lang="en-US" altLang="en-US" dirty="0">
                <a:latin typeface="Courier New" panose="02070309020205020404" pitchFamily="49" charset="0"/>
                <a:cs typeface="Courier New" panose="02070309020205020404" pitchFamily="49" charset="0"/>
              </a:rPr>
              <a:t>DG_BROKER_CONFIG_FILE1</a:t>
            </a:r>
            <a:r>
              <a:rPr lang="en-US" altLang="en-US" dirty="0"/>
              <a:t> or </a:t>
            </a:r>
            <a:r>
              <a:rPr lang="en-US" altLang="en-US" dirty="0">
                <a:latin typeface="Courier New" panose="02070309020205020404" pitchFamily="49" charset="0"/>
                <a:cs typeface="Courier New" panose="02070309020205020404" pitchFamily="49" charset="0"/>
              </a:rPr>
              <a:t>DG_BROKER_CONFIG_FILE2</a:t>
            </a:r>
            <a:r>
              <a:rPr lang="en-US" altLang="en-US" dirty="0"/>
              <a:t>.</a:t>
            </a:r>
          </a:p>
          <a:p>
            <a:pPr lvl="2"/>
            <a:r>
              <a:rPr lang="en-US" altLang="en-US" dirty="0"/>
              <a:t>The specified file name must exist in the trace directory.</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295</a:t>
            </a:fld>
            <a:endParaRPr lang="en-US" dirty="0"/>
          </a:p>
        </p:txBody>
      </p:sp>
    </p:spTree>
    <p:extLst>
      <p:ext uri="{BB962C8B-B14F-4D97-AF65-F5344CB8AC3E}">
        <p14:creationId xmlns:p14="http://schemas.microsoft.com/office/powerpoint/2010/main" val="107691712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Rot="1" noChangeAspect="1" noChangeArrowheads="1" noTextEdit="1"/>
          </p:cNvSpPr>
          <p:nvPr>
            <p:ph type="sldImg"/>
          </p:nvPr>
        </p:nvSpPr>
        <p:spPr>
          <a:ln/>
        </p:spPr>
      </p:sp>
      <p:sp>
        <p:nvSpPr>
          <p:cNvPr id="9318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You can disable broker management of a configuration or a specific standby database. You may want to disable broker management to perform maintenance or to temporarily prevent automated actions for testing.</a:t>
            </a:r>
          </a:p>
          <a:p>
            <a:pPr lvl="1" eaLnBrk="1" hangingPunct="1"/>
            <a:r>
              <a:rPr lang="en-US" altLang="en-US" dirty="0"/>
              <a:t>Disabling broker management does not affect the underlying Data Guard configuration. Rather, it removes the ability for you to manage the configuration by using DGMGRL or Enterprise Manager Cloud Control.</a:t>
            </a:r>
          </a:p>
          <a:p>
            <a:pPr lvl="1" eaLnBrk="1" hangingPunct="1"/>
            <a:r>
              <a:rPr lang="en-US" altLang="en-US" dirty="0"/>
              <a:t>Use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CONFIGURATION</a:t>
            </a:r>
            <a:r>
              <a:rPr lang="en-US" altLang="en-US" dirty="0"/>
              <a:t> DGMGRL command to disable broker management of the configuration. Use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DATABASE</a:t>
            </a:r>
            <a:r>
              <a:rPr lang="en-US" altLang="en-US" dirty="0"/>
              <a:t> DGMGRL command to disable broker management of the named standby database.</a:t>
            </a:r>
          </a:p>
          <a:p>
            <a:pPr lvl="1" eaLnBrk="1" hangingPunct="1"/>
            <a:r>
              <a:rPr lang="en-US" altLang="en-US" b="1" dirty="0"/>
              <a:t>Note:</a:t>
            </a:r>
            <a:r>
              <a:rPr lang="en-US" altLang="en-US" dirty="0"/>
              <a:t> You must use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CONFIGURATION</a:t>
            </a:r>
            <a:r>
              <a:rPr lang="en-US" altLang="en-US" dirty="0"/>
              <a:t> command to disable broker management of a primary database.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296</a:t>
            </a:fld>
            <a:endParaRPr lang="en-US" dirty="0"/>
          </a:p>
        </p:txBody>
      </p:sp>
    </p:spTree>
    <p:extLst>
      <p:ext uri="{BB962C8B-B14F-4D97-AF65-F5344CB8AC3E}">
        <p14:creationId xmlns:p14="http://schemas.microsoft.com/office/powerpoint/2010/main" val="128852468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REMOVE</a:t>
            </a:r>
            <a:r>
              <a:rPr lang="en-US" altLang="en-US" dirty="0"/>
              <a:t> </a:t>
            </a:r>
            <a:r>
              <a:rPr lang="en-US" altLang="en-US" dirty="0">
                <a:latin typeface="Courier New" panose="02070309020205020404" pitchFamily="49" charset="0"/>
              </a:rPr>
              <a:t>DATABASE</a:t>
            </a:r>
            <a:r>
              <a:rPr lang="en-US" altLang="en-US" dirty="0"/>
              <a:t> command to delete the named standby database from the broker configuration.</a:t>
            </a:r>
          </a:p>
          <a:p>
            <a:pPr lvl="1" eaLnBrk="1" hangingPunct="1"/>
            <a:r>
              <a:rPr lang="en-US" altLang="en-US" dirty="0"/>
              <a:t>Use the </a:t>
            </a:r>
            <a:r>
              <a:rPr lang="en-US" altLang="en-US" dirty="0">
                <a:latin typeface="Courier New" panose="02070309020205020404" pitchFamily="49" charset="0"/>
              </a:rPr>
              <a:t>REMOVE</a:t>
            </a:r>
            <a:r>
              <a:rPr lang="en-US" altLang="en-US" dirty="0"/>
              <a:t> </a:t>
            </a:r>
            <a:r>
              <a:rPr lang="en-US" altLang="en-US" dirty="0">
                <a:latin typeface="Courier New" panose="02070309020205020404" pitchFamily="49" charset="0"/>
              </a:rPr>
              <a:t>CONFIGURATION</a:t>
            </a:r>
            <a:r>
              <a:rPr lang="en-US" altLang="en-US" dirty="0"/>
              <a:t> command to delete the configuration. When you execute the </a:t>
            </a:r>
            <a:r>
              <a:rPr lang="en-US" altLang="en-US" dirty="0">
                <a:latin typeface="Courier New" panose="02070309020205020404" pitchFamily="49" charset="0"/>
              </a:rPr>
              <a:t>REMOVE</a:t>
            </a:r>
            <a:r>
              <a:rPr lang="en-US" altLang="en-US" dirty="0"/>
              <a:t> </a:t>
            </a:r>
            <a:r>
              <a:rPr lang="en-US" altLang="en-US" dirty="0">
                <a:latin typeface="Courier New" panose="02070309020205020404" pitchFamily="49" charset="0"/>
              </a:rPr>
              <a:t>CONFIGURATION</a:t>
            </a:r>
            <a:r>
              <a:rPr lang="en-US" altLang="en-US" dirty="0"/>
              <a:t> command, the broker configuration is removed, all database profiles are removed, the Data Guard broker configuration files is removed, and broker management of all databases in the configuration is terminated. Execution of this command does not affect the underlying databases. You cannot remove the configuration when fast-start failover is enabled.</a:t>
            </a:r>
          </a:p>
          <a:p>
            <a:pPr lvl="1" eaLnBrk="1" hangingPunct="1"/>
            <a:r>
              <a:rPr lang="en-US" altLang="en-US" dirty="0"/>
              <a:t>The </a:t>
            </a:r>
            <a:r>
              <a:rPr lang="en-US" altLang="en-US" dirty="0">
                <a:latin typeface="Courier New" panose="02070309020205020404" pitchFamily="49" charset="0"/>
                <a:cs typeface="Courier New" panose="02070309020205020404" pitchFamily="49" charset="0"/>
              </a:rPr>
              <a:t>PRESERVE DESTINATIONS</a:t>
            </a:r>
            <a:r>
              <a:rPr lang="en-US" altLang="en-US" dirty="0"/>
              <a:t> syntax is available for both the </a:t>
            </a:r>
            <a:r>
              <a:rPr lang="en-US" altLang="en-US" dirty="0">
                <a:latin typeface="Courier New" panose="02070309020205020404" pitchFamily="49" charset="0"/>
                <a:cs typeface="Courier New" panose="02070309020205020404" pitchFamily="49" charset="0"/>
              </a:rPr>
              <a:t>REMOVE DATABASE</a:t>
            </a:r>
            <a:r>
              <a:rPr lang="en-US" altLang="en-US" dirty="0"/>
              <a:t> and </a:t>
            </a:r>
            <a:r>
              <a:rPr lang="en-US" altLang="en-US" dirty="0">
                <a:latin typeface="Courier New" panose="02070309020205020404" pitchFamily="49" charset="0"/>
                <a:cs typeface="Courier New" panose="02070309020205020404" pitchFamily="49" charset="0"/>
              </a:rPr>
              <a:t>REMOVE CONFIGURATIONS</a:t>
            </a:r>
            <a:r>
              <a:rPr lang="en-US" altLang="en-US" dirty="0"/>
              <a:t> commands. By default, broker settings for </a:t>
            </a:r>
            <a:r>
              <a:rPr lang="en-US" altLang="en-US" dirty="0">
                <a:latin typeface="Courier New" panose="02070309020205020404" pitchFamily="49" charset="0"/>
                <a:cs typeface="Courier New" panose="02070309020205020404" pitchFamily="49" charset="0"/>
              </a:rPr>
              <a:t>LOG_ARCHIVE_DEST_n</a:t>
            </a:r>
            <a:r>
              <a:rPr lang="en-US" altLang="en-US" dirty="0"/>
              <a:t> and </a:t>
            </a:r>
            <a:r>
              <a:rPr lang="en-US" altLang="en-US" dirty="0">
                <a:latin typeface="Courier New" panose="02070309020205020404" pitchFamily="49" charset="0"/>
                <a:cs typeface="Courier New" panose="02070309020205020404" pitchFamily="49" charset="0"/>
              </a:rPr>
              <a:t>LOG_ARCHIVE_CONFIG</a:t>
            </a:r>
            <a:r>
              <a:rPr lang="en-US" altLang="en-US" dirty="0"/>
              <a:t> initialization parameters are removed when the </a:t>
            </a:r>
            <a:r>
              <a:rPr lang="en-US" altLang="en-US" dirty="0">
                <a:latin typeface="Courier New" panose="02070309020205020404" pitchFamily="49" charset="0"/>
                <a:cs typeface="Courier New" panose="02070309020205020404" pitchFamily="49" charset="0"/>
              </a:rPr>
              <a:t>REMOVE</a:t>
            </a:r>
            <a:r>
              <a:rPr lang="en-US" altLang="en-US" dirty="0"/>
              <a:t> commands are issued, but </a:t>
            </a:r>
            <a:r>
              <a:rPr lang="en-US" altLang="en-US" dirty="0">
                <a:latin typeface="Courier New" panose="02070309020205020404" pitchFamily="49" charset="0"/>
                <a:cs typeface="Courier New" panose="02070309020205020404" pitchFamily="49" charset="0"/>
              </a:rPr>
              <a:t>PRESERVE DESTINATIONS</a:t>
            </a:r>
            <a:r>
              <a:rPr lang="en-US" altLang="en-US" dirty="0"/>
              <a:t> maintains these initialization parameters. A common usage for this is to allow the Data Guard broker to perform all of the setup for the </a:t>
            </a:r>
            <a:r>
              <a:rPr lang="en-US" altLang="en-US" dirty="0">
                <a:latin typeface="Courier New" panose="02070309020205020404" pitchFamily="49" charset="0"/>
                <a:cs typeface="Courier New" panose="02070309020205020404" pitchFamily="49" charset="0"/>
              </a:rPr>
              <a:t>LOG_ARCHIVE_DEST_n</a:t>
            </a:r>
            <a:r>
              <a:rPr lang="en-US" altLang="en-US" dirty="0"/>
              <a:t> initialization parameters and then remove the broker when it has finished.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297</a:t>
            </a:fld>
            <a:endParaRPr lang="en-US" dirty="0"/>
          </a:p>
        </p:txBody>
      </p:sp>
    </p:spTree>
    <p:extLst>
      <p:ext uri="{BB962C8B-B14F-4D97-AF65-F5344CB8AC3E}">
        <p14:creationId xmlns:p14="http://schemas.microsoft.com/office/powerpoint/2010/main" val="323846245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 xmlns:a16="http://schemas.microsoft.com/office/drawing/2014/main" id="{0856D33B-F320-42CD-B996-D6E00DEBC54B}"/>
              </a:ext>
            </a:extLst>
          </p:cNvPr>
          <p:cNvSpPr>
            <a:spLocks noGrp="1" noChangeArrowheads="1"/>
          </p:cNvSpPr>
          <p:nvPr>
            <p:ph type="body" idx="1"/>
          </p:nvPr>
        </p:nvSpPr>
        <p:spPr/>
        <p:txBody>
          <a:bodyPr/>
          <a:lstStyle/>
          <a:p>
            <a:r>
              <a:rPr lang="en-US" altLang="en-US" dirty="0"/>
              <a:t>Answer: b</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298</a:t>
            </a:fld>
            <a:endParaRPr lang="en-US" dirty="0"/>
          </a:p>
        </p:txBody>
      </p:sp>
    </p:spTree>
    <p:extLst>
      <p:ext uri="{BB962C8B-B14F-4D97-AF65-F5344CB8AC3E}">
        <p14:creationId xmlns:p14="http://schemas.microsoft.com/office/powerpoint/2010/main" val="9663038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 xmlns:a16="http://schemas.microsoft.com/office/drawing/2014/main" id="{0856D33B-F320-42CD-B996-D6E00DEBC54B}"/>
              </a:ext>
            </a:extLst>
          </p:cNvPr>
          <p:cNvSpPr>
            <a:spLocks noGrp="1" noChangeArrowheads="1"/>
          </p:cNvSpPr>
          <p:nvPr>
            <p:ph type="body" idx="1"/>
          </p:nvPr>
        </p:nvSpPr>
        <p:spPr/>
        <p:txBody>
          <a:bodyPr/>
          <a:lstStyle/>
          <a:p>
            <a:r>
              <a:rPr lang="en-US" altLang="en-US" dirty="0"/>
              <a:t>Answer: b</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299</a:t>
            </a:fld>
            <a:endParaRPr lang="en-US" dirty="0"/>
          </a:p>
        </p:txBody>
      </p:sp>
    </p:spTree>
    <p:extLst>
      <p:ext uri="{BB962C8B-B14F-4D97-AF65-F5344CB8AC3E}">
        <p14:creationId xmlns:p14="http://schemas.microsoft.com/office/powerpoint/2010/main" val="205831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053">
            <a:extLst>
              <a:ext uri="{FF2B5EF4-FFF2-40B4-BE49-F238E27FC236}">
                <a16:creationId xmlns="" xmlns:a16="http://schemas.microsoft.com/office/drawing/2014/main" id="{7C655AB9-895A-4A00-A7D5-4A0BA5A92C37}"/>
              </a:ext>
            </a:extLst>
          </p:cNvPr>
          <p:cNvSpPr>
            <a:spLocks noGrp="1" noChangeArrowheads="1"/>
          </p:cNvSpPr>
          <p:nvPr>
            <p:ph type="body" idx="1"/>
          </p:nvPr>
        </p:nvSpPr>
        <p:spPr/>
        <p:txBody>
          <a:bodyPr/>
          <a:lstStyle/>
          <a:p>
            <a:pPr lvl="1" eaLnBrk="1" hangingPunct="1"/>
            <a:r>
              <a:rPr lang="en-US" altLang="en-US" dirty="0"/>
              <a:t>Oracle Data Guard is a central component of an integrated Oracle Database High Availability (HA) solution set that helps organizations ensure business continuity by minimizing the various kinds of planned and unplanned down time that can affect their businesses.</a:t>
            </a:r>
          </a:p>
          <a:p>
            <a:pPr lvl="1" eaLnBrk="1" hangingPunct="1"/>
            <a:r>
              <a:rPr lang="en-US" altLang="en-US" dirty="0"/>
              <a:t>Oracle Data Guard is a management, monitoring, and automation software infrastructure that works with a production database and one or more standby databases to protect your data against failures, errors, and corruptions that might otherwise destroy your database. It protects critical data by providing facilities to automate the creation, management, and monitoring of the databases and other components in a Data Guard configuration. It automates the process of maintaining a copy of an Oracle production database (called a </a:t>
            </a:r>
            <a:r>
              <a:rPr lang="en-US" altLang="en-US" i="1" dirty="0"/>
              <a:t>standby database</a:t>
            </a:r>
            <a:r>
              <a:rPr lang="en-US" altLang="en-US" dirty="0"/>
              <a:t>) that can be used if the production database is taken offline for routine maintenance or becomes damaged.</a:t>
            </a:r>
          </a:p>
          <a:p>
            <a:pPr lvl="1" eaLnBrk="1" hangingPunct="1"/>
            <a:r>
              <a:rPr lang="en-US" altLang="en-US" dirty="0"/>
              <a:t>In a Data Guard configuration, a production database is referred to as a </a:t>
            </a:r>
            <a:r>
              <a:rPr lang="en-US" altLang="en-US" i="1" dirty="0"/>
              <a:t>primary database</a:t>
            </a:r>
            <a:r>
              <a:rPr lang="en-US" altLang="en-US" dirty="0"/>
              <a:t>. </a:t>
            </a:r>
            <a:br>
              <a:rPr lang="en-US" altLang="en-US" dirty="0"/>
            </a:br>
            <a:r>
              <a:rPr lang="en-US" altLang="en-US" dirty="0"/>
              <a:t>A </a:t>
            </a:r>
            <a:r>
              <a:rPr lang="en-US" altLang="en-US" i="1" dirty="0"/>
              <a:t>standby database</a:t>
            </a:r>
            <a:r>
              <a:rPr lang="en-US" altLang="en-US" dirty="0"/>
              <a:t> is a synchronized copy of the primary database. By using a backup copy of the primary database, you can create from 1 to 30 standby databases. The standby databases, together with the primary database, make up a Data Guard configuration. </a:t>
            </a:r>
          </a:p>
          <a:p>
            <a:pPr lvl="1" eaLnBrk="1" hangingPunct="1"/>
            <a:r>
              <a:rPr lang="en-US" altLang="en-US" dirty="0"/>
              <a:t>All Data Guard standby databases can enable up-to-date read access to the standby database while redo being received from the primary database is applied. This makes all standby databases excellent candidates for relieving the primary database of the overhead of supporting read-only queries and reporting.</a:t>
            </a:r>
          </a:p>
          <a:p>
            <a:pPr lvl="1"/>
            <a:endParaRPr lang="en-US" altLang="en-US" dirty="0"/>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3</a:t>
            </a:fld>
            <a:endParaRPr lang="en-US" dirty="0"/>
          </a:p>
        </p:txBody>
      </p:sp>
    </p:spTree>
    <p:extLst>
      <p:ext uri="{BB962C8B-B14F-4D97-AF65-F5344CB8AC3E}">
        <p14:creationId xmlns:p14="http://schemas.microsoft.com/office/powerpoint/2010/main" val="280628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must configure Oracle Net Services in a Data Guard environment to support:</a:t>
            </a:r>
          </a:p>
          <a:p>
            <a:pPr lvl="2" eaLnBrk="1" hangingPunct="1"/>
            <a:r>
              <a:rPr lang="en-AU" altLang="en-US" dirty="0"/>
              <a:t>RMAN duplication for standby</a:t>
            </a:r>
          </a:p>
          <a:p>
            <a:pPr lvl="2" eaLnBrk="1" hangingPunct="1"/>
            <a:r>
              <a:rPr lang="en-AU" altLang="en-US" dirty="0"/>
              <a:t>Redo Transport Service</a:t>
            </a:r>
          </a:p>
          <a:p>
            <a:pPr lvl="2" eaLnBrk="1" hangingPunct="1"/>
            <a:r>
              <a:rPr lang="en-AU" altLang="en-US" dirty="0"/>
              <a:t>Role Transition Service</a:t>
            </a:r>
          </a:p>
          <a:p>
            <a:pPr lvl="2" eaLnBrk="1" hangingPunct="1"/>
            <a:r>
              <a:rPr lang="en-AU" altLang="en-US" dirty="0"/>
              <a:t>FAL_SERVER</a:t>
            </a:r>
          </a:p>
          <a:p>
            <a:pPr lvl="2" eaLnBrk="1" hangingPunct="1"/>
            <a:r>
              <a:rPr lang="en-AU" altLang="en-US" dirty="0"/>
              <a:t>Data Guard broker</a:t>
            </a:r>
          </a:p>
          <a:p>
            <a:pPr lvl="2" eaLnBrk="1" hangingPunct="1"/>
            <a:r>
              <a:rPr lang="en-AU" altLang="en-US" dirty="0"/>
              <a:t>Better performance </a:t>
            </a:r>
          </a:p>
          <a:p>
            <a:pPr lvl="2" eaLnBrk="1" hangingPunct="1"/>
            <a:r>
              <a:rPr lang="en-AU" altLang="en-US" dirty="0"/>
              <a:t>More </a:t>
            </a:r>
          </a:p>
          <a:p>
            <a:pPr lvl="2" eaLnBrk="1" hangingPunct="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30</a:t>
            </a:fld>
            <a:endParaRPr lang="en-US" dirty="0"/>
          </a:p>
        </p:txBody>
      </p:sp>
    </p:spTree>
    <p:extLst>
      <p:ext uri="{BB962C8B-B14F-4D97-AF65-F5344CB8AC3E}">
        <p14:creationId xmlns:p14="http://schemas.microsoft.com/office/powerpoint/2010/main" val="337596166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300</a:t>
            </a:fld>
            <a:endParaRPr lang="en-US" dirty="0"/>
          </a:p>
        </p:txBody>
      </p:sp>
    </p:spTree>
    <p:extLst>
      <p:ext uri="{BB962C8B-B14F-4D97-AF65-F5344CB8AC3E}">
        <p14:creationId xmlns:p14="http://schemas.microsoft.com/office/powerpoint/2010/main" val="167337028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10 - </a:t>
            </a:r>
            <a:fld id="{7C951E65-0BAA-4B24-AD87-683F8269D8DB}" type="slidenum">
              <a:rPr lang="en-US" smtClean="0"/>
              <a:pPr>
                <a:defRPr/>
              </a:pPr>
              <a:t>301</a:t>
            </a:fld>
            <a:endParaRPr lang="en-US" dirty="0"/>
          </a:p>
        </p:txBody>
      </p:sp>
    </p:spTree>
    <p:extLst>
      <p:ext uri="{BB962C8B-B14F-4D97-AF65-F5344CB8AC3E}">
        <p14:creationId xmlns:p14="http://schemas.microsoft.com/office/powerpoint/2010/main" val="53961802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6470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40770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304</a:t>
            </a:fld>
            <a:endParaRPr lang="en-US" dirty="0"/>
          </a:p>
        </p:txBody>
      </p:sp>
    </p:spTree>
    <p:extLst>
      <p:ext uri="{BB962C8B-B14F-4D97-AF65-F5344CB8AC3E}">
        <p14:creationId xmlns:p14="http://schemas.microsoft.com/office/powerpoint/2010/main" val="212660644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9">
            <a:extLst>
              <a:ext uri="{FF2B5EF4-FFF2-40B4-BE49-F238E27FC236}">
                <a16:creationId xmlns="" xmlns:a16="http://schemas.microsoft.com/office/drawing/2014/main" id="{4B6F1B3E-5590-4CD0-83A1-328B93BDAB05}"/>
              </a:ext>
            </a:extLst>
          </p:cNvPr>
          <p:cNvSpPr>
            <a:spLocks noGrp="1" noChangeArrowheads="1"/>
          </p:cNvSpPr>
          <p:nvPr>
            <p:ph type="body" idx="1"/>
          </p:nvPr>
        </p:nvSpPr>
        <p:spPr/>
        <p:txBody>
          <a:bodyPr/>
          <a:lstStyle/>
          <a:p>
            <a:pPr lvl="1"/>
            <a:r>
              <a:rPr lang="en-US" altLang="en-US" dirty="0"/>
              <a:t>Enterprise Manager Cloud Control provides a graphical user interface for monitoring the Data Guard configuration. The following slides in this lesson describe the information that you can view on the Data Guard Overview page and its related pages.</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305</a:t>
            </a:fld>
            <a:endParaRPr lang="en-US" dirty="0"/>
          </a:p>
        </p:txBody>
      </p:sp>
    </p:spTree>
    <p:extLst>
      <p:ext uri="{BB962C8B-B14F-4D97-AF65-F5344CB8AC3E}">
        <p14:creationId xmlns:p14="http://schemas.microsoft.com/office/powerpoint/2010/main" val="129498152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Data Guard Overview page, you can view the status of the primary database and the standby database in a configuration. In the Standby Database Progress Summary section, you can view information about transport and apply lags.</a:t>
            </a:r>
          </a:p>
          <a:p>
            <a:pPr lvl="1" eaLnBrk="1" hangingPunct="1"/>
            <a:r>
              <a:rPr lang="en-US" altLang="en-US" dirty="0"/>
              <a:t>The apply lag shows the approximate number of seconds that the standby database is behind the primary database. A large apply lag may indicate that Redo Apply needs to be tuned or that there is a gap.</a:t>
            </a:r>
          </a:p>
          <a:p>
            <a:pPr lvl="1" eaLnBrk="1" hangingPunct="1"/>
            <a:r>
              <a:rPr lang="en-US" altLang="en-US" dirty="0"/>
              <a:t>The transport lag shows the approximate number of seconds of redo not yet available on the standby database and provides an indication of potential data loss in the event of a disaster. A significant transport lag may be caused by:</a:t>
            </a:r>
          </a:p>
          <a:p>
            <a:pPr lvl="2" eaLnBrk="1" hangingPunct="1"/>
            <a:r>
              <a:rPr lang="en-US" altLang="en-US" dirty="0"/>
              <a:t>A gap in the redo</a:t>
            </a:r>
          </a:p>
          <a:p>
            <a:pPr lvl="2" eaLnBrk="1" hangingPunct="1"/>
            <a:r>
              <a:rPr lang="en-US" altLang="en-US" dirty="0"/>
              <a:t>Network bandwidth constraints</a:t>
            </a:r>
          </a:p>
          <a:p>
            <a:pPr lvl="2" eaLnBrk="1" hangingPunct="1"/>
            <a:r>
              <a:rPr lang="en-US" altLang="en-US" dirty="0"/>
              <a:t>An overloaded log writer network server (LNS) process on the primary database</a:t>
            </a:r>
          </a:p>
          <a:p>
            <a:pPr lvl="2" eaLnBrk="1" hangingPunct="1"/>
            <a:r>
              <a:rPr lang="en-US" altLang="en-US" dirty="0"/>
              <a:t>Redo generation that is faster than the LNS and network can handle</a:t>
            </a:r>
          </a:p>
          <a:p>
            <a:pPr lvl="2" eaLnBrk="1" hangingPunct="1"/>
            <a:r>
              <a:rPr lang="en-US" altLang="en-US" dirty="0"/>
              <a:t>I/O issues on the remote file server (RFS) process side</a:t>
            </a:r>
          </a:p>
          <a:p>
            <a:pPr lvl="2" eaLnBrk="1" hangingPunct="1"/>
            <a:r>
              <a:rPr lang="en-US" altLang="en-US" dirty="0"/>
              <a:t>An overloaded RFS process</a:t>
            </a:r>
          </a:p>
          <a:p>
            <a:pPr lvl="2" eaLnBrk="1" hangingPunct="1"/>
            <a:r>
              <a:rPr lang="en-US" altLang="en-US" dirty="0"/>
              <a:t>An inadequate number of standby redo log files causing the RFS process to stall or to use archived log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306</a:t>
            </a:fld>
            <a:endParaRPr lang="en-US" dirty="0"/>
          </a:p>
        </p:txBody>
      </p:sp>
    </p:spTree>
    <p:extLst>
      <p:ext uri="{BB962C8B-B14F-4D97-AF65-F5344CB8AC3E}">
        <p14:creationId xmlns:p14="http://schemas.microsoft.com/office/powerpoint/2010/main" val="174323690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Click Data Guard Performance in the Performance section of the Data Guard Overview page to access the Performance Overview page.</a:t>
            </a:r>
          </a:p>
          <a:p>
            <a:pPr lvl="1" eaLnBrk="1" hangingPunct="1"/>
            <a:r>
              <a:rPr lang="en-US" altLang="en-US" dirty="0"/>
              <a:t>The Data Guard Performance page displays detailed performance-related statistics for the Data Guard configuration. The performance charts provide a graphical summary of all redo log activity in the configuration. You can use the View Data drop-down list to set the collection interval (which causes the charts to be refreshed) to determine the rate of sampling of the primary database.</a:t>
            </a:r>
          </a:p>
          <a:p>
            <a:pPr lvl="1" eaLnBrk="1" hangingPunct="1"/>
            <a:r>
              <a:rPr lang="en-US" altLang="en-US" dirty="0"/>
              <a:t>The following charts display performance information for all databases in the configuration:</a:t>
            </a:r>
          </a:p>
          <a:p>
            <a:pPr lvl="2" eaLnBrk="1" hangingPunct="1"/>
            <a:r>
              <a:rPr lang="en-US" altLang="en-US" b="1" dirty="0"/>
              <a:t>Redo Generation Rate:</a:t>
            </a:r>
            <a:r>
              <a:rPr lang="en-US" altLang="en-US" dirty="0"/>
              <a:t> The redo generation rate in KB per second</a:t>
            </a:r>
          </a:p>
          <a:p>
            <a:pPr lvl="2" eaLnBrk="1" hangingPunct="1"/>
            <a:r>
              <a:rPr lang="en-US" altLang="en-US" b="1" dirty="0"/>
              <a:t>Lag Times:</a:t>
            </a:r>
            <a:r>
              <a:rPr lang="en-US" altLang="en-US" dirty="0"/>
              <a:t> The approximate amount of potential data loss. </a:t>
            </a:r>
            <a:r>
              <a:rPr lang="en-US" altLang="en-US" i="1" dirty="0"/>
              <a:t>Lag Times shows the transport lag (the approximate number seconds of redo not yet available on the standby database) and Apply Lag (the approximate number of seconds the standby is behind the primary database).</a:t>
            </a:r>
            <a:endParaRPr lang="en-US" altLang="en-US" dirty="0"/>
          </a:p>
          <a:p>
            <a:pPr lvl="2" eaLnBrk="1" hangingPunct="1"/>
            <a:r>
              <a:rPr lang="en-US" altLang="en-US" b="1" dirty="0"/>
              <a:t>Apply Rate:</a:t>
            </a:r>
            <a:r>
              <a:rPr lang="en-US" altLang="en-US" dirty="0"/>
              <a:t> The data applied on each standby database in the configuration. Each point on the chart represents the amount of redo data that has been applied since the last time it was refreshed.</a:t>
            </a:r>
          </a:p>
          <a:p>
            <a:pPr lvl="1" eaLnBrk="1" hangingPunct="1"/>
            <a:r>
              <a:rPr lang="en-US" altLang="en-US" dirty="0"/>
              <a:t>Click any of the charts to obtain historical information.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307</a:t>
            </a:fld>
            <a:endParaRPr lang="en-US" dirty="0"/>
          </a:p>
        </p:txBody>
      </p:sp>
    </p:spTree>
    <p:extLst>
      <p:ext uri="{BB962C8B-B14F-4D97-AF65-F5344CB8AC3E}">
        <p14:creationId xmlns:p14="http://schemas.microsoft.com/office/powerpoint/2010/main" val="406094785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Log File Details page displays information about the log files that were generated on the primary database and received by the standby database. The information is presented in a tabular format for each standby database in the configuration. The table contains the following columns:</a:t>
            </a:r>
          </a:p>
          <a:p>
            <a:pPr lvl="2" eaLnBrk="1" hangingPunct="1"/>
            <a:r>
              <a:rPr lang="en-US" altLang="en-US" b="1" dirty="0"/>
              <a:t>Log:</a:t>
            </a:r>
            <a:r>
              <a:rPr lang="en-US" altLang="en-US" dirty="0"/>
              <a:t> Contains the log file sequence number</a:t>
            </a:r>
          </a:p>
          <a:p>
            <a:pPr lvl="2" eaLnBrk="1" hangingPunct="1"/>
            <a:r>
              <a:rPr lang="en-US" altLang="en-US" b="1" dirty="0"/>
              <a:t>Status:</a:t>
            </a:r>
            <a:r>
              <a:rPr lang="en-US" altLang="en-US" dirty="0"/>
              <a:t> “Partially Applied,” “Not Applied,” “Not Received”</a:t>
            </a:r>
          </a:p>
          <a:p>
            <a:pPr lvl="2" eaLnBrk="1" hangingPunct="1"/>
            <a:r>
              <a:rPr lang="en-US" altLang="en-US" b="1" dirty="0">
                <a:solidFill>
                  <a:schemeClr val="tx1"/>
                </a:solidFill>
              </a:rPr>
              <a:t>ResetLogs ID:</a:t>
            </a:r>
            <a:r>
              <a:rPr lang="en-US" altLang="en-US" dirty="0">
                <a:solidFill>
                  <a:schemeClr val="tx1"/>
                </a:solidFill>
              </a:rPr>
              <a:t> Identifier that changes after a terminal recovery and an open with </a:t>
            </a:r>
            <a:r>
              <a:rPr lang="en-US" altLang="en-US" dirty="0">
                <a:solidFill>
                  <a:schemeClr val="tx1"/>
                </a:solidFill>
                <a:latin typeface="Courier New" panose="02070309020205020404" pitchFamily="49" charset="0"/>
              </a:rPr>
              <a:t>RESETLOGS</a:t>
            </a:r>
          </a:p>
          <a:p>
            <a:pPr lvl="2" eaLnBrk="1" hangingPunct="1"/>
            <a:r>
              <a:rPr lang="en-US" altLang="en-US" b="1" dirty="0"/>
              <a:t>First Change # (SCN):</a:t>
            </a:r>
            <a:r>
              <a:rPr lang="en-US" altLang="en-US" dirty="0"/>
              <a:t> First system change number (SCN) in the log file</a:t>
            </a:r>
          </a:p>
          <a:p>
            <a:pPr lvl="2" eaLnBrk="1" hangingPunct="1"/>
            <a:r>
              <a:rPr lang="en-US" altLang="en-US" b="1" dirty="0"/>
              <a:t>Last Change # (SCN):</a:t>
            </a:r>
            <a:r>
              <a:rPr lang="en-US" altLang="en-US" dirty="0"/>
              <a:t> Last SCN in the log file</a:t>
            </a:r>
          </a:p>
          <a:p>
            <a:pPr lvl="2" eaLnBrk="1" hangingPunct="1"/>
            <a:r>
              <a:rPr lang="en-US" altLang="en-US" b="1" dirty="0"/>
              <a:t>Size (KB):</a:t>
            </a:r>
            <a:r>
              <a:rPr lang="en-US" altLang="en-US" dirty="0"/>
              <a:t> Size of the log file</a:t>
            </a:r>
          </a:p>
          <a:p>
            <a:pPr lvl="2" eaLnBrk="1" hangingPunct="1"/>
            <a:r>
              <a:rPr lang="en-US" altLang="en-US" b="1" dirty="0"/>
              <a:t>Time Generated:</a:t>
            </a:r>
            <a:r>
              <a:rPr lang="en-US" altLang="en-US" dirty="0"/>
              <a:t> Time at which the log file was generated</a:t>
            </a:r>
          </a:p>
          <a:p>
            <a:pPr lvl="2" eaLnBrk="1" hangingPunct="1"/>
            <a:r>
              <a:rPr lang="en-US" altLang="en-US" b="1" dirty="0"/>
              <a:t>Time Completed:</a:t>
            </a:r>
            <a:r>
              <a:rPr lang="en-US" altLang="en-US" dirty="0"/>
              <a:t> Time at which the log file completed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308</a:t>
            </a:fld>
            <a:endParaRPr lang="en-US" dirty="0"/>
          </a:p>
        </p:txBody>
      </p:sp>
    </p:spTree>
    <p:extLst>
      <p:ext uri="{BB962C8B-B14F-4D97-AF65-F5344CB8AC3E}">
        <p14:creationId xmlns:p14="http://schemas.microsoft.com/office/powerpoint/2010/main" val="419622358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Metrics are units of measurement that are used to assess the health of your system. Each target comes with a predefined set of metrics.</a:t>
            </a:r>
          </a:p>
          <a:p>
            <a:pPr lvl="1" eaLnBrk="1" hangingPunct="1"/>
            <a:r>
              <a:rPr lang="en-US" altLang="en-US" dirty="0"/>
              <a:t>Metric thresholds are boundary values against which monitored metric values are compared. Some thresholds are predefined by Oracle; others are not.</a:t>
            </a:r>
          </a:p>
          <a:p>
            <a:pPr lvl="1" eaLnBrk="1" hangingPunct="1"/>
            <a:r>
              <a:rPr lang="en-US" altLang="en-US" dirty="0"/>
              <a:t>When a threshold is reached, an alert is generated to indicate that a particular condition was encountered. An alert is triggered when one of the following conditions is true:</a:t>
            </a:r>
          </a:p>
          <a:p>
            <a:pPr lvl="2" eaLnBrk="1" hangingPunct="1"/>
            <a:r>
              <a:rPr lang="en-US" altLang="en-US" dirty="0"/>
              <a:t>A threshold is reached.</a:t>
            </a:r>
          </a:p>
          <a:p>
            <a:pPr lvl="2" eaLnBrk="1" hangingPunct="1"/>
            <a:r>
              <a:rPr lang="en-US" altLang="en-US" dirty="0"/>
              <a:t>An alert was cleared.</a:t>
            </a:r>
          </a:p>
          <a:p>
            <a:pPr lvl="2" eaLnBrk="1" hangingPunct="1"/>
            <a:r>
              <a:rPr lang="en-US" altLang="en-US" dirty="0"/>
              <a:t>The availability of a monitored service changes.</a:t>
            </a:r>
          </a:p>
          <a:p>
            <a:pPr lvl="2" eaLnBrk="1" hangingPunct="1"/>
            <a:r>
              <a:rPr lang="en-US" altLang="en-US" dirty="0"/>
              <a:t>A specific condition occurs. (Example: An alert is triggered when an error message is written to a database alert log file.)</a:t>
            </a:r>
          </a:p>
          <a:p>
            <a:pPr lvl="1" eaLnBrk="1" hangingPunct="1"/>
            <a:r>
              <a:rPr lang="en-US" altLang="en-US" dirty="0"/>
              <a:t>Alerts are detected through a polling-based mechanism by checking for the monitored condition from a separate process at regular, predefined intervals. </a:t>
            </a:r>
          </a:p>
          <a:p>
            <a:pPr lvl="1" eaLnBrk="1" hangingPunct="1"/>
            <a:r>
              <a:rPr lang="en-US" altLang="en-US" dirty="0"/>
              <a:t>You can associate an alert with a notification, with the automatic execution of a job, and so 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309</a:t>
            </a:fld>
            <a:endParaRPr lang="en-US" dirty="0"/>
          </a:p>
        </p:txBody>
      </p:sp>
    </p:spTree>
    <p:extLst>
      <p:ext uri="{BB962C8B-B14F-4D97-AF65-F5344CB8AC3E}">
        <p14:creationId xmlns:p14="http://schemas.microsoft.com/office/powerpoint/2010/main" val="224678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client application needs a connect descriptor to create a network session. The connect descriptor contains two components:</a:t>
            </a:r>
          </a:p>
          <a:p>
            <a:pPr lvl="2" eaLnBrk="1" hangingPunct="1"/>
            <a:r>
              <a:rPr lang="en-US" altLang="en-US" dirty="0"/>
              <a:t>Location of the listener through a protocol address, also known as the listening endpoint</a:t>
            </a:r>
          </a:p>
          <a:p>
            <a:pPr lvl="2" eaLnBrk="1" hangingPunct="1"/>
            <a:r>
              <a:rPr lang="en-US" altLang="en-US" dirty="0"/>
              <a:t>A specific database service name or Oracle system identifier recognized by the listener</a:t>
            </a:r>
          </a:p>
          <a:p>
            <a:pPr lvl="1" eaLnBrk="1" hangingPunct="1"/>
            <a:r>
              <a:rPr lang="en-US" altLang="en-US" dirty="0"/>
              <a:t>The connect descriptor can be explicitly specified as in the second example in the slide, which does not require name resolution. This technique is used by the Data Guard broker when the broker modifies the </a:t>
            </a:r>
            <a:r>
              <a:rPr lang="en-US" altLang="en-US" dirty="0">
                <a:latin typeface="Courier New" panose="02070309020205020404" pitchFamily="49" charset="0"/>
              </a:rPr>
              <a:t>LOG_ARCHIVE_DEST_n</a:t>
            </a:r>
            <a:r>
              <a:rPr lang="en-US" altLang="en-US" dirty="0"/>
              <a:t> parameters for redo transport. Also, a direct TCP/IP address can be specified in place of the hostname to avoid additional lookups such as using Domain Name Services (DNS).</a:t>
            </a:r>
          </a:p>
          <a:p>
            <a:pPr lvl="1" eaLnBrk="1" hangingPunct="1"/>
            <a:r>
              <a:rPr lang="en-US" altLang="en-US" dirty="0"/>
              <a:t>In most cases though, a user initiates a connection request by providing a connection string that can include a username, password, and a simplified connect identifier. This requires that the simplified connect identifier be resolved into the appropriate details using one of the many name resolution methods that are available. There are advantages and disadvantages to each naming method. The </a:t>
            </a:r>
            <a:r>
              <a:rPr lang="en-US" altLang="en-US" dirty="0">
                <a:latin typeface="Courier New" panose="02070309020205020404" pitchFamily="49" charset="0"/>
              </a:rPr>
              <a:t>sqlnet.ora</a:t>
            </a:r>
            <a:r>
              <a:rPr lang="en-US" altLang="en-US" dirty="0"/>
              <a:t> file indicates which naming methods are available to the client or server. This course will utilize the local naming method, which stores network service names and their connect descriptors in a localized configuration file named </a:t>
            </a:r>
            <a:r>
              <a:rPr lang="en-US" altLang="en-US" dirty="0">
                <a:latin typeface="Courier New" panose="02070309020205020404" pitchFamily="49" charset="0"/>
              </a:rPr>
              <a:t>tnsnames.ora</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31</a:t>
            </a:fld>
            <a:endParaRPr lang="en-US" dirty="0"/>
          </a:p>
        </p:txBody>
      </p:sp>
    </p:spTree>
    <p:extLst>
      <p:ext uri="{BB962C8B-B14F-4D97-AF65-F5344CB8AC3E}">
        <p14:creationId xmlns:p14="http://schemas.microsoft.com/office/powerpoint/2010/main" val="265553819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use Enterprise Manager to monitor status and log file activity. In addition, Enterprise Manager automatically monitors the status and archived redo log file activity on the primary and standby databases and provides the following metrics:</a:t>
            </a:r>
          </a:p>
          <a:p>
            <a:pPr lvl="2" eaLnBrk="1" hangingPunct="1"/>
            <a:r>
              <a:rPr lang="en-US" altLang="en-US" b="1" dirty="0"/>
              <a:t>Data Guard Failover:</a:t>
            </a:r>
            <a:r>
              <a:rPr lang="en-US" altLang="en-US" dirty="0"/>
              <a:t> When fast-start failover is enabled, this metric generates a critical alert on the new primary database if a fast-start failover occurs.</a:t>
            </a:r>
          </a:p>
          <a:p>
            <a:pPr lvl="2" eaLnBrk="1" hangingPunct="1"/>
            <a:r>
              <a:rPr lang="en-US" altLang="en-US" b="1" dirty="0"/>
              <a:t>Data Guard Fast-Start Failover Observer:</a:t>
            </a:r>
            <a:r>
              <a:rPr lang="en-US" altLang="en-US" dirty="0"/>
              <a:t> This metric displays the current status of the fast-start failover observer. A down status triggers an alert. The observer is a separate OCI client-side component that monitors the availability of the primary database in a fast-start failover configuration. Fast-start failover is discussed in the lesson titled “Enabling Fast-Start Failover.”</a:t>
            </a:r>
          </a:p>
          <a:p>
            <a:pPr lvl="2" eaLnBrk="1" hangingPunct="1"/>
            <a:r>
              <a:rPr lang="en-US" altLang="en-US" b="1" dirty="0"/>
              <a:t>Data Guard Performance:</a:t>
            </a:r>
            <a:r>
              <a:rPr lang="en-US" altLang="en-US" dirty="0"/>
              <a:t> This metric provides alerts for performance that is related to redo log activity in the configuration.</a:t>
            </a:r>
          </a:p>
          <a:p>
            <a:pPr lvl="2" eaLnBrk="1" hangingPunct="1"/>
            <a:r>
              <a:rPr lang="en-US" altLang="en-US" b="1" dirty="0"/>
              <a:t>Data Guard Status:</a:t>
            </a:r>
            <a:r>
              <a:rPr lang="en-US" altLang="en-US" dirty="0"/>
              <a:t> This metric checks the status of each database in the broker configuration and triggers a warning or critical alert if necessary.</a:t>
            </a:r>
          </a:p>
          <a:p>
            <a:pPr lvl="1" eaLnBrk="1" hangingPunct="1"/>
            <a:r>
              <a:rPr lang="en-US" altLang="en-US" dirty="0"/>
              <a:t>You can set up Email Services to send you a message if a metric is triggered. See </a:t>
            </a:r>
            <a:r>
              <a:rPr lang="en-US" altLang="en-US" i="1" dirty="0"/>
              <a:t>Oracle Data Guard Broker</a:t>
            </a:r>
            <a:r>
              <a:rPr lang="en-US" altLang="en-US" dirty="0"/>
              <a:t> for detailed information.</a:t>
            </a:r>
          </a:p>
          <a:p>
            <a:pPr lvl="1" eaLnBrk="1" hangingPunct="1"/>
            <a:r>
              <a:rPr lang="en-US" altLang="en-US" b="1" dirty="0"/>
              <a:t>Note:</a:t>
            </a:r>
            <a:r>
              <a:rPr lang="en-US" altLang="en-US" dirty="0"/>
              <a:t> These metrics are seen on the primary database only.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310</a:t>
            </a:fld>
            <a:endParaRPr lang="en-US" dirty="0"/>
          </a:p>
        </p:txBody>
      </p:sp>
    </p:spTree>
    <p:extLst>
      <p:ext uri="{BB962C8B-B14F-4D97-AF65-F5344CB8AC3E}">
        <p14:creationId xmlns:p14="http://schemas.microsoft.com/office/powerpoint/2010/main" val="378140410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specify that an email notification be sent to you when a Data Guard metric is triggered. To configure the notification:</a:t>
            </a:r>
          </a:p>
          <a:p>
            <a:pPr lvl="2" eaLnBrk="1" hangingPunct="1">
              <a:buNone/>
            </a:pPr>
            <a:r>
              <a:rPr lang="en-US" altLang="en-US" dirty="0"/>
              <a:t>1.	Configure notification methods in Enterprise Manager.</a:t>
            </a:r>
          </a:p>
          <a:p>
            <a:pPr lvl="3" eaLnBrk="1" hangingPunct="1">
              <a:buNone/>
            </a:pPr>
            <a:r>
              <a:rPr lang="en-US" altLang="en-US" dirty="0"/>
              <a:t>a. 	Click Setup at the top of the Database Home page, followed by Notifications and then Notification Methods on the menu tree that appears.</a:t>
            </a:r>
          </a:p>
          <a:p>
            <a:pPr lvl="3" eaLnBrk="1" hangingPunct="1">
              <a:buNone/>
            </a:pPr>
            <a:r>
              <a:rPr lang="en-US" altLang="en-US" dirty="0"/>
              <a:t>b. 	Enter the appropriate information in the Mail Server section and click Apply. Next, click Test Mail Servers to verify your configuration.</a:t>
            </a:r>
          </a:p>
          <a:p>
            <a:pPr lvl="2" eaLnBrk="1" hangingPunct="1">
              <a:buNone/>
            </a:pPr>
            <a:r>
              <a:rPr lang="en-US" altLang="en-US" dirty="0"/>
              <a:t>2.	View the All Metrics page by clicking Database &gt; Monitoring &gt; All Metrics using the menu on the Database Home page. </a:t>
            </a:r>
          </a:p>
          <a:p>
            <a:pPr lvl="2" eaLnBrk="1" hangingPunct="1">
              <a:buNone/>
            </a:pPr>
            <a:r>
              <a:rPr lang="en-US" altLang="en-US" dirty="0"/>
              <a:t>3.	Set or change Data Guard metric thresholds by selecting an individual metric and then clicking the modify Thresholds button within the section dedicated for that metric. Not all metrics have thresholds that can be modified. </a:t>
            </a:r>
          </a:p>
          <a:p>
            <a:pPr lvl="1" eaLnBrk="1" hangingPunct="1"/>
            <a:r>
              <a:rPr lang="en-US" altLang="en-US" dirty="0"/>
              <a:t>If a metric condition is triggered or a threshold value is exceeded, an alert is issued. Notifications determine how the alert will be received.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311</a:t>
            </a:fld>
            <a:endParaRPr lang="en-US" dirty="0"/>
          </a:p>
        </p:txBody>
      </p:sp>
    </p:spTree>
    <p:extLst>
      <p:ext uri="{BB962C8B-B14F-4D97-AF65-F5344CB8AC3E}">
        <p14:creationId xmlns:p14="http://schemas.microsoft.com/office/powerpoint/2010/main" val="27671272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When an alert is triggered, you can view detailed information by clicking the link in the Message field. You can also view metric value history by clicking the metric link in the All Metrics tree view.</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312</a:t>
            </a:fld>
            <a:endParaRPr lang="en-US" dirty="0"/>
          </a:p>
        </p:txBody>
      </p:sp>
    </p:spTree>
    <p:extLst>
      <p:ext uri="{BB962C8B-B14F-4D97-AF65-F5344CB8AC3E}">
        <p14:creationId xmlns:p14="http://schemas.microsoft.com/office/powerpoint/2010/main" val="272688040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Data Guard broker records activity information in the Oracle database alert log file and in the Data Guard broker log files. The broker log files are named </a:t>
            </a:r>
            <a:r>
              <a:rPr lang="en-US" altLang="en-US" dirty="0">
                <a:latin typeface="Courier New" panose="02070309020205020404" pitchFamily="49" charset="0"/>
              </a:rPr>
              <a:t>drc&lt;$ORACLE_SID&gt;.log</a:t>
            </a:r>
            <a:r>
              <a:rPr lang="en-US" altLang="en-US" dirty="0"/>
              <a:t> and are located in the same directory as the alert log file.</a:t>
            </a:r>
          </a:p>
          <a:p>
            <a:pPr lvl="1" eaLnBrk="1" hangingPunct="1"/>
            <a:r>
              <a:rPr lang="en-US" altLang="en-US" dirty="0"/>
              <a:t>You can obtain information about the health of the database (referred to as the </a:t>
            </a:r>
            <a:r>
              <a:rPr lang="en-US" altLang="en-US" i="1" dirty="0"/>
              <a:t>database status</a:t>
            </a:r>
            <a:r>
              <a:rPr lang="en-US" altLang="en-US" dirty="0"/>
              <a:t>) by issuing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DATABASE</a:t>
            </a:r>
            <a:r>
              <a:rPr lang="en-US" altLang="en-US" dirty="0"/>
              <a:t> DGMGRL command.</a:t>
            </a:r>
          </a:p>
          <a:p>
            <a:pPr lvl="1" eaLnBrk="1" hangingPunct="1"/>
            <a:r>
              <a:rPr lang="en-US" altLang="en-US" dirty="0"/>
              <a:t>The following monitorable database properties can be used to query the database status:</a:t>
            </a:r>
          </a:p>
          <a:p>
            <a:pPr lvl="2" eaLnBrk="1" hangingPunct="1"/>
            <a:r>
              <a:rPr lang="en-US" altLang="en-US" b="1" dirty="0">
                <a:latin typeface="Courier New" panose="02070309020205020404" pitchFamily="49" charset="0"/>
              </a:rPr>
              <a:t>StatusReport</a:t>
            </a:r>
            <a:r>
              <a:rPr lang="en-US" altLang="en-US" b="1" dirty="0"/>
              <a:t>:</a:t>
            </a:r>
            <a:r>
              <a:rPr lang="en-US" altLang="en-US" dirty="0"/>
              <a:t> Lists all problems detected by the broker during a database health check</a:t>
            </a:r>
          </a:p>
          <a:p>
            <a:pPr lvl="2" eaLnBrk="1" hangingPunct="1"/>
            <a:r>
              <a:rPr lang="en-US" altLang="en-US" b="1" dirty="0">
                <a:latin typeface="Courier New" panose="02070309020205020404" pitchFamily="49" charset="0"/>
              </a:rPr>
              <a:t>LogXptStatus</a:t>
            </a:r>
            <a:r>
              <a:rPr lang="en-US" altLang="en-US" b="1" dirty="0"/>
              <a:t>:</a:t>
            </a:r>
            <a:r>
              <a:rPr lang="en-US" altLang="en-US" dirty="0"/>
              <a:t> Lists all log transport errors detected on all instances of the primary database</a:t>
            </a:r>
          </a:p>
          <a:p>
            <a:pPr lvl="2" eaLnBrk="1" hangingPunct="1"/>
            <a:r>
              <a:rPr lang="en-US" altLang="en-US" b="1" dirty="0">
                <a:latin typeface="Courier New" panose="02070309020205020404" pitchFamily="49" charset="0"/>
              </a:rPr>
              <a:t>InconsistentProperties</a:t>
            </a:r>
            <a:r>
              <a:rPr lang="en-US" altLang="en-US" b="1" dirty="0"/>
              <a:t>:</a:t>
            </a:r>
            <a:r>
              <a:rPr lang="en-US" altLang="en-US" dirty="0"/>
              <a:t> Lists all properties that have inconsistent values between the broker configuration file and the database settings</a:t>
            </a:r>
          </a:p>
          <a:p>
            <a:pPr lvl="2" eaLnBrk="1" hangingPunct="1"/>
            <a:r>
              <a:rPr lang="en-US" altLang="en-US" b="1" dirty="0">
                <a:latin typeface="Courier New" panose="02070309020205020404" pitchFamily="49" charset="0"/>
              </a:rPr>
              <a:t>InconsistentLogXptProps</a:t>
            </a:r>
            <a:r>
              <a:rPr lang="en-US" altLang="en-US" b="1" dirty="0"/>
              <a:t>:</a:t>
            </a:r>
            <a:r>
              <a:rPr lang="en-US" altLang="en-US" dirty="0"/>
              <a:t> Lists all redo transport</a:t>
            </a:r>
            <a:r>
              <a:rPr lang="en-US" altLang="en-US" dirty="0">
                <a:cs typeface="Times New Roman" panose="02020603050405020304" pitchFamily="18" charset="0"/>
              </a:rPr>
              <a:t>–</a:t>
            </a:r>
            <a:r>
              <a:rPr lang="en-US" altLang="en-US" dirty="0"/>
              <a:t>related properties of standby databases that have inconsistent values between the broker configuration file and the redo transport settings</a:t>
            </a:r>
          </a:p>
          <a:p>
            <a:pPr lvl="2" eaLnBrk="1" hangingPunct="1"/>
            <a:r>
              <a:rPr lang="en-US" altLang="en-US" b="1" dirty="0">
                <a:latin typeface="Courier New" panose="02070309020205020404" pitchFamily="49" charset="0"/>
              </a:rPr>
              <a:t>LsbyFailedTxnInfo</a:t>
            </a:r>
            <a:r>
              <a:rPr lang="en-US" altLang="en-US" b="1" dirty="0"/>
              <a:t>:</a:t>
            </a:r>
            <a:r>
              <a:rPr lang="en-US" altLang="en-US" dirty="0"/>
              <a:t> Identifies a failed transaction that caused log apply service to stop</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313</a:t>
            </a:fld>
            <a:endParaRPr lang="en-US" dirty="0"/>
          </a:p>
        </p:txBody>
      </p:sp>
    </p:spTree>
    <p:extLst>
      <p:ext uri="{BB962C8B-B14F-4D97-AF65-F5344CB8AC3E}">
        <p14:creationId xmlns:p14="http://schemas.microsoft.com/office/powerpoint/2010/main" val="250998508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2" eaLnBrk="1" hangingPunct="1"/>
            <a:r>
              <a:rPr lang="en-US" altLang="en-US" b="1" dirty="0">
                <a:latin typeface="Courier New" panose="02070309020205020404" pitchFamily="49" charset="0"/>
              </a:rPr>
              <a:t>LsbyParameters</a:t>
            </a:r>
            <a:r>
              <a:rPr lang="en-US" altLang="en-US" b="1" dirty="0"/>
              <a:t>:</a:t>
            </a:r>
            <a:r>
              <a:rPr lang="en-US" altLang="en-US" dirty="0"/>
              <a:t> Identifies the value of </a:t>
            </a:r>
            <a:r>
              <a:rPr lang="en-US" altLang="en-US" dirty="0">
                <a:latin typeface="Courier New" panose="02070309020205020404" pitchFamily="49" charset="0"/>
              </a:rPr>
              <a:t>MAX_SGA</a:t>
            </a:r>
            <a:r>
              <a:rPr lang="en-US" altLang="en-US" dirty="0"/>
              <a:t> (maximum system global area) and </a:t>
            </a:r>
            <a:r>
              <a:rPr lang="en-US" altLang="en-US" dirty="0">
                <a:latin typeface="Courier New" panose="02070309020205020404" pitchFamily="49" charset="0"/>
              </a:rPr>
              <a:t>MAX_SERVERS</a:t>
            </a:r>
            <a:r>
              <a:rPr lang="en-US" altLang="en-US" dirty="0"/>
              <a:t> (maximum number of parallel query servers) specifically reserved for log apply services</a:t>
            </a:r>
          </a:p>
          <a:p>
            <a:pPr lvl="2" eaLnBrk="1" hangingPunct="1"/>
            <a:r>
              <a:rPr lang="en-US" altLang="en-US" b="1" dirty="0">
                <a:latin typeface="Courier New" panose="02070309020205020404" pitchFamily="49" charset="0"/>
              </a:rPr>
              <a:t>RecvQEntries</a:t>
            </a:r>
            <a:r>
              <a:rPr lang="en-US" altLang="en-US" b="1" dirty="0"/>
              <a:t>:</a:t>
            </a:r>
            <a:r>
              <a:rPr lang="en-US" altLang="en-US" dirty="0"/>
              <a:t> Returns a table indicating all log files that were received by the standby database but have not yet been applied</a:t>
            </a:r>
          </a:p>
          <a:p>
            <a:pPr lvl="2" eaLnBrk="1" hangingPunct="1"/>
            <a:r>
              <a:rPr lang="en-US" altLang="en-US" b="1" dirty="0">
                <a:latin typeface="Courier New" panose="02070309020205020404" pitchFamily="49" charset="0"/>
              </a:rPr>
              <a:t>SendQEntries</a:t>
            </a:r>
            <a:r>
              <a:rPr lang="en-US" altLang="en-US" b="1" dirty="0"/>
              <a:t>:</a:t>
            </a:r>
            <a:r>
              <a:rPr lang="en-US" altLang="en-US" dirty="0"/>
              <a:t> Returns a table that shows all log files on the primary database that were not successfully archived to one or more standby databases</a:t>
            </a:r>
          </a:p>
          <a:p>
            <a:pPr lvl="2" eaLnBrk="1" hangingPunct="1"/>
            <a:r>
              <a:rPr lang="en-US" altLang="en-US" b="1" dirty="0">
                <a:latin typeface="Courier New" panose="02070309020205020404" pitchFamily="49" charset="0"/>
              </a:rPr>
              <a:t>TopWaitEvents</a:t>
            </a:r>
            <a:r>
              <a:rPr lang="en-US" altLang="en-US" b="1" dirty="0"/>
              <a:t>:</a:t>
            </a:r>
            <a:r>
              <a:rPr lang="en-US" altLang="en-US" dirty="0"/>
              <a:t> Specifies the five events with the longest waiting time in the specified instance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314</a:t>
            </a:fld>
            <a:endParaRPr lang="en-US" dirty="0"/>
          </a:p>
        </p:txBody>
      </p:sp>
    </p:spTree>
    <p:extLst>
      <p:ext uri="{BB962C8B-B14F-4D97-AF65-F5344CB8AC3E}">
        <p14:creationId xmlns:p14="http://schemas.microsoft.com/office/powerpoint/2010/main" val="186942116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use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CONFIGURATION</a:t>
            </a:r>
            <a:r>
              <a:rPr lang="en-US" altLang="en-US" dirty="0"/>
              <a:t>, </a:t>
            </a:r>
            <a:r>
              <a:rPr lang="en-US" altLang="en-US" dirty="0">
                <a:latin typeface="Courier New" panose="02070309020205020404" pitchFamily="49" charset="0"/>
              </a:rPr>
              <a:t>SHOW DATABASE</a:t>
            </a:r>
            <a:r>
              <a:rPr lang="en-US" altLang="en-US" dirty="0"/>
              <a:t>, and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FAR_SYNC</a:t>
            </a:r>
            <a:r>
              <a:rPr lang="en-US" altLang="en-US" dirty="0"/>
              <a:t> commands along with additional monitorable database properties to identify and determine an appropriate resolution for a failure in your Database Guard configuration.</a:t>
            </a:r>
          </a:p>
          <a:p>
            <a:pPr lvl="2" eaLnBrk="1" hangingPunct="1">
              <a:buNone/>
            </a:pPr>
            <a:r>
              <a:rPr lang="en-US" altLang="en-US" dirty="0"/>
              <a:t>1.	Use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CONFIGURATION</a:t>
            </a:r>
            <a:r>
              <a:rPr lang="en-US" altLang="en-US" dirty="0"/>
              <a:t> command to check the status of the configuration. </a:t>
            </a:r>
            <a:br>
              <a:rPr lang="en-US" altLang="en-US" dirty="0"/>
            </a:br>
            <a:r>
              <a:rPr lang="en-US" altLang="en-US" dirty="0"/>
              <a:t>The status is an aggregated status of all databases and instances in the broker configuration. If everything is working properly in the configuration, the output of this command with respect to status is "</a:t>
            </a:r>
            <a:r>
              <a:rPr lang="en-US" altLang="en-US" dirty="0">
                <a:latin typeface="Courier New" panose="02070309020205020404" pitchFamily="49" charset="0"/>
              </a:rPr>
              <a:t>SUCCESS</a:t>
            </a:r>
            <a:r>
              <a:rPr lang="en-US" altLang="en-US" dirty="0"/>
              <a:t>." If there is a problem in the configuration, you receive an error message, and it will indicate which databases are in warning or error states.</a:t>
            </a:r>
          </a:p>
          <a:p>
            <a:pPr lvl="2" eaLnBrk="1" hangingPunct="1">
              <a:buNone/>
            </a:pPr>
            <a:r>
              <a:rPr lang="en-US" altLang="en-US" dirty="0"/>
              <a:t>2.	If you receive an error message when you execute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CONFIGURATION</a:t>
            </a:r>
            <a:r>
              <a:rPr lang="en-US" altLang="en-US" dirty="0"/>
              <a:t> command, execute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DATABASE</a:t>
            </a:r>
            <a:r>
              <a:rPr lang="en-US" altLang="en-US" dirty="0"/>
              <a:t> command for each database or the </a:t>
            </a:r>
            <a:r>
              <a:rPr lang="en-US" altLang="en-US" dirty="0">
                <a:latin typeface="Courier New" panose="02070309020205020404" pitchFamily="49" charset="0"/>
                <a:cs typeface="Courier New" panose="02070309020205020404" pitchFamily="49" charset="0"/>
              </a:rPr>
              <a:t>SHOW FAR_SYNC</a:t>
            </a:r>
            <a:r>
              <a:rPr lang="en-US" altLang="en-US" dirty="0"/>
              <a:t> command for each Far Sync to view a partial list of the warnings and errors for the database.</a:t>
            </a:r>
          </a:p>
          <a:p>
            <a:pPr lvl="2" eaLnBrk="1" hangingPunct="1">
              <a:buNone/>
            </a:pPr>
            <a:r>
              <a:rPr lang="en-US" altLang="en-US" dirty="0"/>
              <a:t>3. 	After viewing the </a:t>
            </a:r>
            <a:r>
              <a:rPr lang="en-US" altLang="en-US" dirty="0">
                <a:latin typeface="Courier New" panose="02070309020205020404" pitchFamily="49" charset="0"/>
              </a:rPr>
              <a:t>StatusReport</a:t>
            </a:r>
            <a:r>
              <a:rPr lang="en-US" altLang="en-US" dirty="0"/>
              <a:t> output, you can view the other monitorable database properties such as </a:t>
            </a:r>
            <a:r>
              <a:rPr lang="en-US" altLang="en-US" dirty="0">
                <a:latin typeface="Courier New" panose="02070309020205020404" pitchFamily="49" charset="0"/>
              </a:rPr>
              <a:t>LogXptStatus</a:t>
            </a:r>
            <a:r>
              <a:rPr lang="en-US" altLang="en-US" dirty="0"/>
              <a:t>, and </a:t>
            </a:r>
            <a:r>
              <a:rPr lang="en-US" altLang="en-US" dirty="0">
                <a:latin typeface="Courier New" panose="02070309020205020404" pitchFamily="49" charset="0"/>
              </a:rPr>
              <a:t>InconsistentLogXptProps</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315</a:t>
            </a:fld>
            <a:endParaRPr lang="en-US" dirty="0"/>
          </a:p>
        </p:txBody>
      </p:sp>
    </p:spTree>
    <p:extLst>
      <p:ext uri="{BB962C8B-B14F-4D97-AF65-F5344CB8AC3E}">
        <p14:creationId xmlns:p14="http://schemas.microsoft.com/office/powerpoint/2010/main" val="8508365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CONFIGURATION</a:t>
            </a:r>
            <a:r>
              <a:rPr lang="en-US" altLang="en-US" dirty="0"/>
              <a:t> DGMGRL command provides a brief description of the configuration, including the state of the configuration, the protection mode, and the state of fast-start failover. The display also lists the databases that are part of the configuration. </a:t>
            </a:r>
          </a:p>
          <a:p>
            <a:pPr lvl="1" eaLnBrk="1" hangingPunct="1"/>
            <a:r>
              <a:rPr lang="en-US" altLang="en-US" dirty="0"/>
              <a:t>In addition, the current status of the configuration is provided; if there is a problem with the configuration, a warning message appears. You can investigate the problem as described on the following slides.</a:t>
            </a:r>
          </a:p>
          <a:p>
            <a:pPr lvl="1" eaLnBrk="1" hangingPunct="1"/>
            <a:r>
              <a:rPr lang="en-US" altLang="en-US" dirty="0"/>
              <a:t>Indentation is used in the database listing to show redo sources and redo destinations.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316</a:t>
            </a:fld>
            <a:endParaRPr lang="en-US" dirty="0"/>
          </a:p>
        </p:txBody>
      </p:sp>
    </p:spTree>
    <p:extLst>
      <p:ext uri="{BB962C8B-B14F-4D97-AF65-F5344CB8AC3E}">
        <p14:creationId xmlns:p14="http://schemas.microsoft.com/office/powerpoint/2010/main" val="171193058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VERBOSE</a:t>
            </a:r>
            <a:r>
              <a:rPr lang="en-US" altLang="en-US" dirty="0"/>
              <a:t> DGMGRL command to view a brief summary and the properties of the specified database. An example of the output:</a:t>
            </a:r>
          </a:p>
          <a:p>
            <a:pPr lvl="2" eaLnBrk="1" hangingPunct="1">
              <a:buNone/>
            </a:pPr>
            <a:r>
              <a:rPr lang="en-US" altLang="en-US" dirty="0">
                <a:latin typeface="Courier New" panose="02070309020205020404" pitchFamily="49" charset="0"/>
                <a:cs typeface="Courier New" panose="02070309020205020404" pitchFamily="49" charset="0"/>
              </a:rPr>
              <a:t>DGMGRL&gt; show database verbose london </a:t>
            </a:r>
          </a:p>
          <a:p>
            <a:pPr lvl="2" eaLnBrk="1" hangingPunct="1">
              <a:buNone/>
            </a:pPr>
            <a:endParaRPr lang="en-US" altLang="en-US" dirty="0">
              <a:latin typeface="Courier New" panose="02070309020205020404" pitchFamily="49" charset="0"/>
              <a:cs typeface="Courier New" panose="02070309020205020404" pitchFamily="49" charset="0"/>
            </a:endParaRPr>
          </a:p>
          <a:p>
            <a:pPr lvl="2" eaLnBrk="1" hangingPunct="1">
              <a:buNone/>
            </a:pPr>
            <a:r>
              <a:rPr lang="en-US" altLang="en-US" dirty="0">
                <a:latin typeface="Courier New" panose="02070309020205020404" pitchFamily="49" charset="0"/>
                <a:cs typeface="Courier New" panose="02070309020205020404" pitchFamily="49" charset="0"/>
              </a:rPr>
              <a:t>Database - london</a:t>
            </a:r>
          </a:p>
          <a:p>
            <a:pPr lvl="2" eaLnBrk="1" hangingPunct="1">
              <a:buNone/>
            </a:pPr>
            <a:endParaRPr lang="en-US" altLang="en-US" dirty="0">
              <a:latin typeface="Courier New" panose="02070309020205020404" pitchFamily="49" charset="0"/>
              <a:cs typeface="Courier New" panose="02070309020205020404" pitchFamily="49" charset="0"/>
            </a:endParaRPr>
          </a:p>
          <a:p>
            <a:pPr lvl="2" eaLnBrk="1" hangingPunct="1">
              <a:buNone/>
            </a:pPr>
            <a:r>
              <a:rPr lang="en-US" altLang="en-US" dirty="0">
                <a:latin typeface="Courier New" panose="02070309020205020404" pitchFamily="49" charset="0"/>
                <a:cs typeface="Courier New" panose="02070309020205020404" pitchFamily="49" charset="0"/>
              </a:rPr>
              <a:t>  Role:              PHYSICAL STANDBY</a:t>
            </a:r>
          </a:p>
          <a:p>
            <a:pPr lvl="2" eaLnBrk="1" hangingPunct="1">
              <a:buNone/>
            </a:pPr>
            <a:r>
              <a:rPr lang="en-US" altLang="en-US" dirty="0">
                <a:latin typeface="Courier New" panose="02070309020205020404" pitchFamily="49" charset="0"/>
                <a:cs typeface="Courier New" panose="02070309020205020404" pitchFamily="49" charset="0"/>
              </a:rPr>
              <a:t>  Intended State:    APPLY-ON</a:t>
            </a:r>
          </a:p>
          <a:p>
            <a:pPr lvl="2" eaLnBrk="1" hangingPunct="1">
              <a:buNone/>
            </a:pPr>
            <a:r>
              <a:rPr lang="en-US" altLang="en-US" dirty="0">
                <a:latin typeface="Courier New" panose="02070309020205020404" pitchFamily="49" charset="0"/>
                <a:cs typeface="Courier New" panose="02070309020205020404" pitchFamily="49" charset="0"/>
              </a:rPr>
              <a:t>  Transport Lag:     0 seconds (computed 1 second ago)</a:t>
            </a:r>
          </a:p>
          <a:p>
            <a:pPr lvl="2" eaLnBrk="1" hangingPunct="1">
              <a:buNone/>
            </a:pPr>
            <a:r>
              <a:rPr lang="en-US" altLang="en-US" dirty="0">
                <a:latin typeface="Courier New" panose="02070309020205020404" pitchFamily="49" charset="0"/>
                <a:cs typeface="Courier New" panose="02070309020205020404" pitchFamily="49" charset="0"/>
              </a:rPr>
              <a:t>  Apply Lag:         0 seconds (computed 1 second ago)</a:t>
            </a:r>
          </a:p>
          <a:p>
            <a:pPr lvl="2" eaLnBrk="1" hangingPunct="1">
              <a:buNone/>
            </a:pPr>
            <a:r>
              <a:rPr lang="en-US" altLang="en-US" dirty="0">
                <a:latin typeface="Courier New" panose="02070309020205020404" pitchFamily="49" charset="0"/>
                <a:cs typeface="Courier New" panose="02070309020205020404" pitchFamily="49" charset="0"/>
              </a:rPr>
              <a:t>  Apply Rate:        1.52 MByte/s</a:t>
            </a:r>
          </a:p>
          <a:p>
            <a:pPr lvl="2" eaLnBrk="1" hangingPunct="1">
              <a:buNone/>
            </a:pPr>
            <a:r>
              <a:rPr lang="en-US" altLang="en-US" dirty="0">
                <a:latin typeface="Courier New" panose="02070309020205020404" pitchFamily="49" charset="0"/>
                <a:cs typeface="Courier New" panose="02070309020205020404" pitchFamily="49" charset="0"/>
              </a:rPr>
              <a:t>  Real Time Query:   OFF</a:t>
            </a:r>
          </a:p>
          <a:p>
            <a:pPr lvl="2" eaLnBrk="1" hangingPunct="1">
              <a:buNone/>
            </a:pPr>
            <a:r>
              <a:rPr lang="en-US" altLang="en-US" dirty="0">
                <a:latin typeface="Courier New" panose="02070309020205020404" pitchFamily="49" charset="0"/>
                <a:cs typeface="Courier New" panose="02070309020205020404" pitchFamily="49" charset="0"/>
              </a:rPr>
              <a:t>  Instance(s):</a:t>
            </a:r>
          </a:p>
          <a:p>
            <a:pPr lvl="2" eaLnBrk="1" hangingPunct="1">
              <a:buNone/>
            </a:pPr>
            <a:r>
              <a:rPr lang="en-US" altLang="en-US" dirty="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london</a:t>
            </a:r>
            <a:endParaRPr lang="en-US" alt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317</a:t>
            </a:fld>
            <a:endParaRPr lang="en-US" dirty="0"/>
          </a:p>
        </p:txBody>
      </p:sp>
    </p:spTree>
    <p:extLst>
      <p:ext uri="{BB962C8B-B14F-4D97-AF65-F5344CB8AC3E}">
        <p14:creationId xmlns:p14="http://schemas.microsoft.com/office/powerpoint/2010/main" val="370567914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457200" y="449263"/>
            <a:ext cx="6858000" cy="9532937"/>
          </a:xfrm>
        </p:spPr>
        <p:txBody>
          <a:bodyPr/>
          <a:lstStyle/>
          <a:p>
            <a:pPr lvl="2" eaLnBrk="1" hangingPunct="1">
              <a:spcBef>
                <a:spcPts val="200"/>
              </a:spcBef>
              <a:buNone/>
              <a:defRPr/>
            </a:pPr>
            <a:r>
              <a:rPr lang="en-US" dirty="0">
                <a:latin typeface="Courier New" pitchFamily="49" charset="0"/>
                <a:cs typeface="Courier New" pitchFamily="49" charset="0"/>
              </a:rPr>
              <a:t>Properties:</a:t>
            </a:r>
          </a:p>
          <a:p>
            <a:pPr lvl="2" eaLnBrk="1" hangingPunct="1">
              <a:lnSpc>
                <a:spcPct val="105000"/>
              </a:lnSpc>
              <a:spcBef>
                <a:spcPts val="200"/>
              </a:spcBef>
              <a:buNone/>
              <a:defRPr/>
            </a:pPr>
            <a:r>
              <a:rPr lang="en-US" dirty="0">
                <a:latin typeface="Courier New" pitchFamily="49" charset="0"/>
                <a:cs typeface="Courier New" pitchFamily="49" charset="0"/>
              </a:rPr>
              <a:t>    DGConnectIdentifier             = 'london'</a:t>
            </a:r>
          </a:p>
          <a:p>
            <a:pPr lvl="2" eaLnBrk="1" hangingPunct="1">
              <a:lnSpc>
                <a:spcPct val="105000"/>
              </a:lnSpc>
              <a:spcBef>
                <a:spcPts val="200"/>
              </a:spcBef>
              <a:buNone/>
              <a:defRPr/>
            </a:pPr>
            <a:r>
              <a:rPr lang="en-US" dirty="0">
                <a:latin typeface="Courier New" pitchFamily="49" charset="0"/>
                <a:cs typeface="Courier New" pitchFamily="49" charset="0"/>
              </a:rPr>
              <a:t>    ObserverConnectIdentifier       = ''</a:t>
            </a:r>
          </a:p>
          <a:p>
            <a:pPr lvl="2" eaLnBrk="1" hangingPunct="1">
              <a:lnSpc>
                <a:spcPct val="105000"/>
              </a:lnSpc>
              <a:spcBef>
                <a:spcPts val="200"/>
              </a:spcBef>
              <a:buNone/>
              <a:defRPr/>
            </a:pPr>
            <a:r>
              <a:rPr lang="en-US" dirty="0">
                <a:latin typeface="Courier New" pitchFamily="49" charset="0"/>
                <a:cs typeface="Courier New" pitchFamily="49" charset="0"/>
              </a:rPr>
              <a:t>    LogXptMode                      = 'ASYNC'</a:t>
            </a:r>
          </a:p>
          <a:p>
            <a:pPr lvl="2" eaLnBrk="1" hangingPunct="1">
              <a:lnSpc>
                <a:spcPct val="105000"/>
              </a:lnSpc>
              <a:spcBef>
                <a:spcPts val="200"/>
              </a:spcBef>
              <a:buNone/>
              <a:defRPr/>
            </a:pPr>
            <a:r>
              <a:rPr lang="en-US" dirty="0">
                <a:latin typeface="Courier New" pitchFamily="49" charset="0"/>
                <a:cs typeface="Courier New" pitchFamily="49" charset="0"/>
              </a:rPr>
              <a:t>    RedoRoutes                      = '(Local:londonFS SYNC)'</a:t>
            </a:r>
          </a:p>
          <a:p>
            <a:pPr lvl="2" eaLnBrk="1" hangingPunct="1">
              <a:lnSpc>
                <a:spcPct val="105000"/>
              </a:lnSpc>
              <a:spcBef>
                <a:spcPts val="200"/>
              </a:spcBef>
              <a:buNone/>
              <a:defRPr/>
            </a:pPr>
            <a:r>
              <a:rPr lang="en-US" dirty="0">
                <a:latin typeface="Courier New" pitchFamily="49" charset="0"/>
                <a:cs typeface="Courier New" pitchFamily="49" charset="0"/>
              </a:rPr>
              <a:t>    DelayMins                       = '0'</a:t>
            </a:r>
          </a:p>
          <a:p>
            <a:pPr lvl="2" eaLnBrk="1" hangingPunct="1">
              <a:lnSpc>
                <a:spcPct val="105000"/>
              </a:lnSpc>
              <a:spcBef>
                <a:spcPts val="200"/>
              </a:spcBef>
              <a:buNone/>
              <a:defRPr/>
            </a:pPr>
            <a:r>
              <a:rPr lang="en-US" dirty="0">
                <a:latin typeface="Courier New" pitchFamily="49" charset="0"/>
                <a:cs typeface="Courier New" pitchFamily="49" charset="0"/>
              </a:rPr>
              <a:t>    Binding                         = 'optional'</a:t>
            </a:r>
          </a:p>
          <a:p>
            <a:pPr lvl="2" eaLnBrk="1" hangingPunct="1">
              <a:lnSpc>
                <a:spcPct val="105000"/>
              </a:lnSpc>
              <a:spcBef>
                <a:spcPts val="200"/>
              </a:spcBef>
              <a:buNone/>
              <a:defRPr/>
            </a:pPr>
            <a:r>
              <a:rPr lang="en-US" dirty="0">
                <a:latin typeface="Courier New" pitchFamily="49" charset="0"/>
                <a:cs typeface="Courier New" pitchFamily="49" charset="0"/>
              </a:rPr>
              <a:t>    MaxFailure                      = '0'</a:t>
            </a:r>
          </a:p>
          <a:p>
            <a:pPr lvl="2" eaLnBrk="1" hangingPunct="1">
              <a:lnSpc>
                <a:spcPct val="105000"/>
              </a:lnSpc>
              <a:spcBef>
                <a:spcPts val="200"/>
              </a:spcBef>
              <a:buNone/>
              <a:defRPr/>
            </a:pPr>
            <a:r>
              <a:rPr lang="en-US" dirty="0">
                <a:latin typeface="Courier New" pitchFamily="49" charset="0"/>
                <a:cs typeface="Courier New" pitchFamily="49" charset="0"/>
              </a:rPr>
              <a:t>    MaxConnections                  = '1'</a:t>
            </a:r>
          </a:p>
          <a:p>
            <a:pPr lvl="2" eaLnBrk="1" hangingPunct="1">
              <a:lnSpc>
                <a:spcPct val="105000"/>
              </a:lnSpc>
              <a:spcBef>
                <a:spcPts val="200"/>
              </a:spcBef>
              <a:buNone/>
              <a:defRPr/>
            </a:pPr>
            <a:r>
              <a:rPr lang="en-US" dirty="0">
                <a:latin typeface="Courier New" pitchFamily="49" charset="0"/>
                <a:cs typeface="Courier New" pitchFamily="49" charset="0"/>
              </a:rPr>
              <a:t>    ReopenSecs                      = '300'</a:t>
            </a:r>
          </a:p>
          <a:p>
            <a:pPr lvl="2" eaLnBrk="1" hangingPunct="1">
              <a:lnSpc>
                <a:spcPct val="105000"/>
              </a:lnSpc>
              <a:spcBef>
                <a:spcPts val="200"/>
              </a:spcBef>
              <a:buNone/>
              <a:defRPr/>
            </a:pPr>
            <a:r>
              <a:rPr lang="en-US" dirty="0">
                <a:latin typeface="Courier New" pitchFamily="49" charset="0"/>
                <a:cs typeface="Courier New" pitchFamily="49" charset="0"/>
              </a:rPr>
              <a:t>    NetTimeout                      = '30'</a:t>
            </a:r>
          </a:p>
          <a:p>
            <a:pPr lvl="2" eaLnBrk="1" hangingPunct="1">
              <a:lnSpc>
                <a:spcPct val="105000"/>
              </a:lnSpc>
              <a:spcBef>
                <a:spcPts val="200"/>
              </a:spcBef>
              <a:buNone/>
              <a:defRPr/>
            </a:pPr>
            <a:r>
              <a:rPr lang="en-US" dirty="0">
                <a:latin typeface="Courier New" pitchFamily="49" charset="0"/>
                <a:cs typeface="Courier New" pitchFamily="49" charset="0"/>
              </a:rPr>
              <a:t>    RedoCompression                 = 'DISABLE'</a:t>
            </a:r>
          </a:p>
          <a:p>
            <a:pPr lvl="2" eaLnBrk="1" hangingPunct="1">
              <a:lnSpc>
                <a:spcPct val="105000"/>
              </a:lnSpc>
              <a:spcBef>
                <a:spcPts val="200"/>
              </a:spcBef>
              <a:buNone/>
              <a:defRPr/>
            </a:pPr>
            <a:r>
              <a:rPr lang="en-US" dirty="0">
                <a:latin typeface="Courier New" pitchFamily="49" charset="0"/>
                <a:cs typeface="Courier New" pitchFamily="49" charset="0"/>
              </a:rPr>
              <a:t>    LogShipping                     = 'ON'</a:t>
            </a:r>
          </a:p>
          <a:p>
            <a:pPr lvl="2" eaLnBrk="1" hangingPunct="1">
              <a:lnSpc>
                <a:spcPct val="105000"/>
              </a:lnSpc>
              <a:spcBef>
                <a:spcPts val="200"/>
              </a:spcBef>
              <a:buNone/>
              <a:defRPr/>
            </a:pPr>
            <a:r>
              <a:rPr lang="en-US" dirty="0">
                <a:latin typeface="Courier New" pitchFamily="49" charset="0"/>
                <a:cs typeface="Courier New" pitchFamily="49" charset="0"/>
              </a:rPr>
              <a:t>    PreferredApplyInstance          = ''</a:t>
            </a:r>
          </a:p>
          <a:p>
            <a:pPr lvl="2" eaLnBrk="1" hangingPunct="1">
              <a:lnSpc>
                <a:spcPct val="105000"/>
              </a:lnSpc>
              <a:spcBef>
                <a:spcPts val="200"/>
              </a:spcBef>
              <a:buNone/>
              <a:defRPr/>
            </a:pPr>
            <a:r>
              <a:rPr lang="en-US" dirty="0">
                <a:latin typeface="Courier New" pitchFamily="49" charset="0"/>
                <a:cs typeface="Courier New" pitchFamily="49" charset="0"/>
              </a:rPr>
              <a:t>    ApplyInstanceTimeout            = '0'</a:t>
            </a:r>
          </a:p>
          <a:p>
            <a:pPr lvl="2" eaLnBrk="1" hangingPunct="1">
              <a:lnSpc>
                <a:spcPct val="105000"/>
              </a:lnSpc>
              <a:spcBef>
                <a:spcPts val="200"/>
              </a:spcBef>
              <a:buNone/>
              <a:defRPr/>
            </a:pPr>
            <a:r>
              <a:rPr lang="en-US" dirty="0">
                <a:latin typeface="Courier New" pitchFamily="49" charset="0"/>
                <a:cs typeface="Courier New" pitchFamily="49" charset="0"/>
              </a:rPr>
              <a:t>    ApplyLagThreshold               = '0'</a:t>
            </a:r>
          </a:p>
          <a:p>
            <a:pPr lvl="2" eaLnBrk="1" hangingPunct="1">
              <a:lnSpc>
                <a:spcPct val="105000"/>
              </a:lnSpc>
              <a:spcBef>
                <a:spcPts val="200"/>
              </a:spcBef>
              <a:buNone/>
              <a:defRPr/>
            </a:pPr>
            <a:r>
              <a:rPr lang="en-US" dirty="0">
                <a:latin typeface="Courier New" pitchFamily="49" charset="0"/>
                <a:cs typeface="Courier New" pitchFamily="49" charset="0"/>
              </a:rPr>
              <a:t>    TransportLagThreshold           = '0'</a:t>
            </a:r>
          </a:p>
          <a:p>
            <a:pPr lvl="2" eaLnBrk="1" hangingPunct="1">
              <a:lnSpc>
                <a:spcPct val="105000"/>
              </a:lnSpc>
              <a:spcBef>
                <a:spcPts val="200"/>
              </a:spcBef>
              <a:buNone/>
              <a:defRPr/>
            </a:pPr>
            <a:r>
              <a:rPr lang="en-US" dirty="0">
                <a:latin typeface="Courier New" pitchFamily="49" charset="0"/>
                <a:cs typeface="Courier New" pitchFamily="49" charset="0"/>
              </a:rPr>
              <a:t>    TransportDisconnectedThreshold  = '30'</a:t>
            </a:r>
          </a:p>
          <a:p>
            <a:pPr lvl="2" eaLnBrk="1" hangingPunct="1">
              <a:lnSpc>
                <a:spcPct val="105000"/>
              </a:lnSpc>
              <a:spcBef>
                <a:spcPts val="200"/>
              </a:spcBef>
              <a:buNone/>
              <a:defRPr/>
            </a:pPr>
            <a:r>
              <a:rPr lang="en-US" dirty="0">
                <a:latin typeface="Courier New" pitchFamily="49" charset="0"/>
                <a:cs typeface="Courier New" pitchFamily="49" charset="0"/>
              </a:rPr>
              <a:t>    ApplyParallel                   = 'AUTO'</a:t>
            </a:r>
          </a:p>
          <a:p>
            <a:pPr lvl="2" eaLnBrk="1" hangingPunct="1">
              <a:lnSpc>
                <a:spcPct val="105000"/>
              </a:lnSpc>
              <a:spcBef>
                <a:spcPts val="200"/>
              </a:spcBef>
              <a:buNone/>
              <a:defRPr/>
            </a:pPr>
            <a:r>
              <a:rPr lang="en-US" dirty="0">
                <a:latin typeface="Courier New" pitchFamily="49" charset="0"/>
                <a:cs typeface="Courier New" pitchFamily="49" charset="0"/>
              </a:rPr>
              <a:t>    StandbyFileManagement           = 'AUTO'</a:t>
            </a:r>
          </a:p>
          <a:p>
            <a:pPr lvl="2" eaLnBrk="1" hangingPunct="1">
              <a:lnSpc>
                <a:spcPct val="105000"/>
              </a:lnSpc>
              <a:spcBef>
                <a:spcPts val="200"/>
              </a:spcBef>
              <a:buNone/>
              <a:defRPr/>
            </a:pPr>
            <a:r>
              <a:rPr lang="en-US" dirty="0">
                <a:latin typeface="Courier New" pitchFamily="49" charset="0"/>
                <a:cs typeface="Courier New" pitchFamily="49" charset="0"/>
              </a:rPr>
              <a:t>    ArchiveLagTarget                = '0'</a:t>
            </a:r>
          </a:p>
          <a:p>
            <a:pPr lvl="2" eaLnBrk="1" hangingPunct="1">
              <a:lnSpc>
                <a:spcPct val="105000"/>
              </a:lnSpc>
              <a:spcBef>
                <a:spcPts val="200"/>
              </a:spcBef>
              <a:buNone/>
              <a:defRPr/>
            </a:pPr>
            <a:r>
              <a:rPr lang="en-US" dirty="0">
                <a:latin typeface="Courier New" pitchFamily="49" charset="0"/>
                <a:cs typeface="Courier New" pitchFamily="49" charset="0"/>
              </a:rPr>
              <a:t>    LogArchiveMaxProcesses          = '10'</a:t>
            </a:r>
          </a:p>
          <a:p>
            <a:pPr lvl="2" eaLnBrk="1" hangingPunct="1">
              <a:lnSpc>
                <a:spcPct val="105000"/>
              </a:lnSpc>
              <a:spcBef>
                <a:spcPts val="200"/>
              </a:spcBef>
              <a:buNone/>
              <a:defRPr/>
            </a:pPr>
            <a:r>
              <a:rPr lang="en-US" dirty="0">
                <a:latin typeface="Courier New" pitchFamily="49" charset="0"/>
                <a:cs typeface="Courier New" pitchFamily="49" charset="0"/>
              </a:rPr>
              <a:t>    LogArchiveMinSucceedDest        = '1'</a:t>
            </a:r>
          </a:p>
          <a:p>
            <a:pPr lvl="2" eaLnBrk="1" hangingPunct="1">
              <a:lnSpc>
                <a:spcPct val="105000"/>
              </a:lnSpc>
              <a:spcBef>
                <a:spcPts val="200"/>
              </a:spcBef>
              <a:buNone/>
              <a:defRPr/>
            </a:pPr>
            <a:r>
              <a:rPr lang="en-US" dirty="0">
                <a:latin typeface="Courier New" pitchFamily="49" charset="0"/>
                <a:cs typeface="Courier New" pitchFamily="49" charset="0"/>
              </a:rPr>
              <a:t>    DbFileNameConvert               = 'boston, london'</a:t>
            </a:r>
          </a:p>
          <a:p>
            <a:pPr lvl="2" eaLnBrk="1" hangingPunct="1">
              <a:lnSpc>
                <a:spcPct val="105000"/>
              </a:lnSpc>
              <a:spcBef>
                <a:spcPts val="200"/>
              </a:spcBef>
              <a:buNone/>
              <a:defRPr/>
            </a:pPr>
            <a:r>
              <a:rPr lang="en-US" dirty="0">
                <a:latin typeface="Courier New" pitchFamily="49" charset="0"/>
                <a:cs typeface="Courier New" pitchFamily="49" charset="0"/>
              </a:rPr>
              <a:t>    LogFileNameConvert              = 'boston, london'</a:t>
            </a:r>
          </a:p>
          <a:p>
            <a:pPr lvl="2" eaLnBrk="1" hangingPunct="1">
              <a:lnSpc>
                <a:spcPct val="105000"/>
              </a:lnSpc>
              <a:spcBef>
                <a:spcPts val="200"/>
              </a:spcBef>
              <a:buNone/>
              <a:defRPr/>
            </a:pPr>
            <a:r>
              <a:rPr lang="en-US" dirty="0">
                <a:latin typeface="Courier New" pitchFamily="49" charset="0"/>
                <a:cs typeface="Courier New" pitchFamily="49" charset="0"/>
              </a:rPr>
              <a:t>    FastStartFailoverTarget         = ''</a:t>
            </a:r>
          </a:p>
          <a:p>
            <a:pPr lvl="2" eaLnBrk="1" hangingPunct="1">
              <a:lnSpc>
                <a:spcPct val="105000"/>
              </a:lnSpc>
              <a:spcBef>
                <a:spcPts val="200"/>
              </a:spcBef>
              <a:buNone/>
              <a:defRPr/>
            </a:pPr>
            <a:r>
              <a:rPr lang="en-US" dirty="0">
                <a:latin typeface="Courier New" pitchFamily="49" charset="0"/>
                <a:cs typeface="Courier New" pitchFamily="49" charset="0"/>
              </a:rPr>
              <a:t>    InconsistentProperties          = '(monitor)'</a:t>
            </a:r>
          </a:p>
          <a:p>
            <a:pPr lvl="2" eaLnBrk="1" hangingPunct="1">
              <a:lnSpc>
                <a:spcPct val="105000"/>
              </a:lnSpc>
              <a:spcBef>
                <a:spcPts val="200"/>
              </a:spcBef>
              <a:buNone/>
              <a:defRPr/>
            </a:pPr>
            <a:r>
              <a:rPr lang="en-US" dirty="0">
                <a:latin typeface="Courier New" pitchFamily="49" charset="0"/>
                <a:cs typeface="Courier New" pitchFamily="49" charset="0"/>
              </a:rPr>
              <a:t>    InconsistentLogXptProps         = '(monitor)'</a:t>
            </a:r>
          </a:p>
          <a:p>
            <a:pPr lvl="2" eaLnBrk="1" hangingPunct="1">
              <a:lnSpc>
                <a:spcPct val="105000"/>
              </a:lnSpc>
              <a:spcBef>
                <a:spcPts val="200"/>
              </a:spcBef>
              <a:buNone/>
              <a:defRPr/>
            </a:pPr>
            <a:r>
              <a:rPr lang="en-US" dirty="0">
                <a:latin typeface="Courier New" pitchFamily="49" charset="0"/>
                <a:cs typeface="Courier New" pitchFamily="49" charset="0"/>
              </a:rPr>
              <a:t>    SendQEntries                    = '(monitor)'</a:t>
            </a:r>
          </a:p>
          <a:p>
            <a:pPr lvl="2" eaLnBrk="1" hangingPunct="1">
              <a:lnSpc>
                <a:spcPct val="105000"/>
              </a:lnSpc>
              <a:spcBef>
                <a:spcPts val="200"/>
              </a:spcBef>
              <a:buNone/>
              <a:defRPr/>
            </a:pPr>
            <a:r>
              <a:rPr lang="en-US" dirty="0">
                <a:latin typeface="Courier New" pitchFamily="49" charset="0"/>
                <a:cs typeface="Courier New" pitchFamily="49" charset="0"/>
              </a:rPr>
              <a:t>    LogXptStatus                    = '(monitor)'</a:t>
            </a:r>
          </a:p>
          <a:p>
            <a:pPr lvl="2" eaLnBrk="1" hangingPunct="1">
              <a:lnSpc>
                <a:spcPct val="105000"/>
              </a:lnSpc>
              <a:spcBef>
                <a:spcPts val="200"/>
              </a:spcBef>
              <a:buNone/>
              <a:defRPr/>
            </a:pPr>
            <a:r>
              <a:rPr lang="en-US" dirty="0">
                <a:latin typeface="Courier New" pitchFamily="49" charset="0"/>
                <a:cs typeface="Courier New" pitchFamily="49" charset="0"/>
              </a:rPr>
              <a:t>    RecvQEntries                    = '(monitor)'</a:t>
            </a:r>
          </a:p>
          <a:p>
            <a:pPr lvl="2" eaLnBrk="1" hangingPunct="1">
              <a:lnSpc>
                <a:spcPct val="105000"/>
              </a:lnSpc>
              <a:spcBef>
                <a:spcPts val="200"/>
              </a:spcBef>
              <a:buNone/>
              <a:defRPr/>
            </a:pPr>
            <a:r>
              <a:rPr lang="en-US" dirty="0">
                <a:latin typeface="Courier New" pitchFamily="49" charset="0"/>
                <a:cs typeface="Courier New" pitchFamily="49" charset="0"/>
              </a:rPr>
              <a:t>    StaticConnectIdentifier         = '(DESCRIPTION=(ADDRESS=(PROTOCOL=tcp)(HOST=host03)(PORT=1521))(CONNECT_DATA=(SERVICE_NAME=london_DGMGRL.example.com)(INSTANCE_NAME=london)(SERVER=DEDICATED)))'</a:t>
            </a:r>
          </a:p>
          <a:p>
            <a:pPr lvl="2" eaLnBrk="1" hangingPunct="1">
              <a:lnSpc>
                <a:spcPct val="105000"/>
              </a:lnSpc>
              <a:spcBef>
                <a:spcPts val="200"/>
              </a:spcBef>
              <a:buNone/>
              <a:defRPr/>
            </a:pPr>
            <a:r>
              <a:rPr lang="en-US" dirty="0">
                <a:latin typeface="Courier New" pitchFamily="49" charset="0"/>
                <a:cs typeface="Courier New" pitchFamily="49" charset="0"/>
              </a:rPr>
              <a:t>    StandbyArchiveLocation          = 'USE_DB_RECOVERY_FILE_DEST'</a:t>
            </a:r>
          </a:p>
          <a:p>
            <a:pPr lvl="2" eaLnBrk="1" hangingPunct="1">
              <a:lnSpc>
                <a:spcPct val="105000"/>
              </a:lnSpc>
              <a:spcBef>
                <a:spcPts val="200"/>
              </a:spcBef>
              <a:buNone/>
              <a:defRPr/>
            </a:pPr>
            <a:r>
              <a:rPr lang="en-US" dirty="0">
                <a:latin typeface="Courier New" pitchFamily="49" charset="0"/>
                <a:cs typeface="Courier New" pitchFamily="49" charset="0"/>
              </a:rPr>
              <a:t>    AlternateLocation               = ''</a:t>
            </a:r>
          </a:p>
          <a:p>
            <a:pPr lvl="2" eaLnBrk="1" hangingPunct="1">
              <a:lnSpc>
                <a:spcPct val="105000"/>
              </a:lnSpc>
              <a:spcBef>
                <a:spcPts val="200"/>
              </a:spcBef>
              <a:buNone/>
              <a:defRPr/>
            </a:pPr>
            <a:r>
              <a:rPr lang="en-US" dirty="0">
                <a:latin typeface="Courier New" pitchFamily="49" charset="0"/>
                <a:cs typeface="Courier New" pitchFamily="49" charset="0"/>
              </a:rPr>
              <a:t>    LogArchiveTrace                 = '0'</a:t>
            </a:r>
          </a:p>
          <a:p>
            <a:pPr lvl="2" eaLnBrk="1" hangingPunct="1">
              <a:lnSpc>
                <a:spcPct val="105000"/>
              </a:lnSpc>
              <a:spcBef>
                <a:spcPts val="200"/>
              </a:spcBef>
              <a:buNone/>
              <a:defRPr/>
            </a:pPr>
            <a:r>
              <a:rPr lang="en-US" dirty="0">
                <a:latin typeface="Courier New" pitchFamily="49" charset="0"/>
                <a:cs typeface="Courier New" pitchFamily="49" charset="0"/>
              </a:rPr>
              <a:t>    LogArchiveFormat                = 'arch_%t_%s_%r.log'</a:t>
            </a:r>
          </a:p>
          <a:p>
            <a:pPr lvl="2" eaLnBrk="1" hangingPunct="1">
              <a:lnSpc>
                <a:spcPct val="105000"/>
              </a:lnSpc>
              <a:spcBef>
                <a:spcPts val="200"/>
              </a:spcBef>
              <a:buNone/>
              <a:defRPr/>
            </a:pPr>
            <a:r>
              <a:rPr lang="en-US" dirty="0">
                <a:latin typeface="Courier New" pitchFamily="49" charset="0"/>
                <a:cs typeface="Courier New" pitchFamily="49" charset="0"/>
              </a:rPr>
              <a:t>    TopWaitEvents                   = '(monitor)'</a:t>
            </a:r>
          </a:p>
          <a:p>
            <a:pPr lvl="2" eaLnBrk="1" hangingPunct="1">
              <a:lnSpc>
                <a:spcPct val="100000"/>
              </a:lnSpc>
              <a:spcBef>
                <a:spcPts val="0"/>
              </a:spcBef>
              <a:buNone/>
              <a:defRPr/>
            </a:pPr>
            <a:endParaRPr lang="en-US" dirty="0">
              <a:latin typeface="Courier New" pitchFamily="49" charset="0"/>
              <a:cs typeface="Courier New" pitchFamily="49" charset="0"/>
            </a:endParaRPr>
          </a:p>
          <a:p>
            <a:pPr lvl="2" eaLnBrk="1" hangingPunct="1">
              <a:lnSpc>
                <a:spcPct val="105000"/>
              </a:lnSpc>
              <a:spcBef>
                <a:spcPts val="200"/>
              </a:spcBef>
              <a:buNone/>
              <a:defRPr/>
            </a:pPr>
            <a:r>
              <a:rPr lang="en-US" dirty="0">
                <a:latin typeface="Courier New" pitchFamily="49" charset="0"/>
                <a:cs typeface="Courier New" pitchFamily="49" charset="0"/>
              </a:rPr>
              <a:t>Database Status:</a:t>
            </a:r>
          </a:p>
          <a:p>
            <a:pPr lvl="2" eaLnBrk="1" hangingPunct="1">
              <a:lnSpc>
                <a:spcPct val="105000"/>
              </a:lnSpc>
              <a:spcBef>
                <a:spcPts val="200"/>
              </a:spcBef>
              <a:buNone/>
              <a:defRPr/>
            </a:pPr>
            <a:r>
              <a:rPr lang="en-US" dirty="0" smtClean="0">
                <a:latin typeface="Courier New" pitchFamily="49" charset="0"/>
                <a:cs typeface="Courier New" pitchFamily="49" charset="0"/>
              </a:rPr>
              <a:t>SUCCESS</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318</a:t>
            </a:fld>
            <a:endParaRPr lang="en-US" dirty="0"/>
          </a:p>
        </p:txBody>
      </p:sp>
    </p:spTree>
    <p:extLst>
      <p:ext uri="{BB962C8B-B14F-4D97-AF65-F5344CB8AC3E}">
        <p14:creationId xmlns:p14="http://schemas.microsoft.com/office/powerpoint/2010/main" val="332637195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new </a:t>
            </a:r>
            <a:r>
              <a:rPr lang="en-US" altLang="en-US" dirty="0">
                <a:latin typeface="Courier New" panose="02070309020205020404" pitchFamily="49" charset="0"/>
                <a:cs typeface="Courier New" panose="02070309020205020404" pitchFamily="49" charset="0"/>
              </a:rPr>
              <a:t>VALIDATE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a:t>
            </a:r>
            <a:r>
              <a:rPr lang="en-US" altLang="en-US" dirty="0">
                <a:latin typeface="Courier New" panose="02070309020205020404" pitchFamily="49" charset="0"/>
                <a:cs typeface="Courier New" panose="02070309020205020404" pitchFamily="49" charset="0"/>
              </a:rPr>
              <a:t>DATAFILE</a:t>
            </a:r>
            <a:r>
              <a:rPr lang="en-US" altLang="en-US" dirty="0"/>
              <a:t> command performs validation of data files across the primary database and standby databases. Validation of data files also detects lost writes in either database.</a:t>
            </a:r>
          </a:p>
          <a:p>
            <a:pPr lvl="1"/>
            <a:r>
              <a:rPr lang="en-US" altLang="en-US" dirty="0"/>
              <a:t>The syntax for the </a:t>
            </a:r>
            <a:r>
              <a:rPr lang="en-US" altLang="en-US" dirty="0">
                <a:latin typeface="Courier New" panose="02070309020205020404" pitchFamily="49" charset="0"/>
                <a:cs typeface="Courier New" panose="02070309020205020404" pitchFamily="49" charset="0"/>
              </a:rPr>
              <a:t>VALIDATE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a:t>
            </a:r>
            <a:r>
              <a:rPr lang="en-US" altLang="en-US" dirty="0">
                <a:latin typeface="Courier New" panose="02070309020205020404" pitchFamily="49" charset="0"/>
                <a:cs typeface="Courier New" panose="02070309020205020404" pitchFamily="49" charset="0"/>
              </a:rPr>
              <a:t>DATAFILE</a:t>
            </a:r>
            <a:r>
              <a:rPr lang="en-US" altLang="en-US" dirty="0"/>
              <a:t> command is:</a:t>
            </a:r>
          </a:p>
          <a:p>
            <a:pPr lvl="1"/>
            <a:r>
              <a:rPr lang="en-US" altLang="en-US" dirty="0">
                <a:latin typeface="Courier New" panose="02070309020205020404" pitchFamily="49" charset="0"/>
                <a:cs typeface="Courier New" panose="02070309020205020404" pitchFamily="49" charset="0"/>
              </a:rPr>
              <a:t>VALIDATE DATABASE [</a:t>
            </a:r>
            <a:r>
              <a:rPr lang="en-US" altLang="en-US" i="1" dirty="0">
                <a:latin typeface="Courier New" panose="02070309020205020404" pitchFamily="49" charset="0"/>
                <a:cs typeface="Courier New" panose="02070309020205020404" pitchFamily="49" charset="0"/>
              </a:rPr>
              <a:t>database_name</a:t>
            </a:r>
            <a:r>
              <a:rPr lang="en-US" altLang="en-US" dirty="0">
                <a:latin typeface="Courier New" panose="02070309020205020404" pitchFamily="49" charset="0"/>
                <a:cs typeface="Courier New" panose="02070309020205020404" pitchFamily="49" charset="0"/>
              </a:rPr>
              <a:t> | ALL] DATAFILE [</a:t>
            </a:r>
            <a:r>
              <a:rPr lang="en-US" altLang="en-US" i="1" dirty="0">
                <a:latin typeface="Courier New" panose="02070309020205020404" pitchFamily="49" charset="0"/>
                <a:cs typeface="Courier New" panose="02070309020205020404" pitchFamily="49" charset="0"/>
              </a:rPr>
              <a:t>datafile_name</a:t>
            </a:r>
            <a:r>
              <a:rPr lang="en-US" altLang="en-US" dirty="0">
                <a:latin typeface="Courier New" panose="02070309020205020404" pitchFamily="49" charset="0"/>
                <a:cs typeface="Courier New" panose="02070309020205020404" pitchFamily="49" charset="0"/>
              </a:rPr>
              <a:t> |</a:t>
            </a:r>
          </a:p>
          <a:p>
            <a:pPr lvl="1"/>
            <a:r>
              <a:rPr lang="en-US" altLang="en-US" i="1" dirty="0">
                <a:latin typeface="Courier New" panose="02070309020205020404" pitchFamily="49" charset="0"/>
                <a:cs typeface="Courier New" panose="02070309020205020404" pitchFamily="49" charset="0"/>
              </a:rPr>
              <a:t>Datafile_number</a:t>
            </a:r>
            <a:r>
              <a:rPr lang="en-US" altLang="en-US" dirty="0">
                <a:latin typeface="Courier New" panose="02070309020205020404" pitchFamily="49" charset="0"/>
                <a:cs typeface="Courier New" panose="02070309020205020404" pitchFamily="49" charset="0"/>
              </a:rPr>
              <a:t> | ALL] OUTPUT="</a:t>
            </a:r>
            <a:r>
              <a:rPr lang="en-US" altLang="en-US" i="1" dirty="0">
                <a:latin typeface="Courier New" panose="02070309020205020404" pitchFamily="49" charset="0"/>
                <a:cs typeface="Courier New" panose="02070309020205020404" pitchFamily="49" charset="0"/>
              </a:rPr>
              <a:t>output_file-name</a:t>
            </a:r>
            <a:r>
              <a:rPr lang="en-US" altLang="en-US" dirty="0">
                <a:latin typeface="Courier New" panose="02070309020205020404" pitchFamily="49" charset="0"/>
                <a:cs typeface="Courier New" panose="02070309020205020404" pitchFamily="49" charset="0"/>
              </a:rPr>
              <a:t>";</a:t>
            </a:r>
          </a:p>
          <a:p>
            <a:pPr lvl="1"/>
            <a:r>
              <a:rPr lang="en-US" altLang="en-US" dirty="0"/>
              <a:t>You can specify a single database with the </a:t>
            </a:r>
            <a:r>
              <a:rPr lang="en-US" altLang="en-US" i="1" dirty="0">
                <a:latin typeface="Courier New" panose="02070309020205020404" pitchFamily="49" charset="0"/>
                <a:cs typeface="Courier New" panose="02070309020205020404" pitchFamily="49" charset="0"/>
              </a:rPr>
              <a:t>database_name</a:t>
            </a:r>
            <a:r>
              <a:rPr lang="en-US" altLang="en-US" dirty="0"/>
              <a:t> parameter or you can specify </a:t>
            </a:r>
            <a:r>
              <a:rPr lang="en-US" altLang="en-US" dirty="0">
                <a:latin typeface="Courier New" panose="02070309020205020404" pitchFamily="49" charset="0"/>
                <a:cs typeface="Courier New" panose="02070309020205020404" pitchFamily="49" charset="0"/>
              </a:rPr>
              <a:t>ALL</a:t>
            </a:r>
            <a:r>
              <a:rPr lang="en-US" altLang="en-US" dirty="0"/>
              <a:t>. If the database to be validated is either the primary or </a:t>
            </a:r>
            <a:r>
              <a:rPr lang="en-US" altLang="en-US" dirty="0">
                <a:latin typeface="Courier New" panose="02070309020205020404" pitchFamily="49" charset="0"/>
                <a:cs typeface="Courier New" panose="02070309020205020404" pitchFamily="49" charset="0"/>
              </a:rPr>
              <a:t>ALL</a:t>
            </a:r>
            <a:r>
              <a:rPr lang="en-US" altLang="en-US" dirty="0"/>
              <a:t>, the data files for all standby databases are compared with the data files of the primary. If the database to be validated is a standby database, its data files are compared with the data files of the primary.</a:t>
            </a:r>
          </a:p>
          <a:p>
            <a:pPr lvl="1"/>
            <a:r>
              <a:rPr lang="en-US" altLang="en-US" dirty="0"/>
              <a:t>You can specify a data file to be compared by name (</a:t>
            </a:r>
            <a:r>
              <a:rPr lang="en-US" altLang="en-US" i="1" dirty="0">
                <a:latin typeface="Courier New" panose="02070309020205020404" pitchFamily="49" charset="0"/>
                <a:cs typeface="Courier New" panose="02070309020205020404" pitchFamily="49" charset="0"/>
              </a:rPr>
              <a:t>datafile_name</a:t>
            </a:r>
            <a:r>
              <a:rPr lang="en-US" altLang="en-US" dirty="0"/>
              <a:t>) or by number (</a:t>
            </a:r>
            <a:r>
              <a:rPr lang="en-US" altLang="en-US" i="1" dirty="0">
                <a:latin typeface="Courier New" panose="02070309020205020404" pitchFamily="49" charset="0"/>
                <a:cs typeface="Courier New" panose="02070309020205020404" pitchFamily="49" charset="0"/>
              </a:rPr>
              <a:t>datafile_number</a:t>
            </a:r>
            <a:r>
              <a:rPr lang="en-US" altLang="en-US" dirty="0"/>
              <a:t>). </a:t>
            </a:r>
            <a:r>
              <a:rPr lang="en-US" altLang="en-US" i="1" dirty="0">
                <a:latin typeface="Courier New" panose="02070309020205020404" pitchFamily="49" charset="0"/>
                <a:cs typeface="Courier New" panose="02070309020205020404" pitchFamily="49" charset="0"/>
              </a:rPr>
              <a:t>datafile_name</a:t>
            </a:r>
            <a:r>
              <a:rPr lang="en-US" altLang="en-US" dirty="0"/>
              <a:t> is the name of a specific date file that you want validated. </a:t>
            </a:r>
            <a:r>
              <a:rPr lang="en-US" altLang="en-US" i="1" dirty="0">
                <a:latin typeface="Courier New" panose="02070309020205020404" pitchFamily="49" charset="0"/>
                <a:cs typeface="Courier New" panose="02070309020205020404" pitchFamily="49" charset="0"/>
              </a:rPr>
              <a:t>datafile_number</a:t>
            </a:r>
            <a:r>
              <a:rPr lang="en-US" altLang="en-US" dirty="0"/>
              <a:t> is the file identification number of a data file as shown in the </a:t>
            </a:r>
            <a:r>
              <a:rPr lang="en-US" altLang="en-US" dirty="0">
                <a:latin typeface="Courier New" panose="02070309020205020404" pitchFamily="49" charset="0"/>
                <a:cs typeface="Courier New" panose="02070309020205020404" pitchFamily="49" charset="0"/>
              </a:rPr>
              <a:t>FILE#</a:t>
            </a:r>
            <a:r>
              <a:rPr lang="en-US" altLang="en-US" dirty="0"/>
              <a:t> column of the </a:t>
            </a:r>
            <a:r>
              <a:rPr lang="en-US" altLang="en-US" dirty="0">
                <a:latin typeface="Courier New" panose="02070309020205020404" pitchFamily="49" charset="0"/>
                <a:cs typeface="Courier New" panose="02070309020205020404" pitchFamily="49" charset="0"/>
              </a:rPr>
              <a:t>V$DATAFILE</a:t>
            </a:r>
            <a:r>
              <a:rPr lang="en-US" altLang="en-US" dirty="0"/>
              <a:t> view.</a:t>
            </a:r>
          </a:p>
          <a:p>
            <a:pPr lvl="1"/>
            <a:r>
              <a:rPr lang="en-US" altLang="en-US" dirty="0"/>
              <a:t>When the </a:t>
            </a:r>
            <a:r>
              <a:rPr lang="en-US" altLang="en-US" dirty="0">
                <a:latin typeface="Courier New" panose="02070309020205020404" pitchFamily="49" charset="0"/>
                <a:cs typeface="Courier New" panose="02070309020205020404" pitchFamily="49" charset="0"/>
              </a:rPr>
              <a:t>VALIDATE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 is issued, it immediately returns a message that data file comparison has started on a database, but this does not mean that the data file comparison has completed or that there were no lost writes between the data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319</a:t>
            </a:fld>
            <a:endParaRPr lang="en-US" dirty="0"/>
          </a:p>
        </p:txBody>
      </p:sp>
    </p:spTree>
    <p:extLst>
      <p:ext uri="{BB962C8B-B14F-4D97-AF65-F5344CB8AC3E}">
        <p14:creationId xmlns:p14="http://schemas.microsoft.com/office/powerpoint/2010/main" val="3167288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local naming method uses text-based configuration files stored on both the client and the database servers to resolve network service names (connect identifiers) into detailed connect descriptors. Operating-system environment variables determine the location of these files. The </a:t>
            </a:r>
            <a:r>
              <a:rPr lang="en-US" altLang="en-US" dirty="0">
                <a:latin typeface="Courier New" panose="02070309020205020404" pitchFamily="49" charset="0"/>
              </a:rPr>
              <a:t>TNS_ADMIN</a:t>
            </a:r>
            <a:r>
              <a:rPr lang="en-US" altLang="en-US" dirty="0"/>
              <a:t> variable is checked first. It allows the configuration files to be centrally located (for example, on a cluster file system and shared among many machines). </a:t>
            </a:r>
          </a:p>
          <a:p>
            <a:pPr lvl="1" eaLnBrk="1" hangingPunct="1"/>
            <a:r>
              <a:rPr lang="en-US" altLang="en-US" dirty="0"/>
              <a:t>If the </a:t>
            </a:r>
            <a:r>
              <a:rPr lang="en-US" altLang="en-US" dirty="0">
                <a:latin typeface="Courier New" panose="02070309020205020404" pitchFamily="49" charset="0"/>
              </a:rPr>
              <a:t>TNS_ADMIN</a:t>
            </a:r>
            <a:r>
              <a:rPr lang="en-US" altLang="en-US" dirty="0"/>
              <a:t> variable is not defined, then the </a:t>
            </a:r>
            <a:r>
              <a:rPr lang="en-US" altLang="en-US" dirty="0">
                <a:latin typeface="Courier New" panose="02070309020205020404" pitchFamily="49" charset="0"/>
              </a:rPr>
              <a:t>ORACLE_HOME</a:t>
            </a:r>
            <a:r>
              <a:rPr lang="en-US" altLang="en-US" dirty="0"/>
              <a:t> variable is used to locate the configuration files. Several different </a:t>
            </a:r>
            <a:r>
              <a:rPr lang="en-US" altLang="en-US" dirty="0">
                <a:latin typeface="Courier New" panose="02070309020205020404" pitchFamily="49" charset="0"/>
              </a:rPr>
              <a:t>ORACLE_HOME</a:t>
            </a:r>
            <a:r>
              <a:rPr lang="en-US" altLang="en-US" dirty="0"/>
              <a:t> locations can be present on the same host machine for different reasons. Each may contain network configuration files if desired. For example, the </a:t>
            </a:r>
            <a:r>
              <a:rPr lang="en-US" altLang="en-US" dirty="0">
                <a:latin typeface="Courier New" panose="02070309020205020404" pitchFamily="49" charset="0"/>
              </a:rPr>
              <a:t>tnsnames.ora</a:t>
            </a:r>
            <a:r>
              <a:rPr lang="en-US" altLang="en-US" dirty="0"/>
              <a:t> and </a:t>
            </a:r>
            <a:r>
              <a:rPr lang="en-US" altLang="en-US" dirty="0">
                <a:latin typeface="Courier New" panose="02070309020205020404" pitchFamily="49" charset="0"/>
              </a:rPr>
              <a:t>sqlnet.ora</a:t>
            </a:r>
            <a:r>
              <a:rPr lang="en-US" altLang="en-US" dirty="0"/>
              <a:t> file could be found in the </a:t>
            </a:r>
            <a:r>
              <a:rPr lang="en-US" altLang="en-US" dirty="0">
                <a:latin typeface="Courier New" panose="02070309020205020404" pitchFamily="49" charset="0"/>
              </a:rPr>
              <a:t>ORACLE_HOME</a:t>
            </a:r>
            <a:r>
              <a:rPr lang="en-US" altLang="en-US" dirty="0"/>
              <a:t> location for each of the grid infrastructure software, database software, middleware software, and Enterprise Manager software products. The value of the </a:t>
            </a:r>
            <a:r>
              <a:rPr lang="en-US" altLang="en-US" dirty="0">
                <a:latin typeface="Courier New" panose="02070309020205020404" pitchFamily="49" charset="0"/>
              </a:rPr>
              <a:t>ORACLE_HOME</a:t>
            </a:r>
            <a:r>
              <a:rPr lang="en-US" altLang="en-US" dirty="0"/>
              <a:t> environment variable will point to a single </a:t>
            </a:r>
            <a:r>
              <a:rPr lang="en-US" altLang="en-US" dirty="0">
                <a:latin typeface="Courier New" panose="02070309020205020404" pitchFamily="49" charset="0"/>
              </a:rPr>
              <a:t>ORACLE_HOME</a:t>
            </a:r>
            <a:r>
              <a:rPr lang="en-US" altLang="en-US" dirty="0"/>
              <a:t> location at a time. The </a:t>
            </a:r>
            <a:r>
              <a:rPr lang="en-US" altLang="en-US" dirty="0">
                <a:latin typeface="Courier New" panose="02070309020205020404" pitchFamily="49" charset="0"/>
              </a:rPr>
              <a:t>listener.ora</a:t>
            </a:r>
            <a:r>
              <a:rPr lang="en-US" altLang="en-US" dirty="0"/>
              <a:t> configuration file is used only for database software </a:t>
            </a:r>
            <a:r>
              <a:rPr lang="en-US" altLang="en-US" dirty="0">
                <a:latin typeface="Courier New" panose="02070309020205020404" pitchFamily="49" charset="0"/>
              </a:rPr>
              <a:t>ORACLE_HOME</a:t>
            </a:r>
            <a:r>
              <a:rPr lang="en-US" altLang="en-US" dirty="0"/>
              <a:t> locations.</a:t>
            </a:r>
          </a:p>
          <a:p>
            <a:pPr lvl="1" eaLnBrk="1" hangingPunct="1"/>
            <a:r>
              <a:rPr lang="en-US" altLang="en-US" dirty="0"/>
              <a:t>.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32</a:t>
            </a:fld>
            <a:endParaRPr lang="en-US" dirty="0"/>
          </a:p>
        </p:txBody>
      </p:sp>
    </p:spTree>
    <p:extLst>
      <p:ext uri="{BB962C8B-B14F-4D97-AF65-F5344CB8AC3E}">
        <p14:creationId xmlns:p14="http://schemas.microsoft.com/office/powerpoint/2010/main" val="98399256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a:spcBef>
                <a:spcPts val="0"/>
              </a:spcBef>
            </a:pPr>
            <a:r>
              <a:rPr lang="en-US" altLang="en-US" dirty="0"/>
              <a:t>You must check the output files that are generated to determine whether the data file comparison was completed or if there were lost writes.</a:t>
            </a:r>
          </a:p>
          <a:p>
            <a:pPr lvl="1">
              <a:spcBef>
                <a:spcPts val="0"/>
              </a:spcBef>
            </a:pPr>
            <a:r>
              <a:rPr lang="en-US" altLang="en-US" dirty="0">
                <a:cs typeface="Arial" panose="020B0604020202020204" pitchFamily="34" charset="0"/>
              </a:rPr>
              <a:t>The following is sample output from the command shown in the slide:</a:t>
            </a:r>
          </a:p>
          <a:p>
            <a:pPr lvl="1">
              <a:spcBef>
                <a:spcPts val="0"/>
              </a:spcBef>
            </a:pPr>
            <a:r>
              <a:rPr lang="en-US" altLang="en-US" dirty="0">
                <a:latin typeface="Courier New" panose="02070309020205020404" pitchFamily="49" charset="0"/>
                <a:cs typeface="Courier New" panose="02070309020205020404" pitchFamily="49" charset="0"/>
              </a:rPr>
              <a:t>Client is connected to database: boston. Role: physical standby.</a:t>
            </a:r>
          </a:p>
          <a:p>
            <a:pPr lvl="1">
              <a:spcBef>
                <a:spcPts val="0"/>
              </a:spcBef>
            </a:pPr>
            <a:r>
              <a:rPr lang="en-US" altLang="en-US" dirty="0">
                <a:latin typeface="Courier New" panose="02070309020205020404" pitchFamily="49" charset="0"/>
                <a:cs typeface="Courier New" panose="02070309020205020404" pitchFamily="49" charset="0"/>
              </a:rPr>
              <a:t>******************************</a:t>
            </a:r>
          </a:p>
          <a:p>
            <a:pPr lvl="1">
              <a:spcBef>
                <a:spcPts val="0"/>
              </a:spcBef>
            </a:pPr>
            <a:r>
              <a:rPr lang="en-US" altLang="en-US" dirty="0">
                <a:latin typeface="Courier New" panose="02070309020205020404" pitchFamily="49" charset="0"/>
                <a:cs typeface="Courier New" panose="02070309020205020404" pitchFamily="49" charset="0"/>
              </a:rPr>
              <a:t>Remote database chicago.</a:t>
            </a:r>
          </a:p>
          <a:p>
            <a:pPr lvl="1">
              <a:spcBef>
                <a:spcPts val="0"/>
              </a:spcBef>
            </a:pPr>
            <a:r>
              <a:rPr lang="en-US" altLang="en-US" dirty="0">
                <a:latin typeface="Courier New" panose="02070309020205020404" pitchFamily="49" charset="0"/>
                <a:cs typeface="Courier New" panose="02070309020205020404" pitchFamily="49" charset="0"/>
              </a:rPr>
              <a:t>remote db role: primary database</a:t>
            </a:r>
          </a:p>
          <a:p>
            <a:pPr lvl="1">
              <a:spcBef>
                <a:spcPts val="0"/>
              </a:spcBef>
            </a:pPr>
            <a:r>
              <a:rPr lang="en-US" altLang="en-US" dirty="0">
                <a:latin typeface="Courier New" panose="02070309020205020404" pitchFamily="49" charset="0"/>
                <a:cs typeface="Courier New" panose="02070309020205020404" pitchFamily="49" charset="0"/>
              </a:rPr>
              <a:t>Slave Id 0</a:t>
            </a:r>
          </a:p>
          <a:p>
            <a:pPr lvl="1">
              <a:spcBef>
                <a:spcPts val="0"/>
              </a:spcBef>
            </a:pPr>
            <a:r>
              <a:rPr lang="en-US" altLang="en-US" dirty="0">
                <a:latin typeface="Courier New" panose="02070309020205020404" pitchFamily="49" charset="0"/>
                <a:cs typeface="Courier New" panose="02070309020205020404" pitchFamily="49" charset="0"/>
              </a:rPr>
              <a:t>Summary:</a:t>
            </a:r>
          </a:p>
          <a:p>
            <a:pPr lvl="1">
              <a:spcBef>
                <a:spcPts val="0"/>
              </a:spcBef>
            </a:pPr>
            <a:r>
              <a:rPr lang="en-US" altLang="en-US" dirty="0">
                <a:latin typeface="Courier New" panose="02070309020205020404" pitchFamily="49" charset="0"/>
                <a:cs typeface="Courier New" panose="02070309020205020404" pitchFamily="49" charset="0"/>
              </a:rPr>
              <a:t>Different data block pairs: 66617</a:t>
            </a:r>
          </a:p>
          <a:p>
            <a:pPr lvl="1">
              <a:spcBef>
                <a:spcPts val="0"/>
              </a:spcBef>
            </a:pPr>
            <a:r>
              <a:rPr lang="en-US" altLang="en-US" dirty="0">
                <a:latin typeface="Courier New" panose="02070309020205020404" pitchFamily="49" charset="0"/>
                <a:cs typeface="Courier New" panose="02070309020205020404" pitchFamily="49" charset="0"/>
              </a:rPr>
              <a:t>Details:</a:t>
            </a:r>
          </a:p>
          <a:p>
            <a:pPr lvl="1">
              <a:spcBef>
                <a:spcPts val="0"/>
              </a:spcBef>
            </a:pPr>
            <a:r>
              <a:rPr lang="en-US" altLang="en-US" dirty="0">
                <a:latin typeface="Courier New" panose="02070309020205020404" pitchFamily="49" charset="0"/>
                <a:cs typeface="Courier New" panose="02070309020205020404" pitchFamily="49" charset="0"/>
              </a:rPr>
              <a:t>***************************************************</a:t>
            </a:r>
          </a:p>
          <a:p>
            <a:pPr lvl="1">
              <a:spcBef>
                <a:spcPts val="0"/>
              </a:spcBef>
            </a:pPr>
            <a:r>
              <a:rPr lang="en-US" altLang="en-US" dirty="0">
                <a:latin typeface="Courier New" panose="02070309020205020404" pitchFamily="49" charset="0"/>
                <a:cs typeface="Courier New" panose="02070309020205020404" pitchFamily="49" charset="0"/>
              </a:rPr>
              <a:t>ID: Block Type Id</a:t>
            </a:r>
          </a:p>
          <a:p>
            <a:pPr lvl="1">
              <a:spcBef>
                <a:spcPts val="0"/>
              </a:spcBef>
            </a:pPr>
            <a:r>
              <a:rPr lang="en-US" altLang="en-US" dirty="0">
                <a:latin typeface="Courier New" panose="02070309020205020404" pitchFamily="49" charset="0"/>
                <a:cs typeface="Courier New" panose="02070309020205020404" pitchFamily="49" charset="0"/>
              </a:rPr>
              <a:t>TOTAL: Total number of blocks found</a:t>
            </a:r>
          </a:p>
          <a:p>
            <a:pPr lvl="1">
              <a:spcBef>
                <a:spcPts val="0"/>
              </a:spcBef>
            </a:pPr>
            <a:r>
              <a:rPr lang="en-US" altLang="en-US" dirty="0">
                <a:latin typeface="Courier New" panose="02070309020205020404" pitchFamily="49" charset="0"/>
                <a:cs typeface="Courier New" panose="02070309020205020404" pitchFamily="49" charset="0"/>
              </a:rPr>
              <a:t>DIFFV: Number of block pairs with different version</a:t>
            </a:r>
          </a:p>
          <a:p>
            <a:pPr lvl="1">
              <a:spcBef>
                <a:spcPts val="0"/>
              </a:spcBef>
            </a:pPr>
            <a:r>
              <a:rPr lang="en-US" altLang="en-US" dirty="0">
                <a:latin typeface="Courier New" panose="02070309020205020404" pitchFamily="49" charset="0"/>
                <a:cs typeface="Courier New" panose="02070309020205020404" pitchFamily="49" charset="0"/>
              </a:rPr>
              <a:t>LWLOC: Lost Writes at Local</a:t>
            </a:r>
          </a:p>
          <a:p>
            <a:pPr lvl="1">
              <a:spcBef>
                <a:spcPts val="0"/>
              </a:spcBef>
            </a:pPr>
            <a:r>
              <a:rPr lang="en-US" altLang="en-US" dirty="0">
                <a:latin typeface="Courier New" panose="02070309020205020404" pitchFamily="49" charset="0"/>
                <a:cs typeface="Courier New" panose="02070309020205020404" pitchFamily="49" charset="0"/>
              </a:rPr>
              <a:t>LWRMT: Lost Writes at Remote</a:t>
            </a:r>
          </a:p>
          <a:p>
            <a:pPr lvl="1">
              <a:spcBef>
                <a:spcPts val="0"/>
              </a:spcBef>
            </a:pPr>
            <a:r>
              <a:rPr lang="en-US" altLang="en-US" dirty="0">
                <a:latin typeface="Courier New" panose="02070309020205020404" pitchFamily="49" charset="0"/>
                <a:cs typeface="Courier New" panose="02070309020205020404" pitchFamily="49" charset="0"/>
              </a:rPr>
              <a:t>SAMEV: Number of block pairs with same version</a:t>
            </a:r>
          </a:p>
          <a:p>
            <a:pPr lvl="1">
              <a:spcBef>
                <a:spcPts val="0"/>
              </a:spcBef>
            </a:pPr>
            <a:r>
              <a:rPr lang="en-US" altLang="en-US" dirty="0">
                <a:latin typeface="Courier New" panose="02070309020205020404" pitchFamily="49" charset="0"/>
                <a:cs typeface="Courier New" panose="02070309020205020404" pitchFamily="49" charset="0"/>
              </a:rPr>
              <a:t>SAMEV&amp;C: Number of block pairs with same version and checksum</a:t>
            </a:r>
          </a:p>
          <a:p>
            <a:pPr lvl="1">
              <a:spcBef>
                <a:spcPts val="0"/>
              </a:spcBef>
            </a:pPr>
            <a:r>
              <a:rPr lang="en-US" altLang="en-US" dirty="0">
                <a:latin typeface="Courier New" panose="02070309020205020404" pitchFamily="49" charset="0"/>
                <a:cs typeface="Courier New" panose="02070309020205020404" pitchFamily="49" charset="0"/>
              </a:rPr>
              <a:t>DIFFPAIR: Number of block pairs with same version but different contents</a:t>
            </a:r>
          </a:p>
          <a:p>
            <a:pPr lvl="1">
              <a:spcBef>
                <a:spcPts val="0"/>
              </a:spcBef>
            </a:pPr>
            <a:r>
              <a:rPr lang="en-US" altLang="en-US" dirty="0">
                <a:latin typeface="Courier New" panose="02070309020205020404" pitchFamily="49" charset="0"/>
                <a:cs typeface="Courier New" panose="02070309020205020404" pitchFamily="49" charset="0"/>
              </a:rPr>
              <a:t>ENCERR: Undecided blocks related to encryption/decryption error.</a:t>
            </a:r>
          </a:p>
          <a:p>
            <a:pPr lvl="1">
              <a:spcBef>
                <a:spcPts val="0"/>
              </a:spcBef>
            </a:pPr>
            <a:r>
              <a:rPr lang="en-US" altLang="en-US" dirty="0">
                <a:latin typeface="Courier New" panose="02070309020205020404" pitchFamily="49" charset="0"/>
                <a:cs typeface="Courier New" panose="02070309020205020404" pitchFamily="49" charset="0"/>
              </a:rPr>
              <a:t>e.g. Wallet is not open.</a:t>
            </a:r>
          </a:p>
          <a:p>
            <a:pPr lvl="1">
              <a:spcBef>
                <a:spcPts val="0"/>
              </a:spcBef>
            </a:pPr>
            <a:r>
              <a:rPr lang="en-US" altLang="en-US" dirty="0">
                <a:latin typeface="Courier New" panose="02070309020205020404" pitchFamily="49" charset="0"/>
                <a:cs typeface="Courier New" panose="02070309020205020404" pitchFamily="49" charset="0"/>
              </a:rPr>
              <a:t>SKIPPED: Skipped blocks due to data corruption, direct load, etc</a:t>
            </a:r>
          </a:p>
          <a:p>
            <a:pPr lvl="1">
              <a:spcBef>
                <a:spcPts val="0"/>
              </a:spcBef>
            </a:pPr>
            <a:r>
              <a:rPr lang="en-US" altLang="en-US" dirty="0">
                <a:latin typeface="Courier New" panose="02070309020205020404" pitchFamily="49" charset="0"/>
                <a:cs typeface="Courier New" panose="02070309020205020404" pitchFamily="49" charset="0"/>
              </a:rPr>
              <a:t>ID TOTAL DIFFV LWLOC LWRMT SAMEV SAMEV&amp;C DIFFPAIR ENCERR SKIPPED</a:t>
            </a:r>
          </a:p>
          <a:p>
            <a:pPr lvl="1">
              <a:spcBef>
                <a:spcPts val="0"/>
              </a:spcBef>
            </a:pPr>
            <a:r>
              <a:rPr lang="en-US" altLang="en-US" sz="1000" dirty="0">
                <a:latin typeface="Courier New" panose="02070309020205020404" pitchFamily="49" charset="0"/>
                <a:cs typeface="Courier New" panose="02070309020205020404" pitchFamily="49" charset="0"/>
              </a:rPr>
              <a:t>02 0067698 0001032 0000000 0000000 0066666 0000049 0066617 0000000 0000000</a:t>
            </a:r>
          </a:p>
          <a:p>
            <a:pPr lvl="1">
              <a:spcBef>
                <a:spcPts val="0"/>
              </a:spcBef>
            </a:pPr>
            <a:r>
              <a:rPr lang="en-US" altLang="en-US" sz="1000" dirty="0">
                <a:latin typeface="Courier New" panose="02070309020205020404" pitchFamily="49" charset="0"/>
                <a:cs typeface="Courier New" panose="02070309020205020404" pitchFamily="49" charset="0"/>
              </a:rPr>
              <a:t>29 0000001 0000001 0000000 0000000 0000000 0000000 0000000 0000000 0000000</a:t>
            </a:r>
          </a:p>
          <a:p>
            <a:pPr lvl="1">
              <a:spcBef>
                <a:spcPts val="0"/>
              </a:spcBef>
            </a:pPr>
            <a:r>
              <a:rPr lang="en-US" altLang="en-US" sz="1000" dirty="0">
                <a:latin typeface="Courier New" panose="02070309020205020404" pitchFamily="49" charset="0"/>
                <a:cs typeface="Courier New" panose="02070309020205020404" pitchFamily="49" charset="0"/>
              </a:rPr>
              <a:t>30 0000125 0000001 0000000 0000000 0000124 0000124 0000000 0000000 0000000</a:t>
            </a:r>
          </a:p>
          <a:p>
            <a:pPr lvl="1">
              <a:spcBef>
                <a:spcPts val="0"/>
              </a:spcBef>
            </a:pPr>
            <a:r>
              <a:rPr lang="en-US" altLang="en-US" sz="1000" dirty="0">
                <a:latin typeface="Courier New" panose="02070309020205020404" pitchFamily="49" charset="0"/>
                <a:cs typeface="Courier New" panose="02070309020205020404" pitchFamily="49" charset="0"/>
              </a:rPr>
              <a:t>38 0000014 0000014 0000000 0000000 0000000 0000000 0000000 0000000 </a:t>
            </a:r>
            <a:r>
              <a:rPr lang="en-US" altLang="en-US" sz="1000" dirty="0" smtClean="0">
                <a:latin typeface="Courier New" panose="02070309020205020404" pitchFamily="49" charset="0"/>
                <a:cs typeface="Courier New" panose="02070309020205020404" pitchFamily="49" charset="0"/>
              </a:rPr>
              <a:t>0000000</a:t>
            </a:r>
            <a:endParaRPr lang="en-US" altLang="en-US" sz="1000"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320</a:t>
            </a:fld>
            <a:endParaRPr lang="en-US" dirty="0"/>
          </a:p>
        </p:txBody>
      </p:sp>
    </p:spTree>
    <p:extLst>
      <p:ext uri="{BB962C8B-B14F-4D97-AF65-F5344CB8AC3E}">
        <p14:creationId xmlns:p14="http://schemas.microsoft.com/office/powerpoint/2010/main" val="390955054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VALIDATE DATABASE SPFILE</a:t>
            </a:r>
            <a:r>
              <a:rPr lang="en-US" altLang="en-US" dirty="0"/>
              <a:t> command performs a comparison of server parameter file (SPFILE) entries between the primary database and a specified standby database. The validation of the server parameter file detects parameter value discrepancies between the primary and the specified standby database so that they can be rectified before a role change, thus ensuring that after a role change the databases perform at the same level they did prior to the role change. Additionally, using this command frees you from having to restart a database to correct improperly set parameters.</a:t>
            </a:r>
          </a:p>
          <a:p>
            <a:pPr lvl="1"/>
            <a:r>
              <a:rPr lang="en-US" altLang="en-US" dirty="0"/>
              <a:t>The </a:t>
            </a:r>
            <a:r>
              <a:rPr lang="en-US" altLang="en-US" dirty="0">
                <a:latin typeface="Courier New" panose="02070309020205020404" pitchFamily="49" charset="0"/>
                <a:cs typeface="Courier New" panose="02070309020205020404" pitchFamily="49" charset="0"/>
              </a:rPr>
              <a:t>VALIDATE DATABASE SPFILE</a:t>
            </a:r>
            <a:r>
              <a:rPr lang="en-US" altLang="en-US" dirty="0"/>
              <a:t> command reports </a:t>
            </a:r>
            <a:r>
              <a:rPr lang="en-US" altLang="en-US" dirty="0">
                <a:latin typeface="Courier New" panose="02070309020205020404" pitchFamily="49" charset="0"/>
                <a:cs typeface="Courier New" panose="02070309020205020404" pitchFamily="49" charset="0"/>
              </a:rPr>
              <a:t>No parameter differences found</a:t>
            </a:r>
            <a:r>
              <a:rPr lang="en-US" altLang="en-US" dirty="0"/>
              <a:t> if there are no differences and a list of the parameters with their differing values on the primary and the specified standby databases.</a:t>
            </a:r>
          </a:p>
          <a:p>
            <a:pPr lvl="1"/>
            <a:r>
              <a:rPr lang="en-US" altLang="en-US" dirty="0"/>
              <a:t> When the </a:t>
            </a:r>
            <a:r>
              <a:rPr lang="en-US" altLang="en-US" dirty="0">
                <a:latin typeface="Courier New" panose="02070309020205020404" pitchFamily="49" charset="0"/>
                <a:cs typeface="Courier New" panose="02070309020205020404" pitchFamily="49" charset="0"/>
              </a:rPr>
              <a:t>VALIDATE DATABASE SPFILE</a:t>
            </a:r>
            <a:r>
              <a:rPr lang="en-US" altLang="en-US" dirty="0"/>
              <a:t> command is issued, it makes a connection to the primary database and the specified standby database based on the respective values of the </a:t>
            </a:r>
            <a:r>
              <a:rPr lang="en-US" altLang="en-US" dirty="0">
                <a:latin typeface="Courier New" panose="02070309020205020404" pitchFamily="49" charset="0"/>
                <a:cs typeface="Courier New" panose="02070309020205020404" pitchFamily="49" charset="0"/>
              </a:rPr>
              <a:t>DGConnectIdentifier</a:t>
            </a:r>
            <a:r>
              <a:rPr lang="en-US" altLang="en-US" dirty="0"/>
              <a:t> property. The command fails if a connection attempt cannot complete successfully.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321</a:t>
            </a:fld>
            <a:endParaRPr lang="en-US" dirty="0"/>
          </a:p>
        </p:txBody>
      </p:sp>
    </p:spTree>
    <p:extLst>
      <p:ext uri="{BB962C8B-B14F-4D97-AF65-F5344CB8AC3E}">
        <p14:creationId xmlns:p14="http://schemas.microsoft.com/office/powerpoint/2010/main" val="121841178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VALIDATE NETWORK CONFIGURATION</a:t>
            </a:r>
            <a:r>
              <a:rPr lang="en-US" altLang="en-US" dirty="0"/>
              <a:t> command performs network connectivity checks between members of a configuration. This command also performs a check for the static connect identifier. The connect identifier for each connectivity check is generated based on the </a:t>
            </a:r>
            <a:r>
              <a:rPr lang="en-US" altLang="en-US" dirty="0">
                <a:latin typeface="Courier New" panose="02070309020205020404" pitchFamily="49" charset="0"/>
                <a:cs typeface="Courier New" panose="02070309020205020404" pitchFamily="49" charset="0"/>
              </a:rPr>
              <a:t>DGConnectIdentifier</a:t>
            </a:r>
            <a:r>
              <a:rPr lang="en-US" altLang="en-US" dirty="0"/>
              <a:t> property of the associated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322</a:t>
            </a:fld>
            <a:endParaRPr lang="en-US" dirty="0"/>
          </a:p>
        </p:txBody>
      </p:sp>
    </p:spTree>
    <p:extLst>
      <p:ext uri="{BB962C8B-B14F-4D97-AF65-F5344CB8AC3E}">
        <p14:creationId xmlns:p14="http://schemas.microsoft.com/office/powerpoint/2010/main" val="47170760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VALIDATE STATIC CONNECT IDENTIFIER</a:t>
            </a:r>
            <a:r>
              <a:rPr lang="en-US" altLang="en-US" dirty="0"/>
              <a:t> command validates the static connect identifier of a database. To perform this validation, the broker makes a new connection to the database using a static connect identifier based on the </a:t>
            </a:r>
            <a:r>
              <a:rPr lang="en-US" altLang="en-US" dirty="0">
                <a:latin typeface="Courier New" panose="02070309020205020404" pitchFamily="49" charset="0"/>
                <a:cs typeface="Courier New" panose="02070309020205020404" pitchFamily="49" charset="0"/>
              </a:rPr>
              <a:t>StaticConnectIdentifer</a:t>
            </a:r>
            <a:r>
              <a:rPr lang="en-US" altLang="en-US" dirty="0"/>
              <a:t> property of the database. A new attribute, </a:t>
            </a:r>
            <a:r>
              <a:rPr lang="en-US" altLang="en-US" dirty="0">
                <a:latin typeface="Courier New" panose="02070309020205020404" pitchFamily="49" charset="0"/>
                <a:cs typeface="Courier New" panose="02070309020205020404" pitchFamily="49" charset="0"/>
              </a:rPr>
              <a:t>STATIC_SERVICE=TRUE</a:t>
            </a:r>
            <a:r>
              <a:rPr lang="en-US" altLang="en-US" dirty="0"/>
              <a:t>, is added to the connect identifier to ensure that a connection to the database is established using only a static service, not a dynamic service.</a:t>
            </a:r>
            <a:br>
              <a:rPr lang="en-US" altLang="en-US" dirty="0"/>
            </a:br>
            <a:r>
              <a:rPr lang="en-US" altLang="en-US" dirty="0"/>
              <a:t/>
            </a:r>
            <a:br>
              <a:rPr lang="en-US" altLang="en-US" dirty="0"/>
            </a:br>
            <a:r>
              <a:rPr lang="en-US" altLang="en-US" dirty="0">
                <a:latin typeface="Courier New" panose="02070309020205020404" pitchFamily="49" charset="0"/>
                <a:cs typeface="Courier New" panose="02070309020205020404" pitchFamily="49" charset="0"/>
              </a:rPr>
              <a:t>DGMGRL&gt; VALIDATE STATIC CONNECT IDENTIFIER FOR boston;</a:t>
            </a:r>
          </a:p>
          <a:p>
            <a:pPr lvl="1"/>
            <a:r>
              <a:rPr lang="en-US" altLang="en-US" dirty="0">
                <a:latin typeface="Courier New" panose="02070309020205020404" pitchFamily="49" charset="0"/>
                <a:cs typeface="Courier New" panose="02070309020205020404" pitchFamily="49" charset="0"/>
              </a:rPr>
              <a:t>Oracle Clusterware on database “boston" is available for database restart.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323</a:t>
            </a:fld>
            <a:endParaRPr lang="en-US" dirty="0"/>
          </a:p>
        </p:txBody>
      </p:sp>
    </p:spTree>
    <p:extLst>
      <p:ext uri="{BB962C8B-B14F-4D97-AF65-F5344CB8AC3E}">
        <p14:creationId xmlns:p14="http://schemas.microsoft.com/office/powerpoint/2010/main" val="208756768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Aft>
                <a:spcPts val="663"/>
              </a:spcAft>
            </a:pPr>
            <a:r>
              <a:rPr lang="en-US" altLang="en-US" dirty="0"/>
              <a:t>The </a:t>
            </a:r>
            <a:r>
              <a:rPr lang="en-US" altLang="en-US" dirty="0">
                <a:latin typeface="Courier New" panose="02070309020205020404" pitchFamily="49" charset="0"/>
                <a:cs typeface="Courier New" panose="02070309020205020404" pitchFamily="49" charset="0"/>
              </a:rPr>
              <a:t>SET ECHO</a:t>
            </a:r>
            <a:r>
              <a:rPr lang="en-US" altLang="en-US" dirty="0"/>
              <a:t> command controls whether or not to echo commands that are issued either at the command-line prompt or from a DGMGRL script.</a:t>
            </a:r>
          </a:p>
          <a:p>
            <a:pPr lvl="1">
              <a:spcBef>
                <a:spcPct val="0"/>
              </a:spcBef>
            </a:pPr>
            <a:r>
              <a:rPr lang="en-US" altLang="en-US" dirty="0">
                <a:latin typeface="Courier New" panose="02070309020205020404" pitchFamily="49" charset="0"/>
                <a:cs typeface="Courier New" panose="02070309020205020404" pitchFamily="49" charset="0"/>
              </a:rPr>
              <a:t>DGMGRL&gt; SET ECHO ON;</a:t>
            </a:r>
          </a:p>
          <a:p>
            <a:pPr lvl="1">
              <a:spcBef>
                <a:spcPct val="0"/>
              </a:spcBef>
            </a:pPr>
            <a:r>
              <a:rPr lang="en-US" altLang="en-US" dirty="0">
                <a:latin typeface="Courier New" panose="02070309020205020404" pitchFamily="49" charset="0"/>
                <a:cs typeface="Courier New" panose="02070309020205020404" pitchFamily="49" charset="0"/>
              </a:rPr>
              <a:t>DGMGRL&gt; SHOW CONFIGURATION;</a:t>
            </a:r>
          </a:p>
          <a:p>
            <a:pPr lvl="1">
              <a:spcBef>
                <a:spcPct val="0"/>
              </a:spcBef>
            </a:pPr>
            <a:r>
              <a:rPr lang="en-US" altLang="en-US" dirty="0">
                <a:latin typeface="Courier New" panose="02070309020205020404" pitchFamily="49" charset="0"/>
                <a:cs typeface="Courier New" panose="02070309020205020404" pitchFamily="49" charset="0"/>
              </a:rPr>
              <a:t>SHOW CONFIGURATION;</a:t>
            </a:r>
          </a:p>
          <a:p>
            <a:pPr lvl="1">
              <a:spcBef>
                <a:spcPct val="0"/>
              </a:spcBef>
            </a:pPr>
            <a:r>
              <a:rPr lang="en-US" altLang="en-US" dirty="0">
                <a:latin typeface="Courier New" panose="02070309020205020404" pitchFamily="49" charset="0"/>
                <a:cs typeface="Courier New" panose="02070309020205020404" pitchFamily="49" charset="0"/>
              </a:rPr>
              <a:t>Configuration - DRSolution</a:t>
            </a:r>
          </a:p>
          <a:p>
            <a:pPr lvl="1">
              <a:spcBef>
                <a:spcPct val="0"/>
              </a:spcBef>
            </a:pPr>
            <a:r>
              <a:rPr lang="en-US" altLang="en-US" dirty="0">
                <a:latin typeface="Courier New" panose="02070309020205020404" pitchFamily="49" charset="0"/>
                <a:cs typeface="Courier New" panose="02070309020205020404" pitchFamily="49" charset="0"/>
              </a:rPr>
              <a:t>Protection Mode: MaxPerformance</a:t>
            </a:r>
          </a:p>
          <a:p>
            <a:pPr lvl="1">
              <a:spcBef>
                <a:spcPct val="0"/>
              </a:spcBef>
            </a:pPr>
            <a:r>
              <a:rPr lang="en-US" altLang="en-US" dirty="0">
                <a:latin typeface="Courier New" panose="02070309020205020404" pitchFamily="49" charset="0"/>
                <a:cs typeface="Courier New" panose="02070309020205020404" pitchFamily="49" charset="0"/>
              </a:rPr>
              <a:t>Members:</a:t>
            </a:r>
          </a:p>
          <a:p>
            <a:pPr lvl="1">
              <a:spcBef>
                <a:spcPct val="0"/>
              </a:spcBef>
            </a:pPr>
            <a:r>
              <a:rPr lang="en-US" altLang="en-US" dirty="0">
                <a:latin typeface="Courier New" panose="02070309020205020404" pitchFamily="49" charset="0"/>
                <a:cs typeface="Courier New" panose="02070309020205020404" pitchFamily="49" charset="0"/>
              </a:rPr>
              <a:t>North_Sales - Primary database</a:t>
            </a:r>
          </a:p>
          <a:p>
            <a:pPr lvl="1">
              <a:spcBef>
                <a:spcPct val="0"/>
              </a:spcBef>
            </a:pPr>
            <a:r>
              <a:rPr lang="en-US" altLang="en-US" dirty="0">
                <a:latin typeface="Courier New" panose="02070309020205020404" pitchFamily="49" charset="0"/>
                <a:cs typeface="Courier New" panose="02070309020205020404" pitchFamily="49" charset="0"/>
              </a:rPr>
              <a:t>South_Sales - Physical standby database</a:t>
            </a:r>
          </a:p>
          <a:p>
            <a:pPr lvl="1">
              <a:spcBef>
                <a:spcPct val="0"/>
              </a:spcBef>
            </a:pPr>
            <a:r>
              <a:rPr lang="en-US" altLang="en-US" dirty="0">
                <a:latin typeface="Courier New" panose="02070309020205020404" pitchFamily="49" charset="0"/>
                <a:cs typeface="Courier New" panose="02070309020205020404" pitchFamily="49" charset="0"/>
              </a:rPr>
              <a:t>Fast-Start Failover: DISABLED</a:t>
            </a:r>
          </a:p>
          <a:p>
            <a:pPr lvl="1">
              <a:spcBef>
                <a:spcPct val="0"/>
              </a:spcBef>
            </a:pPr>
            <a:r>
              <a:rPr lang="en-US" altLang="en-US" dirty="0">
                <a:latin typeface="Courier New" panose="02070309020205020404" pitchFamily="49" charset="0"/>
                <a:cs typeface="Courier New" panose="02070309020205020404" pitchFamily="49" charset="0"/>
              </a:rPr>
              <a:t>Configuration Status:</a:t>
            </a:r>
          </a:p>
          <a:p>
            <a:pPr lvl="1">
              <a:spcBef>
                <a:spcPct val="0"/>
              </a:spcBef>
            </a:pPr>
            <a:r>
              <a:rPr lang="en-US" altLang="en-US" dirty="0">
                <a:latin typeface="Courier New" panose="02070309020205020404" pitchFamily="49" charset="0"/>
                <a:cs typeface="Courier New" panose="02070309020205020404" pitchFamily="49" charset="0"/>
              </a:rPr>
              <a:t>SUCCESS</a:t>
            </a:r>
          </a:p>
          <a:p>
            <a:pPr lvl="1">
              <a:spcAft>
                <a:spcPts val="663"/>
              </a:spcAft>
            </a:pPr>
            <a:r>
              <a:rPr lang="en-US" altLang="en-US" dirty="0"/>
              <a:t>The </a:t>
            </a:r>
            <a:r>
              <a:rPr lang="en-US" altLang="en-US" dirty="0">
                <a:latin typeface="Courier New" panose="02070309020205020404" pitchFamily="49" charset="0"/>
                <a:cs typeface="Courier New" panose="02070309020205020404" pitchFamily="49" charset="0"/>
              </a:rPr>
              <a:t>SHOW ALL</a:t>
            </a:r>
            <a:r>
              <a:rPr lang="en-US" altLang="en-US" dirty="0"/>
              <a:t> command shows the values of DGMGRL CLI properties.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324</a:t>
            </a:fld>
            <a:endParaRPr lang="en-US" dirty="0"/>
          </a:p>
        </p:txBody>
      </p:sp>
    </p:spTree>
    <p:extLst>
      <p:ext uri="{BB962C8B-B14F-4D97-AF65-F5344CB8AC3E}">
        <p14:creationId xmlns:p14="http://schemas.microsoft.com/office/powerpoint/2010/main" val="114400799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Obtain information about the standby redo log by querying </a:t>
            </a:r>
            <a:r>
              <a:rPr lang="en-US" altLang="en-US" dirty="0">
                <a:latin typeface="Courier New" panose="02070309020205020404" pitchFamily="49" charset="0"/>
              </a:rPr>
              <a:t>V$LOGFILE</a:t>
            </a:r>
            <a:r>
              <a:rPr lang="en-US" altLang="en-US" dirty="0"/>
              <a:t>. The </a:t>
            </a:r>
            <a:r>
              <a:rPr lang="en-US" altLang="en-US" dirty="0">
                <a:latin typeface="Courier New" panose="02070309020205020404" pitchFamily="49" charset="0"/>
              </a:rPr>
              <a:t>STATUS</a:t>
            </a:r>
            <a:r>
              <a:rPr lang="en-US" altLang="en-US" dirty="0"/>
              <a:t> column contains the following possible values:</a:t>
            </a:r>
          </a:p>
          <a:p>
            <a:pPr lvl="2" eaLnBrk="1" hangingPunct="1"/>
            <a:r>
              <a:rPr lang="en-US" altLang="en-US" b="1" dirty="0">
                <a:latin typeface="Courier New" panose="02070309020205020404" pitchFamily="49" charset="0"/>
              </a:rPr>
              <a:t>INVALID</a:t>
            </a:r>
            <a:r>
              <a:rPr lang="en-US" altLang="en-US" b="1" dirty="0"/>
              <a:t>:</a:t>
            </a:r>
            <a:r>
              <a:rPr lang="en-US" altLang="en-US" dirty="0"/>
              <a:t> The file is inaccessible.</a:t>
            </a:r>
          </a:p>
          <a:p>
            <a:pPr lvl="2" eaLnBrk="1" hangingPunct="1"/>
            <a:r>
              <a:rPr lang="en-US" altLang="en-US" b="1" dirty="0">
                <a:latin typeface="Courier New" panose="02070309020205020404" pitchFamily="49" charset="0"/>
              </a:rPr>
              <a:t>STALE</a:t>
            </a:r>
            <a:r>
              <a:rPr lang="en-US" altLang="en-US" b="1" dirty="0"/>
              <a:t>:</a:t>
            </a:r>
            <a:r>
              <a:rPr lang="en-US" altLang="en-US" dirty="0"/>
              <a:t> The file contents are incomplete.</a:t>
            </a:r>
          </a:p>
          <a:p>
            <a:pPr lvl="2" eaLnBrk="1" hangingPunct="1"/>
            <a:r>
              <a:rPr lang="en-US" altLang="en-US" b="1" dirty="0">
                <a:latin typeface="Courier New" panose="02070309020205020404" pitchFamily="49" charset="0"/>
              </a:rPr>
              <a:t>DELETED</a:t>
            </a:r>
            <a:r>
              <a:rPr lang="en-US" altLang="en-US" b="1" dirty="0"/>
              <a:t>:</a:t>
            </a:r>
            <a:r>
              <a:rPr lang="en-US" altLang="en-US" dirty="0"/>
              <a:t> The file is no longer used.</a:t>
            </a:r>
          </a:p>
          <a:p>
            <a:pPr lvl="2" eaLnBrk="1" hangingPunct="1"/>
            <a:r>
              <a:rPr lang="en-US" altLang="en-US" b="1" dirty="0">
                <a:latin typeface="Courier New" panose="02070309020205020404" pitchFamily="49" charset="0"/>
              </a:rPr>
              <a:t>Null</a:t>
            </a:r>
            <a:r>
              <a:rPr lang="en-US" altLang="en-US" b="1" dirty="0"/>
              <a:t>:</a:t>
            </a:r>
            <a:r>
              <a:rPr lang="en-US" altLang="en-US" dirty="0"/>
              <a:t> The file is in use.</a:t>
            </a:r>
          </a:p>
          <a:p>
            <a:pPr lvl="1" eaLnBrk="1" hangingPunct="1"/>
            <a:r>
              <a:rPr lang="en-US" altLang="en-US" dirty="0"/>
              <a:t>The </a:t>
            </a:r>
            <a:r>
              <a:rPr lang="en-US" altLang="en-US" dirty="0">
                <a:latin typeface="Courier New" panose="02070309020205020404" pitchFamily="49" charset="0"/>
              </a:rPr>
              <a:t>CON_ID</a:t>
            </a:r>
            <a:r>
              <a:rPr lang="en-US" altLang="en-US" dirty="0"/>
              <a:t> column of this view provides information useful in a multitenant architecture. Possible values for the </a:t>
            </a:r>
            <a:r>
              <a:rPr lang="en-US" altLang="en-US" dirty="0">
                <a:latin typeface="Courier New" panose="02070309020205020404" pitchFamily="49" charset="0"/>
              </a:rPr>
              <a:t>CON_ID</a:t>
            </a:r>
            <a:r>
              <a:rPr lang="en-US" altLang="en-US" dirty="0"/>
              <a:t> column include:</a:t>
            </a:r>
          </a:p>
          <a:p>
            <a:pPr lvl="2" eaLnBrk="1" hangingPunct="1"/>
            <a:r>
              <a:rPr lang="en-US" altLang="en-US" b="1" dirty="0">
                <a:latin typeface="Courier New" panose="02070309020205020404" pitchFamily="49" charset="0"/>
              </a:rPr>
              <a:t>0</a:t>
            </a:r>
            <a:r>
              <a:rPr lang="en-US" altLang="en-US" dirty="0"/>
              <a:t>: This value is used for rows containing data that pertain to the entire CDB. This value is also used for rows in non-CDBs.</a:t>
            </a:r>
          </a:p>
          <a:p>
            <a:pPr lvl="2" eaLnBrk="1" hangingPunct="1"/>
            <a:r>
              <a:rPr lang="en-US" altLang="en-US" b="1" dirty="0">
                <a:latin typeface="Courier New" panose="02070309020205020404" pitchFamily="49" charset="0"/>
              </a:rPr>
              <a:t>1</a:t>
            </a:r>
            <a:r>
              <a:rPr lang="en-US" altLang="en-US" dirty="0"/>
              <a:t>: This value is used for rows containing data that pertain to only the root.</a:t>
            </a:r>
          </a:p>
          <a:p>
            <a:pPr lvl="2" eaLnBrk="1" hangingPunct="1"/>
            <a:r>
              <a:rPr lang="en-US" altLang="en-US" b="1" dirty="0">
                <a:latin typeface="Courier New" panose="02070309020205020404" pitchFamily="49" charset="0"/>
              </a:rPr>
              <a:t>n</a:t>
            </a:r>
            <a:r>
              <a:rPr lang="en-US" altLang="en-US" dirty="0"/>
              <a:t>: Where n is the applicable container ID for the rows containing data</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325</a:t>
            </a:fld>
            <a:endParaRPr lang="en-US" dirty="0"/>
          </a:p>
        </p:txBody>
      </p:sp>
    </p:spTree>
    <p:extLst>
      <p:ext uri="{BB962C8B-B14F-4D97-AF65-F5344CB8AC3E}">
        <p14:creationId xmlns:p14="http://schemas.microsoft.com/office/powerpoint/2010/main" val="245854300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Query </a:t>
            </a:r>
            <a:r>
              <a:rPr lang="en-US" altLang="en-US" dirty="0">
                <a:latin typeface="Courier New" panose="02070309020205020404" pitchFamily="49" charset="0"/>
              </a:rPr>
              <a:t>V$STANDBY_LOG</a:t>
            </a:r>
            <a:r>
              <a:rPr lang="en-US" altLang="en-US" dirty="0"/>
              <a:t> to obtain information about the standby redo log. Columns of interest include:</a:t>
            </a:r>
          </a:p>
          <a:p>
            <a:pPr lvl="2" eaLnBrk="1" hangingPunct="1"/>
            <a:r>
              <a:rPr lang="en-US" altLang="en-US" b="1" dirty="0">
                <a:latin typeface="Courier New" panose="02070309020205020404" pitchFamily="49" charset="0"/>
              </a:rPr>
              <a:t>GROUP#</a:t>
            </a:r>
            <a:r>
              <a:rPr lang="en-US" altLang="en-US" b="1" dirty="0"/>
              <a:t>:</a:t>
            </a:r>
            <a:r>
              <a:rPr lang="en-US" altLang="en-US" dirty="0"/>
              <a:t> Log group number</a:t>
            </a:r>
          </a:p>
          <a:p>
            <a:pPr lvl="2" eaLnBrk="1" hangingPunct="1"/>
            <a:r>
              <a:rPr lang="en-US" altLang="en-US" b="1" dirty="0">
                <a:latin typeface="Courier New" panose="02070309020205020404" pitchFamily="49" charset="0"/>
              </a:rPr>
              <a:t>DBID</a:t>
            </a:r>
            <a:r>
              <a:rPr lang="en-US" altLang="en-US" b="1" dirty="0"/>
              <a:t>:</a:t>
            </a:r>
            <a:r>
              <a:rPr lang="en-US" altLang="en-US" dirty="0"/>
              <a:t> Database ID of the primary database to which the standby redo log file is assigned. If the standby redo log file is unassigned, the value </a:t>
            </a:r>
            <a:r>
              <a:rPr lang="en-US" altLang="en-US" dirty="0">
                <a:latin typeface="Courier New" panose="02070309020205020404" pitchFamily="49" charset="0"/>
              </a:rPr>
              <a:t>UNASSIGNED</a:t>
            </a:r>
            <a:r>
              <a:rPr lang="en-US" altLang="en-US" dirty="0"/>
              <a:t> is displayed.</a:t>
            </a:r>
          </a:p>
          <a:p>
            <a:pPr lvl="2" eaLnBrk="1" hangingPunct="1"/>
            <a:r>
              <a:rPr lang="en-US" altLang="en-US" b="1" dirty="0">
                <a:latin typeface="Courier New" panose="02070309020205020404" pitchFamily="49" charset="0"/>
              </a:rPr>
              <a:t>ARCHIVED</a:t>
            </a:r>
            <a:r>
              <a:rPr lang="en-US" altLang="en-US" b="1" dirty="0"/>
              <a:t>:</a:t>
            </a:r>
            <a:r>
              <a:rPr lang="en-US" altLang="en-US" dirty="0"/>
              <a:t> Contains a value of </a:t>
            </a:r>
            <a:r>
              <a:rPr lang="en-US" altLang="en-US" dirty="0">
                <a:latin typeface="Courier New" panose="02070309020205020404" pitchFamily="49" charset="0"/>
              </a:rPr>
              <a:t>YES</a:t>
            </a:r>
            <a:r>
              <a:rPr lang="en-US" altLang="en-US" dirty="0"/>
              <a:t> or </a:t>
            </a:r>
            <a:r>
              <a:rPr lang="en-US" altLang="en-US" dirty="0">
                <a:latin typeface="Courier New" panose="02070309020205020404" pitchFamily="49" charset="0"/>
              </a:rPr>
              <a:t>NO</a:t>
            </a:r>
            <a:r>
              <a:rPr lang="en-US" altLang="en-US" dirty="0"/>
              <a:t>. See </a:t>
            </a:r>
            <a:r>
              <a:rPr lang="en-US" altLang="en-US" dirty="0">
                <a:latin typeface="Courier New" panose="02070309020205020404" pitchFamily="49" charset="0"/>
              </a:rPr>
              <a:t>STATUS</a:t>
            </a:r>
            <a:r>
              <a:rPr lang="en-US" altLang="en-US" dirty="0"/>
              <a:t> for additional information.</a:t>
            </a:r>
          </a:p>
          <a:p>
            <a:pPr lvl="2" eaLnBrk="1" hangingPunct="1"/>
            <a:r>
              <a:rPr lang="en-US" altLang="en-US" b="1" dirty="0">
                <a:latin typeface="Courier New" panose="02070309020205020404" pitchFamily="49" charset="0"/>
              </a:rPr>
              <a:t>STATUS</a:t>
            </a:r>
            <a:r>
              <a:rPr lang="en-US" altLang="en-US" b="1" dirty="0"/>
              <a:t>:</a:t>
            </a:r>
            <a:r>
              <a:rPr lang="en-US" altLang="en-US" dirty="0"/>
              <a:t> Contains a value of </a:t>
            </a:r>
            <a:r>
              <a:rPr lang="en-US" altLang="en-US" dirty="0">
                <a:latin typeface="Courier New" panose="02070309020205020404" pitchFamily="49" charset="0"/>
              </a:rPr>
              <a:t>UNASSIGNED</a:t>
            </a:r>
            <a:r>
              <a:rPr lang="en-US" altLang="en-US" dirty="0"/>
              <a:t> or </a:t>
            </a:r>
            <a:r>
              <a:rPr lang="en-US" altLang="en-US" dirty="0">
                <a:latin typeface="Courier New" panose="02070309020205020404" pitchFamily="49" charset="0"/>
              </a:rPr>
              <a:t>ACTIVE</a:t>
            </a:r>
          </a:p>
          <a:p>
            <a:pPr lvl="3" eaLnBrk="1" hangingPunct="1"/>
            <a:r>
              <a:rPr lang="en-US" altLang="en-US" b="1" dirty="0">
                <a:latin typeface="Courier New" panose="02070309020205020404" pitchFamily="49" charset="0"/>
              </a:rPr>
              <a:t>UNASSIGNED</a:t>
            </a:r>
            <a:r>
              <a:rPr lang="en-US" altLang="en-US" b="1" dirty="0"/>
              <a:t>:</a:t>
            </a:r>
            <a:r>
              <a:rPr lang="en-US" altLang="en-US" dirty="0"/>
              <a:t>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NO</a:t>
            </a:r>
            <a:r>
              <a:rPr lang="en-US" altLang="en-US" dirty="0"/>
              <a:t>, the standby redo log was archived and is again available.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YES</a:t>
            </a:r>
            <a:r>
              <a:rPr lang="en-US" altLang="en-US" dirty="0"/>
              <a:t>, the standby redo log was never used and is available.</a:t>
            </a:r>
          </a:p>
          <a:p>
            <a:pPr lvl="3" eaLnBrk="1" hangingPunct="1"/>
            <a:r>
              <a:rPr lang="en-US" altLang="en-US" b="1" dirty="0">
                <a:latin typeface="Courier New" panose="02070309020205020404" pitchFamily="49" charset="0"/>
              </a:rPr>
              <a:t>ACTIVE</a:t>
            </a:r>
            <a:r>
              <a:rPr lang="en-US" altLang="en-US" b="1" dirty="0"/>
              <a:t>:</a:t>
            </a:r>
            <a:r>
              <a:rPr lang="en-US" altLang="en-US" dirty="0"/>
              <a:t>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NO</a:t>
            </a:r>
            <a:r>
              <a:rPr lang="en-US" altLang="en-US" dirty="0"/>
              <a:t>, the standby redo log is complete and waiting to be archived.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YES</a:t>
            </a:r>
            <a:r>
              <a:rPr lang="en-US" altLang="en-US" dirty="0"/>
              <a:t>, the standby redo log is currently being written to and is not ready to be archived.</a:t>
            </a:r>
          </a:p>
          <a:p>
            <a:pPr lvl="1" eaLnBrk="1" hangingPunct="1"/>
            <a:r>
              <a:rPr lang="en-US" altLang="en-US" dirty="0"/>
              <a:t>The </a:t>
            </a:r>
            <a:r>
              <a:rPr lang="en-US" altLang="en-US" dirty="0">
                <a:latin typeface="Courier New" panose="02070309020205020404" pitchFamily="49" charset="0"/>
              </a:rPr>
              <a:t>CON_ID</a:t>
            </a:r>
            <a:r>
              <a:rPr lang="en-US" altLang="en-US" dirty="0"/>
              <a:t> column of this view provides information useful in a multitenant architecture.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326</a:t>
            </a:fld>
            <a:endParaRPr lang="en-US" dirty="0"/>
          </a:p>
        </p:txBody>
      </p:sp>
    </p:spTree>
    <p:extLst>
      <p:ext uri="{BB962C8B-B14F-4D97-AF65-F5344CB8AC3E}">
        <p14:creationId xmlns:p14="http://schemas.microsoft.com/office/powerpoint/2010/main" val="231075302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Obtain information about the standby redo log by querying </a:t>
            </a:r>
            <a:r>
              <a:rPr lang="en-US" altLang="en-US" dirty="0">
                <a:latin typeface="Courier New" panose="02070309020205020404" pitchFamily="49" charset="0"/>
              </a:rPr>
              <a:t>V$LOGFILE</a:t>
            </a:r>
            <a:r>
              <a:rPr lang="en-US" altLang="en-US" dirty="0"/>
              <a:t>. The </a:t>
            </a:r>
            <a:r>
              <a:rPr lang="en-US" altLang="en-US" dirty="0">
                <a:latin typeface="Courier New" panose="02070309020205020404" pitchFamily="49" charset="0"/>
              </a:rPr>
              <a:t>STATUS</a:t>
            </a:r>
            <a:r>
              <a:rPr lang="en-US" altLang="en-US" dirty="0"/>
              <a:t> column contains the following possible values:</a:t>
            </a:r>
          </a:p>
          <a:p>
            <a:pPr lvl="2" eaLnBrk="1" hangingPunct="1"/>
            <a:r>
              <a:rPr lang="en-US" altLang="en-US" b="1" dirty="0">
                <a:latin typeface="Courier New" panose="02070309020205020404" pitchFamily="49" charset="0"/>
              </a:rPr>
              <a:t>INVALID</a:t>
            </a:r>
            <a:r>
              <a:rPr lang="en-US" altLang="en-US" b="1" dirty="0"/>
              <a:t>:</a:t>
            </a:r>
            <a:r>
              <a:rPr lang="en-US" altLang="en-US" dirty="0"/>
              <a:t> The file is inaccessible.</a:t>
            </a:r>
          </a:p>
          <a:p>
            <a:pPr lvl="2" eaLnBrk="1" hangingPunct="1"/>
            <a:r>
              <a:rPr lang="en-US" altLang="en-US" b="1" dirty="0">
                <a:latin typeface="Courier New" panose="02070309020205020404" pitchFamily="49" charset="0"/>
              </a:rPr>
              <a:t>STALE</a:t>
            </a:r>
            <a:r>
              <a:rPr lang="en-US" altLang="en-US" b="1" dirty="0"/>
              <a:t>:</a:t>
            </a:r>
            <a:r>
              <a:rPr lang="en-US" altLang="en-US" dirty="0"/>
              <a:t> The file contents are incomplete.</a:t>
            </a:r>
          </a:p>
          <a:p>
            <a:pPr lvl="2" eaLnBrk="1" hangingPunct="1"/>
            <a:r>
              <a:rPr lang="en-US" altLang="en-US" b="1" dirty="0">
                <a:latin typeface="Courier New" panose="02070309020205020404" pitchFamily="49" charset="0"/>
              </a:rPr>
              <a:t>DELETED</a:t>
            </a:r>
            <a:r>
              <a:rPr lang="en-US" altLang="en-US" b="1" dirty="0"/>
              <a:t>:</a:t>
            </a:r>
            <a:r>
              <a:rPr lang="en-US" altLang="en-US" dirty="0"/>
              <a:t> The file is no longer used.</a:t>
            </a:r>
          </a:p>
          <a:p>
            <a:pPr lvl="2" eaLnBrk="1" hangingPunct="1"/>
            <a:r>
              <a:rPr lang="en-US" altLang="en-US" b="1" dirty="0">
                <a:latin typeface="Courier New" panose="02070309020205020404" pitchFamily="49" charset="0"/>
              </a:rPr>
              <a:t>Null</a:t>
            </a:r>
            <a:r>
              <a:rPr lang="en-US" altLang="en-US" b="1" dirty="0"/>
              <a:t>:</a:t>
            </a:r>
            <a:r>
              <a:rPr lang="en-US" altLang="en-US" dirty="0"/>
              <a:t> The file is in use.</a:t>
            </a:r>
          </a:p>
          <a:p>
            <a:pPr lvl="1" eaLnBrk="1" hangingPunct="1"/>
            <a:r>
              <a:rPr lang="en-US" altLang="en-US" dirty="0"/>
              <a:t>The </a:t>
            </a:r>
            <a:r>
              <a:rPr lang="en-US" altLang="en-US" dirty="0">
                <a:latin typeface="Courier New" panose="02070309020205020404" pitchFamily="49" charset="0"/>
              </a:rPr>
              <a:t>CON_ID</a:t>
            </a:r>
            <a:r>
              <a:rPr lang="en-US" altLang="en-US" dirty="0"/>
              <a:t> column of this view provides information useful in a multitenant architecture. Possible values for the </a:t>
            </a:r>
            <a:r>
              <a:rPr lang="en-US" altLang="en-US" dirty="0">
                <a:latin typeface="Courier New" panose="02070309020205020404" pitchFamily="49" charset="0"/>
              </a:rPr>
              <a:t>CON_ID</a:t>
            </a:r>
            <a:r>
              <a:rPr lang="en-US" altLang="en-US" dirty="0"/>
              <a:t> column include:</a:t>
            </a:r>
          </a:p>
          <a:p>
            <a:pPr lvl="2" eaLnBrk="1" hangingPunct="1"/>
            <a:r>
              <a:rPr lang="en-US" altLang="en-US" b="1" dirty="0">
                <a:latin typeface="Courier New" panose="02070309020205020404" pitchFamily="49" charset="0"/>
              </a:rPr>
              <a:t>0</a:t>
            </a:r>
            <a:r>
              <a:rPr lang="en-US" altLang="en-US" dirty="0"/>
              <a:t>: This value is used for rows containing data that pertain to the entire CDB. This value is also used for rows in non-CDBs.</a:t>
            </a:r>
          </a:p>
          <a:p>
            <a:pPr lvl="2" eaLnBrk="1" hangingPunct="1"/>
            <a:r>
              <a:rPr lang="en-US" altLang="en-US" b="1" dirty="0">
                <a:latin typeface="Courier New" panose="02070309020205020404" pitchFamily="49" charset="0"/>
              </a:rPr>
              <a:t>1</a:t>
            </a:r>
            <a:r>
              <a:rPr lang="en-US" altLang="en-US" dirty="0"/>
              <a:t>: This value is used for rows containing data that pertain to only the root.</a:t>
            </a:r>
          </a:p>
          <a:p>
            <a:pPr lvl="2" eaLnBrk="1" hangingPunct="1"/>
            <a:r>
              <a:rPr lang="en-US" altLang="en-US" b="1" dirty="0">
                <a:latin typeface="Courier New" panose="02070309020205020404" pitchFamily="49" charset="0"/>
              </a:rPr>
              <a:t>n</a:t>
            </a:r>
            <a:r>
              <a:rPr lang="en-US" altLang="en-US" dirty="0"/>
              <a:t>: Where n is the applicable container ID for the rows containing data</a:t>
            </a:r>
          </a:p>
          <a:p>
            <a:pPr lvl="1" eaLnBrk="1" hangingPunct="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327</a:t>
            </a:fld>
            <a:endParaRPr lang="en-US" dirty="0"/>
          </a:p>
        </p:txBody>
      </p:sp>
    </p:spTree>
    <p:extLst>
      <p:ext uri="{BB962C8B-B14F-4D97-AF65-F5344CB8AC3E}">
        <p14:creationId xmlns:p14="http://schemas.microsoft.com/office/powerpoint/2010/main" val="4064019092"/>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Query </a:t>
            </a:r>
            <a:r>
              <a:rPr lang="en-US" altLang="en-US" dirty="0">
                <a:latin typeface="Courier New" panose="02070309020205020404" pitchFamily="49" charset="0"/>
              </a:rPr>
              <a:t>V$STANDBY_LOG</a:t>
            </a:r>
            <a:r>
              <a:rPr lang="en-US" altLang="en-US" dirty="0"/>
              <a:t> to obtain information about the standby redo log. Columns of interest include:</a:t>
            </a:r>
          </a:p>
          <a:p>
            <a:pPr lvl="2" eaLnBrk="1" hangingPunct="1"/>
            <a:r>
              <a:rPr lang="en-US" altLang="en-US" b="1" dirty="0">
                <a:latin typeface="Courier New" panose="02070309020205020404" pitchFamily="49" charset="0"/>
              </a:rPr>
              <a:t>GROUP#</a:t>
            </a:r>
            <a:r>
              <a:rPr lang="en-US" altLang="en-US" b="1" dirty="0"/>
              <a:t>:</a:t>
            </a:r>
            <a:r>
              <a:rPr lang="en-US" altLang="en-US" dirty="0"/>
              <a:t> Log group number</a:t>
            </a:r>
          </a:p>
          <a:p>
            <a:pPr lvl="2" eaLnBrk="1" hangingPunct="1"/>
            <a:r>
              <a:rPr lang="en-US" altLang="en-US" b="1" dirty="0">
                <a:latin typeface="Courier New" panose="02070309020205020404" pitchFamily="49" charset="0"/>
              </a:rPr>
              <a:t>DBID</a:t>
            </a:r>
            <a:r>
              <a:rPr lang="en-US" altLang="en-US" b="1" dirty="0"/>
              <a:t>:</a:t>
            </a:r>
            <a:r>
              <a:rPr lang="en-US" altLang="en-US" dirty="0"/>
              <a:t> Database ID of the primary database to which the standby redo log file is assigned. If the standby redo log file is unassigned, the value </a:t>
            </a:r>
            <a:r>
              <a:rPr lang="en-US" altLang="en-US" dirty="0">
                <a:latin typeface="Courier New" panose="02070309020205020404" pitchFamily="49" charset="0"/>
              </a:rPr>
              <a:t>UNASSIGNED</a:t>
            </a:r>
            <a:r>
              <a:rPr lang="en-US" altLang="en-US" dirty="0"/>
              <a:t> is displayed.</a:t>
            </a:r>
          </a:p>
          <a:p>
            <a:pPr lvl="2" eaLnBrk="1" hangingPunct="1"/>
            <a:r>
              <a:rPr lang="en-US" altLang="en-US" b="1" dirty="0">
                <a:latin typeface="Courier New" panose="02070309020205020404" pitchFamily="49" charset="0"/>
              </a:rPr>
              <a:t>ARCHIVED</a:t>
            </a:r>
            <a:r>
              <a:rPr lang="en-US" altLang="en-US" b="1" dirty="0"/>
              <a:t>:</a:t>
            </a:r>
            <a:r>
              <a:rPr lang="en-US" altLang="en-US" dirty="0"/>
              <a:t> Contains a value of </a:t>
            </a:r>
            <a:r>
              <a:rPr lang="en-US" altLang="en-US" dirty="0">
                <a:latin typeface="Courier New" panose="02070309020205020404" pitchFamily="49" charset="0"/>
              </a:rPr>
              <a:t>YES</a:t>
            </a:r>
            <a:r>
              <a:rPr lang="en-US" altLang="en-US" dirty="0"/>
              <a:t> or </a:t>
            </a:r>
            <a:r>
              <a:rPr lang="en-US" altLang="en-US" dirty="0">
                <a:latin typeface="Courier New" panose="02070309020205020404" pitchFamily="49" charset="0"/>
              </a:rPr>
              <a:t>NO</a:t>
            </a:r>
            <a:r>
              <a:rPr lang="en-US" altLang="en-US" dirty="0"/>
              <a:t>. See </a:t>
            </a:r>
            <a:r>
              <a:rPr lang="en-US" altLang="en-US" dirty="0">
                <a:latin typeface="Courier New" panose="02070309020205020404" pitchFamily="49" charset="0"/>
              </a:rPr>
              <a:t>STATUS</a:t>
            </a:r>
            <a:r>
              <a:rPr lang="en-US" altLang="en-US" dirty="0"/>
              <a:t> for additional information.</a:t>
            </a:r>
          </a:p>
          <a:p>
            <a:pPr lvl="2" eaLnBrk="1" hangingPunct="1"/>
            <a:r>
              <a:rPr lang="en-US" altLang="en-US" b="1" dirty="0">
                <a:latin typeface="Courier New" panose="02070309020205020404" pitchFamily="49" charset="0"/>
              </a:rPr>
              <a:t>STATUS</a:t>
            </a:r>
            <a:r>
              <a:rPr lang="en-US" altLang="en-US" b="1" dirty="0"/>
              <a:t>:</a:t>
            </a:r>
            <a:r>
              <a:rPr lang="en-US" altLang="en-US" dirty="0"/>
              <a:t> Contains a value of </a:t>
            </a:r>
            <a:r>
              <a:rPr lang="en-US" altLang="en-US" dirty="0">
                <a:latin typeface="Courier New" panose="02070309020205020404" pitchFamily="49" charset="0"/>
              </a:rPr>
              <a:t>UNASSIGNED</a:t>
            </a:r>
            <a:r>
              <a:rPr lang="en-US" altLang="en-US" dirty="0"/>
              <a:t> or </a:t>
            </a:r>
            <a:r>
              <a:rPr lang="en-US" altLang="en-US" dirty="0">
                <a:latin typeface="Courier New" panose="02070309020205020404" pitchFamily="49" charset="0"/>
              </a:rPr>
              <a:t>ACTIVE</a:t>
            </a:r>
          </a:p>
          <a:p>
            <a:pPr lvl="3" eaLnBrk="1" hangingPunct="1"/>
            <a:r>
              <a:rPr lang="en-US" altLang="en-US" b="1" dirty="0">
                <a:latin typeface="Courier New" panose="02070309020205020404" pitchFamily="49" charset="0"/>
              </a:rPr>
              <a:t>UNASSIGNED</a:t>
            </a:r>
            <a:r>
              <a:rPr lang="en-US" altLang="en-US" b="1" dirty="0"/>
              <a:t>:</a:t>
            </a:r>
            <a:r>
              <a:rPr lang="en-US" altLang="en-US" dirty="0"/>
              <a:t>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NO</a:t>
            </a:r>
            <a:r>
              <a:rPr lang="en-US" altLang="en-US" dirty="0"/>
              <a:t>, the standby redo log was archived and is again available.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YES</a:t>
            </a:r>
            <a:r>
              <a:rPr lang="en-US" altLang="en-US" dirty="0"/>
              <a:t>, the standby redo log was never used and is available.</a:t>
            </a:r>
          </a:p>
          <a:p>
            <a:pPr lvl="3" eaLnBrk="1" hangingPunct="1"/>
            <a:r>
              <a:rPr lang="en-US" altLang="en-US" b="1" dirty="0">
                <a:latin typeface="Courier New" panose="02070309020205020404" pitchFamily="49" charset="0"/>
              </a:rPr>
              <a:t>ACTIVE</a:t>
            </a:r>
            <a:r>
              <a:rPr lang="en-US" altLang="en-US" b="1" dirty="0"/>
              <a:t>:</a:t>
            </a:r>
            <a:r>
              <a:rPr lang="en-US" altLang="en-US" dirty="0"/>
              <a:t>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NO</a:t>
            </a:r>
            <a:r>
              <a:rPr lang="en-US" altLang="en-US" dirty="0"/>
              <a:t>, the standby redo log is complete and waiting to be archived. If the value of </a:t>
            </a:r>
            <a:r>
              <a:rPr lang="en-US" altLang="en-US" dirty="0">
                <a:latin typeface="Courier New" panose="02070309020205020404" pitchFamily="49" charset="0"/>
              </a:rPr>
              <a:t>ARCHIVED</a:t>
            </a:r>
            <a:r>
              <a:rPr lang="en-US" altLang="en-US" dirty="0"/>
              <a:t> is </a:t>
            </a:r>
            <a:r>
              <a:rPr lang="en-US" altLang="en-US" dirty="0">
                <a:latin typeface="Courier New" panose="02070309020205020404" pitchFamily="49" charset="0"/>
              </a:rPr>
              <a:t>YES</a:t>
            </a:r>
            <a:r>
              <a:rPr lang="en-US" altLang="en-US" dirty="0"/>
              <a:t>, the standby redo log is currently being written to and is not ready to be archived.</a:t>
            </a:r>
          </a:p>
          <a:p>
            <a:pPr lvl="1" eaLnBrk="1" hangingPunct="1"/>
            <a:r>
              <a:rPr lang="en-US" altLang="en-US" dirty="0"/>
              <a:t>The </a:t>
            </a:r>
            <a:r>
              <a:rPr lang="en-US" altLang="en-US" dirty="0">
                <a:latin typeface="Courier New" panose="02070309020205020404" pitchFamily="49" charset="0"/>
              </a:rPr>
              <a:t>CON_ID</a:t>
            </a:r>
            <a:r>
              <a:rPr lang="en-US" altLang="en-US" dirty="0"/>
              <a:t> column of this view provides information useful in a multitenant architecture.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328</a:t>
            </a:fld>
            <a:endParaRPr lang="en-US" dirty="0"/>
          </a:p>
        </p:txBody>
      </p:sp>
    </p:spTree>
    <p:extLst>
      <p:ext uri="{BB962C8B-B14F-4D97-AF65-F5344CB8AC3E}">
        <p14:creationId xmlns:p14="http://schemas.microsoft.com/office/powerpoint/2010/main" val="406670454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VALID_NOW</a:t>
            </a:r>
            <a:r>
              <a:rPr lang="en-US" altLang="en-US" dirty="0"/>
              <a:t> column in </a:t>
            </a:r>
            <a:r>
              <a:rPr lang="en-US" altLang="en-US" dirty="0">
                <a:latin typeface="Courier New" panose="02070309020205020404" pitchFamily="49" charset="0"/>
              </a:rPr>
              <a:t>V$ARCHIVE_DEST</a:t>
            </a:r>
            <a:r>
              <a:rPr lang="en-US" altLang="en-US" dirty="0"/>
              <a:t> indicates whether the archive log destination is used. The column contains the following values:</a:t>
            </a:r>
          </a:p>
          <a:p>
            <a:pPr lvl="2" eaLnBrk="1" hangingPunct="1"/>
            <a:r>
              <a:rPr lang="en-US" altLang="en-US" b="1" dirty="0">
                <a:latin typeface="Courier New" panose="02070309020205020404" pitchFamily="49" charset="0"/>
              </a:rPr>
              <a:t>YES</a:t>
            </a:r>
            <a:r>
              <a:rPr lang="en-US" altLang="en-US" b="1" dirty="0"/>
              <a:t>:</a:t>
            </a:r>
            <a:r>
              <a:rPr lang="en-US" altLang="en-US" dirty="0"/>
              <a:t> The archive log destination is appropriately defined for the current database role.</a:t>
            </a:r>
          </a:p>
          <a:p>
            <a:pPr lvl="2" eaLnBrk="1" hangingPunct="1"/>
            <a:r>
              <a:rPr lang="en-US" altLang="en-US" b="1" dirty="0">
                <a:latin typeface="Courier New" panose="02070309020205020404" pitchFamily="49" charset="0"/>
              </a:rPr>
              <a:t>WRONG</a:t>
            </a:r>
            <a:r>
              <a:rPr lang="en-US" altLang="en-US" b="1" dirty="0"/>
              <a:t> </a:t>
            </a:r>
            <a:r>
              <a:rPr lang="en-US" altLang="en-US" b="1" dirty="0">
                <a:latin typeface="Courier New" panose="02070309020205020404" pitchFamily="49" charset="0"/>
              </a:rPr>
              <a:t>VALID_TYPE</a:t>
            </a:r>
            <a:r>
              <a:rPr lang="en-US" altLang="en-US" b="1" dirty="0"/>
              <a:t>:</a:t>
            </a:r>
            <a:r>
              <a:rPr lang="en-US" altLang="en-US" dirty="0"/>
              <a:t> The archive log destination is appropriately defined for the current database role but cannot be used. For example, </a:t>
            </a:r>
            <a:r>
              <a:rPr lang="en-US" altLang="en-US" dirty="0">
                <a:latin typeface="Courier New" panose="02070309020205020404" pitchFamily="49" charset="0"/>
              </a:rPr>
              <a:t>LOG_ARCHIVE_DEST_2</a:t>
            </a:r>
            <a:r>
              <a:rPr lang="en-US" altLang="en-US" dirty="0"/>
              <a:t> is set to (</a:t>
            </a:r>
            <a:r>
              <a:rPr lang="en-US" altLang="en-US" dirty="0">
                <a:latin typeface="Courier New" panose="02070309020205020404" pitchFamily="49" charset="0"/>
              </a:rPr>
              <a:t>STANDBY_LOGFILES</a:t>
            </a:r>
            <a:r>
              <a:rPr lang="en-US" altLang="en-US" dirty="0"/>
              <a:t>,</a:t>
            </a:r>
            <a:r>
              <a:rPr lang="en-US" altLang="en-US" dirty="0">
                <a:latin typeface="Courier New" panose="02070309020205020404" pitchFamily="49" charset="0"/>
              </a:rPr>
              <a:t>STANDBY_ROLE</a:t>
            </a:r>
            <a:r>
              <a:rPr lang="en-US" altLang="en-US" dirty="0"/>
              <a:t>), but </a:t>
            </a:r>
            <a:r>
              <a:rPr lang="en-US" altLang="en-US" dirty="0">
                <a:latin typeface="Courier New" panose="02070309020205020404" pitchFamily="49" charset="0"/>
              </a:rPr>
              <a:t>WRONG</a:t>
            </a:r>
            <a:r>
              <a:rPr lang="en-US" altLang="en-US" dirty="0"/>
              <a:t> </a:t>
            </a:r>
            <a:r>
              <a:rPr lang="en-US" altLang="en-US" dirty="0">
                <a:latin typeface="Courier New" panose="02070309020205020404" pitchFamily="49" charset="0"/>
              </a:rPr>
              <a:t>VALID_TYPE</a:t>
            </a:r>
            <a:r>
              <a:rPr lang="en-US" altLang="en-US" dirty="0"/>
              <a:t> is returned because this standby destination does not have an implemented standby redo log.</a:t>
            </a:r>
          </a:p>
          <a:p>
            <a:pPr lvl="2" eaLnBrk="1" hangingPunct="1"/>
            <a:r>
              <a:rPr lang="en-US" altLang="en-US" b="1" dirty="0">
                <a:latin typeface="Courier New" panose="02070309020205020404" pitchFamily="49" charset="0"/>
              </a:rPr>
              <a:t>WRONG</a:t>
            </a:r>
            <a:r>
              <a:rPr lang="en-US" altLang="en-US" b="1" dirty="0"/>
              <a:t> </a:t>
            </a:r>
            <a:r>
              <a:rPr lang="en-US" altLang="en-US" b="1" dirty="0">
                <a:latin typeface="Courier New" panose="02070309020205020404" pitchFamily="49" charset="0"/>
              </a:rPr>
              <a:t>VALID_ROLE</a:t>
            </a:r>
            <a:r>
              <a:rPr lang="en-US" altLang="en-US" b="1" dirty="0"/>
              <a:t>:</a:t>
            </a:r>
            <a:r>
              <a:rPr lang="en-US" altLang="en-US" dirty="0"/>
              <a:t> The archive log destination is not appropriately defined for the current database role. For example, </a:t>
            </a:r>
            <a:r>
              <a:rPr lang="en-US" altLang="en-US" dirty="0">
                <a:latin typeface="Courier New" panose="02070309020205020404" pitchFamily="49" charset="0"/>
              </a:rPr>
              <a:t>LOG_ARCHIVE_DEST_3</a:t>
            </a:r>
            <a:r>
              <a:rPr lang="en-US" altLang="en-US" dirty="0"/>
              <a:t> is set to (</a:t>
            </a:r>
            <a:r>
              <a:rPr lang="en-US" altLang="en-US" dirty="0">
                <a:latin typeface="Courier New" panose="02070309020205020404" pitchFamily="49" charset="0"/>
              </a:rPr>
              <a:t>ONLINE_LOGFILES</a:t>
            </a:r>
            <a:r>
              <a:rPr lang="en-US" altLang="en-US" dirty="0"/>
              <a:t>,</a:t>
            </a:r>
            <a:r>
              <a:rPr lang="en-US" altLang="en-US" dirty="0">
                <a:latin typeface="Courier New" panose="02070309020205020404" pitchFamily="49" charset="0"/>
              </a:rPr>
              <a:t>STANDBY_ROLE</a:t>
            </a:r>
            <a:r>
              <a:rPr lang="en-US" altLang="en-US" dirty="0"/>
              <a:t>), but </a:t>
            </a:r>
            <a:r>
              <a:rPr lang="en-US" altLang="en-US" dirty="0">
                <a:latin typeface="Courier New" panose="02070309020205020404" pitchFamily="49" charset="0"/>
              </a:rPr>
              <a:t>WRONG</a:t>
            </a:r>
            <a:r>
              <a:rPr lang="en-US" altLang="en-US" dirty="0"/>
              <a:t> </a:t>
            </a:r>
            <a:r>
              <a:rPr lang="en-US" altLang="en-US" dirty="0">
                <a:latin typeface="Courier New" panose="02070309020205020404" pitchFamily="49" charset="0"/>
              </a:rPr>
              <a:t>VALID_ROLE</a:t>
            </a:r>
            <a:r>
              <a:rPr lang="en-US" altLang="en-US" dirty="0"/>
              <a:t> is returned because this destination is currently running in the primary database role.</a:t>
            </a:r>
          </a:p>
          <a:p>
            <a:pPr lvl="2" eaLnBrk="1" hangingPunct="1"/>
            <a:r>
              <a:rPr lang="en-US" altLang="en-US" b="1" dirty="0">
                <a:latin typeface="Courier New" panose="02070309020205020404" pitchFamily="49" charset="0"/>
              </a:rPr>
              <a:t>UNKNOWN</a:t>
            </a:r>
            <a:r>
              <a:rPr lang="en-US" altLang="en-US" b="1" dirty="0"/>
              <a:t>:</a:t>
            </a:r>
            <a:r>
              <a:rPr lang="en-US" altLang="en-US" dirty="0"/>
              <a:t> The archive log destination is not defined.</a:t>
            </a:r>
          </a:p>
          <a:p>
            <a:pPr lvl="1" eaLnBrk="1" hangingPunct="1"/>
            <a:r>
              <a:rPr lang="en-US" altLang="en-US" dirty="0"/>
              <a:t>The </a:t>
            </a:r>
            <a:r>
              <a:rPr lang="en-US" altLang="en-US" dirty="0">
                <a:latin typeface="Courier New" panose="02070309020205020404" pitchFamily="49" charset="0"/>
              </a:rPr>
              <a:t>VALID_TYPE</a:t>
            </a:r>
            <a:r>
              <a:rPr lang="en-US" altLang="en-US" dirty="0"/>
              <a:t> and </a:t>
            </a:r>
            <a:r>
              <a:rPr lang="en-US" altLang="en-US" dirty="0">
                <a:latin typeface="Courier New" panose="02070309020205020404" pitchFamily="49" charset="0"/>
              </a:rPr>
              <a:t>VALID_ROLE</a:t>
            </a:r>
            <a:r>
              <a:rPr lang="en-US" altLang="en-US" dirty="0"/>
              <a:t> columns are the values from the </a:t>
            </a:r>
            <a:r>
              <a:rPr lang="en-US" altLang="en-US" dirty="0">
                <a:latin typeface="Courier New" panose="02070309020205020404" pitchFamily="49" charset="0"/>
              </a:rPr>
              <a:t>VALID_FOR</a:t>
            </a:r>
            <a:r>
              <a:rPr lang="en-US" altLang="en-US" dirty="0"/>
              <a:t> attribute that is specified for each archive log destination.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329</a:t>
            </a:fld>
            <a:endParaRPr lang="en-US" dirty="0"/>
          </a:p>
        </p:txBody>
      </p:sp>
    </p:spTree>
    <p:extLst>
      <p:ext uri="{BB962C8B-B14F-4D97-AF65-F5344CB8AC3E}">
        <p14:creationId xmlns:p14="http://schemas.microsoft.com/office/powerpoint/2010/main" val="717688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slide shows an example of using the local naming method for a Data Guard environment. Located inside of the database parameter file, the </a:t>
            </a:r>
            <a:r>
              <a:rPr lang="en-US" altLang="en-US" dirty="0">
                <a:latin typeface="Courier New" panose="02070309020205020404" pitchFamily="49" charset="0"/>
              </a:rPr>
              <a:t>LOG_ARCHIVE_DEST_n</a:t>
            </a:r>
            <a:r>
              <a:rPr lang="en-US" altLang="en-US" dirty="0"/>
              <a:t> parameter with the </a:t>
            </a:r>
            <a:r>
              <a:rPr lang="en-US" altLang="en-US" dirty="0">
                <a:latin typeface="Courier New" panose="02070309020205020404" pitchFamily="49" charset="0"/>
              </a:rPr>
              <a:t>SERVICE</a:t>
            </a:r>
            <a:r>
              <a:rPr lang="en-US" altLang="en-US" dirty="0"/>
              <a:t> attribute is used to define the remote Oracle database instance to which redo data will be sent. A network service name (shown in the slide with the value </a:t>
            </a:r>
            <a:r>
              <a:rPr lang="en-US" altLang="en-US" dirty="0">
                <a:latin typeface="Courier New" panose="02070309020205020404" pitchFamily="49" charset="0"/>
              </a:rPr>
              <a:t>LONDON</a:t>
            </a:r>
            <a:r>
              <a:rPr lang="en-US" altLang="en-US" dirty="0"/>
              <a:t>) will be resolved into the connect descriptor using the local naming method. The connect descriptor provides the protocol and address information needed to contact the listener on its listening endpoint. After the listener is contacted, a network session is requested for the specified </a:t>
            </a:r>
            <a:r>
              <a:rPr lang="en-US" altLang="en-US" dirty="0">
                <a:latin typeface="Courier New" panose="02070309020205020404" pitchFamily="49" charset="0"/>
              </a:rPr>
              <a:t>SERVICE_NAME</a:t>
            </a:r>
            <a:r>
              <a:rPr lang="en-US" altLang="en-US" dirty="0"/>
              <a:t>. There is no requirement that the network service name (</a:t>
            </a:r>
            <a:r>
              <a:rPr lang="en-US" altLang="en-US" dirty="0">
                <a:latin typeface="Courier New" panose="02070309020205020404" pitchFamily="49" charset="0"/>
              </a:rPr>
              <a:t>LONDON</a:t>
            </a:r>
            <a:r>
              <a:rPr lang="en-US" altLang="en-US" dirty="0"/>
              <a:t>) have the same value or similarly named value as the </a:t>
            </a:r>
            <a:r>
              <a:rPr lang="en-US" altLang="en-US" dirty="0">
                <a:latin typeface="Courier New" panose="02070309020205020404" pitchFamily="49" charset="0"/>
              </a:rPr>
              <a:t>SERVICE_NAME</a:t>
            </a:r>
            <a:r>
              <a:rPr lang="en-US" altLang="en-US" dirty="0"/>
              <a:t>(</a:t>
            </a:r>
            <a:r>
              <a:rPr lang="en-US" altLang="en-US" dirty="0">
                <a:latin typeface="Courier New" panose="02070309020205020404" pitchFamily="49" charset="0"/>
              </a:rPr>
              <a:t>london.example.com</a:t>
            </a:r>
            <a:r>
              <a:rPr lang="en-US" altLang="en-US" dirty="0"/>
              <a:t>). </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33</a:t>
            </a:fld>
            <a:endParaRPr lang="en-US" dirty="0"/>
          </a:p>
        </p:txBody>
      </p:sp>
    </p:spTree>
    <p:extLst>
      <p:ext uri="{BB962C8B-B14F-4D97-AF65-F5344CB8AC3E}">
        <p14:creationId xmlns:p14="http://schemas.microsoft.com/office/powerpoint/2010/main" val="301857217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Set this parameter to trace the transmission of redo data to the standby system. </a:t>
            </a:r>
          </a:p>
          <a:p>
            <a:pPr lvl="1" eaLnBrk="1" hangingPunct="1"/>
            <a:r>
              <a:rPr lang="en-US" altLang="en-US" dirty="0"/>
              <a:t>To enable, disable, or modify the </a:t>
            </a:r>
            <a:r>
              <a:rPr lang="en-US" altLang="en-US" dirty="0">
                <a:latin typeface="Courier New" panose="02070309020205020404" pitchFamily="49" charset="0"/>
              </a:rPr>
              <a:t>LOG_ARCHIVE_TRACE</a:t>
            </a:r>
            <a:r>
              <a:rPr lang="en-US" altLang="en-US" dirty="0"/>
              <a:t> parameter in a primary database,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SYSTEM</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LOG_ARCHIVE_TRACE=trace_level</a:t>
            </a:r>
            <a:r>
              <a:rPr lang="en-US" altLang="en-US" dirty="0"/>
              <a:t> statement while the database is open or mounted. If you change the value of this parameter dynamically with an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SYSTEM</a:t>
            </a:r>
            <a:r>
              <a:rPr lang="en-US" altLang="en-US" dirty="0"/>
              <a:t> statement, the changes take effect at the start of the next archive operation.</a:t>
            </a:r>
          </a:p>
          <a:p>
            <a:pPr lvl="1" eaLnBrk="1" hangingPunct="1"/>
            <a:r>
              <a:rPr lang="en-US" altLang="en-US" dirty="0"/>
              <a:t>See </a:t>
            </a:r>
            <a:r>
              <a:rPr lang="en-US" altLang="en-US" i="1" dirty="0"/>
              <a:t>Oracle Data Guard Concepts and Administration</a:t>
            </a:r>
            <a:r>
              <a:rPr lang="en-US" altLang="en-US" dirty="0"/>
              <a:t> for additional information.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330</a:t>
            </a:fld>
            <a:endParaRPr lang="en-US" dirty="0"/>
          </a:p>
        </p:txBody>
      </p:sp>
    </p:spTree>
    <p:extLst>
      <p:ext uri="{BB962C8B-B14F-4D97-AF65-F5344CB8AC3E}">
        <p14:creationId xmlns:p14="http://schemas.microsoft.com/office/powerpoint/2010/main" val="78772411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 xmlns:a16="http://schemas.microsoft.com/office/drawing/2014/main" id="{7160A58E-FE9C-45D0-82B7-7D4450012438}"/>
              </a:ext>
            </a:extLst>
          </p:cNvPr>
          <p:cNvGraphicFramePr>
            <a:graphicFrameLocks noGrp="1"/>
          </p:cNvGraphicFramePr>
          <p:nvPr/>
        </p:nvGraphicFramePr>
        <p:xfrm>
          <a:off x="676275" y="1516063"/>
          <a:ext cx="5454650" cy="5105394"/>
        </p:xfrm>
        <a:graphic>
          <a:graphicData uri="http://schemas.openxmlformats.org/drawingml/2006/table">
            <a:tbl>
              <a:tblPr firstRow="1" bandRow="1">
                <a:tableStyleId>{5C22544A-7EE6-4342-B048-85BDC9FD1C3A}</a:tableStyleId>
              </a:tblPr>
              <a:tblGrid>
                <a:gridCol w="685800">
                  <a:extLst>
                    <a:ext uri="{9D8B030D-6E8A-4147-A177-3AD203B41FA5}">
                      <a16:colId xmlns="" xmlns:a16="http://schemas.microsoft.com/office/drawing/2014/main" val="20000"/>
                    </a:ext>
                  </a:extLst>
                </a:gridCol>
                <a:gridCol w="4768850">
                  <a:extLst>
                    <a:ext uri="{9D8B030D-6E8A-4147-A177-3AD203B41FA5}">
                      <a16:colId xmlns="" xmlns:a16="http://schemas.microsoft.com/office/drawing/2014/main" val="20001"/>
                    </a:ext>
                  </a:extLst>
                </a:gridCol>
              </a:tblGrid>
              <a:tr h="283633">
                <a:tc>
                  <a:txBody>
                    <a:bodyPr/>
                    <a:lstStyle/>
                    <a:p>
                      <a:pPr marL="0" marR="0" hangingPunct="0">
                        <a:spcBef>
                          <a:spcPts val="0"/>
                        </a:spcBef>
                        <a:spcAft>
                          <a:spcPts val="0"/>
                        </a:spcAft>
                      </a:pPr>
                      <a:r>
                        <a:rPr lang="en-US" sz="1100" b="1" dirty="0">
                          <a:solidFill>
                            <a:srgbClr val="000000"/>
                          </a:solidFill>
                          <a:latin typeface="Oracle Sans" panose="020B0503020204020204" pitchFamily="34" charset="0"/>
                          <a:ea typeface="Times New Roman"/>
                          <a:cs typeface="Oracle Sans" panose="020B0503020204020204" pitchFamily="34" charset="0"/>
                        </a:rPr>
                        <a:t>Level</a:t>
                      </a:r>
                      <a:endParaRPr lang="en-US" sz="1100" dirty="0">
                        <a:solidFill>
                          <a:srgbClr val="000000"/>
                        </a:solidFill>
                        <a:latin typeface="Oracle Sans" panose="020B0503020204020204" pitchFamily="34" charset="0"/>
                        <a:ea typeface="Times New Roman"/>
                        <a:cs typeface="Oracle Sans" panose="020B0503020204020204" pitchFamily="34" charset="0"/>
                      </a:endParaRPr>
                    </a:p>
                  </a:txBody>
                  <a:tcPr marL="68580" marR="68580" marT="0" marB="0" anchor="ctr"/>
                </a:tc>
                <a:tc>
                  <a:txBody>
                    <a:bodyPr/>
                    <a:lstStyle/>
                    <a:p>
                      <a:pPr marL="0" marR="0" hangingPunct="0">
                        <a:spcBef>
                          <a:spcPts val="0"/>
                        </a:spcBef>
                        <a:spcAft>
                          <a:spcPts val="0"/>
                        </a:spcAft>
                      </a:pPr>
                      <a:r>
                        <a:rPr lang="en-US" sz="1100" b="1" dirty="0">
                          <a:solidFill>
                            <a:srgbClr val="000000"/>
                          </a:solidFill>
                          <a:latin typeface="Oracle Sans" panose="020B0503020204020204" pitchFamily="34" charset="0"/>
                          <a:ea typeface="Times New Roman"/>
                          <a:cs typeface="Oracle Sans" panose="020B0503020204020204" pitchFamily="34" charset="0"/>
                        </a:rPr>
                        <a:t>Meaning</a:t>
                      </a:r>
                      <a:endParaRPr lang="en-US" sz="1100" dirty="0">
                        <a:solidFill>
                          <a:srgbClr val="000000"/>
                        </a:solidFill>
                        <a:latin typeface="Oracle Sans" panose="020B0503020204020204" pitchFamily="34" charset="0"/>
                        <a:ea typeface="Times New Roman"/>
                        <a:cs typeface="Oracle Sans" panose="020B0503020204020204" pitchFamily="34" charset="0"/>
                      </a:endParaRPr>
                    </a:p>
                  </a:txBody>
                  <a:tcPr marL="68580" marR="68580" marT="0" marB="0" anchor="ctr"/>
                </a:tc>
                <a:extLst>
                  <a:ext uri="{0D108BD9-81ED-4DB2-BD59-A6C34878D82A}">
                    <a16:rowId xmlns="" xmlns:a16="http://schemas.microsoft.com/office/drawing/2014/main" val="10000"/>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0</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Disables archived redo log tracing (default setting)</a:t>
                      </a:r>
                    </a:p>
                  </a:txBody>
                  <a:tcPr marL="68580" marR="68580" marT="0" marB="0"/>
                </a:tc>
                <a:extLst>
                  <a:ext uri="{0D108BD9-81ED-4DB2-BD59-A6C34878D82A}">
                    <a16:rowId xmlns="" xmlns:a16="http://schemas.microsoft.com/office/drawing/2014/main" val="10001"/>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1</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archiving of redo log file</a:t>
                      </a:r>
                    </a:p>
                  </a:txBody>
                  <a:tcPr marL="68580" marR="68580" marT="0" marB="0"/>
                </a:tc>
                <a:extLst>
                  <a:ext uri="{0D108BD9-81ED-4DB2-BD59-A6C34878D82A}">
                    <a16:rowId xmlns="" xmlns:a16="http://schemas.microsoft.com/office/drawing/2014/main" val="10002"/>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2</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archival status per archived redo log destination</a:t>
                      </a:r>
                    </a:p>
                  </a:txBody>
                  <a:tcPr marL="68580" marR="68580" marT="0" marB="0"/>
                </a:tc>
                <a:extLst>
                  <a:ext uri="{0D108BD9-81ED-4DB2-BD59-A6C34878D82A}">
                    <a16:rowId xmlns="" xmlns:a16="http://schemas.microsoft.com/office/drawing/2014/main" val="10003"/>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4 </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archival operational phase</a:t>
                      </a:r>
                    </a:p>
                  </a:txBody>
                  <a:tcPr marL="68580" marR="68580" marT="0" marB="0"/>
                </a:tc>
                <a:extLst>
                  <a:ext uri="{0D108BD9-81ED-4DB2-BD59-A6C34878D82A}">
                    <a16:rowId xmlns="" xmlns:a16="http://schemas.microsoft.com/office/drawing/2014/main" val="10004"/>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8</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archived redo log destination activity</a:t>
                      </a:r>
                    </a:p>
                  </a:txBody>
                  <a:tcPr marL="68580" marR="68580" marT="0" marB="0"/>
                </a:tc>
                <a:extLst>
                  <a:ext uri="{0D108BD9-81ED-4DB2-BD59-A6C34878D82A}">
                    <a16:rowId xmlns="" xmlns:a16="http://schemas.microsoft.com/office/drawing/2014/main" val="10005"/>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16</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detailed archived redo log destination activity</a:t>
                      </a:r>
                    </a:p>
                  </a:txBody>
                  <a:tcPr marL="68580" marR="68580" marT="0" marB="0"/>
                </a:tc>
                <a:extLst>
                  <a:ext uri="{0D108BD9-81ED-4DB2-BD59-A6C34878D82A}">
                    <a16:rowId xmlns="" xmlns:a16="http://schemas.microsoft.com/office/drawing/2014/main" val="10006"/>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32</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archived redo log destination parameter modifications</a:t>
                      </a:r>
                    </a:p>
                  </a:txBody>
                  <a:tcPr marL="68580" marR="68580" marT="0" marB="0"/>
                </a:tc>
                <a:extLst>
                  <a:ext uri="{0D108BD9-81ED-4DB2-BD59-A6C34878D82A}">
                    <a16:rowId xmlns="" xmlns:a16="http://schemas.microsoft.com/office/drawing/2014/main" val="10007"/>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64</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a:t>
                      </a:r>
                      <a:r>
                        <a:rPr lang="en-US" sz="1100" i="1" dirty="0">
                          <a:latin typeface="Oracle Sans" panose="020B0503020204020204" pitchFamily="34" charset="0"/>
                          <a:ea typeface="Times New Roman"/>
                          <a:cs typeface="Oracle Sans" panose="020B0503020204020204" pitchFamily="34" charset="0"/>
                        </a:rPr>
                        <a:t>Cn </a:t>
                      </a:r>
                      <a:r>
                        <a:rPr lang="en-US" sz="1100" dirty="0">
                          <a:latin typeface="Oracle Sans" panose="020B0503020204020204" pitchFamily="34" charset="0"/>
                          <a:ea typeface="Times New Roman"/>
                          <a:cs typeface="Oracle Sans" panose="020B0503020204020204" pitchFamily="34" charset="0"/>
                        </a:rPr>
                        <a:t>process state activity</a:t>
                      </a:r>
                    </a:p>
                  </a:txBody>
                  <a:tcPr marL="68580" marR="68580" marT="0" marB="0"/>
                </a:tc>
                <a:extLst>
                  <a:ext uri="{0D108BD9-81ED-4DB2-BD59-A6C34878D82A}">
                    <a16:rowId xmlns="" xmlns:a16="http://schemas.microsoft.com/office/drawing/2014/main" val="10008"/>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128</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FAL server process activity</a:t>
                      </a:r>
                    </a:p>
                  </a:txBody>
                  <a:tcPr marL="68580" marR="68580" marT="0" marB="0"/>
                </a:tc>
                <a:extLst>
                  <a:ext uri="{0D108BD9-81ED-4DB2-BD59-A6C34878D82A}">
                    <a16:rowId xmlns="" xmlns:a16="http://schemas.microsoft.com/office/drawing/2014/main" val="10009"/>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256</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RFS logical client</a:t>
                      </a:r>
                    </a:p>
                  </a:txBody>
                  <a:tcPr marL="68580" marR="68580" marT="0" marB="0"/>
                </a:tc>
                <a:extLst>
                  <a:ext uri="{0D108BD9-81ED-4DB2-BD59-A6C34878D82A}">
                    <a16:rowId xmlns="" xmlns:a16="http://schemas.microsoft.com/office/drawing/2014/main" val="10010"/>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512</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LGWR redo shipping network activity</a:t>
                      </a:r>
                    </a:p>
                  </a:txBody>
                  <a:tcPr marL="68580" marR="68580" marT="0" marB="0"/>
                </a:tc>
                <a:extLst>
                  <a:ext uri="{0D108BD9-81ED-4DB2-BD59-A6C34878D82A}">
                    <a16:rowId xmlns="" xmlns:a16="http://schemas.microsoft.com/office/drawing/2014/main" val="10011"/>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1024</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RFS physical client</a:t>
                      </a:r>
                    </a:p>
                  </a:txBody>
                  <a:tcPr marL="68580" marR="68580" marT="0" marB="0"/>
                </a:tc>
                <a:extLst>
                  <a:ext uri="{0D108BD9-81ED-4DB2-BD59-A6C34878D82A}">
                    <a16:rowId xmlns="" xmlns:a16="http://schemas.microsoft.com/office/drawing/2014/main" val="10012"/>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2048</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AR</a:t>
                      </a:r>
                      <a:r>
                        <a:rPr lang="en-US" sz="1100" i="1" dirty="0">
                          <a:latin typeface="Oracle Sans" panose="020B0503020204020204" pitchFamily="34" charset="0"/>
                          <a:ea typeface="Times New Roman"/>
                          <a:cs typeface="Oracle Sans" panose="020B0503020204020204" pitchFamily="34" charset="0"/>
                        </a:rPr>
                        <a:t>Cn </a:t>
                      </a:r>
                      <a:r>
                        <a:rPr lang="en-US" sz="1100" dirty="0">
                          <a:latin typeface="Oracle Sans" panose="020B0503020204020204" pitchFamily="34" charset="0"/>
                          <a:ea typeface="Times New Roman"/>
                          <a:cs typeface="Oracle Sans" panose="020B0503020204020204" pitchFamily="34" charset="0"/>
                        </a:rPr>
                        <a:t>or RFS ping heartbeat</a:t>
                      </a:r>
                    </a:p>
                  </a:txBody>
                  <a:tcPr marL="68580" marR="68580" marT="0" marB="0"/>
                </a:tc>
                <a:extLst>
                  <a:ext uri="{0D108BD9-81ED-4DB2-BD59-A6C34878D82A}">
                    <a16:rowId xmlns="" xmlns:a16="http://schemas.microsoft.com/office/drawing/2014/main" val="10013"/>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4096</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real-time apply activity</a:t>
                      </a:r>
                    </a:p>
                  </a:txBody>
                  <a:tcPr marL="68580" marR="68580" marT="0" marB="0"/>
                </a:tc>
                <a:extLst>
                  <a:ext uri="{0D108BD9-81ED-4DB2-BD59-A6C34878D82A}">
                    <a16:rowId xmlns="" xmlns:a16="http://schemas.microsoft.com/office/drawing/2014/main" val="10014"/>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8192</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redo apply activity (media recovery or physical standby)</a:t>
                      </a:r>
                    </a:p>
                  </a:txBody>
                  <a:tcPr marL="68580" marR="68580" marT="0" marB="0"/>
                </a:tc>
                <a:extLst>
                  <a:ext uri="{0D108BD9-81ED-4DB2-BD59-A6C34878D82A}">
                    <a16:rowId xmlns="" xmlns:a16="http://schemas.microsoft.com/office/drawing/2014/main" val="10015"/>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16384</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redo</a:t>
                      </a:r>
                      <a:r>
                        <a:rPr lang="en-US" sz="1100" baseline="0" dirty="0">
                          <a:latin typeface="Oracle Sans" panose="020B0503020204020204" pitchFamily="34" charset="0"/>
                          <a:ea typeface="Times New Roman"/>
                          <a:cs typeface="Oracle Sans" panose="020B0503020204020204" pitchFamily="34" charset="0"/>
                        </a:rPr>
                        <a:t> transport buffer management</a:t>
                      </a:r>
                      <a:endParaRPr lang="en-US" sz="1100" dirty="0">
                        <a:latin typeface="Oracle Sans" panose="020B0503020204020204" pitchFamily="34" charset="0"/>
                        <a:ea typeface="Times New Roman"/>
                        <a:cs typeface="Oracle Sans" panose="020B0503020204020204" pitchFamily="34" charset="0"/>
                      </a:endParaRPr>
                    </a:p>
                  </a:txBody>
                  <a:tcPr marL="68580" marR="68580" marT="0" marB="0"/>
                </a:tc>
                <a:extLst>
                  <a:ext uri="{0D108BD9-81ED-4DB2-BD59-A6C34878D82A}">
                    <a16:rowId xmlns="" xmlns:a16="http://schemas.microsoft.com/office/drawing/2014/main" val="10016"/>
                  </a:ext>
                </a:extLst>
              </a:tr>
              <a:tr h="283633">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32768</a:t>
                      </a:r>
                    </a:p>
                  </a:txBody>
                  <a:tcPr marL="68580" marR="68580" marT="0" marB="0"/>
                </a:tc>
                <a:tc>
                  <a:txBody>
                    <a:bodyPr/>
                    <a:lstStyle/>
                    <a:p>
                      <a:pPr marL="0" marR="0" hangingPunct="0">
                        <a:spcBef>
                          <a:spcPts val="0"/>
                        </a:spcBef>
                        <a:spcAft>
                          <a:spcPts val="0"/>
                        </a:spcAft>
                      </a:pPr>
                      <a:r>
                        <a:rPr lang="en-US" sz="1100" dirty="0">
                          <a:latin typeface="Oracle Sans" panose="020B0503020204020204" pitchFamily="34" charset="0"/>
                          <a:ea typeface="Times New Roman"/>
                          <a:cs typeface="Oracle Sans" panose="020B0503020204020204" pitchFamily="34" charset="0"/>
                        </a:rPr>
                        <a:t>Tracks LogMiner dictionary</a:t>
                      </a:r>
                    </a:p>
                  </a:txBody>
                  <a:tcPr marL="68580" marR="68580" marT="0" marB="0"/>
                </a:tc>
                <a:extLst>
                  <a:ext uri="{0D108BD9-81ED-4DB2-BD59-A6C34878D82A}">
                    <a16:rowId xmlns="" xmlns:a16="http://schemas.microsoft.com/office/drawing/2014/main" val="10017"/>
                  </a:ext>
                </a:extLst>
              </a:tr>
            </a:tbl>
          </a:graphicData>
        </a:graphic>
      </p:graphicFrame>
      <p:sp>
        <p:nvSpPr>
          <p:cNvPr id="7" name="Notes Placeholder 6"/>
          <p:cNvSpPr>
            <a:spLocks noGrp="1"/>
          </p:cNvSpPr>
          <p:nvPr>
            <p:ph type="body" idx="1"/>
          </p:nvPr>
        </p:nvSpPr>
        <p:spPr>
          <a:xfrm>
            <a:off x="457200" y="449263"/>
            <a:ext cx="6858000" cy="9380537"/>
          </a:xfrm>
        </p:spPr>
        <p:txBody>
          <a:bodyPr/>
          <a:lstStyle/>
          <a:p>
            <a:pPr lvl="1" eaLnBrk="1" hangingPunct="1"/>
            <a:r>
              <a:rPr lang="en-US" altLang="en-US" dirty="0"/>
              <a:t>The integer values for the </a:t>
            </a:r>
            <a:r>
              <a:rPr lang="en-US" altLang="en-US" dirty="0">
                <a:latin typeface="Courier New" panose="02070309020205020404" pitchFamily="49" charset="0"/>
              </a:rPr>
              <a:t>LOG_ARCHIVE_TRACE</a:t>
            </a:r>
            <a:r>
              <a:rPr lang="en-US" altLang="en-US" dirty="0">
                <a:latin typeface="Courier" pitchFamily="49" charset="0"/>
              </a:rPr>
              <a:t> </a:t>
            </a:r>
            <a:r>
              <a:rPr lang="en-US" altLang="en-US" dirty="0"/>
              <a:t>parameter represent levels of tracing data. In general, a higher level indicates more detailed information. You can combine tracing levels by setting the value of the </a:t>
            </a:r>
            <a:r>
              <a:rPr lang="en-US" altLang="en-US" dirty="0">
                <a:latin typeface="Courier New" panose="02070309020205020404" pitchFamily="49" charset="0"/>
              </a:rPr>
              <a:t>LOG_ARCHIVE_TRACE</a:t>
            </a:r>
            <a:r>
              <a:rPr lang="en-US" altLang="en-US" dirty="0"/>
              <a:t> parameter to the sum of the individual levels. For example, setting the parameter to </a:t>
            </a:r>
            <a:r>
              <a:rPr lang="en-US" altLang="en-US" dirty="0">
                <a:latin typeface="Courier New" panose="02070309020205020404" pitchFamily="49" charset="0"/>
              </a:rPr>
              <a:t>6</a:t>
            </a:r>
            <a:r>
              <a:rPr lang="en-US" altLang="en-US" dirty="0"/>
              <a:t> generates level-2 and level-4 trace output.</a:t>
            </a:r>
          </a:p>
          <a:p>
            <a:pPr lvl="1" eaLnBrk="1" hangingPunct="1"/>
            <a:r>
              <a:rPr lang="en-US" altLang="en-US" dirty="0"/>
              <a:t>The following integer levels are available: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331</a:t>
            </a:fld>
            <a:endParaRPr lang="en-US" dirty="0"/>
          </a:p>
        </p:txBody>
      </p:sp>
    </p:spTree>
    <p:extLst>
      <p:ext uri="{BB962C8B-B14F-4D97-AF65-F5344CB8AC3E}">
        <p14:creationId xmlns:p14="http://schemas.microsoft.com/office/powerpoint/2010/main" val="30167168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If the standby site is not receiving redo data, query the </a:t>
            </a:r>
            <a:r>
              <a:rPr lang="en-US" altLang="en-US" dirty="0">
                <a:latin typeface="Courier New" panose="02070309020205020404" pitchFamily="49" charset="0"/>
              </a:rPr>
              <a:t>V$ARCHIVE_DEST</a:t>
            </a:r>
            <a:r>
              <a:rPr lang="en-US" altLang="en-US" dirty="0"/>
              <a:t> view and check for error messages. If the output of the query does not help you, check the following list of possible issues. If any of the following conditions exist, redo transport services will fail to transmit redo data to the standby database:</a:t>
            </a:r>
          </a:p>
          <a:p>
            <a:pPr lvl="2" eaLnBrk="1" hangingPunct="1"/>
            <a:r>
              <a:rPr lang="en-US" altLang="en-US" dirty="0"/>
              <a:t>The service name for the standby instance is not configured correctly in the </a:t>
            </a:r>
            <a:r>
              <a:rPr lang="en-US" altLang="en-US" dirty="0">
                <a:latin typeface="Courier New" panose="02070309020205020404" pitchFamily="49" charset="0"/>
                <a:cs typeface="Courier New" panose="02070309020205020404" pitchFamily="49" charset="0"/>
              </a:rPr>
              <a:t>tnsnames.ora</a:t>
            </a:r>
            <a:r>
              <a:rPr lang="en-US" altLang="en-US" dirty="0"/>
              <a:t> file for the primary database.</a:t>
            </a:r>
          </a:p>
          <a:p>
            <a:pPr lvl="2" eaLnBrk="1" hangingPunct="1"/>
            <a:r>
              <a:rPr lang="en-US" altLang="en-US" dirty="0"/>
              <a:t>The Oracle Net service name specified by the </a:t>
            </a:r>
            <a:r>
              <a:rPr lang="en-US" altLang="en-US" dirty="0">
                <a:latin typeface="Courier New" panose="02070309020205020404" pitchFamily="49" charset="0"/>
              </a:rPr>
              <a:t>LOG_ARCHIVE_DEST_n</a:t>
            </a:r>
            <a:r>
              <a:rPr lang="en-US" altLang="en-US" dirty="0"/>
              <a:t> parameter for the primary database is incorrect.</a:t>
            </a:r>
          </a:p>
          <a:p>
            <a:pPr lvl="2" eaLnBrk="1" hangingPunct="1"/>
            <a:r>
              <a:rPr lang="en-US" altLang="en-US" dirty="0"/>
              <a:t>The </a:t>
            </a:r>
            <a:r>
              <a:rPr lang="en-US" altLang="en-US" dirty="0">
                <a:latin typeface="Courier New" panose="02070309020205020404" pitchFamily="49" charset="0"/>
              </a:rPr>
              <a:t>LOG_ARCHIVE_DEST_STATE_n</a:t>
            </a:r>
            <a:r>
              <a:rPr lang="en-US" altLang="en-US" dirty="0"/>
              <a:t> parameter for the standby database is not set to the value </a:t>
            </a:r>
            <a:r>
              <a:rPr lang="en-US" altLang="en-US" dirty="0">
                <a:latin typeface="Courier New" panose="02070309020205020404" pitchFamily="49" charset="0"/>
              </a:rPr>
              <a:t>ENABLE</a:t>
            </a:r>
            <a:r>
              <a:rPr lang="en-US" altLang="en-US" dirty="0"/>
              <a:t>.</a:t>
            </a:r>
          </a:p>
          <a:p>
            <a:pPr lvl="2" eaLnBrk="1" hangingPunct="1"/>
            <a:r>
              <a:rPr lang="en-US" altLang="en-US" dirty="0"/>
              <a:t>The </a:t>
            </a:r>
            <a:r>
              <a:rPr lang="en-US" altLang="en-US" dirty="0">
                <a:latin typeface="Courier New" panose="02070309020205020404" pitchFamily="49" charset="0"/>
                <a:cs typeface="Courier New" panose="02070309020205020404" pitchFamily="49" charset="0"/>
              </a:rPr>
              <a:t>listener.ora</a:t>
            </a:r>
            <a:r>
              <a:rPr lang="en-US" altLang="en-US" dirty="0"/>
              <a:t> file has not been configured correctly for the standby database.</a:t>
            </a:r>
          </a:p>
          <a:p>
            <a:pPr lvl="2" eaLnBrk="1" hangingPunct="1"/>
            <a:r>
              <a:rPr lang="en-US" altLang="en-US" dirty="0"/>
              <a:t>The listener is not started at the standby site.</a:t>
            </a:r>
          </a:p>
          <a:p>
            <a:pPr lvl="2" eaLnBrk="1" hangingPunct="1"/>
            <a:r>
              <a:rPr lang="en-US" altLang="en-US" dirty="0"/>
              <a:t>The standby instance is not started.</a:t>
            </a:r>
          </a:p>
          <a:p>
            <a:pPr lvl="2" eaLnBrk="1" hangingPunct="1"/>
            <a:r>
              <a:rPr lang="en-US" altLang="en-US" dirty="0"/>
              <a:t>You have added a standby archiving destination to the primary SPFILE or text initialization parameter file, but have not yet enabled the change.</a:t>
            </a:r>
          </a:p>
          <a:p>
            <a:pPr lvl="2" eaLnBrk="1" hangingPunct="1"/>
            <a:r>
              <a:rPr lang="en-US" altLang="en-US" dirty="0"/>
              <a:t>Redo transport authentication has not been configured properly.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332</a:t>
            </a:fld>
            <a:endParaRPr lang="en-US" dirty="0"/>
          </a:p>
        </p:txBody>
      </p:sp>
    </p:spTree>
    <p:extLst>
      <p:ext uri="{BB962C8B-B14F-4D97-AF65-F5344CB8AC3E}">
        <p14:creationId xmlns:p14="http://schemas.microsoft.com/office/powerpoint/2010/main" val="381367915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Query </a:t>
            </a:r>
            <a:r>
              <a:rPr lang="en-US" altLang="en-US" dirty="0">
                <a:latin typeface="Courier New" panose="02070309020205020404" pitchFamily="49" charset="0"/>
              </a:rPr>
              <a:t>V$DATAGUARD_STATS</a:t>
            </a:r>
            <a:r>
              <a:rPr lang="en-US" altLang="en-US" dirty="0"/>
              <a:t> to evaluate each standby database in terms of the currency of the data in the standby database and the time it takes to perform a role transition if all available redo data is applied to the standby database.</a:t>
            </a:r>
          </a:p>
          <a:p>
            <a:pPr lvl="1" eaLnBrk="1" hangingPunct="1"/>
            <a:r>
              <a:rPr lang="en-US" altLang="en-US" dirty="0">
                <a:latin typeface="Courier New" panose="02070309020205020404" pitchFamily="49" charset="0"/>
              </a:rPr>
              <a:t>V$DATAGUARD_STATS</a:t>
            </a:r>
            <a:r>
              <a:rPr lang="en-US" altLang="en-US" dirty="0"/>
              <a:t> displays the amount of redo data generated by the primary database that is not yet available on the standby database. This information enables you to determine how much redo data would be lost if the primary database were to crash when you queried this view.</a:t>
            </a:r>
          </a:p>
          <a:p>
            <a:pPr lvl="1" eaLnBrk="1" hangingPunct="1"/>
            <a:r>
              <a:rPr lang="en-US" altLang="en-US" dirty="0"/>
              <a:t>See the </a:t>
            </a:r>
            <a:r>
              <a:rPr lang="en-US" altLang="en-US" i="1" dirty="0"/>
              <a:t>Oracle Database Reference</a:t>
            </a:r>
            <a:r>
              <a:rPr lang="en-US" altLang="en-US" dirty="0"/>
              <a:t> for detailed information about column values.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333</a:t>
            </a:fld>
            <a:endParaRPr lang="en-US" dirty="0"/>
          </a:p>
        </p:txBody>
      </p:sp>
    </p:spTree>
    <p:extLst>
      <p:ext uri="{BB962C8B-B14F-4D97-AF65-F5344CB8AC3E}">
        <p14:creationId xmlns:p14="http://schemas.microsoft.com/office/powerpoint/2010/main" val="47921068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Query </a:t>
            </a:r>
            <a:r>
              <a:rPr lang="en-US" altLang="en-US" dirty="0">
                <a:latin typeface="Courier New" panose="02070309020205020404" pitchFamily="49" charset="0"/>
              </a:rPr>
              <a:t>V$DATAGUARD_STATUS</a:t>
            </a:r>
            <a:r>
              <a:rPr lang="en-US" altLang="en-US" dirty="0"/>
              <a:t> to view messages that were recently written to the alert log or server process trace files that concern physical standby databases or redo transport services for all standby database types.</a:t>
            </a:r>
          </a:p>
          <a:p>
            <a:pPr lvl="1" eaLnBrk="1" hangingPunct="1"/>
            <a:r>
              <a:rPr lang="en-US" altLang="en-US" dirty="0"/>
              <a:t>See the </a:t>
            </a:r>
            <a:r>
              <a:rPr lang="en-US" altLang="en-US" i="1" dirty="0"/>
              <a:t>Oracle Database Reference</a:t>
            </a:r>
            <a:r>
              <a:rPr lang="en-US" altLang="en-US" dirty="0"/>
              <a:t> for detailed information about column values.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334</a:t>
            </a:fld>
            <a:endParaRPr lang="en-US" dirty="0"/>
          </a:p>
        </p:txBody>
      </p:sp>
    </p:spTree>
    <p:extLst>
      <p:ext uri="{BB962C8B-B14F-4D97-AF65-F5344CB8AC3E}">
        <p14:creationId xmlns:p14="http://schemas.microsoft.com/office/powerpoint/2010/main" val="37052193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dirty="0"/>
              <a:t>After you create the physical standby database and set up redo transport services, you may want to verify database modifications are being successfully transmitted from the primary database to the standby database. Oracle recommends that you use the new </a:t>
            </a:r>
            <a:r>
              <a:rPr lang="en-US" dirty="0">
                <a:latin typeface="Courier New" panose="02070309020205020404" pitchFamily="49" charset="0"/>
                <a:cs typeface="Courier New" panose="02070309020205020404" pitchFamily="49" charset="0"/>
              </a:rPr>
              <a:t>V$DATAGUARD_PROCESS</a:t>
            </a:r>
            <a:r>
              <a:rPr lang="en-US" dirty="0"/>
              <a:t> view instead of the </a:t>
            </a:r>
            <a:r>
              <a:rPr lang="en-US" dirty="0">
                <a:latin typeface="Courier New" panose="02070309020205020404" pitchFamily="49" charset="0"/>
                <a:cs typeface="Courier New" panose="02070309020205020404" pitchFamily="49" charset="0"/>
              </a:rPr>
              <a:t>V$MANAGED_STANDBY</a:t>
            </a:r>
            <a:r>
              <a:rPr lang="en-US" dirty="0"/>
              <a:t> view.</a:t>
            </a:r>
          </a:p>
          <a:p>
            <a:pPr lvl="1"/>
            <a:r>
              <a:rPr lang="en-US" dirty="0"/>
              <a:t>On the standby database, query the </a:t>
            </a:r>
            <a:r>
              <a:rPr lang="en-US" dirty="0">
                <a:latin typeface="Courier New" panose="02070309020205020404" pitchFamily="49" charset="0"/>
                <a:cs typeface="Courier New" panose="02070309020205020404" pitchFamily="49" charset="0"/>
              </a:rPr>
              <a:t>V$DATAGUARD_PROCESS</a:t>
            </a:r>
            <a:r>
              <a:rPr lang="en-US" dirty="0"/>
              <a:t> view to verify that redo is being transmitted from the primary database and applied to the standby database. In addition, the </a:t>
            </a:r>
            <a:r>
              <a:rPr lang="en-US" dirty="0">
                <a:latin typeface="Courier New" panose="02070309020205020404" pitchFamily="49" charset="0"/>
                <a:cs typeface="Courier New" panose="02070309020205020404" pitchFamily="49" charset="0"/>
              </a:rPr>
              <a:t>V$DATAGUARD_PROCESS</a:t>
            </a:r>
            <a:r>
              <a:rPr lang="en-US" dirty="0"/>
              <a:t> view now shows broker processes.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335</a:t>
            </a:fld>
            <a:endParaRPr lang="en-US" dirty="0"/>
          </a:p>
        </p:txBody>
      </p:sp>
    </p:spTree>
    <p:extLst>
      <p:ext uri="{BB962C8B-B14F-4D97-AF65-F5344CB8AC3E}">
        <p14:creationId xmlns:p14="http://schemas.microsoft.com/office/powerpoint/2010/main" val="156775132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Query </a:t>
            </a:r>
            <a:r>
              <a:rPr lang="en-US" altLang="en-US" dirty="0">
                <a:latin typeface="Courier New" panose="02070309020205020404" pitchFamily="49" charset="0"/>
              </a:rPr>
              <a:t>V$LOGSTDBY_TRANSACTION</a:t>
            </a:r>
            <a:r>
              <a:rPr lang="en-US" altLang="en-US" dirty="0"/>
              <a:t> to view information about the transactions that are actively being processed by SQL Apply. The transaction identifiers shown in this view correspond to transaction identifiers assigned at the primary database and do not correspond to the transactions that are active at the logical standby database. Query the </a:t>
            </a:r>
            <a:r>
              <a:rPr lang="en-US" altLang="en-US" dirty="0">
                <a:latin typeface="Courier New" panose="02070309020205020404" pitchFamily="49" charset="0"/>
              </a:rPr>
              <a:t>V$TRANSACTION</a:t>
            </a:r>
            <a:r>
              <a:rPr lang="en-US" altLang="en-US" dirty="0"/>
              <a:t> view on the logical standby database for information about transactions that are active in the logical standby database, including those that were created as part of SQL Apply.</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336</a:t>
            </a:fld>
            <a:endParaRPr lang="en-US" dirty="0"/>
          </a:p>
        </p:txBody>
      </p:sp>
    </p:spTree>
    <p:extLst>
      <p:ext uri="{BB962C8B-B14F-4D97-AF65-F5344CB8AC3E}">
        <p14:creationId xmlns:p14="http://schemas.microsoft.com/office/powerpoint/2010/main" val="353996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a:extLst>
              <a:ext uri="{FF2B5EF4-FFF2-40B4-BE49-F238E27FC236}">
                <a16:creationId xmlns="" xmlns:a16="http://schemas.microsoft.com/office/drawing/2014/main" id="{1BBB2A04-23D8-405D-BB2C-9DCAEA10609F}"/>
              </a:ext>
            </a:extLst>
          </p:cNvPr>
          <p:cNvSpPr>
            <a:spLocks noGrp="1" noChangeArrowheads="1"/>
          </p:cNvSpPr>
          <p:nvPr>
            <p:ph type="body" idx="1"/>
          </p:nvPr>
        </p:nvSpPr>
        <p:spPr/>
        <p:txBody>
          <a:bodyPr/>
          <a:lstStyle/>
          <a:p>
            <a:r>
              <a:rPr lang="en-US" altLang="en-US" dirty="0"/>
              <a:t>Answer: a</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337</a:t>
            </a:fld>
            <a:endParaRPr lang="en-US" dirty="0"/>
          </a:p>
        </p:txBody>
      </p:sp>
    </p:spTree>
    <p:extLst>
      <p:ext uri="{BB962C8B-B14F-4D97-AF65-F5344CB8AC3E}">
        <p14:creationId xmlns:p14="http://schemas.microsoft.com/office/powerpoint/2010/main" val="186244288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 xmlns:a16="http://schemas.microsoft.com/office/drawing/2014/main" id="{289B4661-6F32-4F74-B0E2-D94E1E599919}"/>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338</a:t>
            </a:fld>
            <a:endParaRPr lang="en-US" dirty="0"/>
          </a:p>
        </p:txBody>
      </p:sp>
    </p:spTree>
    <p:extLst>
      <p:ext uri="{BB962C8B-B14F-4D97-AF65-F5344CB8AC3E}">
        <p14:creationId xmlns:p14="http://schemas.microsoft.com/office/powerpoint/2010/main" val="364548601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 xmlns:a16="http://schemas.microsoft.com/office/drawing/2014/main" id="{289B4661-6F32-4F74-B0E2-D94E1E599919}"/>
              </a:ext>
            </a:extLst>
          </p:cNvPr>
          <p:cNvSpPr>
            <a:spLocks noGrp="1" noChangeArrowheads="1"/>
          </p:cNvSpPr>
          <p:nvPr>
            <p:ph type="body" idx="1"/>
          </p:nvPr>
        </p:nvSpPr>
        <p:spPr/>
        <p:txBody>
          <a:bodyPr/>
          <a:lstStyle/>
          <a:p>
            <a:r>
              <a:rPr lang="en-US" altLang="en-US" dirty="0"/>
              <a:t>Answer: e</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339</a:t>
            </a:fld>
            <a:endParaRPr lang="en-US" dirty="0"/>
          </a:p>
        </p:txBody>
      </p:sp>
    </p:spTree>
    <p:extLst>
      <p:ext uri="{BB962C8B-B14F-4D97-AF65-F5344CB8AC3E}">
        <p14:creationId xmlns:p14="http://schemas.microsoft.com/office/powerpoint/2010/main" val="1323699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Role-reversal operations such as failover and switchover can modify which host the primary or standby database is currently running on. The client configuration should include a connect descriptor that includes all potential hosts that a particular service can run on. This can be configured by specifying an </a:t>
            </a:r>
            <a:r>
              <a:rPr lang="en-US" altLang="en-US" dirty="0">
                <a:latin typeface="Courier New" panose="02070309020205020404" pitchFamily="49" charset="0"/>
              </a:rPr>
              <a:t>ADDRESS_LIST</a:t>
            </a:r>
            <a:r>
              <a:rPr lang="en-US" altLang="en-US" dirty="0"/>
              <a:t> with multiple listening endpoints or addresses within it. Connect-time failover instructs Oracle Net to fail over to a different listener if the first listener fails. The use of the </a:t>
            </a:r>
            <a:r>
              <a:rPr lang="en-US" altLang="en-US" dirty="0">
                <a:latin typeface="Courier New" panose="02070309020205020404" pitchFamily="49" charset="0"/>
              </a:rPr>
              <a:t>ADDRESS_LIST</a:t>
            </a:r>
            <a:r>
              <a:rPr lang="en-US" altLang="en-US" dirty="0"/>
              <a:t> clause turns on connect-time failover by default. It is not necessary to use the </a:t>
            </a:r>
            <a:r>
              <a:rPr lang="en-US" altLang="en-US" dirty="0">
                <a:latin typeface="Courier New" panose="02070309020205020404" pitchFamily="49" charset="0"/>
              </a:rPr>
              <a:t>FAILOVER=on</a:t>
            </a:r>
            <a:r>
              <a:rPr lang="en-US" altLang="en-US" dirty="0"/>
              <a:t> statement, as indicated by the red text in the slide. </a:t>
            </a:r>
          </a:p>
          <a:p>
            <a:pPr lvl="1" eaLnBrk="1" hangingPunct="1"/>
            <a:r>
              <a:rPr lang="en-US" altLang="en-US" dirty="0"/>
              <a:t>When the application connections are being made, if they should happen to attempt to connect to an old primary host that is unavailable, the connection attempt to that host should last no longer than 3 seconds. This allows for connection attempts to get through the </a:t>
            </a:r>
            <a:r>
              <a:rPr lang="en-US" altLang="en-US" dirty="0">
                <a:latin typeface="Courier New" panose="02070309020205020404" pitchFamily="49" charset="0"/>
              </a:rPr>
              <a:t>ADDRESS_LIST</a:t>
            </a:r>
            <a:r>
              <a:rPr lang="en-US" altLang="en-US" dirty="0"/>
              <a:t> quickly until a new primary host is found. This can be configured with the following entry placed into the </a:t>
            </a:r>
            <a:r>
              <a:rPr lang="en-US" altLang="en-US" dirty="0">
                <a:latin typeface="Courier New" panose="02070309020205020404" pitchFamily="49" charset="0"/>
                <a:cs typeface="Courier New" panose="02070309020205020404" pitchFamily="49" charset="0"/>
              </a:rPr>
              <a:t>sqlnet.ora</a:t>
            </a:r>
            <a:r>
              <a:rPr lang="en-US" altLang="en-US" dirty="0"/>
              <a:t> file:</a:t>
            </a:r>
          </a:p>
          <a:p>
            <a:pPr lvl="3" eaLnBrk="1" hangingPunct="1">
              <a:buNone/>
            </a:pPr>
            <a:r>
              <a:rPr lang="en-US" altLang="en-US" dirty="0">
                <a:latin typeface="Courier New" panose="02070309020205020404" pitchFamily="49" charset="0"/>
              </a:rPr>
              <a:t>SQLNET.OUTBOUND_CONNECT_TIMEOUT=3</a:t>
            </a:r>
          </a:p>
          <a:p>
            <a:pPr lvl="1" eaLnBrk="1" hangingPunct="1"/>
            <a:r>
              <a:rPr lang="en-US" altLang="en-US" b="1" dirty="0"/>
              <a:t>Note:</a:t>
            </a:r>
            <a:r>
              <a:rPr lang="en-US" altLang="en-US" dirty="0"/>
              <a:t> The </a:t>
            </a:r>
            <a:r>
              <a:rPr lang="en-US" altLang="en-US" dirty="0">
                <a:latin typeface="Courier New" panose="02070309020205020404" pitchFamily="49" charset="0"/>
              </a:rPr>
              <a:t>ADDRESS_LIST</a:t>
            </a:r>
            <a:r>
              <a:rPr lang="en-US" altLang="en-US" dirty="0"/>
              <a:t> clause is optional. Multiple addresses can be defined without explicitly using the </a:t>
            </a:r>
            <a:r>
              <a:rPr lang="en-US" altLang="en-US" dirty="0">
                <a:latin typeface="Courier New" panose="02070309020205020404" pitchFamily="49" charset="0"/>
              </a:rPr>
              <a:t>ADDRESS_LIST</a:t>
            </a:r>
            <a:r>
              <a:rPr lang="en-US" altLang="en-US" dirty="0"/>
              <a:t> syntax. In this case, the failover mode would default to be off, and it would explicitly require the </a:t>
            </a:r>
            <a:r>
              <a:rPr lang="en-US" altLang="en-US" dirty="0">
                <a:latin typeface="Courier New" panose="02070309020205020404" pitchFamily="49" charset="0"/>
              </a:rPr>
              <a:t>FAILOVER=on</a:t>
            </a:r>
            <a:r>
              <a:rPr lang="en-US" altLang="en-US" dirty="0"/>
              <a:t> syntax to enable connect-time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34</a:t>
            </a:fld>
            <a:endParaRPr lang="en-US" dirty="0"/>
          </a:p>
        </p:txBody>
      </p:sp>
    </p:spTree>
    <p:extLst>
      <p:ext uri="{BB962C8B-B14F-4D97-AF65-F5344CB8AC3E}">
        <p14:creationId xmlns:p14="http://schemas.microsoft.com/office/powerpoint/2010/main" val="24989413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340</a:t>
            </a:fld>
            <a:endParaRPr lang="en-US" dirty="0"/>
          </a:p>
        </p:txBody>
      </p:sp>
    </p:spTree>
    <p:extLst>
      <p:ext uri="{BB962C8B-B14F-4D97-AF65-F5344CB8AC3E}">
        <p14:creationId xmlns:p14="http://schemas.microsoft.com/office/powerpoint/2010/main" val="16288655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11 - </a:t>
            </a:r>
            <a:fld id="{7C951E65-0BAA-4B24-AD87-683F8269D8DB}" type="slidenum">
              <a:rPr lang="en-US" smtClean="0"/>
              <a:pPr>
                <a:defRPr/>
              </a:pPr>
              <a:t>341</a:t>
            </a:fld>
            <a:endParaRPr lang="en-US" dirty="0"/>
          </a:p>
        </p:txBody>
      </p:sp>
    </p:spTree>
    <p:extLst>
      <p:ext uri="{BB962C8B-B14F-4D97-AF65-F5344CB8AC3E}">
        <p14:creationId xmlns:p14="http://schemas.microsoft.com/office/powerpoint/2010/main" val="16607376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24428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295606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344</a:t>
            </a:fld>
            <a:endParaRPr lang="en-US" dirty="0"/>
          </a:p>
        </p:txBody>
      </p:sp>
    </p:spTree>
    <p:extLst>
      <p:ext uri="{BB962C8B-B14F-4D97-AF65-F5344CB8AC3E}">
        <p14:creationId xmlns:p14="http://schemas.microsoft.com/office/powerpoint/2010/main" val="40094021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When you define a redo transport mode, you are configuring the shipment of log files from a redo source to a redo destination. The redo source is usually a primary database or a Far Sync instance. A redo destination is usually a physical or logical standby database. It is possible for a standby database to be considered a redo source to cascaded standby databases. You must set your redo transport mode to support the protection mode that you want for your configuration. However, configuring the redo transport mode alone does not set up the protection mode.</a:t>
            </a:r>
          </a:p>
          <a:p>
            <a:pPr lvl="1" eaLnBrk="1" hangingPunct="1"/>
            <a:r>
              <a:rPr lang="en-US" altLang="en-US" dirty="0"/>
              <a:t>After setting up the redo transport mode, you can put the configuration into a data protection mode. The data protection mode setting causes internal rules to be implemented, ensuring that your configuration is protected at the necessary level.</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345</a:t>
            </a:fld>
            <a:endParaRPr lang="en-US" dirty="0"/>
          </a:p>
        </p:txBody>
      </p:sp>
    </p:spTree>
    <p:extLst>
      <p:ext uri="{BB962C8B-B14F-4D97-AF65-F5344CB8AC3E}">
        <p14:creationId xmlns:p14="http://schemas.microsoft.com/office/powerpoint/2010/main" val="41409175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Oracle Data Guard offers maximum protection, maximum availability, and maximum performance modes to help enterprises balance data availability against system performance requirements.</a:t>
            </a:r>
          </a:p>
          <a:p>
            <a:pPr lvl="1" eaLnBrk="1" hangingPunct="1"/>
            <a:r>
              <a:rPr lang="en-US" altLang="en-US" dirty="0"/>
              <a:t>In some situations, a business cannot afford to lose data. In other situations, the availability of the database may be more important than the loss of data. Some applications require maximum database performance and can tolerate the potential loss of data.</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346</a:t>
            </a:fld>
            <a:endParaRPr lang="en-US" dirty="0"/>
          </a:p>
        </p:txBody>
      </p:sp>
    </p:spTree>
    <p:extLst>
      <p:ext uri="{BB962C8B-B14F-4D97-AF65-F5344CB8AC3E}">
        <p14:creationId xmlns:p14="http://schemas.microsoft.com/office/powerpoint/2010/main" val="31063896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This protection mode ensures that no data loss occurs if the primary database fails. To provide this level of protection, the redo data that is needed to recover each transaction must be written to both the local online redo log and the standby redo log on at least one standby database before the transaction commits. To ensure that data loss cannot occur, the primary database shuts down if a fault prevents it from writing its redo stream to at least one remote standby redo log. For multiple-instance RAC databases, Data Guard shuts down the primary database if it is unable to write the redo records to at least one properly configured database instance.</a:t>
            </a:r>
          </a:p>
          <a:p>
            <a:pPr lvl="1" eaLnBrk="1" hangingPunct="1"/>
            <a:r>
              <a:rPr lang="en-US" altLang="en-US" dirty="0"/>
              <a:t>Maximum protection mode requirements:</a:t>
            </a:r>
          </a:p>
          <a:p>
            <a:pPr lvl="2" eaLnBrk="1" hangingPunct="1"/>
            <a:r>
              <a:rPr lang="en-US" altLang="en-US" dirty="0"/>
              <a:t>Configure standby redo log files on at least one standby database. </a:t>
            </a:r>
          </a:p>
          <a:p>
            <a:pPr lvl="2" eaLnBrk="1" hangingPunct="1"/>
            <a:r>
              <a:rPr lang="en-US" altLang="en-US" dirty="0"/>
              <a:t>Set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AFFIRM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for at least one standby database destination.</a:t>
            </a:r>
          </a:p>
          <a:p>
            <a:pPr lvl="1" eaLnBrk="1" hangingPunct="1"/>
            <a:r>
              <a:rPr lang="en-US" altLang="en-US" b="1" dirty="0"/>
              <a:t>Note:</a:t>
            </a:r>
            <a:r>
              <a:rPr lang="en-US" altLang="en-US" dirty="0"/>
              <a:t> Oracle recommends a minimum of two standby databases for maximum protection mode.</a:t>
            </a:r>
          </a:p>
          <a:p>
            <a:pPr lvl="1" eaLnBrk="1" hangingPunct="1"/>
            <a:r>
              <a:rPr lang="en-US" altLang="en-US" dirty="0"/>
              <a:t>Far Sync does not support the maximum protection mode.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347</a:t>
            </a:fld>
            <a:endParaRPr lang="en-US" dirty="0"/>
          </a:p>
        </p:txBody>
      </p:sp>
    </p:spTree>
    <p:extLst>
      <p:ext uri="{BB962C8B-B14F-4D97-AF65-F5344CB8AC3E}">
        <p14:creationId xmlns:p14="http://schemas.microsoft.com/office/powerpoint/2010/main" val="332542407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This protection mode provides the highest possible level of data protection without compromising the availability of the primary database. A transaction does not commit until the redo that is needed to recover that transaction is written to the local online redo log and has been received at the standby. The standby must initiate I/O to the standby redo log and send acknowledgement back to the primary. It does not have to wait on the I/O to complete. This feature is known as FastSync in Oracle Database 12</a:t>
            </a:r>
            <a:r>
              <a:rPr lang="en-US" altLang="en-US" i="1" dirty="0"/>
              <a:t>c</a:t>
            </a:r>
            <a:r>
              <a:rPr lang="en-US" altLang="en-US" dirty="0"/>
              <a:t>. The primary database does not shut down if a fault prevents communicating with a standby instance. Instead, the primary database operates in an unsynchronized mode until the fault is corrected and all gaps in redo log files are resolved. When all gaps are resolved and the standby database is synchronized, the primary database automatically resumes operating in maximum availability mode.</a:t>
            </a:r>
          </a:p>
          <a:p>
            <a:pPr lvl="1" eaLnBrk="1" hangingPunct="1"/>
            <a:r>
              <a:rPr lang="en-US" altLang="en-US" dirty="0"/>
              <a:t>This mode guarantees that no data loss occurs if the primary database fails</a:t>
            </a:r>
            <a:r>
              <a:rPr lang="en-US" altLang="en-US" dirty="0">
                <a:cs typeface="Times New Roman" panose="02020603050405020304" pitchFamily="18" charset="0"/>
              </a:rPr>
              <a:t>—</a:t>
            </a:r>
            <a:r>
              <a:rPr lang="en-US" altLang="en-US" dirty="0"/>
              <a:t>but only if a second fault does not prevent a complete set of redo data from being sent from the primary database to at least one standby database.</a:t>
            </a:r>
          </a:p>
          <a:p>
            <a:pPr lvl="1" eaLnBrk="1" hangingPunct="1"/>
            <a:r>
              <a:rPr lang="en-US" altLang="en-US" dirty="0"/>
              <a:t>Maximum availability mode requirements:</a:t>
            </a:r>
          </a:p>
          <a:p>
            <a:pPr lvl="2" eaLnBrk="1" hangingPunct="1"/>
            <a:r>
              <a:rPr lang="en-US" altLang="en-US" dirty="0"/>
              <a:t>Configure standby redo log files on at least one standby database. </a:t>
            </a:r>
          </a:p>
          <a:p>
            <a:pPr lvl="2" eaLnBrk="1" hangingPunct="1"/>
            <a:r>
              <a:rPr lang="en-US" altLang="en-US" dirty="0"/>
              <a:t>Set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NOFFIRM</a:t>
            </a:r>
            <a:r>
              <a:rPr lang="en-US" altLang="en-US" dirty="0"/>
              <a:t>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for at least one standby database. The </a:t>
            </a:r>
            <a:r>
              <a:rPr lang="en-US" altLang="en-US" dirty="0">
                <a:latin typeface="Courier New" panose="02070309020205020404" pitchFamily="49" charset="0"/>
              </a:rPr>
              <a:t>SYNC</a:t>
            </a:r>
            <a:r>
              <a:rPr lang="en-US" altLang="en-US" dirty="0"/>
              <a:t> and </a:t>
            </a:r>
            <a:r>
              <a:rPr lang="en-US" altLang="en-US" dirty="0">
                <a:latin typeface="Courier New" panose="02070309020205020404" pitchFamily="49" charset="0"/>
              </a:rPr>
              <a:t>AFFIRM</a:t>
            </a:r>
            <a:r>
              <a:rPr lang="en-US" altLang="en-US" dirty="0"/>
              <a:t> attributes can also be used.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348</a:t>
            </a:fld>
            <a:endParaRPr lang="en-US" dirty="0"/>
          </a:p>
        </p:txBody>
      </p:sp>
    </p:spTree>
    <p:extLst>
      <p:ext uri="{BB962C8B-B14F-4D97-AF65-F5344CB8AC3E}">
        <p14:creationId xmlns:p14="http://schemas.microsoft.com/office/powerpoint/2010/main" val="76533247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Maximum performance is the default protection mode and provides the highest possible level of data protection without affecting the performance of the primary database. This is accomplished by allowing a transaction to commit as soon as the redo data needed to recover that transaction is written to the local online redo log. The primary database’s redo data is also written to at least one standby database, but that redo data is written asynchronously with respect to the commitment of the transactions that create the redo data.</a:t>
            </a:r>
          </a:p>
          <a:p>
            <a:pPr lvl="1" eaLnBrk="1" hangingPunct="1"/>
            <a:r>
              <a:rPr lang="en-US" altLang="en-US" dirty="0"/>
              <a:t>When network links with sufficient bandwidth are used, this mode provides a level of data protection that approaches that of maximum availability mode with minimal impact on primary database performance.</a:t>
            </a:r>
          </a:p>
          <a:p>
            <a:pPr lvl="1" eaLnBrk="1" hangingPunct="1"/>
            <a:r>
              <a:rPr lang="en-US" altLang="en-US" dirty="0">
                <a:solidFill>
                  <a:schemeClr val="tx1"/>
                </a:solidFill>
              </a:rPr>
              <a:t>Maximum performance mode requirement: Set the </a:t>
            </a:r>
            <a:r>
              <a:rPr lang="en-US" altLang="en-US" dirty="0">
                <a:solidFill>
                  <a:schemeClr val="tx1"/>
                </a:solidFill>
                <a:latin typeface="Courier New" panose="02070309020205020404" pitchFamily="49" charset="0"/>
              </a:rPr>
              <a:t>ASYNC</a:t>
            </a:r>
            <a:r>
              <a:rPr lang="en-US" altLang="en-US" dirty="0">
                <a:solidFill>
                  <a:schemeClr val="tx1"/>
                </a:solidFill>
              </a:rPr>
              <a:t> and </a:t>
            </a:r>
            <a:r>
              <a:rPr lang="en-US" altLang="en-US" dirty="0">
                <a:solidFill>
                  <a:schemeClr val="tx1"/>
                </a:solidFill>
                <a:latin typeface="Courier New" panose="02070309020205020404" pitchFamily="49" charset="0"/>
              </a:rPr>
              <a:t>NOAFFIRM</a:t>
            </a:r>
            <a:r>
              <a:rPr lang="en-US" altLang="en-US" dirty="0">
                <a:solidFill>
                  <a:schemeClr val="tx1"/>
                </a:solidFill>
              </a:rPr>
              <a:t> redo transport attributes of the </a:t>
            </a:r>
            <a:r>
              <a:rPr lang="en-US" altLang="en-US" dirty="0">
                <a:solidFill>
                  <a:schemeClr val="tx1"/>
                </a:solidFill>
                <a:latin typeface="Courier New" panose="02070309020205020404" pitchFamily="49" charset="0"/>
              </a:rPr>
              <a:t>LOG_ARCHIVE_DEST_</a:t>
            </a:r>
            <a:r>
              <a:rPr lang="en-US" altLang="en-US" i="1" dirty="0">
                <a:solidFill>
                  <a:schemeClr val="tx1"/>
                </a:solidFill>
                <a:latin typeface="Courier New" panose="02070309020205020404" pitchFamily="49" charset="0"/>
              </a:rPr>
              <a:t>n</a:t>
            </a:r>
            <a:r>
              <a:rPr lang="en-US" altLang="en-US" dirty="0">
                <a:solidFill>
                  <a:schemeClr val="tx1"/>
                </a:solidFill>
              </a:rPr>
              <a:t> parameter on at least one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349</a:t>
            </a:fld>
            <a:endParaRPr lang="en-US" dirty="0"/>
          </a:p>
        </p:txBody>
      </p:sp>
    </p:spTree>
    <p:extLst>
      <p:ext uri="{BB962C8B-B14F-4D97-AF65-F5344CB8AC3E}">
        <p14:creationId xmlns:p14="http://schemas.microsoft.com/office/powerpoint/2010/main" val="400348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listener is configured with one or more listening protocol addresses, information about supported services, and parameters that control its runtime behavior. The listener configuration is stored in a configuration file named </a:t>
            </a:r>
            <a:r>
              <a:rPr lang="en-US" altLang="en-US" dirty="0">
                <a:latin typeface="Courier New" panose="02070309020205020404" pitchFamily="49" charset="0"/>
              </a:rPr>
              <a:t>listener.ora</a:t>
            </a:r>
            <a:r>
              <a:rPr lang="en-US" altLang="en-US" dirty="0"/>
              <a:t>. Because the configuration parameters have default values, it is possible to start and use a listener with no configuration. In an Oracle Data Guard environment, best practices usually indicate a need to adjust the session data unit (SDU) buffer to improve network performance. This is especially important on a wide area network (WAN) that has long delays. Modifying this value will require that the </a:t>
            </a:r>
            <a:r>
              <a:rPr lang="en-US" altLang="en-US" dirty="0">
                <a:latin typeface="Courier New" panose="02070309020205020404" pitchFamily="49" charset="0"/>
              </a:rPr>
              <a:t>listener.ora</a:t>
            </a:r>
            <a:r>
              <a:rPr lang="en-US" altLang="en-US" dirty="0"/>
              <a:t> file be created with non-default values. </a:t>
            </a:r>
          </a:p>
          <a:p>
            <a:pPr lvl="1" eaLnBrk="1" hangingPunct="1"/>
            <a:r>
              <a:rPr lang="en-US" altLang="en-US" dirty="0"/>
              <a:t>The red and blue text in the slide indicates the name of a listener. This name is used in commands that refer to the listener such as </a:t>
            </a:r>
            <a:r>
              <a:rPr lang="en-US" altLang="en-US" dirty="0">
                <a:latin typeface="Courier New" panose="02070309020205020404" pitchFamily="49" charset="0"/>
              </a:rPr>
              <a:t>lsnrctl start LISTENER2</a:t>
            </a:r>
            <a:r>
              <a:rPr lang="en-US" altLang="en-US" dirty="0"/>
              <a:t>.  If the default name is used, it is not necessary to identify it in most commands. For example, the command </a:t>
            </a:r>
            <a:r>
              <a:rPr lang="en-US" altLang="en-US" dirty="0">
                <a:latin typeface="Courier New" panose="02070309020205020404" pitchFamily="49" charset="0"/>
              </a:rPr>
              <a:t>lsnrctl start</a:t>
            </a:r>
            <a:r>
              <a:rPr lang="en-US" altLang="en-US" dirty="0"/>
              <a:t> will start a listener with the default name of </a:t>
            </a:r>
            <a:r>
              <a:rPr lang="en-US" altLang="en-US" dirty="0">
                <a:latin typeface="Courier New" panose="02070309020205020404" pitchFamily="49" charset="0"/>
              </a:rPr>
              <a:t>LISTENER</a:t>
            </a:r>
            <a:r>
              <a:rPr lang="en-US" altLang="en-US" dirty="0"/>
              <a:t>. </a:t>
            </a:r>
          </a:p>
          <a:p>
            <a:pPr lvl="1" eaLnBrk="1" hangingPunct="1"/>
            <a:r>
              <a:rPr lang="en-US" altLang="en-US" dirty="0"/>
              <a:t>One listener can listen for many databases, or there can exist a single listener for each database. Inside of a single </a:t>
            </a:r>
            <a:r>
              <a:rPr lang="en-US" altLang="en-US" dirty="0">
                <a:latin typeface="Courier New" panose="02070309020205020404" pitchFamily="49" charset="0"/>
              </a:rPr>
              <a:t>listener.ora</a:t>
            </a:r>
            <a:r>
              <a:rPr lang="en-US" altLang="en-US" dirty="0"/>
              <a:t> file, multiple listener configurations can be created by duplicating the contents of the file and changing the listener name to a different value for each occurrence. In the slide, the blue text shows a second listener named </a:t>
            </a:r>
            <a:r>
              <a:rPr lang="en-US" altLang="en-US" dirty="0">
                <a:latin typeface="Courier New" panose="02070309020205020404" pitchFamily="49" charset="0"/>
              </a:rPr>
              <a:t>LISTENER2</a:t>
            </a:r>
            <a:r>
              <a:rPr lang="en-US" altLang="en-US" dirty="0"/>
              <a:t>. Each separate listener requires a distinct listening endpoint. This technique can allow the listener to be started and stopped separately for each database on the same host machine.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35</a:t>
            </a:fld>
            <a:endParaRPr lang="en-US" dirty="0"/>
          </a:p>
        </p:txBody>
      </p:sp>
    </p:spTree>
    <p:extLst>
      <p:ext uri="{BB962C8B-B14F-4D97-AF65-F5344CB8AC3E}">
        <p14:creationId xmlns:p14="http://schemas.microsoft.com/office/powerpoint/2010/main" val="304921517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Consider the characteristics of each protection mode. You must balance cost, availability, performance, and transaction protection when choosing the protection mode.</a:t>
            </a:r>
          </a:p>
          <a:p>
            <a:pPr lvl="1" eaLnBrk="1" hangingPunct="1"/>
            <a:r>
              <a:rPr lang="en-US" altLang="en-US" b="1" dirty="0"/>
              <a:t>Note:</a:t>
            </a:r>
            <a:r>
              <a:rPr lang="en-US" altLang="en-US" dirty="0"/>
              <a:t> If you plan to enable fast-start failover, you must set the protection mode to maximum availability or maximum performance. See the lesson titled “Enabling Fast-Start Failover” for additional information.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350</a:t>
            </a:fld>
            <a:endParaRPr lang="en-US" dirty="0"/>
          </a:p>
        </p:txBody>
      </p:sp>
    </p:spTree>
    <p:extLst>
      <p:ext uri="{BB962C8B-B14F-4D97-AF65-F5344CB8AC3E}">
        <p14:creationId xmlns:p14="http://schemas.microsoft.com/office/powerpoint/2010/main" val="425704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If the data protection mode that you need requires a standby database to use the </a:t>
            </a:r>
            <a:r>
              <a:rPr lang="en-US" altLang="en-US" dirty="0">
                <a:latin typeface="Courier New" panose="02070309020205020404" pitchFamily="49" charset="0"/>
              </a:rPr>
              <a:t>SYNC</a:t>
            </a:r>
            <a:r>
              <a:rPr lang="en-US" altLang="en-US" dirty="0"/>
              <a:t> or </a:t>
            </a:r>
            <a:r>
              <a:rPr lang="en-US" altLang="en-US" dirty="0">
                <a:latin typeface="Courier New" panose="02070309020205020404" pitchFamily="49" charset="0"/>
              </a:rPr>
              <a:t>ASYNC</a:t>
            </a:r>
            <a:r>
              <a:rPr lang="en-US" altLang="en-US" dirty="0"/>
              <a:t> redo transport mode, Enterprise Manager automatically sets the redo transport mode for the primary database and the selected standby databases.</a:t>
            </a:r>
          </a:p>
          <a:p>
            <a:pPr lvl="1" eaLnBrk="1" hangingPunct="1"/>
            <a:r>
              <a:rPr lang="en-US" altLang="en-US" dirty="0"/>
              <a:t>Enterprise Manager automatically determines the correct number and size of standby redo log files that are needed for all databases in the configuration and adds those log files using the directory locations that you specify.</a:t>
            </a:r>
          </a:p>
          <a:p>
            <a:pPr lvl="1" eaLnBrk="1" hangingPunct="1"/>
            <a:r>
              <a:rPr lang="en-US" altLang="en-US" dirty="0"/>
              <a:t>To set the data protection mode with Enterprise Manager:</a:t>
            </a:r>
          </a:p>
          <a:p>
            <a:pPr lvl="2" eaLnBrk="1" hangingPunct="1">
              <a:buNone/>
            </a:pPr>
            <a:r>
              <a:rPr lang="en-US" altLang="en-US" dirty="0"/>
              <a:t>1.	Navigate to the Data Guard page.</a:t>
            </a:r>
          </a:p>
          <a:p>
            <a:pPr lvl="2" eaLnBrk="1" hangingPunct="1">
              <a:buNone/>
            </a:pPr>
            <a:r>
              <a:rPr lang="en-US" altLang="en-US" dirty="0"/>
              <a:t>2.	Click the link in the Protection Mode field to access the Change Protection Mode: Select Mode page.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351</a:t>
            </a:fld>
            <a:endParaRPr lang="en-US" dirty="0"/>
          </a:p>
        </p:txBody>
      </p:sp>
    </p:spTree>
    <p:extLst>
      <p:ext uri="{BB962C8B-B14F-4D97-AF65-F5344CB8AC3E}">
        <p14:creationId xmlns:p14="http://schemas.microsoft.com/office/powerpoint/2010/main" val="246293793"/>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eaLnBrk="1" hangingPunct="1">
              <a:spcBef>
                <a:spcPct val="25000"/>
              </a:spcBef>
              <a:buNone/>
            </a:pPr>
            <a:r>
              <a:rPr lang="en-US" altLang="en-US" dirty="0"/>
              <a:t>3.	Select Maximum Protection, Maximum Availability, or Maximum Performance and click Continue. </a:t>
            </a:r>
            <a:r>
              <a:rPr lang="en-US" altLang="en-US" b="1" dirty="0"/>
              <a:t>Note:</a:t>
            </a:r>
            <a:r>
              <a:rPr lang="en-US" altLang="en-US" dirty="0"/>
              <a:t> The broker does not allow the protection mode to be directly upgraded from maximum performance mode to maximum protection mode. You must first change from maximum performance to maximum availability and then to maximum protection.</a:t>
            </a:r>
          </a:p>
          <a:p>
            <a:pPr lvl="2" eaLnBrk="1" hangingPunct="1">
              <a:buNone/>
            </a:pPr>
            <a:r>
              <a:rPr lang="en-US" altLang="en-US" dirty="0"/>
              <a:t>4.	If prompted, enter the username and password of a user with </a:t>
            </a:r>
            <a:r>
              <a:rPr lang="en-US" altLang="en-US" dirty="0">
                <a:latin typeface="Courier New" panose="02070309020205020404" pitchFamily="49" charset="0"/>
              </a:rPr>
              <a:t>SYSDBA</a:t>
            </a:r>
            <a:r>
              <a:rPr lang="en-US" altLang="en-US" dirty="0"/>
              <a:t> privileges. Click Login.</a:t>
            </a:r>
          </a:p>
          <a:p>
            <a:pPr lvl="2" eaLnBrk="1" hangingPunct="1">
              <a:buNone/>
            </a:pPr>
            <a:r>
              <a:rPr lang="en-US" altLang="en-US" dirty="0"/>
              <a:t>5.	Select one or more standby databases to support the protection mode that you selected. (If standby redo log files are needed, verify the names of the log files.) Click OK.</a:t>
            </a:r>
          </a:p>
          <a:p>
            <a:pPr lvl="2" eaLnBrk="1" hangingPunct="1">
              <a:buNone/>
            </a:pPr>
            <a:r>
              <a:rPr lang="en-US" altLang="en-US" dirty="0"/>
              <a:t>6.	On the Confirmation page, click Yes.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352</a:t>
            </a:fld>
            <a:endParaRPr lang="en-US" dirty="0"/>
          </a:p>
        </p:txBody>
      </p:sp>
    </p:spTree>
    <p:extLst>
      <p:ext uri="{BB962C8B-B14F-4D97-AF65-F5344CB8AC3E}">
        <p14:creationId xmlns:p14="http://schemas.microsoft.com/office/powerpoint/2010/main" val="357319558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eaLnBrk="1" hangingPunct="1">
              <a:spcBef>
                <a:spcPct val="25000"/>
              </a:spcBef>
              <a:buNone/>
            </a:pPr>
            <a:r>
              <a:rPr lang="en-US" altLang="en-US" dirty="0"/>
              <a:t>1.	You must configure standby redo log files for the primary database or another standby database in the configuration to ensure that it can support the chosen protection mode after a switchover.</a:t>
            </a:r>
          </a:p>
          <a:p>
            <a:pPr lvl="2" eaLnBrk="1" hangingPunct="1">
              <a:buNone/>
            </a:pPr>
            <a:r>
              <a:rPr lang="en-US" altLang="en-US" dirty="0"/>
              <a:t>2.	Use 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PROPERTY</a:t>
            </a:r>
            <a:r>
              <a:rPr lang="en-US" altLang="en-US" dirty="0"/>
              <a:t> command to set the redo transport mode for the standby database. For example, if you are changing the data protection mode to maximum availability, use 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DATABASE</a:t>
            </a:r>
            <a:r>
              <a:rPr lang="en-US" altLang="en-US" dirty="0"/>
              <a:t> command to specify </a:t>
            </a:r>
            <a:r>
              <a:rPr lang="en-US" altLang="en-US" dirty="0">
                <a:latin typeface="Courier New" panose="02070309020205020404" pitchFamily="49" charset="0"/>
              </a:rPr>
              <a:t>SYNC</a:t>
            </a:r>
            <a:r>
              <a:rPr lang="en-US" altLang="en-US" dirty="0"/>
              <a:t> for redo transport services:</a:t>
            </a:r>
          </a:p>
          <a:p>
            <a:pPr lvl="4" eaLnBrk="1" hangingPunct="1"/>
            <a:r>
              <a:rPr lang="en-US" altLang="en-US" dirty="0"/>
              <a:t>DGMGRL&gt; EDIT DATABASE 'london' SET PROPERTY 'LogXptMode'='SYNC';</a:t>
            </a:r>
          </a:p>
          <a:p>
            <a:pPr lvl="2" eaLnBrk="1" hangingPunct="1">
              <a:buNone/>
            </a:pPr>
            <a:r>
              <a:rPr lang="en-US" altLang="en-US" dirty="0"/>
              <a:t>	You must also set the redo transport services for the primary database or another standby database in the configuration to ensure that it can support the chosen protection mode after a switchover.</a:t>
            </a:r>
          </a:p>
          <a:p>
            <a:pPr lvl="2" eaLnBrk="1" hangingPunct="1">
              <a:buNone/>
            </a:pPr>
            <a:r>
              <a:rPr lang="en-US" altLang="en-US" dirty="0"/>
              <a:t>3.	Use 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CONFIGURATION</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PROTECTION</a:t>
            </a:r>
            <a:r>
              <a:rPr lang="en-US" altLang="en-US" dirty="0"/>
              <a:t> </a:t>
            </a:r>
            <a:r>
              <a:rPr lang="en-US" altLang="en-US" dirty="0">
                <a:latin typeface="Courier New" panose="02070309020205020404" pitchFamily="49" charset="0"/>
              </a:rPr>
              <a:t>MODE</a:t>
            </a:r>
            <a:r>
              <a:rPr lang="en-US" altLang="en-US" dirty="0"/>
              <a:t> </a:t>
            </a:r>
            <a:r>
              <a:rPr lang="en-US" altLang="en-US" dirty="0">
                <a:latin typeface="Courier New" panose="02070309020205020404" pitchFamily="49" charset="0"/>
              </a:rPr>
              <a:t>AS</a:t>
            </a:r>
            <a:r>
              <a:rPr lang="en-US" altLang="en-US" dirty="0"/>
              <a:t> command to set the overall configuration protection mode. To set the protection mode to maximum availability, use the following command:</a:t>
            </a:r>
          </a:p>
          <a:p>
            <a:pPr lvl="4" eaLnBrk="1" hangingPunct="1"/>
            <a:r>
              <a:rPr lang="en-US" altLang="en-US" dirty="0"/>
              <a:t>DGMGRL&gt; EDIT CONFIGURATION SET PROTECTION MODE AS MAXAVAILABILITY;</a:t>
            </a:r>
          </a:p>
          <a:p>
            <a:pPr lvl="4" eaLnBrk="1" hangingPunct="1"/>
            <a:r>
              <a:rPr lang="en-US" altLang="en-US" dirty="0">
                <a:latin typeface="Oracle Sans" panose="020B0503020204020204" pitchFamily="34" charset="0"/>
                <a:cs typeface="Oracle Sans" panose="020B0503020204020204" pitchFamily="34" charset="0"/>
              </a:rPr>
              <a:t>Note that if a database receives redo from a database or far sync instance where the </a:t>
            </a:r>
            <a:r>
              <a:rPr lang="en-US" altLang="en-US" dirty="0">
                <a:cs typeface="Courier New" panose="02070309020205020404" pitchFamily="49" charset="0"/>
              </a:rPr>
              <a:t>RedoRoutes</a:t>
            </a:r>
            <a:r>
              <a:rPr lang="en-US" altLang="en-US" dirty="0">
                <a:latin typeface="Oracle Sans" panose="020B0503020204020204" pitchFamily="34" charset="0"/>
                <a:cs typeface="Oracle Sans" panose="020B0503020204020204" pitchFamily="34" charset="0"/>
              </a:rPr>
              <a:t> property has been configured with a redo transport mode, then the mode specified by that </a:t>
            </a:r>
            <a:r>
              <a:rPr lang="en-US" altLang="en-US" dirty="0">
                <a:cs typeface="Courier New" panose="02070309020205020404" pitchFamily="49" charset="0"/>
              </a:rPr>
              <a:t>RedoRoutes</a:t>
            </a:r>
            <a:r>
              <a:rPr lang="en-US" altLang="en-US" dirty="0">
                <a:latin typeface="Oracle Sans" panose="020B0503020204020204" pitchFamily="34" charset="0"/>
                <a:cs typeface="Oracle Sans" panose="020B0503020204020204" pitchFamily="34" charset="0"/>
              </a:rPr>
              <a:t> property value overrides the value of the </a:t>
            </a:r>
            <a:r>
              <a:rPr lang="en-US" altLang="en-US" dirty="0">
                <a:cs typeface="Courier New" panose="02070309020205020404" pitchFamily="49" charset="0"/>
              </a:rPr>
              <a:t>LogXptMode</a:t>
            </a:r>
            <a:r>
              <a:rPr lang="en-US" altLang="en-US" dirty="0">
                <a:latin typeface="Oracle Sans" panose="020B0503020204020204" pitchFamily="34" charset="0"/>
                <a:cs typeface="Oracle Sans" panose="020B0503020204020204" pitchFamily="34" charset="0"/>
              </a:rPr>
              <a:t> property.</a:t>
            </a:r>
          </a:p>
          <a:p>
            <a:pPr lvl="4" eaLnBrk="1" hangingPunct="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353</a:t>
            </a:fld>
            <a:endParaRPr lang="en-US" dirty="0"/>
          </a:p>
        </p:txBody>
      </p:sp>
    </p:spTree>
    <p:extLst>
      <p:ext uri="{BB962C8B-B14F-4D97-AF65-F5344CB8AC3E}">
        <p14:creationId xmlns:p14="http://schemas.microsoft.com/office/powerpoint/2010/main" val="22190152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If you are not using the Data Guard broker, then you can use SQL to set the data protection mode. You must manually set the redo transport attributes correctly prior to setting the data protection mode. Note that the data protection mode can be set to </a:t>
            </a:r>
            <a:r>
              <a:rPr lang="en-US" altLang="en-US" dirty="0">
                <a:latin typeface="Courier New" panose="02070309020205020404" pitchFamily="49" charset="0"/>
              </a:rPr>
              <a:t>MAXIMUM PROTECTION</a:t>
            </a:r>
            <a:r>
              <a:rPr lang="en-US" altLang="en-US" dirty="0"/>
              <a:t> on an open database only if the current data protection mode is </a:t>
            </a:r>
            <a:r>
              <a:rPr lang="en-US" altLang="en-US" dirty="0">
                <a:latin typeface="Courier New" panose="02070309020205020404" pitchFamily="49" charset="0"/>
              </a:rPr>
              <a:t>MAXIMUM AVAILABILITY</a:t>
            </a:r>
            <a:r>
              <a:rPr lang="en-US" altLang="en-US" dirty="0"/>
              <a:t> and if there is at least one synchronized standby database. The </a:t>
            </a:r>
            <a:r>
              <a:rPr lang="en-US" altLang="en-US" dirty="0">
                <a:latin typeface="Courier New" panose="02070309020205020404" pitchFamily="49" charset="0"/>
                <a:cs typeface="Courier New" panose="02070309020205020404" pitchFamily="49" charset="0"/>
              </a:rPr>
              <a:t>V$DATABASE</a:t>
            </a:r>
            <a:r>
              <a:rPr lang="en-US" altLang="en-US" dirty="0"/>
              <a:t> view can show the current protection mode.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354</a:t>
            </a:fld>
            <a:endParaRPr lang="en-US" dirty="0"/>
          </a:p>
        </p:txBody>
      </p:sp>
    </p:spTree>
    <p:extLst>
      <p:ext uri="{BB962C8B-B14F-4D97-AF65-F5344CB8AC3E}">
        <p14:creationId xmlns:p14="http://schemas.microsoft.com/office/powerpoint/2010/main" val="273738869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 xmlns:a16="http://schemas.microsoft.com/office/drawing/2014/main" id="{CECB3194-8BF6-4219-BF9C-A5ED6ABDF77D}"/>
              </a:ext>
            </a:extLst>
          </p:cNvPr>
          <p:cNvSpPr>
            <a:spLocks noGrp="1" noChangeArrowheads="1"/>
          </p:cNvSpPr>
          <p:nvPr>
            <p:ph type="body" idx="1"/>
          </p:nvPr>
        </p:nvSpPr>
        <p:spPr/>
        <p:txBody>
          <a:bodyPr/>
          <a:lstStyle/>
          <a:p>
            <a:r>
              <a:rPr lang="en-US" altLang="en-US" dirty="0"/>
              <a:t>Answer: a, b, d</a:t>
            </a:r>
          </a:p>
        </p:txBody>
      </p:sp>
      <p:sp>
        <p:nvSpPr>
          <p:cNvPr id="7" name="Slide Image Placeholder 6"/>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355</a:t>
            </a:fld>
            <a:endParaRPr lang="en-US" dirty="0"/>
          </a:p>
        </p:txBody>
      </p:sp>
    </p:spTree>
    <p:extLst>
      <p:ext uri="{BB962C8B-B14F-4D97-AF65-F5344CB8AC3E}">
        <p14:creationId xmlns:p14="http://schemas.microsoft.com/office/powerpoint/2010/main" val="105998854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356</a:t>
            </a:fld>
            <a:endParaRPr lang="en-US" dirty="0"/>
          </a:p>
        </p:txBody>
      </p:sp>
    </p:spTree>
    <p:extLst>
      <p:ext uri="{BB962C8B-B14F-4D97-AF65-F5344CB8AC3E}">
        <p14:creationId xmlns:p14="http://schemas.microsoft.com/office/powerpoint/2010/main" val="252332607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12 - </a:t>
            </a:r>
            <a:fld id="{7C951E65-0BAA-4B24-AD87-683F8269D8DB}" type="slidenum">
              <a:rPr lang="en-US" smtClean="0"/>
              <a:pPr>
                <a:defRPr/>
              </a:pPr>
              <a:t>357</a:t>
            </a:fld>
            <a:endParaRPr lang="en-US" dirty="0"/>
          </a:p>
        </p:txBody>
      </p:sp>
    </p:spTree>
    <p:extLst>
      <p:ext uri="{BB962C8B-B14F-4D97-AF65-F5344CB8AC3E}">
        <p14:creationId xmlns:p14="http://schemas.microsoft.com/office/powerpoint/2010/main" val="187896682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03570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284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Dynamic service registration is configured in the database initialization file. It does not require any configuration in the </a:t>
            </a:r>
            <a:r>
              <a:rPr lang="en-US" altLang="en-US" dirty="0">
                <a:latin typeface="Courier New" panose="02070309020205020404" pitchFamily="49" charset="0"/>
              </a:rPr>
              <a:t>listener.ora</a:t>
            </a:r>
            <a:r>
              <a:rPr lang="en-US" altLang="en-US" dirty="0"/>
              <a:t> file. If not specified, the value for the </a:t>
            </a:r>
            <a:r>
              <a:rPr lang="en-US" altLang="en-US" dirty="0">
                <a:latin typeface="Courier New" panose="02070309020205020404" pitchFamily="49" charset="0"/>
              </a:rPr>
              <a:t>SERVICE_NAMES</a:t>
            </a:r>
            <a:r>
              <a:rPr lang="en-US" altLang="en-US" dirty="0"/>
              <a:t> parameter defaults to the global database name, a name comprising the </a:t>
            </a:r>
            <a:r>
              <a:rPr lang="en-US" altLang="en-US" dirty="0">
                <a:latin typeface="Courier New" panose="02070309020205020404" pitchFamily="49" charset="0"/>
              </a:rPr>
              <a:t>DB_UNIQUE_NAME</a:t>
            </a:r>
            <a:r>
              <a:rPr lang="en-US" altLang="en-US" dirty="0"/>
              <a:t> and </a:t>
            </a:r>
            <a:r>
              <a:rPr lang="en-US" altLang="en-US" dirty="0">
                <a:latin typeface="Courier New" panose="02070309020205020404" pitchFamily="49" charset="0"/>
              </a:rPr>
              <a:t>DB_DOMAIN</a:t>
            </a:r>
            <a:r>
              <a:rPr lang="en-US" altLang="en-US" dirty="0"/>
              <a:t> parameters in the initialization parameter file. If not explicitly defined, the </a:t>
            </a:r>
            <a:r>
              <a:rPr lang="en-US" altLang="en-US" dirty="0">
                <a:latin typeface="Courier New" panose="02070309020205020404" pitchFamily="49" charset="0"/>
              </a:rPr>
              <a:t>DB_UNIQUE_NAME</a:t>
            </a:r>
            <a:r>
              <a:rPr lang="en-US" altLang="en-US" dirty="0"/>
              <a:t> parameter defaults to the value </a:t>
            </a:r>
            <a:r>
              <a:rPr lang="en-US" altLang="en-US" dirty="0">
                <a:latin typeface="Courier New" panose="02070309020205020404" pitchFamily="49" charset="0"/>
              </a:rPr>
              <a:t>DB_NAME</a:t>
            </a:r>
            <a:r>
              <a:rPr lang="en-US" altLang="en-US" dirty="0"/>
              <a:t>. The value for the </a:t>
            </a:r>
            <a:r>
              <a:rPr lang="en-US" altLang="en-US" dirty="0">
                <a:latin typeface="Courier New" panose="02070309020205020404" pitchFamily="49" charset="0"/>
              </a:rPr>
              <a:t>INSTANCE_NAME</a:t>
            </a:r>
            <a:r>
              <a:rPr lang="en-US" altLang="en-US" dirty="0"/>
              <a:t> parameter defaults to the Oracle system identifier (SID). All of these names can be explicitly defined to non-default values. </a:t>
            </a:r>
          </a:p>
          <a:p>
            <a:pPr lvl="1" eaLnBrk="1" hangingPunct="1"/>
            <a:r>
              <a:rPr lang="en-US" altLang="en-US" dirty="0">
                <a:latin typeface="Courier New" panose="02070309020205020404" pitchFamily="49" charset="0"/>
              </a:rPr>
              <a:t>SERVICE_NAMES</a:t>
            </a:r>
            <a:r>
              <a:rPr lang="en-US" altLang="en-US" dirty="0"/>
              <a:t> specifies one or more names by which clients can connect to the instance. The instance registers its service names with the listener. You can specify multiple service names to distinguish among different uses of the same database. For example:</a:t>
            </a:r>
          </a:p>
          <a:p>
            <a:pPr lvl="2" eaLnBrk="1" hangingPunct="1">
              <a:buNone/>
            </a:pPr>
            <a:r>
              <a:rPr lang="en-US" altLang="en-US" dirty="0">
                <a:latin typeface="Courier New" panose="02070309020205020404" pitchFamily="49" charset="0"/>
              </a:rPr>
              <a:t>   SERVICE_NAMES=PROD,DG_PRMY,DG_RW,MAIN_REPORTING</a:t>
            </a:r>
          </a:p>
          <a:p>
            <a:pPr lvl="1" eaLnBrk="1" hangingPunct="1"/>
            <a:r>
              <a:rPr lang="en-US" altLang="en-US" dirty="0"/>
              <a:t>By default, the LREG process registers service information with its local listener on the default local address of TCP/IP, port 1521. To have the LREG process register with a local listener that does not use TCP/IP, port 1521, configure the </a:t>
            </a:r>
            <a:r>
              <a:rPr lang="en-US" altLang="en-US" dirty="0">
                <a:latin typeface="Courier New" panose="02070309020205020404" pitchFamily="49" charset="0"/>
              </a:rPr>
              <a:t>LOCAL_LISTENER</a:t>
            </a:r>
            <a:r>
              <a:rPr lang="en-US" altLang="en-US" dirty="0"/>
              <a:t> parameter in the initialization parameter file to locate the local listener.</a:t>
            </a:r>
          </a:p>
          <a:p>
            <a:pPr lvl="1" eaLnBrk="1" hangingPunct="1"/>
            <a:r>
              <a:rPr lang="en-US" altLang="en-US" dirty="0"/>
              <a:t>A remote listener is a listener residing on one computer that redirects connections to a database instance on another computer. You can configure registration to remote listeners using the </a:t>
            </a:r>
            <a:r>
              <a:rPr lang="en-US" altLang="en-US" dirty="0">
                <a:latin typeface="Courier New" panose="02070309020205020404" pitchFamily="49" charset="0"/>
              </a:rPr>
              <a:t>REMOTE_LISTENER</a:t>
            </a:r>
            <a:r>
              <a:rPr lang="en-US" altLang="en-US" dirty="0"/>
              <a:t> parameter.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36</a:t>
            </a:fld>
            <a:endParaRPr lang="en-US" dirty="0"/>
          </a:p>
        </p:txBody>
      </p:sp>
    </p:spTree>
    <p:extLst>
      <p:ext uri="{BB962C8B-B14F-4D97-AF65-F5344CB8AC3E}">
        <p14:creationId xmlns:p14="http://schemas.microsoft.com/office/powerpoint/2010/main" val="40349080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360</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78072855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Graphical charts on the Performance Overview page:</a:t>
            </a:r>
          </a:p>
          <a:p>
            <a:pPr lvl="2" eaLnBrk="1" hangingPunct="1"/>
            <a:r>
              <a:rPr lang="en-US" altLang="en-US" b="1" dirty="0"/>
              <a:t>Redo Generation Rate:</a:t>
            </a:r>
            <a:r>
              <a:rPr lang="en-US" altLang="en-US" dirty="0"/>
              <a:t> Shows the redo generation rate (in KB per second) on the primary database</a:t>
            </a:r>
          </a:p>
          <a:p>
            <a:pPr lvl="2" eaLnBrk="1" hangingPunct="1"/>
            <a:r>
              <a:rPr lang="en-US" altLang="en-US" b="1" dirty="0"/>
              <a:t>Apply Rate:</a:t>
            </a:r>
            <a:r>
              <a:rPr lang="en-US" altLang="en-US" dirty="0"/>
              <a:t> Shows the apply rate (in KB per second) on the standby database. The “Apply Rate When Active” statistic indicates the actual apply rate averaged over the last three log files.</a:t>
            </a:r>
          </a:p>
          <a:p>
            <a:pPr lvl="2" eaLnBrk="1" hangingPunct="1"/>
            <a:r>
              <a:rPr lang="en-US" altLang="en-US" b="1" dirty="0"/>
              <a:t>Lag Time:</a:t>
            </a:r>
            <a:r>
              <a:rPr lang="en-US" altLang="en-US" dirty="0"/>
              <a:t> Shows the transport lag and apply lag. Transport lag is the approximate amount of redo (in seconds) that is not yet available on the standby database. Apply lag is the approximate number of seconds by which the standby database is behind the primary database.</a:t>
            </a:r>
          </a:p>
          <a:p>
            <a:pPr lvl="1" eaLnBrk="1" hangingPunct="1"/>
            <a:r>
              <a:rPr lang="en-US" altLang="en-US" dirty="0"/>
              <a:t>On the Performance Overview page, you can invoke a test application to generate a workload on the primary database. This provides a way to view performance metrics when the primary database is operating under a load. </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361</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89240809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5">
            <a:extLst>
              <a:ext uri="{FF2B5EF4-FFF2-40B4-BE49-F238E27FC236}">
                <a16:creationId xmlns="" xmlns:a16="http://schemas.microsoft.com/office/drawing/2014/main" id="{E12AD5C0-BC59-4763-857F-3364CA76B03F}"/>
              </a:ext>
            </a:extLst>
          </p:cNvPr>
          <p:cNvSpPr>
            <a:spLocks noGrp="1" noChangeArrowheads="1"/>
          </p:cNvSpPr>
          <p:nvPr>
            <p:ph type="body" idx="1"/>
          </p:nvPr>
        </p:nvSpPr>
        <p:spPr/>
        <p:txBody>
          <a:bodyPr/>
          <a:lstStyle/>
          <a:p>
            <a:pPr lvl="1"/>
            <a:r>
              <a:rPr lang="en-US" altLang="en-US" dirty="0"/>
              <a:t>Information about these techniques is provided in the following slides.</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362</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9274699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you specify a value for the </a:t>
            </a:r>
            <a:r>
              <a:rPr lang="en-US" altLang="en-US" dirty="0">
                <a:latin typeface="Courier New" panose="02070309020205020404" pitchFamily="49" charset="0"/>
              </a:rPr>
              <a:t>ReopenSecs</a:t>
            </a:r>
            <a:r>
              <a:rPr lang="en-US" altLang="en-US" dirty="0"/>
              <a:t> database property, it is propagated to the </a:t>
            </a:r>
            <a:r>
              <a:rPr lang="en-US" altLang="en-US" dirty="0">
                <a:latin typeface="Courier New" panose="02070309020205020404" pitchFamily="49" charset="0"/>
              </a:rPr>
              <a:t>REOPEN</a:t>
            </a:r>
            <a:r>
              <a:rPr lang="en-US" altLang="en-US" dirty="0"/>
              <a:t> attribute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of the sending instance. The sending instance can be a primary database instance or a Far Sync instance. The </a:t>
            </a:r>
            <a:r>
              <a:rPr lang="en-US" altLang="en-US" dirty="0">
                <a:latin typeface="Courier New" panose="02070309020205020404" pitchFamily="49" charset="0"/>
              </a:rPr>
              <a:t>REOPEN</a:t>
            </a:r>
            <a:r>
              <a:rPr lang="en-US" altLang="en-US" dirty="0"/>
              <a:t> attribute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specifies the minimum number of seconds before the process that is shipping the redo should try again to access a previously failed destination. </a:t>
            </a:r>
          </a:p>
          <a:p>
            <a:pPr lvl="1" eaLnBrk="1" hangingPunct="1"/>
            <a:r>
              <a:rPr lang="en-US" altLang="en-US" dirty="0">
                <a:latin typeface="Courier New" panose="02070309020205020404" pitchFamily="49" charset="0"/>
              </a:rPr>
              <a:t>REOPEN</a:t>
            </a:r>
            <a:r>
              <a:rPr lang="en-US" altLang="en-US" dirty="0"/>
              <a:t> applies to all errors and not only connection failures. These errors include (but are not limited to) network failures, disk errors, and quota exceptions.</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363</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48406397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you specify a value for the </a:t>
            </a:r>
            <a:r>
              <a:rPr lang="en-US" altLang="en-US" dirty="0">
                <a:latin typeface="Courier New" panose="02070309020205020404" pitchFamily="49" charset="0"/>
              </a:rPr>
              <a:t>NetTimeout</a:t>
            </a:r>
            <a:r>
              <a:rPr lang="en-US" altLang="en-US" dirty="0"/>
              <a:t> database property, it is propagated to the </a:t>
            </a:r>
            <a:r>
              <a:rPr lang="en-US" altLang="en-US" dirty="0">
                <a:latin typeface="Courier New" panose="02070309020205020404" pitchFamily="49" charset="0"/>
              </a:rPr>
              <a:t>NET_TIMEOUT</a:t>
            </a:r>
            <a:r>
              <a:rPr lang="en-US" altLang="en-US" dirty="0"/>
              <a:t> attribute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for your primary database or Far Sync. The </a:t>
            </a:r>
            <a:r>
              <a:rPr lang="en-US" altLang="en-US" dirty="0">
                <a:latin typeface="Courier New" panose="02070309020205020404" pitchFamily="49" charset="0"/>
              </a:rPr>
              <a:t>NET_TIMEOUT</a:t>
            </a:r>
            <a:r>
              <a:rPr lang="en-US" altLang="en-US" dirty="0"/>
              <a:t> attribute enables you to bypass the default network timeout interval that was established for the system on which the primary database resides. Without the </a:t>
            </a:r>
            <a:r>
              <a:rPr lang="en-US" altLang="en-US" dirty="0">
                <a:latin typeface="Courier New" panose="02070309020205020404" pitchFamily="49" charset="0"/>
              </a:rPr>
              <a:t>NET_TIMEOUT</a:t>
            </a:r>
            <a:r>
              <a:rPr lang="en-US" altLang="en-US" dirty="0"/>
              <a:t> attribute, the primary database can potentially stall for the default network timeout period. </a:t>
            </a:r>
          </a:p>
          <a:p>
            <a:pPr lvl="1" eaLnBrk="1" hangingPunct="1"/>
            <a:r>
              <a:rPr lang="en-US" altLang="en-US" dirty="0"/>
              <a:t>Oracle recommends that the </a:t>
            </a:r>
            <a:r>
              <a:rPr lang="en-US" altLang="en-US" dirty="0">
                <a:latin typeface="Courier New" panose="02070309020205020404" pitchFamily="49" charset="0"/>
              </a:rPr>
              <a:t>NetTimeout</a:t>
            </a:r>
            <a:r>
              <a:rPr lang="en-US" altLang="en-US" dirty="0"/>
              <a:t> property be specified whenever the synchronous redo transport mode is used so that the maximum duration of a redo source database stall caused by a redo transport fault can be precisely controlled. </a:t>
            </a:r>
          </a:p>
          <a:p>
            <a:pPr lvl="1" eaLnBrk="1" hangingPunct="1"/>
            <a:r>
              <a:rPr lang="en-US" altLang="en-US" b="1" dirty="0"/>
              <a:t>Note:</a:t>
            </a:r>
            <a:r>
              <a:rPr lang="en-US" altLang="en-US" dirty="0"/>
              <a:t> Remember to specify a reasonable value when running in maximum protection mode. False network failure detection may cause the primary instance to shut down if there are no other standby databases in the correct mode that can be contacted by the primary database instance.</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364</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724664922"/>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could also set the </a:t>
            </a:r>
            <a:r>
              <a:rPr lang="en-US" altLang="en-US" dirty="0">
                <a:latin typeface="Courier New" panose="02070309020205020404" pitchFamily="49" charset="0"/>
                <a:cs typeface="Courier New" panose="02070309020205020404" pitchFamily="49" charset="0"/>
              </a:rPr>
              <a:t>DataGuardSyncLatency</a:t>
            </a:r>
            <a:r>
              <a:rPr lang="en-US" altLang="en-US" dirty="0"/>
              <a:t> database property, which is global for all synchronous standby destinations. It defines the maximum amount of time (in seconds) that the primary database may wait before disconnecting subsequent destinations after at least one synchronous standby has acknowledged receipt of the redo.</a:t>
            </a:r>
          </a:p>
          <a:p>
            <a:pPr lvl="1"/>
            <a:r>
              <a:rPr lang="en-US" altLang="en-US" dirty="0"/>
              <a:t>For example, suppose you have three synchronous standby destinations and you set </a:t>
            </a:r>
            <a:r>
              <a:rPr lang="en-US" altLang="en-US" dirty="0">
                <a:latin typeface="Courier New" panose="02070309020205020404" pitchFamily="49" charset="0"/>
                <a:cs typeface="Courier New" panose="02070309020205020404" pitchFamily="49" charset="0"/>
              </a:rPr>
              <a:t>DataGuardSyncLatency</a:t>
            </a:r>
            <a:r>
              <a:rPr lang="en-US" altLang="en-US" dirty="0"/>
              <a:t> to a value of 2. If the first standby acknowledges receipt of the redo immediately, then the primary database waits no longer than 2 seconds for the other two standbys to respond. If one or both respond within 2 seconds, then they are maintained as active destinations. Destinations that do not respond in time are marked as failed. In both cases the primary remains in zero data loss protection mode because one synchronous standby has acknowledged receipt of the redo. Any failed synchronous standbys are reconnected as normal after the number of seconds specified for the </a:t>
            </a:r>
            <a:r>
              <a:rPr lang="en-US" altLang="en-US" dirty="0">
                <a:latin typeface="Courier New" panose="02070309020205020404" pitchFamily="49" charset="0"/>
                <a:cs typeface="Courier New" panose="02070309020205020404" pitchFamily="49" charset="0"/>
              </a:rPr>
              <a:t>REOPEN</a:t>
            </a:r>
            <a:r>
              <a:rPr lang="en-US" altLang="en-US" dirty="0"/>
              <a:t> attribute have passed.</a:t>
            </a:r>
          </a:p>
          <a:p>
            <a:pPr lvl="1"/>
            <a:r>
              <a:rPr lang="en-US" altLang="en-US" b="1" dirty="0"/>
              <a:t>Note: </a:t>
            </a:r>
            <a:r>
              <a:rPr lang="en-US" altLang="en-US" dirty="0"/>
              <a:t>the </a:t>
            </a:r>
            <a:r>
              <a:rPr lang="en-US" altLang="en-US" dirty="0">
                <a:latin typeface="Courier New" panose="02070309020205020404" pitchFamily="49" charset="0"/>
                <a:cs typeface="Courier New" panose="02070309020205020404" pitchFamily="49" charset="0"/>
              </a:rPr>
              <a:t>DataGuardSyncLatency</a:t>
            </a:r>
            <a:r>
              <a:rPr lang="en-US" altLang="en-US" dirty="0"/>
              <a:t> database property is deprecated in Oracle Database 19c. So, instead of using the </a:t>
            </a:r>
            <a:r>
              <a:rPr lang="en-US" altLang="en-US" dirty="0">
                <a:latin typeface="Courier New" panose="02070309020205020404" pitchFamily="49" charset="0"/>
                <a:cs typeface="Courier New" panose="02070309020205020404" pitchFamily="49" charset="0"/>
              </a:rPr>
              <a:t>EDIT DATABASE...SET PROPERTY</a:t>
            </a:r>
            <a:r>
              <a:rPr lang="en-US" altLang="en-US" dirty="0"/>
              <a:t> command to modify deprecated property, use the </a:t>
            </a:r>
            <a:r>
              <a:rPr lang="en-US" altLang="en-US" dirty="0">
                <a:latin typeface="Courier New" panose="02070309020205020404" pitchFamily="49" charset="0"/>
                <a:cs typeface="Courier New" panose="02070309020205020404" pitchFamily="49" charset="0"/>
              </a:rPr>
              <a:t>EDIT DATABASE…SET PARAMATER</a:t>
            </a:r>
            <a:r>
              <a:rPr lang="en-US" altLang="en-US" dirty="0"/>
              <a:t> command to modify the database initialization parameters that correspond to the deprecated property.</a:t>
            </a:r>
          </a:p>
          <a:p>
            <a:pPr lvl="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365</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516898203"/>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redo transport mechanism uses all available bandwidth by allowing a single large redo log file to be transferred in parallel by multiple archiver processes. This behavior is controlled by the </a:t>
            </a:r>
            <a:r>
              <a:rPr lang="en-US" altLang="en-US" dirty="0">
                <a:latin typeface="Courier New" panose="02070309020205020404" pitchFamily="49" charset="0"/>
              </a:rPr>
              <a:t>MaxConnections</a:t>
            </a:r>
            <a:r>
              <a:rPr lang="en-US" altLang="en-US" dirty="0"/>
              <a:t> database property.</a:t>
            </a:r>
          </a:p>
          <a:p>
            <a:pPr lvl="1" eaLnBrk="1" hangingPunct="1"/>
            <a:r>
              <a:rPr lang="en-US" altLang="en-US" dirty="0"/>
              <a:t>This architecture increases the redo transfer rate and enables faster redo transmission to standby databases for bulk batch updates on the primary database. As a result of the improvement in transfer rates, there is an increased availability of data at the standby database site.</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366</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60097429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the communication network to remote databases is a high-latency, low-bandwidth WAN link and the redo data that is transferred to standby databases is substantial, you want to make the most effective use of network bandwidth. Redo transport compression can be enabled on any remote destination for all redo transport methods to reduce network bandwidth usage.</a:t>
            </a:r>
          </a:p>
          <a:p>
            <a:pPr lvl="1" eaLnBrk="1" hangingPunct="1"/>
            <a:r>
              <a:rPr lang="en-US" altLang="en-US" dirty="0"/>
              <a:t>Redo compression can be enabled or disabled by setting the Oracle Data Guard broker’s </a:t>
            </a:r>
            <a:r>
              <a:rPr lang="en-US" altLang="en-US" dirty="0">
                <a:latin typeface="Courier New" panose="02070309020205020404" pitchFamily="49" charset="0"/>
              </a:rPr>
              <a:t>RedoCompression</a:t>
            </a:r>
            <a:r>
              <a:rPr lang="en-US" altLang="en-US" dirty="0"/>
              <a:t> property. The setting is propagated to the </a:t>
            </a:r>
            <a:r>
              <a:rPr lang="en-US" altLang="en-US" dirty="0">
                <a:latin typeface="Courier New" panose="02070309020205020404" pitchFamily="49" charset="0"/>
              </a:rPr>
              <a:t>COMPRESSION</a:t>
            </a:r>
            <a:r>
              <a:rPr lang="en-US" altLang="en-US" dirty="0"/>
              <a:t> attribute of the </a:t>
            </a:r>
            <a:r>
              <a:rPr lang="en-US" altLang="en-US" dirty="0">
                <a:latin typeface="Courier New" panose="02070309020205020404" pitchFamily="49" charset="0"/>
              </a:rPr>
              <a:t>LOG_ARCHIVE_DEST_n</a:t>
            </a:r>
            <a:r>
              <a:rPr lang="en-US" altLang="en-US" dirty="0"/>
              <a:t> initialization parameter. Redo compression is disabled by default. </a:t>
            </a:r>
          </a:p>
          <a:p>
            <a:pPr lvl="1" eaLnBrk="1" hangingPunct="1"/>
            <a:r>
              <a:rPr lang="en-US" altLang="en-US" dirty="0"/>
              <a:t>When you add a database to the Data Guard configuration, the Data Guard broker automatically detects whether network compression is enabled or disabled for the standby database being added. The property is set accordingly.</a:t>
            </a:r>
          </a:p>
          <a:p>
            <a:pPr lvl="1" eaLnBrk="1" hangingPunct="1"/>
            <a:r>
              <a:rPr lang="en-US" altLang="en-US" b="1" dirty="0"/>
              <a:t>Note:</a:t>
            </a:r>
            <a:r>
              <a:rPr lang="en-US" altLang="en-US" dirty="0"/>
              <a:t> Use of this feature requires the Oracle Advanced Compression option.</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367</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2625494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delay the application of changes to standby databases, thereby providing protection from user errors and corruptions. You can protect against the application of corrupted or erroneous data to the standby database. The apply process also revalidates the log records to prevent application of log corruptions.</a:t>
            </a:r>
          </a:p>
          <a:p>
            <a:pPr lvl="1" eaLnBrk="1" hangingPunct="1"/>
            <a:r>
              <a:rPr lang="en-US" altLang="en-US" dirty="0"/>
              <a:t>For example, if a critical table is accidentally dropped from the primary database, you can prevent this action from affecting the standby database by delaying the application of the change in the standby database.</a:t>
            </a:r>
          </a:p>
          <a:p>
            <a:pPr lvl="1" eaLnBrk="1" hangingPunct="1"/>
            <a:r>
              <a:rPr lang="en-US" altLang="en-US" dirty="0"/>
              <a:t>When operating in maximum protection or maximum availability mode, Data Guard ensures zero data loss even with the delayed apply in effect.</a:t>
            </a:r>
          </a:p>
          <a:p>
            <a:pPr lvl="1" eaLnBrk="1" hangingPunct="1"/>
            <a:r>
              <a:rPr lang="en-US" altLang="en-US" dirty="0"/>
              <a:t>If you define a delay for a destination that has real-time apply enabled, the delay is ignored.</a:t>
            </a:r>
          </a:p>
          <a:p>
            <a:pPr lvl="1" eaLnBrk="1" hangingPunct="1"/>
            <a:r>
              <a:rPr lang="en-US" altLang="en-US" b="1" dirty="0"/>
              <a:t>Note:</a:t>
            </a:r>
            <a:r>
              <a:rPr lang="en-US" altLang="en-US" dirty="0"/>
              <a:t> You can use Flashback Database as an alternative to the Apply Delay configuration option. Using Flashback Database is an Oracle best practice. See the lesson titled “Using Flashback Database in a Data Guard Configuration” for additional information.</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368</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77583350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Use the </a:t>
            </a:r>
            <a:r>
              <a:rPr lang="en-US" altLang="en-US" dirty="0">
                <a:latin typeface="Courier New" panose="02070309020205020404" pitchFamily="49" charset="0"/>
              </a:rPr>
              <a:t>DelayMins</a:t>
            </a:r>
            <a:r>
              <a:rPr lang="en-US" altLang="en-US" dirty="0"/>
              <a:t> configurable database property to specify the number of minutes that log apply services must wait before applying redo data to the standby database. This setting is propagated to the </a:t>
            </a:r>
            <a:r>
              <a:rPr lang="en-US" altLang="en-US" dirty="0">
                <a:latin typeface="Courier New" panose="02070309020205020404" pitchFamily="49" charset="0"/>
              </a:rPr>
              <a:t>DELAY</a:t>
            </a:r>
            <a:r>
              <a:rPr lang="en-US" altLang="en-US" dirty="0"/>
              <a:t> attribute of the </a:t>
            </a:r>
            <a:r>
              <a:rPr lang="en-US" altLang="en-US" dirty="0">
                <a:latin typeface="Courier New" panose="02070309020205020404" pitchFamily="49" charset="0"/>
              </a:rPr>
              <a:t>LOG_ARCHIVE_DEST_n</a:t>
            </a:r>
            <a:r>
              <a:rPr lang="en-US" altLang="en-US" dirty="0"/>
              <a:t> initialization parameter.</a:t>
            </a:r>
          </a:p>
          <a:p>
            <a:pPr lvl="1"/>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369</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825079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Dynamic service registration allows the listener registration process (LREG) of a database instance to identify its available services to the listener without entries in the </a:t>
            </a:r>
            <a:r>
              <a:rPr lang="en-US" altLang="en-US" dirty="0">
                <a:latin typeface="Courier New" panose="02070309020205020404" pitchFamily="49" charset="0"/>
              </a:rPr>
              <a:t>listener.ora</a:t>
            </a:r>
            <a:r>
              <a:rPr lang="en-US" altLang="en-US" dirty="0"/>
              <a:t> configuration file. The listener then acts as a port mapper for those services. However, when the database instance is stopped, the listener discards all information for the dynamic services related to that database. Any attempt to establish a network session to the unknown service will usually receive the error message “ORA-12514: Listener does not currently know of service requested in connect descriptor.” Static registration allows the listener to know of a service even if the database instance is not running. This is often important with tools and utilities that try to remotely start and stop a database instance. Configuration of static service information is necessary in the following cases:</a:t>
            </a:r>
          </a:p>
          <a:p>
            <a:pPr lvl="2" eaLnBrk="1" hangingPunct="1"/>
            <a:r>
              <a:rPr lang="en-US" altLang="en-US" dirty="0"/>
              <a:t>Use of external procedure calls</a:t>
            </a:r>
          </a:p>
          <a:p>
            <a:pPr lvl="2" eaLnBrk="1" hangingPunct="1"/>
            <a:r>
              <a:rPr lang="en-US" altLang="en-US" dirty="0"/>
              <a:t>Use of heterogeneous services</a:t>
            </a:r>
          </a:p>
          <a:p>
            <a:pPr lvl="2" eaLnBrk="1" hangingPunct="1"/>
            <a:r>
              <a:rPr lang="en-US" altLang="en-US" dirty="0"/>
              <a:t>Use of Oracle Data Guard</a:t>
            </a:r>
          </a:p>
          <a:p>
            <a:pPr lvl="2" eaLnBrk="1" hangingPunct="1"/>
            <a:r>
              <a:rPr lang="en-US" altLang="en-US" dirty="0"/>
              <a:t>Remote database startup from a tool other than Oracle Enterprise Manager Cloud Control</a:t>
            </a:r>
          </a:p>
          <a:p>
            <a:pPr lvl="1" eaLnBrk="1" hangingPunct="1"/>
            <a:r>
              <a:rPr lang="en-US" altLang="en-US" dirty="0"/>
              <a:t>To enable DGMGRL to restart instances during the course of broker operations, a static service must be registered with the local listener and assume a static service name of </a:t>
            </a:r>
            <a:r>
              <a:rPr lang="en-US" altLang="en-US" dirty="0">
                <a:latin typeface="Courier New" panose="02070309020205020404" pitchFamily="49" charset="0"/>
              </a:rPr>
              <a:t>db_unique_name_DGMGRL.db_domain</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37</a:t>
            </a:fld>
            <a:endParaRPr lang="en-US" dirty="0"/>
          </a:p>
        </p:txBody>
      </p:sp>
    </p:spTree>
    <p:extLst>
      <p:ext uri="{BB962C8B-B14F-4D97-AF65-F5344CB8AC3E}">
        <p14:creationId xmlns:p14="http://schemas.microsoft.com/office/powerpoint/2010/main" val="394843958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a:buNone/>
            </a:pPr>
            <a:r>
              <a:rPr lang="en-US" altLang="en-US" dirty="0"/>
              <a:t>1.	On the Data Guard page, select your standby database and click Edit.</a:t>
            </a:r>
          </a:p>
          <a:p>
            <a:pPr lvl="2">
              <a:buNone/>
            </a:pPr>
            <a:r>
              <a:rPr lang="en-US" altLang="en-US" dirty="0"/>
              <a:t>2.	On the Edit Standby Database Properties page, click Standby Role Properties.</a:t>
            </a:r>
          </a:p>
          <a:p>
            <a:pPr lvl="2">
              <a:buNone/>
            </a:pPr>
            <a:r>
              <a:rPr lang="en-US" altLang="en-US" dirty="0"/>
              <a:t>3.	In the Apply Delay field, enter the delay value (in minutes). </a:t>
            </a:r>
          </a:p>
          <a:p>
            <a:pPr lvl="2">
              <a:buNone/>
            </a:pPr>
            <a:r>
              <a:rPr lang="en-US" altLang="en-US" dirty="0"/>
              <a:t>4.	Click Apply.</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370</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14444776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spcAft>
                <a:spcPct val="35000"/>
              </a:spcAft>
            </a:pPr>
            <a:r>
              <a:rPr lang="en-US" altLang="en-US" dirty="0"/>
              <a:t>The </a:t>
            </a:r>
            <a:r>
              <a:rPr lang="en-US" altLang="en-US" dirty="0">
                <a:latin typeface="Courier New" panose="02070309020205020404" pitchFamily="49" charset="0"/>
              </a:rPr>
              <a:t>MAX_SERVERS</a:t>
            </a:r>
            <a:r>
              <a:rPr lang="en-US" altLang="en-US" dirty="0"/>
              <a:t>, </a:t>
            </a:r>
            <a:r>
              <a:rPr lang="en-US" altLang="en-US" dirty="0">
                <a:latin typeface="Courier New" panose="02070309020205020404" pitchFamily="49" charset="0"/>
              </a:rPr>
              <a:t>APPLY_SERVERS</a:t>
            </a:r>
            <a:r>
              <a:rPr lang="en-US" altLang="en-US" dirty="0"/>
              <a:t>, and </a:t>
            </a:r>
            <a:r>
              <a:rPr lang="en-US" altLang="en-US" dirty="0">
                <a:latin typeface="Courier New" panose="02070309020205020404" pitchFamily="49" charset="0"/>
              </a:rPr>
              <a:t>PREPARE_SERVERS</a:t>
            </a:r>
            <a:r>
              <a:rPr lang="en-US" altLang="en-US" dirty="0"/>
              <a:t> parameters can be modified to control the number of processes that are allocated to SQL Apply. Because SQL Apply allocates one process for the READER, BUILDER, and ANALYZER roles, the following relationship between the three parameters is required:</a:t>
            </a:r>
          </a:p>
          <a:p>
            <a:pPr lvl="4" eaLnBrk="1" hangingPunct="1"/>
            <a:r>
              <a:rPr lang="en-US" altLang="en-US" dirty="0"/>
              <a:t>APPLY_SERVERS + PREPARE_SERVERS = MAX_SERVERS – 3</a:t>
            </a:r>
          </a:p>
          <a:p>
            <a:pPr lvl="1" eaLnBrk="1" hangingPunct="1"/>
            <a:r>
              <a:rPr lang="en-US" altLang="en-US" dirty="0"/>
              <a:t>Use the </a:t>
            </a:r>
            <a:r>
              <a:rPr lang="en-US" altLang="en-US" dirty="0">
                <a:latin typeface="Courier New" panose="02070309020205020404" pitchFamily="49" charset="0"/>
              </a:rPr>
              <a:t>DBMS_LOGSTDBY.APPLY_SET</a:t>
            </a:r>
            <a:r>
              <a:rPr lang="en-US" altLang="en-US" dirty="0"/>
              <a:t> procedure to change the </a:t>
            </a:r>
            <a:r>
              <a:rPr lang="en-US" altLang="en-US" dirty="0">
                <a:latin typeface="Courier New" panose="02070309020205020404" pitchFamily="49" charset="0"/>
              </a:rPr>
              <a:t>APPLY_SERVERS</a:t>
            </a:r>
            <a:r>
              <a:rPr lang="en-US" altLang="en-US" dirty="0"/>
              <a:t>, </a:t>
            </a:r>
            <a:r>
              <a:rPr lang="en-US" altLang="en-US" dirty="0">
                <a:latin typeface="Courier New" panose="02070309020205020404" pitchFamily="49" charset="0"/>
              </a:rPr>
              <a:t>MAX_SERVERS,</a:t>
            </a:r>
            <a:r>
              <a:rPr lang="en-US" altLang="en-US" dirty="0"/>
              <a:t> and </a:t>
            </a:r>
            <a:r>
              <a:rPr lang="en-US" altLang="en-US" dirty="0">
                <a:latin typeface="Courier New" panose="02070309020205020404" pitchFamily="49" charset="0"/>
              </a:rPr>
              <a:t>PREPARE_SERVERS</a:t>
            </a:r>
            <a:r>
              <a:rPr lang="en-US" altLang="en-US" dirty="0"/>
              <a:t> parameters.</a:t>
            </a:r>
          </a:p>
          <a:p>
            <a:pPr lvl="1" eaLnBrk="1" hangingPunct="1"/>
            <a:r>
              <a:rPr lang="en-US" altLang="en-US" dirty="0"/>
              <a:t>Query </a:t>
            </a:r>
            <a:r>
              <a:rPr lang="en-US" altLang="en-US" dirty="0">
                <a:latin typeface="Courier New" panose="02070309020205020404" pitchFamily="49" charset="0"/>
              </a:rPr>
              <a:t>DBA_LOGSTDBY_PARAMETERS</a:t>
            </a:r>
            <a:r>
              <a:rPr lang="en-US" altLang="en-US" dirty="0"/>
              <a:t> to view the SQL Apply parameter settings.</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371</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70212194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Before changing the number of APPLIER processes, perform the following steps to determine whether adjusting the number of APPLIER processes will help you achieve greater throughput:</a:t>
            </a:r>
          </a:p>
          <a:p>
            <a:pPr lvl="2" eaLnBrk="1" hangingPunct="1">
              <a:buNone/>
            </a:pPr>
            <a:r>
              <a:rPr lang="en-US" altLang="en-US" dirty="0"/>
              <a:t>1.	Determine whether APPLIER processes are busy by issuing the following query:</a:t>
            </a:r>
          </a:p>
          <a:p>
            <a:pPr lvl="4" eaLnBrk="1" hangingPunct="1">
              <a:spcBef>
                <a:spcPts val="600"/>
              </a:spcBef>
            </a:pPr>
            <a:r>
              <a:rPr lang="en-US" altLang="en-US" dirty="0"/>
              <a:t>SELECT COUNT(*) AS IDLE_APPLIER FROM V$LOGSTDBY_PROCESS</a:t>
            </a:r>
          </a:p>
          <a:p>
            <a:pPr lvl="4" eaLnBrk="1" hangingPunct="1">
              <a:spcBef>
                <a:spcPts val="0"/>
              </a:spcBef>
            </a:pPr>
            <a:r>
              <a:rPr lang="en-US" altLang="en-US" dirty="0"/>
              <a:t>WHERE TYPE = 'APPLIER' and status_code = 16116;</a:t>
            </a:r>
          </a:p>
          <a:p>
            <a:pPr lvl="2" eaLnBrk="1" hangingPunct="1">
              <a:buNone/>
            </a:pPr>
            <a:r>
              <a:rPr lang="en-US" altLang="en-US" dirty="0"/>
              <a:t>2.	After ensuring that there are no idle APPLIER processes, determine whether there is enough work available for additional APPLIER processes by issuing the following query:</a:t>
            </a:r>
          </a:p>
          <a:p>
            <a:pPr lvl="4" eaLnBrk="1" hangingPunct="1">
              <a:spcBef>
                <a:spcPts val="600"/>
              </a:spcBef>
            </a:pPr>
            <a:r>
              <a:rPr lang="en-US" altLang="en-US" dirty="0">
                <a:cs typeface="Courier New" panose="02070309020205020404" pitchFamily="49" charset="0"/>
              </a:rPr>
              <a:t>SELECT NAME, VALUE FROM V$LOGSTDBY_STATS </a:t>
            </a:r>
          </a:p>
          <a:p>
            <a:pPr lvl="4" eaLnBrk="1" hangingPunct="1">
              <a:spcBef>
                <a:spcPts val="0"/>
              </a:spcBef>
            </a:pPr>
            <a:r>
              <a:rPr lang="en-US" altLang="en-US" dirty="0">
                <a:cs typeface="Courier New" panose="02070309020205020404" pitchFamily="49" charset="0"/>
              </a:rPr>
              <a:t>WHERE NAME = 'txns applied' OR NAME = 'distinct txns in queue';</a:t>
            </a:r>
          </a:p>
          <a:p>
            <a:pPr lvl="4" eaLnBrk="1" hangingPunct="1"/>
            <a:r>
              <a:rPr lang="en-US" altLang="en-US" dirty="0">
                <a:latin typeface="Oracle Sans" panose="020B0503020204020204" pitchFamily="34" charset="0"/>
                <a:cs typeface="Adobe Devanagari" panose="02040503050201020203" pitchFamily="18" charset="0"/>
              </a:rPr>
              <a:t>These two statistics keep a cumulative total of transactions that are ready to be applied by the APPLIER processes and the number of transactions that have already been applied. If the number (</a:t>
            </a:r>
            <a:r>
              <a:rPr lang="en-US" altLang="en-US" dirty="0">
                <a:cs typeface="Courier New" panose="02070309020205020404" pitchFamily="49" charset="0"/>
              </a:rPr>
              <a:t>distinct txns in queue </a:t>
            </a:r>
            <a:r>
              <a:rPr lang="en-US" altLang="en-US" dirty="0">
                <a:latin typeface="Oracle Sans" panose="020B0503020204020204" pitchFamily="34" charset="0"/>
                <a:cs typeface="Adobe Devanagari" panose="02040503050201020203" pitchFamily="18" charset="0"/>
              </a:rPr>
              <a:t>- </a:t>
            </a:r>
            <a:r>
              <a:rPr lang="en-US" altLang="en-US" dirty="0">
                <a:cs typeface="Courier New" panose="02070309020205020404" pitchFamily="49" charset="0"/>
              </a:rPr>
              <a:t>txns applied</a:t>
            </a:r>
            <a:r>
              <a:rPr lang="en-US" altLang="en-US" dirty="0">
                <a:latin typeface="Oracle Sans" panose="020B0503020204020204" pitchFamily="34" charset="0"/>
                <a:cs typeface="Adobe Devanagari" panose="02040503050201020203" pitchFamily="18" charset="0"/>
              </a:rPr>
              <a:t>) is higher than twice the number of APPLIER processes available, an improvement in throughput is possible if you increase the number of APPLIER processes. </a:t>
            </a:r>
          </a:p>
          <a:p>
            <a:pPr lvl="1" eaLnBrk="1" hangingPunct="1"/>
            <a:r>
              <a:rPr lang="en-US" altLang="en-US" dirty="0"/>
              <a:t>Before you increase the number of APPLIER processes, consider the following requirement:</a:t>
            </a:r>
          </a:p>
          <a:p>
            <a:pPr lvl="4" eaLnBrk="1" hangingPunct="1"/>
            <a:r>
              <a:rPr lang="en-US" altLang="en-US" dirty="0">
                <a:latin typeface="Oracle Sans" panose="020B0503020204020204" pitchFamily="34" charset="0"/>
                <a:cs typeface="Adobe Devanagari" panose="02040503050201020203" pitchFamily="18" charset="0"/>
              </a:rPr>
              <a:t>APPLY_SERVERS + PREPARE_SERVERS = MAX_SERVERS – </a:t>
            </a:r>
            <a:r>
              <a:rPr lang="en-US" altLang="en-US" dirty="0" smtClean="0">
                <a:latin typeface="Oracle Sans" panose="020B0503020204020204" pitchFamily="34" charset="0"/>
                <a:cs typeface="Adobe Devanagari" panose="02040503050201020203" pitchFamily="18" charset="0"/>
              </a:rPr>
              <a:t>3</a:t>
            </a:r>
            <a:endParaRPr lang="en-US" altLang="en-US" dirty="0">
              <a:latin typeface="Oracle Sans" panose="020B0503020204020204" pitchFamily="34" charset="0"/>
              <a:cs typeface="Adobe Devanagari" panose="02040503050201020203" pitchFamily="18" charset="0"/>
            </a:endParaRPr>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372</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140899423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rare occasions, you may need to adjust the number of PREPARER processes. Before increasing the number of PREPARER processes, verify that the following conditions are true:</a:t>
            </a:r>
          </a:p>
          <a:p>
            <a:pPr lvl="2" eaLnBrk="1" hangingPunct="1"/>
            <a:r>
              <a:rPr lang="en-US" altLang="en-US" dirty="0"/>
              <a:t>All PREPARER processes are busy.</a:t>
            </a:r>
          </a:p>
          <a:p>
            <a:pPr lvl="2" eaLnBrk="1" hangingPunct="1"/>
            <a:r>
              <a:rPr lang="en-US" altLang="en-US" dirty="0"/>
              <a:t>The number of transactions ready to be applied is less than the number of available APPLIER processes.</a:t>
            </a:r>
          </a:p>
          <a:p>
            <a:pPr lvl="2" eaLnBrk="1" hangingPunct="1"/>
            <a:r>
              <a:rPr lang="en-US" altLang="en-US" dirty="0"/>
              <a:t>There are idle APPLIER processes.</a:t>
            </a:r>
          </a:p>
          <a:p>
            <a:pPr lvl="1" eaLnBrk="1" hangingPunct="1"/>
            <a:r>
              <a:rPr lang="en-US" altLang="en-US" dirty="0"/>
              <a:t>Perform the following queries to verify the preceding conditions:</a:t>
            </a:r>
          </a:p>
          <a:p>
            <a:pPr lvl="2" eaLnBrk="1" hangingPunct="1">
              <a:buNone/>
            </a:pPr>
            <a:r>
              <a:rPr lang="en-US" altLang="en-US" dirty="0"/>
              <a:t>1.	Determine whether all PREPARER processes are busy:</a:t>
            </a:r>
          </a:p>
          <a:p>
            <a:pPr lvl="4" eaLnBrk="1" hangingPunct="1"/>
            <a:r>
              <a:rPr lang="en-US" altLang="en-US" dirty="0"/>
              <a:t>SELECT COUNT(*) AS IDLE_PREPARER</a:t>
            </a:r>
          </a:p>
          <a:p>
            <a:pPr lvl="4" eaLnBrk="1" hangingPunct="1">
              <a:spcBef>
                <a:spcPts val="0"/>
              </a:spcBef>
            </a:pPr>
            <a:r>
              <a:rPr lang="en-US" altLang="en-US" dirty="0"/>
              <a:t>FROM V$LOGSTDBY_PROCESS</a:t>
            </a:r>
          </a:p>
          <a:p>
            <a:pPr lvl="4" eaLnBrk="1" hangingPunct="1">
              <a:spcBef>
                <a:spcPts val="0"/>
              </a:spcBef>
            </a:pPr>
            <a:r>
              <a:rPr lang="en-US" altLang="en-US" dirty="0"/>
              <a:t>WHERE TYPE = 'PREPARER' and status_code = 16116;</a:t>
            </a:r>
          </a:p>
          <a:p>
            <a:pPr lvl="2" eaLnBrk="1" hangingPunct="1">
              <a:buNone/>
            </a:pPr>
            <a:r>
              <a:rPr lang="en-US" altLang="en-US" dirty="0"/>
              <a:t>2.	Determine whether the number of transactions ready to be applied is less than the number of APPLIER processes:</a:t>
            </a:r>
          </a:p>
          <a:p>
            <a:pPr lvl="4" eaLnBrk="1" hangingPunct="1"/>
            <a:r>
              <a:rPr lang="en-US" altLang="en-US" dirty="0"/>
              <a:t>SELECT NAME, VALUE FROM V$LOGSTDBY_STATS </a:t>
            </a:r>
          </a:p>
          <a:p>
            <a:pPr lvl="4" eaLnBrk="1" hangingPunct="1">
              <a:spcBef>
                <a:spcPts val="0"/>
              </a:spcBef>
            </a:pPr>
            <a:r>
              <a:rPr lang="en-US" altLang="en-US" dirty="0"/>
              <a:t>WHERE NAME = 'txns applied' OR NAME = 'distinct txns in queue‘</a:t>
            </a:r>
          </a:p>
          <a:p>
            <a:pPr lvl="4" eaLnBrk="1" hangingPunct="1">
              <a:spcBef>
                <a:spcPts val="0"/>
              </a:spcBef>
            </a:pPr>
            <a:r>
              <a:rPr lang="en-US" altLang="en-US" dirty="0"/>
              <a:t>SELECT COUNT(*) AS APPLIER_COUNT</a:t>
            </a:r>
          </a:p>
          <a:p>
            <a:pPr lvl="4" eaLnBrk="1" hangingPunct="1">
              <a:spcBef>
                <a:spcPts val="0"/>
              </a:spcBef>
            </a:pPr>
            <a:r>
              <a:rPr lang="en-US" altLang="en-US" dirty="0"/>
              <a:t>FROM V$LOGSTDBY_PROCESS WHERE TYPE = 'APPLIER</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373</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36337340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ts val="0"/>
              </a:spcBef>
              <a:buNone/>
            </a:pPr>
            <a:r>
              <a:rPr lang="en-US" altLang="en-US" dirty="0"/>
              <a:t>3.	Determine whether there are idle APPLIER processes:</a:t>
            </a:r>
          </a:p>
          <a:p>
            <a:pPr lvl="4" eaLnBrk="1" hangingPunct="1">
              <a:spcBef>
                <a:spcPts val="600"/>
              </a:spcBef>
            </a:pPr>
            <a:r>
              <a:rPr lang="en-US" altLang="en-US" dirty="0"/>
              <a:t>SELECT COUNT(*) AS IDLE_APPLIER</a:t>
            </a:r>
          </a:p>
          <a:p>
            <a:pPr lvl="4" eaLnBrk="1" hangingPunct="1">
              <a:spcBef>
                <a:spcPts val="0"/>
              </a:spcBef>
            </a:pPr>
            <a:r>
              <a:rPr lang="en-US" altLang="en-US" dirty="0"/>
              <a:t>FROM V$LOGSTDBY_PROCESS</a:t>
            </a:r>
          </a:p>
          <a:p>
            <a:pPr lvl="4" eaLnBrk="1" hangingPunct="1">
              <a:spcBef>
                <a:spcPts val="0"/>
              </a:spcBef>
            </a:pPr>
            <a:r>
              <a:rPr lang="en-US" altLang="en-US" dirty="0"/>
              <a:t>WHERE TYPE = 'APPLIER' and status_code = 16116;</a:t>
            </a:r>
          </a:p>
          <a:p>
            <a:pPr lvl="1" eaLnBrk="1" hangingPunct="1">
              <a:spcBef>
                <a:spcPts val="0"/>
              </a:spcBef>
            </a:pPr>
            <a:endParaRPr lang="en-US" altLang="en-US" dirty="0"/>
          </a:p>
          <a:p>
            <a:pPr lvl="1" eaLnBrk="1" hangingPunct="1">
              <a:spcBef>
                <a:spcPts val="0"/>
              </a:spcBef>
            </a:pPr>
            <a:r>
              <a:rPr lang="en-US" altLang="en-US" dirty="0"/>
              <a:t>Before you increase the number of PREPARER processes, consider the requirement:</a:t>
            </a:r>
          </a:p>
          <a:p>
            <a:pPr lvl="4" eaLnBrk="1" hangingPunct="1">
              <a:spcBef>
                <a:spcPts val="0"/>
              </a:spcBef>
            </a:pPr>
            <a:r>
              <a:rPr lang="en-US" altLang="en-US" dirty="0"/>
              <a:t>APPLY_SERVERS + PREPARE_SERVERS = MAX_SERVERS – 3</a:t>
            </a:r>
          </a:p>
          <a:p>
            <a:pPr lvl="1" eaLnBrk="1" hangingPunct="1">
              <a:spcBef>
                <a:spcPts val="0"/>
              </a:spcBef>
            </a:pPr>
            <a:endParaRPr lang="en-US" altLang="en-US" dirty="0"/>
          </a:p>
          <a:p>
            <a:pPr lvl="1" eaLnBrk="1" hangingPunct="1">
              <a:spcBef>
                <a:spcPts val="0"/>
              </a:spcBef>
            </a:pPr>
            <a:r>
              <a:rPr lang="en-US" altLang="en-US" dirty="0"/>
              <a:t>You may need to increase the value of </a:t>
            </a:r>
            <a:r>
              <a:rPr lang="en-US" altLang="en-US" dirty="0">
                <a:latin typeface="Courier New" panose="02070309020205020404" pitchFamily="49" charset="0"/>
              </a:rPr>
              <a:t>MAX_SERVERS</a:t>
            </a:r>
            <a:r>
              <a:rPr lang="en-US" altLang="en-US" dirty="0"/>
              <a:t> before increasing the value of </a:t>
            </a:r>
            <a:r>
              <a:rPr lang="en-US" altLang="en-US" dirty="0">
                <a:latin typeface="Courier New" panose="02070309020205020404" pitchFamily="49" charset="0"/>
              </a:rPr>
              <a:t>PREPARE_SERVERS</a:t>
            </a:r>
            <a:r>
              <a:rPr lang="en-US" altLang="en-US" dirty="0"/>
              <a:t>.</a:t>
            </a:r>
          </a:p>
          <a:p>
            <a:pPr lvl="1" eaLnBrk="1" hangingPunct="1">
              <a:spcBef>
                <a:spcPts val="0"/>
              </a:spcBef>
            </a:pPr>
            <a:endParaRPr lang="en-US" altLang="en-US" dirty="0"/>
          </a:p>
          <a:p>
            <a:pPr lvl="1" eaLnBrk="1" hangingPunct="1">
              <a:spcBef>
                <a:spcPts val="0"/>
              </a:spcBef>
            </a:pPr>
            <a:r>
              <a:rPr lang="en-US" altLang="en-US" dirty="0"/>
              <a:t>Use the </a:t>
            </a:r>
            <a:r>
              <a:rPr lang="en-US" altLang="en-US" dirty="0">
                <a:latin typeface="Courier New" panose="02070309020205020404" pitchFamily="49" charset="0"/>
              </a:rPr>
              <a:t>DBMS_LOGSTDBY.APPLY_SET</a:t>
            </a:r>
            <a:r>
              <a:rPr lang="en-US" altLang="en-US" dirty="0"/>
              <a:t> procedure to increase the values of </a:t>
            </a:r>
            <a:r>
              <a:rPr lang="en-US" altLang="en-US" dirty="0">
                <a:latin typeface="Courier New" panose="02070309020205020404" pitchFamily="49" charset="0"/>
              </a:rPr>
              <a:t>MAX_SERVERS</a:t>
            </a:r>
            <a:r>
              <a:rPr lang="en-US" altLang="en-US" dirty="0"/>
              <a:t> and </a:t>
            </a:r>
            <a:r>
              <a:rPr lang="en-US" altLang="en-US" dirty="0">
                <a:latin typeface="Courier New" panose="02070309020205020404" pitchFamily="49" charset="0"/>
              </a:rPr>
              <a:t>PREPARE_SERVERS</a:t>
            </a:r>
            <a:r>
              <a:rPr lang="en-US" altLang="en-US" dirty="0"/>
              <a:t>, as shown in the following example:</a:t>
            </a:r>
          </a:p>
          <a:p>
            <a:pPr lvl="4" eaLnBrk="1" hangingPunct="1">
              <a:spcBef>
                <a:spcPts val="0"/>
              </a:spcBef>
            </a:pPr>
            <a:r>
              <a:rPr lang="en-US" altLang="en-US" dirty="0"/>
              <a:t>SQL&gt; EXECUTE DBMS_LOGSTDBY.APPLY_SET('MAX_SERVERS', 26);</a:t>
            </a:r>
          </a:p>
          <a:p>
            <a:pPr lvl="4" eaLnBrk="1" hangingPunct="1">
              <a:spcBef>
                <a:spcPts val="0"/>
              </a:spcBef>
            </a:pPr>
            <a:r>
              <a:rPr lang="en-US" altLang="en-US" dirty="0"/>
              <a:t>SQL&gt; EXECUTE DBMS_LOGSTDBY.APPLY_SET('PREPARE_SERVERS', 3);</a:t>
            </a:r>
          </a:p>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374</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48633906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altLang="en-US" dirty="0"/>
              <a:t>Oracle Data Guard has several processes on the Primary and Standby databases that handle redo transport and archiving, which communicate with each other over the network. In certain failure situations, network hangs, disconnects, and disk I/O issues, these processes can hang potentially, causing delays in redo transport and gap resolution. Data Guard has an internal mechanism to detect these hung processes and to terminate them, allowing the normal outage resolution to occur.</a:t>
            </a:r>
          </a:p>
          <a:p>
            <a:pPr lvl="1" eaLnBrk="1" hangingPunct="1">
              <a:defRPr/>
            </a:pPr>
            <a:r>
              <a:rPr lang="en-US" dirty="0"/>
              <a:t>The following parameters allow the waits times to be tuned for a specific Data Guard configuration based on the user network and Disk I/O behavior:</a:t>
            </a:r>
          </a:p>
          <a:p>
            <a:pPr lvl="2" eaLnBrk="1" hangingPunct="1">
              <a:defRPr/>
            </a:pPr>
            <a:r>
              <a:rPr lang="en-US" dirty="0">
                <a:latin typeface="Courier New" panose="02070309020205020404" pitchFamily="49" charset="0"/>
                <a:cs typeface="Courier New" panose="02070309020205020404" pitchFamily="49" charset="0"/>
              </a:rPr>
              <a:t>DATA_GUARD_MAX_IO_TIME:</a:t>
            </a:r>
            <a:r>
              <a:rPr lang="en-US" dirty="0"/>
              <a:t> This parameter sets the maximum number of seconds that can elapse before a process is considered hung while performing a regular I/O operation in an Oracle Data Guard environment. Regular I/O operations include read, write, and status operations.</a:t>
            </a:r>
          </a:p>
          <a:p>
            <a:pPr lvl="2" eaLnBrk="1" hangingPunct="1">
              <a:defRPr/>
            </a:pPr>
            <a:r>
              <a:rPr lang="en-US" dirty="0">
                <a:latin typeface="Courier New" panose="02070309020205020404" pitchFamily="49" charset="0"/>
                <a:cs typeface="Courier New" panose="02070309020205020404" pitchFamily="49" charset="0"/>
              </a:rPr>
              <a:t>DATA_GUARD_MAX_LONGIO_TIME</a:t>
            </a:r>
            <a:r>
              <a:rPr lang="en-US" dirty="0"/>
              <a:t>: This parameter sets the maximum number of seconds that can elapse before a process is considered hung while performing a long I/O operation in an Oracle Data Guard environment. Long I/O operations include open and close operations</a:t>
            </a:r>
            <a:r>
              <a:rPr 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375</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20220559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altLang="en-US" dirty="0"/>
              <a:t>The following list shows the diagnostic tools that can be used to troubleshoot the Database / SQL Performance problems in an ADG (Active Data Guard) environment (read-only standby database).</a:t>
            </a:r>
          </a:p>
          <a:p>
            <a:pPr lvl="2" eaLnBrk="1" hangingPunct="1">
              <a:defRPr/>
            </a:pPr>
            <a:r>
              <a:rPr lang="en-US" altLang="en-US" dirty="0"/>
              <a:t>Standby Statspack: This can be used to collect data from a standby database that is opened in read-only. As a starting point, use Standby Statspack to identify Top SQL (by CPU, Elapsed Time, Buffer Gets, etc.).</a:t>
            </a:r>
          </a:p>
          <a:p>
            <a:pPr lvl="2" eaLnBrk="1" hangingPunct="1">
              <a:defRPr/>
            </a:pPr>
            <a:r>
              <a:rPr lang="en-US" altLang="en-US" dirty="0"/>
              <a:t>In-Memory Active Session History (ASH): Real-time statistics can be collected on an Active Data Guard standby database (11</a:t>
            </a:r>
            <a:r>
              <a:rPr lang="en-US" altLang="en-US" i="1" dirty="0"/>
              <a:t>g</a:t>
            </a:r>
            <a:r>
              <a:rPr lang="en-US" altLang="en-US" dirty="0"/>
              <a:t> and later) using in-memory ASH.</a:t>
            </a:r>
          </a:p>
          <a:p>
            <a:pPr lvl="2" eaLnBrk="1" hangingPunct="1">
              <a:defRPr/>
            </a:pPr>
            <a:r>
              <a:rPr lang="en-US" altLang="en-US" dirty="0"/>
              <a:t>Real-Time SQL Monitoring: </a:t>
            </a:r>
            <a:r>
              <a:rPr lang="en-US" dirty="0"/>
              <a:t>Beginning with Oracle Database 11</a:t>
            </a:r>
            <a:r>
              <a:rPr lang="en-US" i="1" dirty="0"/>
              <a:t>g</a:t>
            </a:r>
            <a:r>
              <a:rPr lang="en-US" dirty="0"/>
              <a:t> Release 2 (11.2.0.2), users may use Real-Time SQL Monitoring Active Report for a particular execution of long-running SQL (accruing more than 5s of CPU or I/O) with Active Data Guard standby databases.</a:t>
            </a:r>
          </a:p>
          <a:p>
            <a:pPr lvl="2" eaLnBrk="1" hangingPunct="1">
              <a:defRPr/>
            </a:pPr>
            <a:r>
              <a:rPr lang="en-US" dirty="0"/>
              <a:t>The Oracle Diagnostic Pack can be used with an Oracle Active Data Guard standby database that is open in read-only mode. This enables you to capture performance data to the Automatic Workload Repository (AWR) for an Oracle Active Data Guard standby and to run Automatic Database Diagnostic Monitor (ADDM) analysis on the AWR data.</a:t>
            </a:r>
          </a:p>
          <a:p>
            <a:pPr lvl="1" eaLnBrk="1" hangingPunct="1">
              <a:defRPr/>
            </a:pPr>
            <a:endParaRPr lang="en-US" dirty="0"/>
          </a:p>
          <a:p>
            <a:pPr lvl="1" eaLnBrk="1" hangingPunct="1">
              <a:defRPr/>
            </a:pPr>
            <a:r>
              <a:rPr lang="en-US" dirty="0"/>
              <a:t>For more information on the diagnostic tools, review the My Oracle Support note 2269132.1.</a:t>
            </a:r>
            <a:r>
              <a:rPr lang="en-US" altLang="en-US" dirty="0"/>
              <a:t> </a:t>
            </a:r>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376</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93291619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altLang="en-US" dirty="0"/>
              <a:t>Starting with Oracle Database 12</a:t>
            </a:r>
            <a:r>
              <a:rPr lang="en-US" altLang="en-US" i="1" dirty="0"/>
              <a:t>c</a:t>
            </a:r>
            <a:r>
              <a:rPr lang="en-US" altLang="en-US" dirty="0"/>
              <a:t> Release 2, the AWR framework is enhanced to support capture of remote snapshots from any generic database, including Active Data Guard (ADG) databases. This framework is called the Remote Management Framework (RMF).</a:t>
            </a:r>
          </a:p>
          <a:p>
            <a:pPr lvl="2" eaLnBrk="1" hangingPunct="1">
              <a:defRPr/>
            </a:pPr>
            <a:r>
              <a:rPr lang="en-US" altLang="en-US" dirty="0"/>
              <a:t>A target catalog database collects snapshots from the remote databases (sources).</a:t>
            </a:r>
          </a:p>
          <a:p>
            <a:pPr lvl="2" eaLnBrk="1" hangingPunct="1">
              <a:defRPr/>
            </a:pPr>
            <a:r>
              <a:rPr lang="en-US" altLang="en-US" dirty="0"/>
              <a:t>Snapshots can be collected automatically or manually.</a:t>
            </a:r>
          </a:p>
          <a:p>
            <a:pPr lvl="2" eaLnBrk="1" hangingPunct="1">
              <a:defRPr/>
            </a:pPr>
            <a:r>
              <a:rPr lang="en-US" altLang="en-US" dirty="0"/>
              <a:t>AWR tables on the catalog database accumulate snapshot data from all sources via database links.</a:t>
            </a:r>
          </a:p>
          <a:p>
            <a:pPr lvl="2" eaLnBrk="1" hangingPunct="1">
              <a:defRPr/>
            </a:pPr>
            <a:r>
              <a:rPr lang="en-US" altLang="en-US" dirty="0"/>
              <a:t>Source databases must be registered on the catalog via new </a:t>
            </a:r>
            <a:r>
              <a:rPr lang="en-US" altLang="en-US" dirty="0">
                <a:latin typeface="Courier New" panose="02070309020205020404" pitchFamily="49" charset="0"/>
                <a:cs typeface="Courier New" panose="02070309020205020404" pitchFamily="49" charset="0"/>
              </a:rPr>
              <a:t>DBMS_WORKLOAD_REPOSITORY.REGISTER_REMOTE_DATABASE API</a:t>
            </a:r>
            <a:r>
              <a:rPr lang="en-US" altLang="en-US" dirty="0" smtClean="0">
                <a:latin typeface="Courier New" panose="02070309020205020404" pitchFamily="49" charset="0"/>
                <a:cs typeface="Courier New" panose="02070309020205020404" pitchFamily="49" charset="0"/>
              </a:rPr>
              <a:t>.</a:t>
            </a:r>
            <a:endParaRPr lang="en-US" alt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377</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37621583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basic steps for setting up the RMF topology for generating AWR on the physical standby are the following: </a:t>
            </a:r>
          </a:p>
          <a:p>
            <a:pPr marL="685800" lvl="2" eaLnBrk="1" hangingPunct="1">
              <a:buFont typeface="Calibri" panose="020F0502020204030204" pitchFamily="34" charset="0"/>
              <a:buAutoNum type="arabicPeriod"/>
            </a:pPr>
            <a:r>
              <a:rPr lang="en-US" altLang="en-US" dirty="0"/>
              <a:t>Configure database nodes to add to the topology.</a:t>
            </a:r>
          </a:p>
          <a:p>
            <a:pPr marL="685800" lvl="2" eaLnBrk="1" hangingPunct="1">
              <a:buFont typeface="Calibri" panose="020F0502020204030204" pitchFamily="34" charset="0"/>
              <a:buAutoNum type="arabicPeriod"/>
            </a:pPr>
            <a:r>
              <a:rPr lang="en-US" altLang="en-US" dirty="0"/>
              <a:t>Create the topology.</a:t>
            </a:r>
          </a:p>
          <a:p>
            <a:pPr marL="685800" lvl="2" eaLnBrk="1" hangingPunct="1">
              <a:buFont typeface="Calibri" panose="020F0502020204030204" pitchFamily="34" charset="0"/>
              <a:buAutoNum type="arabicPeriod"/>
            </a:pPr>
            <a:r>
              <a:rPr lang="en-US" altLang="en-US" dirty="0"/>
              <a:t>Register database nodes with the topology.</a:t>
            </a:r>
          </a:p>
          <a:p>
            <a:pPr marL="685800" lvl="2" eaLnBrk="1" hangingPunct="1">
              <a:buFont typeface="Calibri" panose="020F0502020204030204" pitchFamily="34" charset="0"/>
              <a:buAutoNum type="arabicPeriod"/>
            </a:pPr>
            <a:r>
              <a:rPr lang="en-US" altLang="en-US" dirty="0"/>
              <a:t>Create remote snapshots.</a:t>
            </a:r>
          </a:p>
          <a:p>
            <a:pPr marL="685800" lvl="2" eaLnBrk="1" hangingPunct="1">
              <a:buFont typeface="Calibri" panose="020F0502020204030204" pitchFamily="34" charset="0"/>
              <a:buAutoNum type="arabicPeriod"/>
            </a:pPr>
            <a:r>
              <a:rPr lang="en-US" altLang="en-US" dirty="0"/>
              <a:t>Generate the AWR.</a:t>
            </a:r>
          </a:p>
          <a:p>
            <a:pPr lvl="1" eaLnBrk="1" hangingPunct="1"/>
            <a:endParaRPr lang="en-US" altLang="en-US" dirty="0"/>
          </a:p>
          <a:p>
            <a:pPr lvl="1" eaLnBrk="1" hangingPunct="1"/>
            <a:r>
              <a:rPr lang="en-US" altLang="en-US" dirty="0"/>
              <a:t>For more information, review the My Oracle Support note 2409808.1</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378</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54101508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 xmlns:a16="http://schemas.microsoft.com/office/drawing/2014/main" id="{18913FD7-90D1-44C7-A387-158493408287}"/>
              </a:ext>
            </a:extLst>
          </p:cNvPr>
          <p:cNvSpPr>
            <a:spLocks noGrp="1" noChangeArrowheads="1"/>
          </p:cNvSpPr>
          <p:nvPr>
            <p:ph type="body" idx="1"/>
          </p:nvPr>
        </p:nvSpPr>
        <p:spPr/>
        <p:txBody>
          <a:bodyPr/>
          <a:lstStyle/>
          <a:p>
            <a:r>
              <a:rPr lang="en-US" altLang="en-US" dirty="0"/>
              <a:t>Answer: a</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379</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268846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achieve high network throughput, especially for a high-latency, high-bandwidth network, the minimum recommended setting for the sizes of the TCP send and receive socket buffers is the bandwidth-delay product (BDP) of the network link between the primary and standby systems. BDP is the product of the network bandwidth and latency. Tests have shown incremental throughput increases with socket buffer settings up to three times the BDP. Socket buffer sizes are set using the Oracle Net parameters </a:t>
            </a:r>
            <a:r>
              <a:rPr lang="en-US" altLang="en-US" dirty="0">
                <a:latin typeface="Courier New" panose="02070309020205020404" pitchFamily="49" charset="0"/>
              </a:rPr>
              <a:t>RECV_BUF_SIZE</a:t>
            </a:r>
            <a:r>
              <a:rPr lang="en-US" altLang="en-US" dirty="0"/>
              <a:t> and </a:t>
            </a:r>
            <a:r>
              <a:rPr lang="en-US" altLang="en-US" dirty="0">
                <a:latin typeface="Courier New" panose="02070309020205020404" pitchFamily="49" charset="0"/>
              </a:rPr>
              <a:t>SEND_BUF_SIZE</a:t>
            </a:r>
            <a:r>
              <a:rPr lang="en-US" altLang="en-US" dirty="0"/>
              <a:t>. For example, if bandwidth is 622 Mbit/s per second and latency is 30 ms, you would calculate the minimum size for the </a:t>
            </a:r>
            <a:r>
              <a:rPr lang="en-US" altLang="en-US" dirty="0">
                <a:latin typeface="Courier New" panose="02070309020205020404" pitchFamily="49" charset="0"/>
              </a:rPr>
              <a:t>RECV_BUF_SIZE</a:t>
            </a:r>
            <a:r>
              <a:rPr lang="en-US" altLang="en-US" dirty="0"/>
              <a:t> and </a:t>
            </a:r>
            <a:r>
              <a:rPr lang="en-US" altLang="en-US" dirty="0">
                <a:latin typeface="Courier New" panose="02070309020205020404" pitchFamily="49" charset="0"/>
              </a:rPr>
              <a:t>SEND_BUF_SIZE</a:t>
            </a:r>
            <a:r>
              <a:rPr lang="en-US" altLang="en-US" dirty="0"/>
              <a:t> parameters as follows: 622,000,000 / 8 x 0.030 = 2,332,500 bytes. Then multiply the BDP 2,332,500 x 3 for a total of 6,997,500. Set the send and receive buffer sizes at either the value you calculated or 10 MB (10485760), whichever is larger.</a:t>
            </a:r>
          </a:p>
          <a:p>
            <a:pPr lvl="1" eaLnBrk="1" hangingPunct="1"/>
            <a:r>
              <a:rPr lang="en-US" altLang="en-US" dirty="0"/>
              <a:t>Oracle Net buffers data into what is called a session data unit (SDU), with a default size of 8192 bytes. These data units are then sent to the network layer when they are full, flushed, or read by the client. Generally, Data Guard sends redo in much larger chunks than 8192 bytes, so this default is insufficient, because you can end up having to send more pieces (chopping up the data) to Oracle Net Services. Increase this to 64 KB. </a:t>
            </a:r>
          </a:p>
          <a:p>
            <a:pPr lvl="1" eaLnBrk="1" hangingPunct="1"/>
            <a:r>
              <a:rPr lang="en-US" altLang="en-US" dirty="0"/>
              <a:t>To preempt delays in buffer flushing in the TCP protocol stack, disable the TCP Nagle algorithm by setting </a:t>
            </a:r>
            <a:r>
              <a:rPr lang="en-US" altLang="en-US" dirty="0">
                <a:latin typeface="Courier New" panose="02070309020205020404" pitchFamily="49" charset="0"/>
              </a:rPr>
              <a:t>TCP.NODELAY</a:t>
            </a:r>
            <a:r>
              <a:rPr lang="en-US" altLang="en-US" dirty="0"/>
              <a:t> to YES in the </a:t>
            </a:r>
            <a:r>
              <a:rPr lang="en-US" altLang="en-US" dirty="0">
                <a:latin typeface="Courier New" panose="02070309020205020404" pitchFamily="49" charset="0"/>
              </a:rPr>
              <a:t>sqlnet.ora</a:t>
            </a:r>
            <a:r>
              <a:rPr lang="en-US" altLang="en-US" dirty="0"/>
              <a:t> file on both the primary and standby systems.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38</a:t>
            </a:fld>
            <a:endParaRPr lang="en-US" dirty="0"/>
          </a:p>
        </p:txBody>
      </p:sp>
    </p:spTree>
    <p:extLst>
      <p:ext uri="{BB962C8B-B14F-4D97-AF65-F5344CB8AC3E}">
        <p14:creationId xmlns:p14="http://schemas.microsoft.com/office/powerpoint/2010/main" val="322323827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 xmlns:a16="http://schemas.microsoft.com/office/drawing/2014/main" id="{FCA4CB68-EDD7-4E25-8E01-55C8ADF84875}"/>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380</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93297941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 xmlns:a16="http://schemas.microsoft.com/office/drawing/2014/main" id="{FCA4CB68-EDD7-4E25-8E01-55C8ADF84875}"/>
              </a:ext>
            </a:extLst>
          </p:cNvPr>
          <p:cNvSpPr>
            <a:spLocks noGrp="1" noChangeArrowheads="1"/>
          </p:cNvSpPr>
          <p:nvPr>
            <p:ph type="body" idx="1"/>
          </p:nvPr>
        </p:nvSpPr>
        <p:spPr/>
        <p:txBody>
          <a:bodyPr/>
          <a:lstStyle/>
          <a:p>
            <a:r>
              <a:rPr lang="en-US" altLang="en-US" dirty="0"/>
              <a:t>Answer: e</a:t>
            </a:r>
          </a:p>
        </p:txBody>
      </p:sp>
      <p:sp>
        <p:nvSpPr>
          <p:cNvPr id="9" name="Slide Image Placeholder 8"/>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381</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0362211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382</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302800096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latin typeface="Oracle Sans" panose="020B0503020204020204" pitchFamily="34" charset="0"/>
                <a:cs typeface="Adobe Devanagari" panose="02040503050201020203" pitchFamily="18" charset="0"/>
              </a:rPr>
              <a:t>Oracle Database 19c: Data Guard Administration Workshop   13 - </a:t>
            </a:r>
            <a:fld id="{7C951E65-0BAA-4B24-AD87-683F8269D8DB}" type="slidenum">
              <a:rPr lang="en-US" smtClean="0">
                <a:latin typeface="Oracle Sans" panose="020B0503020204020204" pitchFamily="34" charset="0"/>
                <a:cs typeface="Adobe Devanagari" panose="02040503050201020203" pitchFamily="18" charset="0"/>
              </a:rPr>
              <a:pPr>
                <a:defRPr/>
              </a:pPr>
              <a:t>383</a:t>
            </a:fld>
            <a:endParaRPr lang="en-US" dirty="0">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12338732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3863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66448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386</a:t>
            </a:fld>
            <a:endParaRPr lang="en-US" dirty="0"/>
          </a:p>
        </p:txBody>
      </p:sp>
    </p:spTree>
    <p:extLst>
      <p:ext uri="{BB962C8B-B14F-4D97-AF65-F5344CB8AC3E}">
        <p14:creationId xmlns:p14="http://schemas.microsoft.com/office/powerpoint/2010/main" val="139790023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7">
            <a:extLst>
              <a:ext uri="{FF2B5EF4-FFF2-40B4-BE49-F238E27FC236}">
                <a16:creationId xmlns="" xmlns:a16="http://schemas.microsoft.com/office/drawing/2014/main" id="{462FAEBF-5677-488D-B484-6DF58AD17A49}"/>
              </a:ext>
            </a:extLst>
          </p:cNvPr>
          <p:cNvSpPr>
            <a:spLocks noGrp="1" noChangeArrowheads="1"/>
          </p:cNvSpPr>
          <p:nvPr>
            <p:ph type="body" idx="1"/>
          </p:nvPr>
        </p:nvSpPr>
        <p:spPr/>
        <p:txBody>
          <a:bodyPr/>
          <a:lstStyle/>
          <a:p>
            <a:pPr lvl="1"/>
            <a:r>
              <a:rPr lang="en-US" altLang="en-US" dirty="0"/>
              <a:t>You can use role management services to change the primary and standby roles dynamically as a planned transition called a switchover operation or as a result of a database failure through a failover operation. </a:t>
            </a:r>
          </a:p>
          <a:p>
            <a:pPr lvl="1"/>
            <a:r>
              <a:rPr lang="en-US" altLang="en-US" dirty="0"/>
              <a:t>For example, you might perform a switchover operation to transition the primary database to the standby role and transition a standby database to the primary role to perform routine maintenance tasks.</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387</a:t>
            </a:fld>
            <a:endParaRPr lang="en-US" dirty="0"/>
          </a:p>
        </p:txBody>
      </p:sp>
    </p:spTree>
    <p:extLst>
      <p:ext uri="{BB962C8B-B14F-4D97-AF65-F5344CB8AC3E}">
        <p14:creationId xmlns:p14="http://schemas.microsoft.com/office/powerpoint/2010/main" val="3357992207"/>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b="1" dirty="0"/>
              <a:t>Switchover</a:t>
            </a:r>
          </a:p>
          <a:p>
            <a:pPr lvl="1" eaLnBrk="1" hangingPunct="1"/>
            <a:r>
              <a:rPr lang="en-US" altLang="en-US" dirty="0"/>
              <a:t>You can use the switchover feature to switch the role of the primary database to one of the available standby databases. The chosen standby database becomes the primary database, and the original primary database then becomes a standby database. There is no need to re-create any of the databases involved in the switchover operation. There is no data divergence between the original and new primary databases after successful completion of the switchover.</a:t>
            </a:r>
          </a:p>
          <a:p>
            <a:pPr lvl="1" eaLnBrk="1" hangingPunct="1"/>
            <a:r>
              <a:rPr lang="en-US" altLang="en-US" b="1" dirty="0"/>
              <a:t>Failover</a:t>
            </a:r>
          </a:p>
          <a:p>
            <a:pPr lvl="1" eaLnBrk="1" hangingPunct="1"/>
            <a:r>
              <a:rPr lang="en-US" altLang="en-US" dirty="0"/>
              <a:t>You invoke a failover operation when a failure occurs on the primary database and there is no possibility of recovering the primary database in a timely manner. During a failover operation, the standby database assumes the primary database role. You invoke the failover operation on the standby database that you want to fail over to the primary role.</a:t>
            </a:r>
          </a:p>
          <a:p>
            <a:pPr lvl="1" eaLnBrk="1" hangingPunct="1"/>
            <a:r>
              <a:rPr lang="en-US" altLang="en-US" b="1" dirty="0"/>
              <a:t>Note:</a:t>
            </a:r>
            <a:r>
              <a:rPr lang="en-US" altLang="en-US" dirty="0"/>
              <a:t> You can enable fast-start failover to fail over automatically when the primary database becomes unavailable. When fast-start failover is enabled, the broker determines whether a failover is necessary and initiates the failover to the specified target standby database automatically, with no need for DBA intervention and with no loss of data. For details, see the lesson titled “Enabling Fast-Start Failover</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388</a:t>
            </a:fld>
            <a:endParaRPr lang="en-US" dirty="0"/>
          </a:p>
        </p:txBody>
      </p:sp>
    </p:spTree>
    <p:extLst>
      <p:ext uri="{BB962C8B-B14F-4D97-AF65-F5344CB8AC3E}">
        <p14:creationId xmlns:p14="http://schemas.microsoft.com/office/powerpoint/2010/main" val="268776171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database buffer cache state is now maintained on an Oracle Active Data Guard standby during a role change. As of Oracle Database 18c, the database buffer cache state is maintained on an Active Data Guard standby during a role transition so that application performance is not affected by physical blocks read from disk to populate the buffer cache. This results in improved application performance on the new primary after a role transition.</a:t>
            </a:r>
          </a:p>
          <a:p>
            <a:pPr lvl="1"/>
            <a:endParaRPr lang="en-US" altLang="en-US" dirty="0"/>
          </a:p>
          <a:p>
            <a:pPr lvl="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389</a:t>
            </a:fld>
            <a:endParaRPr lang="en-US" dirty="0"/>
          </a:p>
        </p:txBody>
      </p:sp>
    </p:spTree>
    <p:extLst>
      <p:ext uri="{BB962C8B-B14F-4D97-AF65-F5344CB8AC3E}">
        <p14:creationId xmlns:p14="http://schemas.microsoft.com/office/powerpoint/2010/main" val="2158914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457200" y="449262"/>
            <a:ext cx="6858000" cy="9106217"/>
          </a:xfrm>
        </p:spPr>
        <p:txBody>
          <a:bodyPr/>
          <a:lstStyle/>
          <a:p>
            <a:pPr lvl="1"/>
            <a:r>
              <a:rPr lang="en-US" altLang="en-US" dirty="0"/>
              <a:t>The actual value of the </a:t>
            </a:r>
            <a:r>
              <a:rPr lang="en-US" altLang="en-US" dirty="0">
                <a:latin typeface="Courier New" panose="02070309020205020404" pitchFamily="49" charset="0"/>
              </a:rPr>
              <a:t>SEND_BUF_SIZE</a:t>
            </a:r>
            <a:r>
              <a:rPr lang="en-US" altLang="en-US" dirty="0"/>
              <a:t> and </a:t>
            </a:r>
            <a:r>
              <a:rPr lang="en-US" altLang="en-US" dirty="0">
                <a:latin typeface="Courier New" panose="02070309020205020404" pitchFamily="49" charset="0"/>
              </a:rPr>
              <a:t>RECV_BUF_SIZE</a:t>
            </a:r>
            <a:r>
              <a:rPr lang="en-US" altLang="en-US" dirty="0"/>
              <a:t> parameters may be less than the value specified because of limitations in the host operating system or due to memory constraints. The default values for these parameters are operating-system specific. The following are the defaults for the Linux operating system:</a:t>
            </a:r>
          </a:p>
          <a:p>
            <a:pPr lvl="1"/>
            <a:r>
              <a:rPr lang="en-US" altLang="en-US" dirty="0">
                <a:latin typeface="Courier New" panose="02070309020205020404" pitchFamily="49" charset="0"/>
              </a:rPr>
              <a:t>SEND_BUF_SIZE</a:t>
            </a:r>
            <a:r>
              <a:rPr lang="en-US" altLang="en-US" dirty="0"/>
              <a:t>: 131,072 bytes (128 KB)</a:t>
            </a:r>
          </a:p>
          <a:p>
            <a:pPr lvl="1"/>
            <a:r>
              <a:rPr lang="en-US" altLang="en-US" dirty="0">
                <a:latin typeface="Courier New" panose="02070309020205020404" pitchFamily="49" charset="0"/>
              </a:rPr>
              <a:t>RECV_BUF_SIZE</a:t>
            </a:r>
            <a:r>
              <a:rPr lang="en-US" altLang="en-US" dirty="0"/>
              <a:t>: 174,700 bytes</a:t>
            </a:r>
          </a:p>
          <a:p>
            <a:pPr lvl="1"/>
            <a:r>
              <a:rPr lang="en-US" altLang="en-US" dirty="0"/>
              <a:t>These values are typically modified to be higher when the </a:t>
            </a:r>
            <a:r>
              <a:rPr lang="en-US" altLang="en-US" dirty="0">
                <a:latin typeface="Courier New" panose="02070309020205020404" pitchFamily="49" charset="0"/>
              </a:rPr>
              <a:t>oracle-database-preinstall-19c</a:t>
            </a:r>
            <a:r>
              <a:rPr lang="en-US" altLang="en-US" dirty="0"/>
              <a:t> package is installed, but the modified values are still lower than the Data Guard best-practice recommended values.</a:t>
            </a:r>
          </a:p>
          <a:p>
            <a:pPr lvl="1"/>
            <a:r>
              <a:rPr lang="en-US" altLang="en-US" dirty="0"/>
              <a:t>The default and maximum amount for the receive socket memory can be determined with:</a:t>
            </a:r>
          </a:p>
          <a:p>
            <a:pPr lvl="1"/>
            <a:r>
              <a:rPr lang="en-US" altLang="en-US" dirty="0">
                <a:latin typeface="Courier New" panose="02070309020205020404" pitchFamily="49" charset="0"/>
              </a:rPr>
              <a:t># cat /proc/sys/net/core/rmem_default</a:t>
            </a:r>
          </a:p>
          <a:p>
            <a:pPr lvl="1"/>
            <a:r>
              <a:rPr lang="en-US" altLang="en-US" dirty="0">
                <a:latin typeface="Courier New" panose="02070309020205020404" pitchFamily="49" charset="0"/>
              </a:rPr>
              <a:t># cat /proc/sys/net/core/rmem_max</a:t>
            </a:r>
          </a:p>
          <a:p>
            <a:pPr lvl="1"/>
            <a:endParaRPr lang="en-US" altLang="en-US" dirty="0"/>
          </a:p>
          <a:p>
            <a:pPr lvl="1"/>
            <a:r>
              <a:rPr lang="en-US" altLang="en-US" dirty="0"/>
              <a:t>The default and maximum amount for the send socket memory can be determined with:</a:t>
            </a:r>
          </a:p>
          <a:p>
            <a:pPr lvl="1"/>
            <a:r>
              <a:rPr lang="en-US" altLang="en-US" dirty="0">
                <a:latin typeface="Courier New" panose="02070309020205020404" pitchFamily="49" charset="0"/>
              </a:rPr>
              <a:t># cat /proc/sys/net/core/wmem_default</a:t>
            </a:r>
          </a:p>
          <a:p>
            <a:pPr lvl="1"/>
            <a:r>
              <a:rPr lang="en-US" altLang="en-US" dirty="0">
                <a:latin typeface="Courier New" panose="02070309020205020404" pitchFamily="49" charset="0"/>
              </a:rPr>
              <a:t># cat /proc/sys/net/core/wmem_max</a:t>
            </a:r>
          </a:p>
          <a:p>
            <a:pPr lvl="1"/>
            <a:endParaRPr lang="en-US" altLang="en-US" dirty="0"/>
          </a:p>
          <a:p>
            <a:pPr lvl="1"/>
            <a:r>
              <a:rPr lang="en-US" altLang="en-US" dirty="0"/>
              <a:t>Adjust values with the following commands:</a:t>
            </a:r>
          </a:p>
          <a:p>
            <a:pPr lvl="1"/>
            <a:r>
              <a:rPr lang="en-US" altLang="en-US" dirty="0">
                <a:latin typeface="Courier New" panose="02070309020205020404" pitchFamily="49" charset="0"/>
              </a:rPr>
              <a:t># echo 'net.core.wmem_max=10485760' &gt;&gt; /etc/sysctl.conf</a:t>
            </a:r>
          </a:p>
          <a:p>
            <a:pPr lvl="1"/>
            <a:r>
              <a:rPr lang="en-US" altLang="en-US" dirty="0">
                <a:latin typeface="Courier New" panose="02070309020205020404" pitchFamily="49" charset="0"/>
              </a:rPr>
              <a:t># echo 'net.core.rmem_max=10485760' &gt;&gt; /etc/sysctl.conf</a:t>
            </a:r>
          </a:p>
          <a:p>
            <a:pPr lvl="1"/>
            <a:endParaRPr lang="en-US" altLang="en-US" dirty="0"/>
          </a:p>
          <a:p>
            <a:pPr lvl="1"/>
            <a:r>
              <a:rPr lang="en-US" altLang="en-US" dirty="0"/>
              <a:t>You must also set minimum size, initial size, and maximum size in bytes:</a:t>
            </a:r>
          </a:p>
          <a:p>
            <a:pPr lvl="1"/>
            <a:r>
              <a:rPr lang="en-US" altLang="en-US" dirty="0">
                <a:latin typeface="Courier New" panose="02070309020205020404" pitchFamily="49" charset="0"/>
              </a:rPr>
              <a:t># echo 'net.ipv4.tcp_rmem= 10240 131072 10485760' &gt;&gt; /etc/sysctl.conf</a:t>
            </a:r>
          </a:p>
          <a:p>
            <a:pPr lvl="1"/>
            <a:r>
              <a:rPr lang="en-US" altLang="en-US" dirty="0">
                <a:latin typeface="Courier New" panose="02070309020205020404" pitchFamily="49" charset="0"/>
              </a:rPr>
              <a:t># echo 'net.ipv4.tcp_wmem= 10240 131072 10485760' &gt;&gt; /etc/sysctl.conf</a:t>
            </a:r>
          </a:p>
          <a:p>
            <a:pPr lvl="1"/>
            <a:endParaRPr lang="en-US" altLang="en-US" dirty="0"/>
          </a:p>
          <a:p>
            <a:pPr lvl="1"/>
            <a:r>
              <a:rPr lang="en-US" altLang="en-US" dirty="0"/>
              <a:t>Reload the changes made by using the following command:</a:t>
            </a:r>
          </a:p>
          <a:p>
            <a:pPr lvl="1"/>
            <a:r>
              <a:rPr lang="en-US" altLang="en-US" dirty="0">
                <a:latin typeface="Courier New" panose="02070309020205020404" pitchFamily="49" charset="0"/>
              </a:rPr>
              <a:t># sysctl –p</a:t>
            </a:r>
          </a:p>
          <a:p>
            <a:pPr lvl="1"/>
            <a:r>
              <a:rPr lang="en-US" altLang="en-US" b="1" dirty="0"/>
              <a:t>Note: </a:t>
            </a:r>
            <a:r>
              <a:rPr lang="en-US" altLang="en-US" dirty="0"/>
              <a:t>Starting with Oracle Database 12</a:t>
            </a:r>
            <a:r>
              <a:rPr lang="en-US" altLang="en-US" i="1" dirty="0"/>
              <a:t>c</a:t>
            </a:r>
            <a:r>
              <a:rPr lang="en-US" altLang="en-US" dirty="0"/>
              <a:t> Release 1 (12.1), Oracle Net supports large session data unit (SDU) sizes, with a new upper limit of 2 MB. The larger SDU size can be used to achieve better utilization of available network bandwidth in networks that have high bandwidth delay products and host resources, according to application characteristics. At the moment in time of writing this course, current best practices recommend a value of 64 KB. This may change in the future with additional testing.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39</a:t>
            </a:fld>
            <a:endParaRPr lang="en-US" dirty="0"/>
          </a:p>
        </p:txBody>
      </p:sp>
    </p:spTree>
    <p:extLst>
      <p:ext uri="{BB962C8B-B14F-4D97-AF65-F5344CB8AC3E}">
        <p14:creationId xmlns:p14="http://schemas.microsoft.com/office/powerpoint/2010/main" val="35024832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As of Oracle Database 12.2.0.1, when a physical standby database is converted to a primary, you have the option of keeping any sessions connected to the physical standby, without disruption, during the switchover or failover.</a:t>
            </a:r>
          </a:p>
          <a:p>
            <a:pPr lvl="1"/>
            <a:r>
              <a:rPr lang="en-US" altLang="en-US" dirty="0">
                <a:latin typeface="Courier New" panose="02070309020205020404" pitchFamily="49" charset="0"/>
                <a:cs typeface="Courier New" panose="02070309020205020404" pitchFamily="49" charset="0"/>
              </a:rPr>
              <a:t>STANDBY_DB_PRESERVE_STATES</a:t>
            </a:r>
            <a:r>
              <a:rPr lang="en-US" altLang="en-US" dirty="0"/>
              <a:t> controls whether user sessions and current buffers are retained when a readable physical standby database is converted to a primary database. This parameter is meaningful on a physical standby database that is open in real-time query mode. To enable this feature, set the </a:t>
            </a:r>
            <a:r>
              <a:rPr lang="en-US" altLang="en-US" dirty="0">
                <a:latin typeface="Courier New" panose="02070309020205020404" pitchFamily="49" charset="0"/>
                <a:cs typeface="Courier New" panose="02070309020205020404" pitchFamily="49" charset="0"/>
              </a:rPr>
              <a:t>STANDBY_DB_PRESERVE_STATES</a:t>
            </a:r>
            <a:r>
              <a:rPr lang="en-US" altLang="en-US" dirty="0"/>
              <a:t> initialization parameter in your </a:t>
            </a:r>
            <a:r>
              <a:rPr lang="en-US" altLang="en-US" dirty="0">
                <a:latin typeface="Courier New" panose="02070309020205020404" pitchFamily="49" charset="0"/>
                <a:cs typeface="Courier New" panose="02070309020205020404" pitchFamily="49" charset="0"/>
              </a:rPr>
              <a:t>init.ora</a:t>
            </a:r>
            <a:r>
              <a:rPr lang="en-US" altLang="en-US" dirty="0"/>
              <a:t> file before the standby instance is started.</a:t>
            </a:r>
          </a:p>
          <a:p>
            <a:pPr lvl="1"/>
            <a:r>
              <a:rPr lang="en-US" altLang="en-US" dirty="0"/>
              <a:t>The possible values for the parameter in Oracle Database 19c are </a:t>
            </a:r>
            <a:r>
              <a:rPr lang="en-US" altLang="en-US" dirty="0">
                <a:latin typeface="Courier New" panose="02070309020205020404" pitchFamily="49" charset="0"/>
                <a:cs typeface="Courier New" panose="02070309020205020404" pitchFamily="49" charset="0"/>
              </a:rPr>
              <a:t>NONE</a:t>
            </a:r>
            <a:r>
              <a:rPr lang="en-US" altLang="en-US" dirty="0"/>
              <a:t>, </a:t>
            </a:r>
            <a:r>
              <a:rPr lang="en-US" altLang="en-US" dirty="0">
                <a:latin typeface="Courier New" panose="02070309020205020404" pitchFamily="49" charset="0"/>
                <a:cs typeface="Courier New" panose="02070309020205020404" pitchFamily="49" charset="0"/>
              </a:rPr>
              <a:t>SESSION</a:t>
            </a:r>
            <a:r>
              <a:rPr lang="en-US" altLang="en-US" dirty="0"/>
              <a:t>, </a:t>
            </a:r>
            <a:r>
              <a:rPr lang="en-US" altLang="en-US" dirty="0">
                <a:latin typeface="Courier New" panose="02070309020205020404" pitchFamily="49" charset="0"/>
                <a:cs typeface="Courier New" panose="02070309020205020404" pitchFamily="49" charset="0"/>
              </a:rPr>
              <a:t>BUFFER</a:t>
            </a:r>
            <a:r>
              <a:rPr lang="en-US" altLang="en-US" dirty="0"/>
              <a:t>, and </a:t>
            </a:r>
            <a:r>
              <a:rPr lang="en-US" altLang="en-US" dirty="0">
                <a:latin typeface="Courier New" panose="02070309020205020404" pitchFamily="49" charset="0"/>
                <a:cs typeface="Courier New" panose="02070309020205020404" pitchFamily="49" charset="0"/>
              </a:rPr>
              <a:t>ALL</a:t>
            </a:r>
            <a:r>
              <a:rPr lang="en-US" altLang="en-US" dirty="0"/>
              <a:t>. The default is </a:t>
            </a:r>
            <a:r>
              <a:rPr lang="en-US" altLang="en-US" dirty="0">
                <a:latin typeface="Courier New" panose="02070309020205020404" pitchFamily="49" charset="0"/>
                <a:cs typeface="Courier New" panose="02070309020205020404" pitchFamily="49" charset="0"/>
              </a:rPr>
              <a:t>NONE</a:t>
            </a:r>
            <a:r>
              <a:rPr lang="en-US" altLang="en-US" dirty="0"/>
              <a:t>, meaning nothing is retained and all sessions are disconnected. When this parameter is set to </a:t>
            </a:r>
            <a:r>
              <a:rPr lang="en-US" altLang="en-US" dirty="0">
                <a:latin typeface="Courier New" panose="02070309020205020404" pitchFamily="49" charset="0"/>
                <a:cs typeface="Courier New" panose="02070309020205020404" pitchFamily="49" charset="0"/>
              </a:rPr>
              <a:t>SESSION</a:t>
            </a:r>
            <a:r>
              <a:rPr lang="en-US" altLang="en-US" dirty="0"/>
              <a:t> or </a:t>
            </a:r>
            <a:r>
              <a:rPr lang="en-US" altLang="en-US" dirty="0">
                <a:latin typeface="Courier New" panose="02070309020205020404" pitchFamily="49" charset="0"/>
                <a:cs typeface="Courier New" panose="02070309020205020404" pitchFamily="49" charset="0"/>
              </a:rPr>
              <a:t>ALL</a:t>
            </a:r>
            <a:r>
              <a:rPr lang="en-US" altLang="en-US" dirty="0"/>
              <a:t>, user sessions are retained when a readable physical standby database is converted to a primary database. When the database is reopened as the primary database, the suspended sessions resume their operations as if nothing had happened. If the database (or an individual PDB) is not opened in the primary role, the sessions will be terminated.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390</a:t>
            </a:fld>
            <a:endParaRPr lang="en-US" dirty="0"/>
          </a:p>
        </p:txBody>
      </p:sp>
    </p:spTree>
    <p:extLst>
      <p:ext uri="{BB962C8B-B14F-4D97-AF65-F5344CB8AC3E}">
        <p14:creationId xmlns:p14="http://schemas.microsoft.com/office/powerpoint/2010/main" val="263137471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switchover operation transitions the primary database to the standby role and transitions the standby database to the primary role, without resetting the online redo logs of the new primary database. </a:t>
            </a:r>
          </a:p>
          <a:p>
            <a:pPr lvl="1" eaLnBrk="1" hangingPunct="1"/>
            <a:r>
              <a:rPr lang="en-US" altLang="en-US" dirty="0"/>
              <a:t>The primary database at the start of a switchover operation will need to be shut down and restarted. The physical standby database is not shut down and restarted during a switchover. If the physical standby database is in the Active Data Guard mode, it is closed for the transition and then opened again after the switchover completes, but it is never totally shut down to require a restart.</a:t>
            </a:r>
          </a:p>
          <a:p>
            <a:pPr lvl="1" eaLnBrk="1" hangingPunct="1"/>
            <a:r>
              <a:rPr lang="en-US" altLang="en-US" dirty="0"/>
              <a:t>If the switchover operation involves a logical standby database, there is no need to shut down and restart either the primary database or any of the standby databases. Logical standby databases do not need to be shut down and restarted.</a:t>
            </a:r>
          </a:p>
          <a:p>
            <a:pPr lvl="1" eaLnBrk="1" hangingPunct="1"/>
            <a:r>
              <a:rPr lang="en-US" altLang="en-US" b="1" dirty="0"/>
              <a:t>Note:</a:t>
            </a:r>
            <a:r>
              <a:rPr lang="en-US" altLang="en-US" dirty="0"/>
              <a:t> When necessary, the broker automatically starts and stops all but one instance in a Real Application Clusters (RAC) environment for the primary database. If the broker is not used, this must be done manually. The secondary RAC instances of a physical standby database do not need to be shut down during the switchover. They can stay in the mounted or Active Data Guard state. The primary still requires only one instance to be running during a switchover.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391</a:t>
            </a:fld>
            <a:endParaRPr lang="en-US" dirty="0"/>
          </a:p>
        </p:txBody>
      </p:sp>
    </p:spTree>
    <p:extLst>
      <p:ext uri="{BB962C8B-B14F-4D97-AF65-F5344CB8AC3E}">
        <p14:creationId xmlns:p14="http://schemas.microsoft.com/office/powerpoint/2010/main" val="90727385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As an example, suppose that the primary database is located in </a:t>
            </a:r>
            <a:r>
              <a:rPr lang="en-US" altLang="en-US" dirty="0">
                <a:latin typeface="Courier New" panose="02070309020205020404" pitchFamily="49" charset="0"/>
                <a:cs typeface="Courier New" panose="02070309020205020404" pitchFamily="49" charset="0"/>
              </a:rPr>
              <a:t>boston</a:t>
            </a:r>
            <a:r>
              <a:rPr lang="en-US" altLang="en-US" dirty="0"/>
              <a:t> and the physical standby database is located in </a:t>
            </a:r>
            <a:r>
              <a:rPr lang="en-US" altLang="en-US" dirty="0">
                <a:latin typeface="Courier New" panose="02070309020205020404" pitchFamily="49" charset="0"/>
                <a:cs typeface="Courier New" panose="02070309020205020404" pitchFamily="49" charset="0"/>
              </a:rPr>
              <a:t>london</a:t>
            </a:r>
            <a:r>
              <a:rPr lang="en-US" altLang="en-US" dirty="0"/>
              <a:t>. Switchovers are started only on the primary database and completed on the target standby database. You can be connected to any database in the configuration through DGMGRL to execute the </a:t>
            </a:r>
            <a:r>
              <a:rPr lang="en-US" altLang="en-US" dirty="0">
                <a:latin typeface="Courier New" panose="02070309020205020404" pitchFamily="49" charset="0"/>
              </a:rPr>
              <a:t>SWITCHOVER</a:t>
            </a:r>
            <a:r>
              <a:rPr lang="en-US" altLang="en-US" dirty="0"/>
              <a:t> command.</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392</a:t>
            </a:fld>
            <a:endParaRPr lang="en-US" dirty="0"/>
          </a:p>
        </p:txBody>
      </p:sp>
    </p:spTree>
    <p:extLst>
      <p:ext uri="{BB962C8B-B14F-4D97-AF65-F5344CB8AC3E}">
        <p14:creationId xmlns:p14="http://schemas.microsoft.com/office/powerpoint/2010/main" val="76169096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the switchover is completed, each database has the role opposite to the one that it had before the switchover. In this example, </a:t>
            </a:r>
            <a:r>
              <a:rPr lang="en-US" altLang="en-US" dirty="0">
                <a:latin typeface="Courier New" panose="02070309020205020404" pitchFamily="49" charset="0"/>
                <a:cs typeface="Courier New" panose="02070309020205020404" pitchFamily="49" charset="0"/>
              </a:rPr>
              <a:t>london</a:t>
            </a:r>
            <a:r>
              <a:rPr lang="en-US" altLang="en-US" dirty="0"/>
              <a:t> is now the primary database and </a:t>
            </a:r>
            <a:r>
              <a:rPr lang="en-US" altLang="en-US" dirty="0">
                <a:latin typeface="Courier New" panose="02070309020205020404" pitchFamily="49" charset="0"/>
                <a:cs typeface="Courier New" panose="02070309020205020404" pitchFamily="49" charset="0"/>
              </a:rPr>
              <a:t>boston</a:t>
            </a:r>
            <a:r>
              <a:rPr lang="en-US" altLang="en-US" dirty="0"/>
              <a:t> is the standby database.</a:t>
            </a:r>
          </a:p>
          <a:p>
            <a:pPr lvl="1" eaLnBrk="1" hangingPunct="1"/>
            <a:r>
              <a:rPr lang="en-US" altLang="en-US" dirty="0"/>
              <a:t>Because Data Guard does not automatically switch over sessions from one database to the other, active sessions for each system need to reconnect. See the lesson titled “Enhanced Client Connectivity in a Data Guard Environment” for information about configuring automatic methods to reconnect sessions.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393</a:t>
            </a:fld>
            <a:endParaRPr lang="en-US" dirty="0"/>
          </a:p>
        </p:txBody>
      </p:sp>
    </p:spTree>
    <p:extLst>
      <p:ext uri="{BB962C8B-B14F-4D97-AF65-F5344CB8AC3E}">
        <p14:creationId xmlns:p14="http://schemas.microsoft.com/office/powerpoint/2010/main" val="36220195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it is used for the switchover, Enterprise Manager:</a:t>
            </a:r>
          </a:p>
          <a:p>
            <a:pPr lvl="2" eaLnBrk="1" hangingPunct="1">
              <a:buNone/>
            </a:pPr>
            <a:r>
              <a:rPr lang="en-US" altLang="en-US" dirty="0"/>
              <a:t>a.	Checks to ensure that the primary database and standby database are not currently in an error status condition and that broker management of the primary database is enabled and online</a:t>
            </a:r>
          </a:p>
          <a:p>
            <a:pPr lvl="2" eaLnBrk="1" hangingPunct="1">
              <a:buNone/>
            </a:pPr>
            <a:r>
              <a:rPr lang="en-US" altLang="en-US" dirty="0"/>
              <a:t>b.	Automatically closes any active sessions connected to the primary database during the switchover</a:t>
            </a:r>
          </a:p>
          <a:p>
            <a:pPr lvl="2" eaLnBrk="1" hangingPunct="1">
              <a:buNone/>
            </a:pPr>
            <a:r>
              <a:rPr lang="en-US" altLang="en-US" dirty="0"/>
              <a:t>c.	First changes the primary database to the standby role and then changes the standby database to the primary role</a:t>
            </a:r>
          </a:p>
          <a:p>
            <a:pPr lvl="2" eaLnBrk="1" hangingPunct="1">
              <a:buNone/>
            </a:pPr>
            <a:r>
              <a:rPr lang="en-US" altLang="en-US" dirty="0"/>
              <a:t>d.	Opens the target database if it is a mounted physical standby database and restarts the former primary database</a:t>
            </a:r>
          </a:p>
          <a:p>
            <a:pPr lvl="1" eaLnBrk="1" hangingPunct="1"/>
            <a:r>
              <a:rPr lang="en-US" altLang="en-US" dirty="0"/>
              <a:t>To initiate a switchover by using Enterprise Manager:</a:t>
            </a:r>
          </a:p>
          <a:p>
            <a:pPr lvl="2" eaLnBrk="1" hangingPunct="1">
              <a:buNone/>
            </a:pPr>
            <a:r>
              <a:rPr lang="en-US" altLang="en-US" dirty="0"/>
              <a:t>1.	On the Data Guard page, select the standby database that you want to become the primary database.</a:t>
            </a:r>
          </a:p>
          <a:p>
            <a:pPr lvl="2" eaLnBrk="1" hangingPunct="1">
              <a:buNone/>
            </a:pPr>
            <a:r>
              <a:rPr lang="en-US" altLang="en-US" dirty="0"/>
              <a:t>2.	Click Switchover. A credentials page may appear if you have not logged in to the standby database.</a:t>
            </a:r>
            <a:br>
              <a:rPr lang="en-US" altLang="en-US" dirty="0"/>
            </a:br>
            <a:r>
              <a:rPr lang="en-US" altLang="en-US" dirty="0"/>
              <a:t>The Data Guard Switchover Confirmation page is displayed.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394</a:t>
            </a:fld>
            <a:endParaRPr lang="en-US" dirty="0"/>
          </a:p>
        </p:txBody>
      </p:sp>
    </p:spTree>
    <p:extLst>
      <p:ext uri="{BB962C8B-B14F-4D97-AF65-F5344CB8AC3E}">
        <p14:creationId xmlns:p14="http://schemas.microsoft.com/office/powerpoint/2010/main" val="182247802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3.	Click the Browse Primary Database Sessions link to view active sessions.</a:t>
            </a:r>
          </a:p>
          <a:p>
            <a:pPr lvl="2" eaLnBrk="1" hangingPunct="1">
              <a:buNone/>
            </a:pPr>
            <a:r>
              <a:rPr lang="en-US" altLang="en-US" dirty="0"/>
              <a:t>4.	Click Yes to continue with the switchover or click No to cancel.</a:t>
            </a:r>
            <a:br>
              <a:rPr lang="en-US" altLang="en-US" dirty="0"/>
            </a:br>
            <a:r>
              <a:rPr lang="en-US" altLang="en-US" dirty="0"/>
              <a:t>You cannot cancel the switchover operation after it begins.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395</a:t>
            </a:fld>
            <a:endParaRPr lang="en-US" dirty="0"/>
          </a:p>
        </p:txBody>
      </p:sp>
    </p:spTree>
    <p:extLst>
      <p:ext uri="{BB962C8B-B14F-4D97-AF65-F5344CB8AC3E}">
        <p14:creationId xmlns:p14="http://schemas.microsoft.com/office/powerpoint/2010/main" val="2234690334"/>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Data Guard Switchover Processing page displays the progress of the switchover operation as it:</a:t>
            </a:r>
          </a:p>
          <a:p>
            <a:pPr lvl="2" eaLnBrk="1" hangingPunct="1"/>
            <a:r>
              <a:rPr lang="en-US" altLang="en-US" dirty="0"/>
              <a:t>Switches roles between the primary and standby databases (If the switchover target is a physical standby database and mounted, it is opened without restarting. The former primary database is restarted.)</a:t>
            </a:r>
          </a:p>
          <a:p>
            <a:pPr lvl="2" eaLnBrk="1" hangingPunct="1"/>
            <a:r>
              <a:rPr lang="en-US" altLang="en-US" dirty="0"/>
              <a:t>Waits for the Data Guard broker to complete the initialization tasks required to switch the database roles</a:t>
            </a:r>
          </a:p>
          <a:p>
            <a:pPr lvl="1" eaLnBrk="1" hangingPunct="1"/>
            <a:r>
              <a:rPr lang="en-US" altLang="en-US" dirty="0"/>
              <a:t>You can view the database alert log of the primary and standby databases by clicking the respective “View alert log” links. A new browser window opens with the content of the alert log.</a:t>
            </a:r>
          </a:p>
          <a:p>
            <a:pPr lvl="1" eaLnBrk="1" hangingPunct="1"/>
            <a:r>
              <a:rPr lang="en-US" altLang="en-US" dirty="0"/>
              <a:t>After the switchover operation is complete, you are returned to the Data Guard page.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396</a:t>
            </a:fld>
            <a:endParaRPr lang="en-US" dirty="0"/>
          </a:p>
        </p:txBody>
      </p:sp>
    </p:spTree>
    <p:extLst>
      <p:ext uri="{BB962C8B-B14F-4D97-AF65-F5344CB8AC3E}">
        <p14:creationId xmlns:p14="http://schemas.microsoft.com/office/powerpoint/2010/main" val="4243010635"/>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VALIDATE DATABASE</a:t>
            </a:r>
            <a:r>
              <a:rPr lang="en-US" altLang="en-US" dirty="0"/>
              <a:t> command performs a comprehensive set of database checks prior to a role change. The checks use information available in various Oracle Data Guard views as well as the Automatic Diagnostic Repository. The </a:t>
            </a:r>
            <a:r>
              <a:rPr lang="en-US" altLang="en-US" dirty="0">
                <a:latin typeface="Courier New" panose="02070309020205020404" pitchFamily="49" charset="0"/>
              </a:rPr>
              <a:t>VALIDATE DATABASE</a:t>
            </a:r>
            <a:r>
              <a:rPr lang="en-US" altLang="en-US" dirty="0"/>
              <a:t> command shows a brief summary of the database and reports any errors or warnings that were detected. </a:t>
            </a:r>
            <a:r>
              <a:rPr lang="en-US" altLang="en-US" dirty="0">
                <a:latin typeface="Courier New" panose="02070309020205020404" pitchFamily="49" charset="0"/>
              </a:rPr>
              <a:t>VALIDATE DATABASE VERBOSE</a:t>
            </a:r>
            <a:r>
              <a:rPr lang="en-US" altLang="en-US" dirty="0"/>
              <a:t> shows everything in the brief summary plus all items that were validated. The </a:t>
            </a:r>
            <a:r>
              <a:rPr lang="en-US" altLang="en-US" dirty="0">
                <a:latin typeface="Courier New" panose="02070309020205020404" pitchFamily="49" charset="0"/>
              </a:rPr>
              <a:t>VALIDATE DATABASE</a:t>
            </a:r>
            <a:r>
              <a:rPr lang="en-US" altLang="en-US" dirty="0"/>
              <a:t> command should be performed against both the primary database and the standby database prior to performing a switchover. An example of verbose output against a physical standby database is as follows:</a:t>
            </a:r>
          </a:p>
          <a:p>
            <a:pPr lvl="4" eaLnBrk="1" hangingPunct="1"/>
            <a:r>
              <a:rPr lang="en-US" altLang="en-US" dirty="0"/>
              <a:t>DGMGRL&gt; validate database verbose london</a:t>
            </a:r>
          </a:p>
          <a:p>
            <a:pPr lvl="4" eaLnBrk="1" hangingPunct="1"/>
            <a:endParaRPr lang="en-US" altLang="en-US" dirty="0"/>
          </a:p>
          <a:p>
            <a:pPr lvl="4" eaLnBrk="1" hangingPunct="1"/>
            <a:r>
              <a:rPr lang="en-US" altLang="en-US" dirty="0"/>
              <a:t>  Database Role:     Physical standby database</a:t>
            </a:r>
          </a:p>
          <a:p>
            <a:pPr lvl="4" eaLnBrk="1" hangingPunct="1"/>
            <a:r>
              <a:rPr lang="en-US" altLang="en-US" dirty="0"/>
              <a:t>  Primary Database:  boston</a:t>
            </a:r>
          </a:p>
          <a:p>
            <a:pPr lvl="4" eaLnBrk="1" hangingPunct="1"/>
            <a:endParaRPr lang="en-US" altLang="en-US" dirty="0"/>
          </a:p>
          <a:p>
            <a:pPr lvl="4" eaLnBrk="1" hangingPunct="1"/>
            <a:r>
              <a:rPr lang="en-US" altLang="en-US" dirty="0"/>
              <a:t>  Ready for Switchover:  Yes</a:t>
            </a:r>
          </a:p>
          <a:p>
            <a:pPr lvl="4" eaLnBrk="1" hangingPunct="1"/>
            <a:r>
              <a:rPr lang="en-US" altLang="en-US" dirty="0"/>
              <a:t>  Ready for Failover:    Yes (Primary Running</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397</a:t>
            </a:fld>
            <a:endParaRPr lang="en-US" dirty="0"/>
          </a:p>
        </p:txBody>
      </p:sp>
    </p:spTree>
    <p:extLst>
      <p:ext uri="{BB962C8B-B14F-4D97-AF65-F5344CB8AC3E}">
        <p14:creationId xmlns:p14="http://schemas.microsoft.com/office/powerpoint/2010/main" val="594358344"/>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457200" y="449263"/>
            <a:ext cx="6858000" cy="9456737"/>
          </a:xfrm>
        </p:spPr>
        <p:txBody>
          <a:bodyPr/>
          <a:lstStyle/>
          <a:p>
            <a:pPr lvl="1">
              <a:defRPr/>
            </a:pPr>
            <a:r>
              <a:rPr lang="en-US" dirty="0"/>
              <a:t> </a:t>
            </a:r>
            <a:r>
              <a:rPr lang="en-US" sz="1200" dirty="0">
                <a:latin typeface="Courier New"/>
              </a:rPr>
              <a:t>Capacity Information:</a:t>
            </a:r>
          </a:p>
          <a:p>
            <a:pPr lvl="1">
              <a:spcBef>
                <a:spcPts val="600"/>
              </a:spcBef>
              <a:defRPr/>
            </a:pPr>
            <a:r>
              <a:rPr lang="en-US" sz="1200" dirty="0">
                <a:latin typeface="Courier New"/>
              </a:rPr>
              <a:t>    Database  Instances        Threads        </a:t>
            </a:r>
          </a:p>
          <a:p>
            <a:pPr lvl="1">
              <a:spcBef>
                <a:spcPts val="600"/>
              </a:spcBef>
              <a:defRPr/>
            </a:pPr>
            <a:r>
              <a:rPr lang="en-US" sz="1200" dirty="0">
                <a:latin typeface="Courier New"/>
              </a:rPr>
              <a:t>    boston    1                1              </a:t>
            </a:r>
          </a:p>
          <a:p>
            <a:pPr lvl="1">
              <a:spcBef>
                <a:spcPts val="600"/>
              </a:spcBef>
              <a:defRPr/>
            </a:pPr>
            <a:r>
              <a:rPr lang="en-US" sz="1200" dirty="0">
                <a:latin typeface="Courier New"/>
              </a:rPr>
              <a:t>    london    1                1              </a:t>
            </a:r>
          </a:p>
          <a:p>
            <a:pPr lvl="1">
              <a:spcBef>
                <a:spcPts val="600"/>
              </a:spcBef>
              <a:defRPr/>
            </a:pPr>
            <a:endParaRPr lang="en-US" sz="1200" dirty="0">
              <a:latin typeface="Courier New"/>
            </a:endParaRPr>
          </a:p>
          <a:p>
            <a:pPr lvl="1">
              <a:spcBef>
                <a:spcPts val="400"/>
              </a:spcBef>
              <a:defRPr/>
            </a:pPr>
            <a:r>
              <a:rPr lang="en-US" sz="1200" dirty="0">
                <a:latin typeface="Courier New"/>
              </a:rPr>
              <a:t>  Temporary Tablespace File Information:</a:t>
            </a:r>
          </a:p>
          <a:p>
            <a:pPr lvl="1">
              <a:spcBef>
                <a:spcPts val="600"/>
              </a:spcBef>
              <a:defRPr/>
            </a:pPr>
            <a:r>
              <a:rPr lang="en-US" sz="1200" dirty="0">
                <a:latin typeface="Courier New"/>
              </a:rPr>
              <a:t>    boston TEMP Files:  3</a:t>
            </a:r>
          </a:p>
          <a:p>
            <a:pPr lvl="1">
              <a:spcBef>
                <a:spcPts val="600"/>
              </a:spcBef>
              <a:defRPr/>
            </a:pPr>
            <a:r>
              <a:rPr lang="en-US" sz="1200" dirty="0">
                <a:latin typeface="Courier New"/>
              </a:rPr>
              <a:t>    london TEMP Files:  3</a:t>
            </a:r>
          </a:p>
          <a:p>
            <a:pPr lvl="1">
              <a:spcBef>
                <a:spcPts val="600"/>
              </a:spcBef>
              <a:defRPr/>
            </a:pPr>
            <a:endParaRPr lang="en-US" sz="1200" dirty="0">
              <a:latin typeface="Courier New"/>
            </a:endParaRPr>
          </a:p>
          <a:p>
            <a:pPr lvl="1">
              <a:spcBef>
                <a:spcPts val="400"/>
              </a:spcBef>
              <a:defRPr/>
            </a:pPr>
            <a:r>
              <a:rPr lang="en-US" sz="1200" dirty="0">
                <a:latin typeface="Courier New"/>
              </a:rPr>
              <a:t>  Flashback Database Status:</a:t>
            </a:r>
          </a:p>
          <a:p>
            <a:pPr lvl="1">
              <a:spcBef>
                <a:spcPts val="600"/>
              </a:spcBef>
              <a:defRPr/>
            </a:pPr>
            <a:r>
              <a:rPr lang="en-US" sz="1200" dirty="0">
                <a:latin typeface="Courier New"/>
              </a:rPr>
              <a:t>    boston:  Off</a:t>
            </a:r>
          </a:p>
          <a:p>
            <a:pPr lvl="1">
              <a:spcBef>
                <a:spcPts val="600"/>
              </a:spcBef>
              <a:defRPr/>
            </a:pPr>
            <a:r>
              <a:rPr lang="en-US" sz="1200" dirty="0">
                <a:latin typeface="Courier New"/>
              </a:rPr>
              <a:t>    london:  Off</a:t>
            </a:r>
          </a:p>
          <a:p>
            <a:pPr lvl="1">
              <a:spcBef>
                <a:spcPts val="600"/>
              </a:spcBef>
              <a:defRPr/>
            </a:pPr>
            <a:endParaRPr lang="en-US" sz="1200" dirty="0">
              <a:latin typeface="Courier New"/>
            </a:endParaRPr>
          </a:p>
          <a:p>
            <a:pPr lvl="1">
              <a:spcBef>
                <a:spcPts val="400"/>
              </a:spcBef>
              <a:defRPr/>
            </a:pPr>
            <a:r>
              <a:rPr lang="en-US" sz="1200" dirty="0">
                <a:latin typeface="Courier New"/>
              </a:rPr>
              <a:t>  Data file Online Move in Progress:</a:t>
            </a:r>
          </a:p>
          <a:p>
            <a:pPr lvl="1">
              <a:spcBef>
                <a:spcPts val="600"/>
              </a:spcBef>
              <a:defRPr/>
            </a:pPr>
            <a:r>
              <a:rPr lang="en-US" sz="1200" dirty="0">
                <a:latin typeface="Courier New"/>
              </a:rPr>
              <a:t>    boston:  No</a:t>
            </a:r>
          </a:p>
          <a:p>
            <a:pPr lvl="1">
              <a:spcBef>
                <a:spcPts val="600"/>
              </a:spcBef>
              <a:defRPr/>
            </a:pPr>
            <a:r>
              <a:rPr lang="en-US" sz="1200" dirty="0">
                <a:latin typeface="Courier New"/>
              </a:rPr>
              <a:t>    london:  No</a:t>
            </a:r>
          </a:p>
          <a:p>
            <a:pPr lvl="1">
              <a:spcBef>
                <a:spcPts val="600"/>
              </a:spcBef>
              <a:defRPr/>
            </a:pPr>
            <a:endParaRPr lang="en-US" sz="1200" dirty="0">
              <a:latin typeface="Courier New"/>
            </a:endParaRPr>
          </a:p>
          <a:p>
            <a:pPr lvl="1">
              <a:spcBef>
                <a:spcPts val="400"/>
              </a:spcBef>
              <a:defRPr/>
            </a:pPr>
            <a:r>
              <a:rPr lang="en-US" sz="1200" dirty="0">
                <a:latin typeface="Courier New"/>
              </a:rPr>
              <a:t>  Standby Apply-Related Information:</a:t>
            </a:r>
          </a:p>
          <a:p>
            <a:pPr lvl="1">
              <a:spcBef>
                <a:spcPts val="600"/>
              </a:spcBef>
              <a:defRPr/>
            </a:pPr>
            <a:r>
              <a:rPr lang="en-US" sz="1200" dirty="0">
                <a:latin typeface="Courier New"/>
              </a:rPr>
              <a:t>    Apply State:      Running</a:t>
            </a:r>
          </a:p>
          <a:p>
            <a:pPr lvl="1">
              <a:spcBef>
                <a:spcPts val="600"/>
              </a:spcBef>
              <a:defRPr/>
            </a:pPr>
            <a:r>
              <a:rPr lang="en-US" sz="1200" dirty="0">
                <a:latin typeface="Courier New"/>
              </a:rPr>
              <a:t>    Apply Lag:        0 seconds</a:t>
            </a:r>
          </a:p>
          <a:p>
            <a:pPr lvl="1">
              <a:spcBef>
                <a:spcPts val="600"/>
              </a:spcBef>
              <a:defRPr/>
            </a:pPr>
            <a:r>
              <a:rPr lang="en-US" sz="1200" dirty="0">
                <a:latin typeface="Courier New"/>
              </a:rPr>
              <a:t>    Apply Delay:      0 minutes</a:t>
            </a:r>
          </a:p>
          <a:p>
            <a:pPr lvl="1">
              <a:spcBef>
                <a:spcPts val="600"/>
              </a:spcBef>
              <a:defRPr/>
            </a:pPr>
            <a:endParaRPr lang="en-US" sz="1200" dirty="0">
              <a:latin typeface="Courier New"/>
            </a:endParaRPr>
          </a:p>
          <a:p>
            <a:pPr lvl="1">
              <a:spcBef>
                <a:spcPts val="400"/>
              </a:spcBef>
              <a:defRPr/>
            </a:pPr>
            <a:r>
              <a:rPr lang="en-US" sz="1200" dirty="0">
                <a:latin typeface="Courier New"/>
              </a:rPr>
              <a:t>  Transport-Related Information:</a:t>
            </a:r>
          </a:p>
          <a:p>
            <a:pPr lvl="1">
              <a:spcBef>
                <a:spcPts val="600"/>
              </a:spcBef>
              <a:defRPr/>
            </a:pPr>
            <a:r>
              <a:rPr lang="en-US" sz="1200" dirty="0">
                <a:latin typeface="Courier New"/>
              </a:rPr>
              <a:t>    Transport On:      Yes</a:t>
            </a:r>
          </a:p>
          <a:p>
            <a:pPr lvl="1">
              <a:spcBef>
                <a:spcPts val="600"/>
              </a:spcBef>
              <a:defRPr/>
            </a:pPr>
            <a:r>
              <a:rPr lang="en-US" sz="1200" dirty="0">
                <a:latin typeface="Courier New"/>
              </a:rPr>
              <a:t>    Gap Status:        No Gap</a:t>
            </a:r>
          </a:p>
          <a:p>
            <a:pPr lvl="1">
              <a:spcBef>
                <a:spcPts val="600"/>
              </a:spcBef>
              <a:defRPr/>
            </a:pPr>
            <a:r>
              <a:rPr lang="en-US" sz="1200" dirty="0">
                <a:latin typeface="Courier New"/>
              </a:rPr>
              <a:t>    Transport Lag:     0 seconds</a:t>
            </a:r>
          </a:p>
          <a:p>
            <a:pPr lvl="1">
              <a:spcBef>
                <a:spcPts val="600"/>
              </a:spcBef>
              <a:defRPr/>
            </a:pPr>
            <a:r>
              <a:rPr lang="en-US" sz="1200" dirty="0">
                <a:latin typeface="Courier New"/>
              </a:rPr>
              <a:t>    Transport Status:  Success</a:t>
            </a:r>
          </a:p>
          <a:p>
            <a:pPr lvl="1">
              <a:spcBef>
                <a:spcPts val="600"/>
              </a:spcBef>
              <a:defRPr/>
            </a:pPr>
            <a:endParaRPr lang="en-US" sz="1200" dirty="0">
              <a:latin typeface="Courier New"/>
            </a:endParaRPr>
          </a:p>
          <a:p>
            <a:pPr lvl="1">
              <a:spcBef>
                <a:spcPts val="400"/>
              </a:spcBef>
              <a:defRPr/>
            </a:pPr>
            <a:r>
              <a:rPr lang="en-US" sz="1200" dirty="0">
                <a:latin typeface="Courier New"/>
              </a:rPr>
              <a:t>  Log Files Cleared:</a:t>
            </a:r>
          </a:p>
          <a:p>
            <a:pPr lvl="1">
              <a:spcBef>
                <a:spcPts val="600"/>
              </a:spcBef>
              <a:defRPr/>
            </a:pPr>
            <a:r>
              <a:rPr lang="en-US" sz="1200" dirty="0">
                <a:latin typeface="Courier New"/>
              </a:rPr>
              <a:t>    boston Standby Redo Log Files:  Cleared</a:t>
            </a:r>
          </a:p>
          <a:p>
            <a:pPr lvl="1">
              <a:spcBef>
                <a:spcPts val="600"/>
              </a:spcBef>
              <a:defRPr/>
            </a:pPr>
            <a:r>
              <a:rPr lang="en-US" sz="1200" dirty="0">
                <a:latin typeface="Courier New"/>
              </a:rPr>
              <a:t>    london Online Redo Log Files:   Cleared</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398</a:t>
            </a:fld>
            <a:endParaRPr lang="en-US" dirty="0"/>
          </a:p>
        </p:txBody>
      </p:sp>
    </p:spTree>
    <p:extLst>
      <p:ext uri="{BB962C8B-B14F-4D97-AF65-F5344CB8AC3E}">
        <p14:creationId xmlns:p14="http://schemas.microsoft.com/office/powerpoint/2010/main" val="137248295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57200" y="449263"/>
            <a:ext cx="6858000" cy="9380537"/>
          </a:xfrm>
        </p:spPr>
        <p:txBody>
          <a:bodyPr/>
          <a:lstStyle/>
          <a:p>
            <a:pPr lvl="1">
              <a:defRPr/>
            </a:pPr>
            <a:r>
              <a:rPr lang="en-US" sz="1200" dirty="0">
                <a:latin typeface="Courier New"/>
              </a:rPr>
              <a:t>Current Log File Groups Configuration:</a:t>
            </a:r>
          </a:p>
          <a:p>
            <a:pPr lvl="1">
              <a:spcBef>
                <a:spcPts val="200"/>
              </a:spcBef>
              <a:defRPr/>
            </a:pPr>
            <a:r>
              <a:rPr lang="en-US" sz="1200" dirty="0">
                <a:latin typeface="Courier New"/>
              </a:rPr>
              <a:t>    Thread #  Online Redo Log Groups   Standby Redo Log Groups  </a:t>
            </a:r>
          </a:p>
          <a:p>
            <a:pPr lvl="1">
              <a:spcBef>
                <a:spcPts val="200"/>
              </a:spcBef>
              <a:defRPr/>
            </a:pPr>
            <a:r>
              <a:rPr lang="en-US" sz="1200" dirty="0">
                <a:latin typeface="Courier New"/>
              </a:rPr>
              <a:t>              (boston)                 (london)                 </a:t>
            </a:r>
          </a:p>
          <a:p>
            <a:pPr lvl="1">
              <a:spcBef>
                <a:spcPts val="200"/>
              </a:spcBef>
              <a:defRPr/>
            </a:pPr>
            <a:r>
              <a:rPr lang="en-US" sz="1200" dirty="0">
                <a:latin typeface="Courier New"/>
              </a:rPr>
              <a:t>    1         3                        2                        </a:t>
            </a:r>
          </a:p>
          <a:p>
            <a:pPr lvl="1">
              <a:defRPr/>
            </a:pPr>
            <a:r>
              <a:rPr lang="en-US" sz="1200" dirty="0">
                <a:latin typeface="Courier New"/>
              </a:rPr>
              <a:t>  Future Log File Groups Configuration:</a:t>
            </a:r>
          </a:p>
          <a:p>
            <a:pPr lvl="1">
              <a:spcBef>
                <a:spcPts val="600"/>
              </a:spcBef>
              <a:defRPr/>
            </a:pPr>
            <a:r>
              <a:rPr lang="en-US" sz="1200" dirty="0">
                <a:latin typeface="Courier New"/>
              </a:rPr>
              <a:t>    Thread #  Online Redo Log Groups   Standby Redo Log Groups  </a:t>
            </a:r>
          </a:p>
          <a:p>
            <a:pPr lvl="1">
              <a:spcBef>
                <a:spcPts val="200"/>
              </a:spcBef>
              <a:defRPr/>
            </a:pPr>
            <a:r>
              <a:rPr lang="en-US" sz="1200" dirty="0">
                <a:latin typeface="Courier New"/>
              </a:rPr>
              <a:t>              (london)                 (boston)                 </a:t>
            </a:r>
          </a:p>
          <a:p>
            <a:pPr lvl="1">
              <a:spcBef>
                <a:spcPts val="200"/>
              </a:spcBef>
              <a:defRPr/>
            </a:pPr>
            <a:r>
              <a:rPr lang="en-US" sz="1200" dirty="0">
                <a:latin typeface="Courier New"/>
              </a:rPr>
              <a:t>    1         3                        0                        </a:t>
            </a:r>
          </a:p>
          <a:p>
            <a:pPr lvl="1">
              <a:spcBef>
                <a:spcPts val="600"/>
              </a:spcBef>
            </a:pPr>
            <a:r>
              <a:rPr lang="en-US" altLang="en-US" dirty="0">
                <a:latin typeface="Courier New" panose="02070309020205020404" pitchFamily="49" charset="0"/>
              </a:rPr>
              <a:t>Current Configuration Log File Sizes:</a:t>
            </a:r>
          </a:p>
          <a:p>
            <a:pPr lvl="1">
              <a:lnSpc>
                <a:spcPct val="105000"/>
              </a:lnSpc>
              <a:spcBef>
                <a:spcPts val="0"/>
              </a:spcBef>
            </a:pPr>
            <a:r>
              <a:rPr lang="en-US" altLang="en-US" dirty="0">
                <a:latin typeface="Courier New" panose="02070309020205020404" pitchFamily="49" charset="0"/>
              </a:rPr>
              <a:t>    Thread #   Smallest Online Redo      Smallest Standby Redo    </a:t>
            </a:r>
          </a:p>
          <a:p>
            <a:pPr lvl="1">
              <a:lnSpc>
                <a:spcPct val="105000"/>
              </a:lnSpc>
              <a:spcBef>
                <a:spcPts val="0"/>
              </a:spcBef>
            </a:pPr>
            <a:r>
              <a:rPr lang="en-US" altLang="en-US" dirty="0">
                <a:latin typeface="Courier New" panose="02070309020205020404" pitchFamily="49" charset="0"/>
              </a:rPr>
              <a:t>               Log File Size             Log File Size            </a:t>
            </a:r>
          </a:p>
          <a:p>
            <a:pPr lvl="1">
              <a:lnSpc>
                <a:spcPct val="105000"/>
              </a:lnSpc>
              <a:spcBef>
                <a:spcPts val="0"/>
              </a:spcBef>
            </a:pPr>
            <a:r>
              <a:rPr lang="en-US" altLang="en-US" dirty="0">
                <a:latin typeface="Courier New" panose="02070309020205020404" pitchFamily="49" charset="0"/>
              </a:rPr>
              <a:t>               (boston)                  (london)                 </a:t>
            </a:r>
          </a:p>
          <a:p>
            <a:pPr lvl="1">
              <a:lnSpc>
                <a:spcPct val="105000"/>
              </a:lnSpc>
              <a:spcBef>
                <a:spcPts val="0"/>
              </a:spcBef>
            </a:pPr>
            <a:r>
              <a:rPr lang="en-US" altLang="en-US" dirty="0">
                <a:latin typeface="Courier New" panose="02070309020205020404" pitchFamily="49" charset="0"/>
              </a:rPr>
              <a:t>    1          50 MBytes                 50 MBytes                </a:t>
            </a:r>
          </a:p>
          <a:p>
            <a:pPr lvl="1">
              <a:spcBef>
                <a:spcPts val="0"/>
              </a:spcBef>
            </a:pPr>
            <a:endParaRPr lang="en-US" altLang="en-US" dirty="0">
              <a:latin typeface="Courier New" panose="02070309020205020404" pitchFamily="49" charset="0"/>
            </a:endParaRPr>
          </a:p>
          <a:p>
            <a:pPr lvl="1">
              <a:spcBef>
                <a:spcPts val="0"/>
              </a:spcBef>
            </a:pPr>
            <a:r>
              <a:rPr lang="en-US" altLang="en-US" dirty="0">
                <a:latin typeface="Courier New" panose="02070309020205020404" pitchFamily="49" charset="0"/>
              </a:rPr>
              <a:t>  Apply-Related Property Settings:</a:t>
            </a:r>
          </a:p>
          <a:p>
            <a:pPr lvl="1">
              <a:lnSpc>
                <a:spcPct val="105000"/>
              </a:lnSpc>
              <a:spcBef>
                <a:spcPts val="0"/>
              </a:spcBef>
            </a:pPr>
            <a:r>
              <a:rPr lang="en-US" altLang="en-US" dirty="0">
                <a:latin typeface="Courier New" panose="02070309020205020404" pitchFamily="49" charset="0"/>
              </a:rPr>
              <a:t>    Property               boston Value             london Value</a:t>
            </a:r>
          </a:p>
          <a:p>
            <a:pPr lvl="1">
              <a:lnSpc>
                <a:spcPct val="105000"/>
              </a:lnSpc>
              <a:spcBef>
                <a:spcPts val="0"/>
              </a:spcBef>
            </a:pPr>
            <a:r>
              <a:rPr lang="en-US" altLang="en-US" dirty="0">
                <a:latin typeface="Courier New" panose="02070309020205020404" pitchFamily="49" charset="0"/>
              </a:rPr>
              <a:t>    DelayMins              0                        0</a:t>
            </a:r>
          </a:p>
          <a:p>
            <a:pPr lvl="1">
              <a:lnSpc>
                <a:spcPct val="105000"/>
              </a:lnSpc>
              <a:spcBef>
                <a:spcPts val="0"/>
              </a:spcBef>
            </a:pPr>
            <a:r>
              <a:rPr lang="en-US" altLang="en-US" dirty="0">
                <a:latin typeface="Courier New" panose="02070309020205020404" pitchFamily="49" charset="0"/>
              </a:rPr>
              <a:t>    ApplyParallel          AUTO                     AUTO</a:t>
            </a:r>
          </a:p>
          <a:p>
            <a:pPr lvl="1">
              <a:lnSpc>
                <a:spcPct val="105000"/>
              </a:lnSpc>
              <a:spcBef>
                <a:spcPts val="0"/>
              </a:spcBef>
            </a:pPr>
            <a:endParaRPr lang="en-US" altLang="en-US" dirty="0">
              <a:latin typeface="Courier New" panose="02070309020205020404" pitchFamily="49" charset="0"/>
            </a:endParaRPr>
          </a:p>
          <a:p>
            <a:pPr lvl="1">
              <a:spcBef>
                <a:spcPts val="600"/>
              </a:spcBef>
            </a:pPr>
            <a:r>
              <a:rPr lang="en-US" altLang="en-US" dirty="0">
                <a:latin typeface="Courier New" panose="02070309020205020404" pitchFamily="49" charset="0"/>
              </a:rPr>
              <a:t>  Transport-Related Property Settings:</a:t>
            </a:r>
          </a:p>
          <a:p>
            <a:pPr lvl="1">
              <a:lnSpc>
                <a:spcPct val="105000"/>
              </a:lnSpc>
              <a:spcBef>
                <a:spcPts val="0"/>
              </a:spcBef>
            </a:pPr>
            <a:r>
              <a:rPr lang="en-US" altLang="en-US" dirty="0">
                <a:latin typeface="Courier New" panose="02070309020205020404" pitchFamily="49" charset="0"/>
              </a:rPr>
              <a:t>    Property               boston Value             london Value</a:t>
            </a:r>
          </a:p>
          <a:p>
            <a:pPr lvl="1">
              <a:lnSpc>
                <a:spcPct val="105000"/>
              </a:lnSpc>
              <a:spcBef>
                <a:spcPts val="0"/>
              </a:spcBef>
            </a:pPr>
            <a:r>
              <a:rPr lang="en-US" altLang="en-US" dirty="0">
                <a:latin typeface="Courier New" panose="02070309020205020404" pitchFamily="49" charset="0"/>
              </a:rPr>
              <a:t>    LogXptMode             ASYNC                    ASYNC</a:t>
            </a:r>
          </a:p>
          <a:p>
            <a:pPr lvl="1">
              <a:lnSpc>
                <a:spcPct val="105000"/>
              </a:lnSpc>
              <a:spcBef>
                <a:spcPts val="0"/>
              </a:spcBef>
            </a:pPr>
            <a:r>
              <a:rPr lang="en-US" altLang="en-US" dirty="0">
                <a:latin typeface="Courier New" panose="02070309020205020404" pitchFamily="49" charset="0"/>
              </a:rPr>
              <a:t>    Dependency             &lt;empty&gt;                  &lt;empty&gt;</a:t>
            </a:r>
          </a:p>
          <a:p>
            <a:pPr lvl="1">
              <a:lnSpc>
                <a:spcPct val="105000"/>
              </a:lnSpc>
              <a:spcBef>
                <a:spcPts val="0"/>
              </a:spcBef>
            </a:pPr>
            <a:r>
              <a:rPr lang="en-US" altLang="en-US" dirty="0">
                <a:latin typeface="Courier New" panose="02070309020205020404" pitchFamily="49" charset="0"/>
              </a:rPr>
              <a:t>    DelayMins              0                        0</a:t>
            </a:r>
          </a:p>
          <a:p>
            <a:pPr lvl="1">
              <a:lnSpc>
                <a:spcPct val="105000"/>
              </a:lnSpc>
              <a:spcBef>
                <a:spcPts val="0"/>
              </a:spcBef>
            </a:pPr>
            <a:r>
              <a:rPr lang="en-US" altLang="en-US" dirty="0">
                <a:latin typeface="Courier New" panose="02070309020205020404" pitchFamily="49" charset="0"/>
              </a:rPr>
              <a:t>    Binding                optional                 optional</a:t>
            </a:r>
          </a:p>
          <a:p>
            <a:pPr lvl="1">
              <a:lnSpc>
                <a:spcPct val="105000"/>
              </a:lnSpc>
              <a:spcBef>
                <a:spcPts val="0"/>
              </a:spcBef>
            </a:pPr>
            <a:r>
              <a:rPr lang="en-US" altLang="en-US" dirty="0">
                <a:latin typeface="Courier New" panose="02070309020205020404" pitchFamily="49" charset="0"/>
              </a:rPr>
              <a:t>    MaxFailure             0                        0</a:t>
            </a:r>
          </a:p>
          <a:p>
            <a:pPr lvl="1">
              <a:lnSpc>
                <a:spcPct val="105000"/>
              </a:lnSpc>
              <a:spcBef>
                <a:spcPts val="0"/>
              </a:spcBef>
            </a:pPr>
            <a:r>
              <a:rPr lang="en-US" altLang="en-US" dirty="0">
                <a:latin typeface="Courier New" panose="02070309020205020404" pitchFamily="49" charset="0"/>
              </a:rPr>
              <a:t>    MaxConnections         1                        1</a:t>
            </a:r>
          </a:p>
          <a:p>
            <a:pPr lvl="1">
              <a:lnSpc>
                <a:spcPct val="105000"/>
              </a:lnSpc>
              <a:spcBef>
                <a:spcPts val="0"/>
              </a:spcBef>
            </a:pPr>
            <a:r>
              <a:rPr lang="en-US" altLang="en-US" dirty="0">
                <a:latin typeface="Courier New" panose="02070309020205020404" pitchFamily="49" charset="0"/>
              </a:rPr>
              <a:t>    ReopenSecs             300                      300</a:t>
            </a:r>
          </a:p>
          <a:p>
            <a:pPr lvl="1">
              <a:lnSpc>
                <a:spcPct val="105000"/>
              </a:lnSpc>
              <a:spcBef>
                <a:spcPts val="0"/>
              </a:spcBef>
            </a:pPr>
            <a:r>
              <a:rPr lang="en-US" altLang="en-US" dirty="0">
                <a:latin typeface="Courier New" panose="02070309020205020404" pitchFamily="49" charset="0"/>
              </a:rPr>
              <a:t>    NetTimeout             30                       30</a:t>
            </a:r>
          </a:p>
          <a:p>
            <a:pPr lvl="1">
              <a:lnSpc>
                <a:spcPct val="105000"/>
              </a:lnSpc>
              <a:spcBef>
                <a:spcPts val="0"/>
              </a:spcBef>
            </a:pPr>
            <a:r>
              <a:rPr lang="en-US" altLang="en-US" dirty="0">
                <a:latin typeface="Courier New" panose="02070309020205020404" pitchFamily="49" charset="0"/>
              </a:rPr>
              <a:t>    RedoCompression        DISABLE                  DISABLE</a:t>
            </a:r>
          </a:p>
          <a:p>
            <a:pPr lvl="1">
              <a:lnSpc>
                <a:spcPct val="105000"/>
              </a:lnSpc>
              <a:spcBef>
                <a:spcPts val="0"/>
              </a:spcBef>
            </a:pPr>
            <a:r>
              <a:rPr lang="en-US" altLang="en-US" dirty="0">
                <a:latin typeface="Courier New" panose="02070309020205020404" pitchFamily="49" charset="0"/>
              </a:rPr>
              <a:t>    LogShipping            ON                       ON</a:t>
            </a:r>
          </a:p>
          <a:p>
            <a:pPr lvl="1">
              <a:lnSpc>
                <a:spcPct val="105000"/>
              </a:lnSpc>
              <a:spcBef>
                <a:spcPts val="0"/>
              </a:spcBef>
            </a:pPr>
            <a:endParaRPr lang="en-US" altLang="en-US" dirty="0">
              <a:latin typeface="Courier New" panose="02070309020205020404" pitchFamily="49" charset="0"/>
            </a:endParaRPr>
          </a:p>
          <a:p>
            <a:pPr lvl="1">
              <a:spcBef>
                <a:spcPts val="0"/>
              </a:spcBef>
            </a:pPr>
            <a:r>
              <a:rPr lang="en-US" altLang="en-US" dirty="0">
                <a:latin typeface="Courier New" panose="02070309020205020404" pitchFamily="49" charset="0"/>
              </a:rPr>
              <a:t>  Automatic Diagnostic Repository Errors:</a:t>
            </a:r>
          </a:p>
          <a:p>
            <a:pPr lvl="1">
              <a:lnSpc>
                <a:spcPct val="105000"/>
              </a:lnSpc>
              <a:spcBef>
                <a:spcPts val="0"/>
              </a:spcBef>
            </a:pPr>
            <a:r>
              <a:rPr lang="en-US" altLang="en-US" dirty="0">
                <a:latin typeface="Courier New" panose="02070309020205020404" pitchFamily="49" charset="0"/>
              </a:rPr>
              <a:t>    Error                       boston   london </a:t>
            </a:r>
          </a:p>
          <a:p>
            <a:pPr lvl="1">
              <a:lnSpc>
                <a:spcPct val="105000"/>
              </a:lnSpc>
              <a:spcBef>
                <a:spcPts val="0"/>
              </a:spcBef>
            </a:pPr>
            <a:r>
              <a:rPr lang="en-US" altLang="en-US" dirty="0">
                <a:latin typeface="Courier New" panose="02070309020205020404" pitchFamily="49" charset="0"/>
              </a:rPr>
              <a:t>    No logging operation        NO       NO     </a:t>
            </a:r>
          </a:p>
          <a:p>
            <a:pPr lvl="1">
              <a:lnSpc>
                <a:spcPct val="105000"/>
              </a:lnSpc>
              <a:spcBef>
                <a:spcPts val="0"/>
              </a:spcBef>
            </a:pPr>
            <a:r>
              <a:rPr lang="en-US" altLang="en-US" dirty="0">
                <a:latin typeface="Courier New" panose="02070309020205020404" pitchFamily="49" charset="0"/>
              </a:rPr>
              <a:t>    Control file corruptions    NO       NO     </a:t>
            </a:r>
          </a:p>
          <a:p>
            <a:pPr lvl="1">
              <a:lnSpc>
                <a:spcPct val="105000"/>
              </a:lnSpc>
              <a:spcBef>
                <a:spcPts val="0"/>
              </a:spcBef>
            </a:pPr>
            <a:r>
              <a:rPr lang="en-US" altLang="en-US" dirty="0">
                <a:latin typeface="Courier New" panose="02070309020205020404" pitchFamily="49" charset="0"/>
              </a:rPr>
              <a:t>    SRL Group Unavailable       NO       NO     </a:t>
            </a:r>
          </a:p>
          <a:p>
            <a:pPr lvl="1">
              <a:lnSpc>
                <a:spcPct val="105000"/>
              </a:lnSpc>
              <a:spcBef>
                <a:spcPts val="0"/>
              </a:spcBef>
            </a:pPr>
            <a:r>
              <a:rPr lang="en-US" altLang="en-US" dirty="0">
                <a:latin typeface="Courier New" panose="02070309020205020404" pitchFamily="49" charset="0"/>
              </a:rPr>
              <a:t>    System data file missing    NO       NO     </a:t>
            </a:r>
          </a:p>
          <a:p>
            <a:pPr lvl="1">
              <a:lnSpc>
                <a:spcPct val="105000"/>
              </a:lnSpc>
              <a:spcBef>
                <a:spcPts val="0"/>
              </a:spcBef>
            </a:pPr>
            <a:r>
              <a:rPr lang="en-US" altLang="en-US" dirty="0">
                <a:latin typeface="Courier New" panose="02070309020205020404" pitchFamily="49" charset="0"/>
              </a:rPr>
              <a:t>    System data file corrupted  NO       NO     </a:t>
            </a:r>
          </a:p>
          <a:p>
            <a:pPr lvl="1">
              <a:lnSpc>
                <a:spcPct val="105000"/>
              </a:lnSpc>
              <a:spcBef>
                <a:spcPts val="0"/>
              </a:spcBef>
            </a:pPr>
            <a:r>
              <a:rPr lang="en-US" altLang="en-US" dirty="0">
                <a:latin typeface="Courier New" panose="02070309020205020404" pitchFamily="49" charset="0"/>
              </a:rPr>
              <a:t>    System data file offline    NO       NO     </a:t>
            </a:r>
          </a:p>
          <a:p>
            <a:pPr lvl="1">
              <a:lnSpc>
                <a:spcPct val="105000"/>
              </a:lnSpc>
              <a:spcBef>
                <a:spcPts val="0"/>
              </a:spcBef>
            </a:pPr>
            <a:r>
              <a:rPr lang="en-US" altLang="en-US" dirty="0">
                <a:latin typeface="Courier New" panose="02070309020205020404" pitchFamily="49" charset="0"/>
              </a:rPr>
              <a:t>    User data file missing      NO       NO     </a:t>
            </a:r>
          </a:p>
          <a:p>
            <a:pPr lvl="1">
              <a:lnSpc>
                <a:spcPct val="105000"/>
              </a:lnSpc>
              <a:spcBef>
                <a:spcPts val="0"/>
              </a:spcBef>
            </a:pPr>
            <a:r>
              <a:rPr lang="en-US" altLang="en-US" dirty="0">
                <a:latin typeface="Courier New" panose="02070309020205020404" pitchFamily="49" charset="0"/>
              </a:rPr>
              <a:t>    User data file corrupted    NO       NO     </a:t>
            </a:r>
          </a:p>
          <a:p>
            <a:pPr lvl="1">
              <a:lnSpc>
                <a:spcPct val="105000"/>
              </a:lnSpc>
              <a:spcBef>
                <a:spcPts val="0"/>
              </a:spcBef>
            </a:pPr>
            <a:r>
              <a:rPr lang="en-US" altLang="en-US" dirty="0">
                <a:latin typeface="Courier New" panose="02070309020205020404" pitchFamily="49" charset="0"/>
              </a:rPr>
              <a:t>    User data file offline      NO       NO     </a:t>
            </a:r>
          </a:p>
          <a:p>
            <a:pPr lvl="1">
              <a:lnSpc>
                <a:spcPct val="105000"/>
              </a:lnSpc>
              <a:spcBef>
                <a:spcPts val="0"/>
              </a:spcBef>
            </a:pPr>
            <a:r>
              <a:rPr lang="en-US" altLang="en-US" dirty="0">
                <a:latin typeface="Courier New" panose="02070309020205020404" pitchFamily="49" charset="0"/>
              </a:rPr>
              <a:t>    Block Corruptions found     NO       NO</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399</a:t>
            </a:fld>
            <a:endParaRPr lang="en-US" dirty="0"/>
          </a:p>
        </p:txBody>
      </p:sp>
    </p:spTree>
    <p:extLst>
      <p:ext uri="{BB962C8B-B14F-4D97-AF65-F5344CB8AC3E}">
        <p14:creationId xmlns:p14="http://schemas.microsoft.com/office/powerpoint/2010/main" val="113452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b="1" dirty="0"/>
              <a:t>Physical Standby Database</a:t>
            </a:r>
          </a:p>
          <a:p>
            <a:pPr lvl="1" eaLnBrk="1" hangingPunct="1"/>
            <a:r>
              <a:rPr lang="en-US" altLang="en-US" dirty="0"/>
              <a:t>A physical standby database is physically identical to the primary database, with on-disk database structures that are identical to the primary database on a block-for-block basis. The physical standby database is updated by performing recovery using redo data that is received from the primary database. Oracle Database12</a:t>
            </a:r>
            <a:r>
              <a:rPr lang="en-US" altLang="en-US" i="1" dirty="0"/>
              <a:t>c</a:t>
            </a:r>
            <a:r>
              <a:rPr lang="en-US" altLang="en-US" dirty="0"/>
              <a:t> enables a physical standby database to receive and apply redo while it is open in read-only mode.</a:t>
            </a:r>
          </a:p>
          <a:p>
            <a:pPr lvl="1" eaLnBrk="1" hangingPunct="1"/>
            <a:r>
              <a:rPr lang="en-US" altLang="en-US" b="1" dirty="0"/>
              <a:t>Logical Standby Database</a:t>
            </a:r>
          </a:p>
          <a:p>
            <a:pPr lvl="1" eaLnBrk="1" hangingPunct="1"/>
            <a:r>
              <a:rPr lang="en-US" altLang="en-US" dirty="0"/>
              <a:t>A logical standby database contains the same logical information (unless configured to skip certain objects) as the production database, although the physical organization and structure of the data can be different. The logical standby database is kept synchronized with the primary database by transforming the data in the redo received from the primary database into SQL statements and then executing the SQL statements on the standby database. This is done with the use of LogMiner technology on the redo data received from the primary database. The tables in a logical standby database can be used simultaneously for recovery and for other tasks such as reporting, summations, and queries.</a:t>
            </a:r>
          </a:p>
          <a:p>
            <a:pPr lvl="1" eaLnBrk="1" hangingPunct="1"/>
            <a:r>
              <a:rPr lang="en-US" altLang="en-US" b="1" dirty="0"/>
              <a:t>Note:</a:t>
            </a:r>
            <a:r>
              <a:rPr lang="en-US" altLang="en-US" dirty="0"/>
              <a:t> For more information about LogMiner, see </a:t>
            </a:r>
            <a:r>
              <a:rPr lang="en-US" altLang="en-US" i="1" dirty="0"/>
              <a:t>Using LogMiner to Analyze Redo Log Files</a:t>
            </a:r>
            <a:r>
              <a:rPr lang="en-US" altLang="en-US" dirty="0"/>
              <a:t> in </a:t>
            </a:r>
            <a:r>
              <a:rPr lang="en-US" altLang="en-US" i="1" dirty="0"/>
              <a:t>Oracle Database Utilities12c Release 1 (12.1)</a:t>
            </a:r>
            <a:r>
              <a:rPr lang="en-US" altLang="en-US" dirty="0"/>
              <a:t> documentation.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4</a:t>
            </a:fld>
            <a:endParaRPr lang="en-US" dirty="0"/>
          </a:p>
        </p:txBody>
      </p:sp>
    </p:spTree>
    <p:extLst>
      <p:ext uri="{BB962C8B-B14F-4D97-AF65-F5344CB8AC3E}">
        <p14:creationId xmlns:p14="http://schemas.microsoft.com/office/powerpoint/2010/main" val="4048250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xmlns="" id="{67244463-FB83-49D6-A5A4-C9A92F3CBD69}"/>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40</a:t>
            </a:fld>
            <a:endParaRPr lang="en-US" dirty="0"/>
          </a:p>
        </p:txBody>
      </p:sp>
    </p:spTree>
    <p:extLst>
      <p:ext uri="{BB962C8B-B14F-4D97-AF65-F5344CB8AC3E}">
        <p14:creationId xmlns:p14="http://schemas.microsoft.com/office/powerpoint/2010/main" val="2719431637"/>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verifying the conditions required for executing a switchover, execute the </a:t>
            </a:r>
            <a:r>
              <a:rPr lang="en-US" altLang="en-US" dirty="0">
                <a:latin typeface="Courier New" panose="02070309020205020404" pitchFamily="49" charset="0"/>
              </a:rPr>
              <a:t>SWITCHOVER</a:t>
            </a:r>
            <a:r>
              <a:rPr lang="en-US" altLang="en-US" dirty="0"/>
              <a:t> command to perform the switchover operation. The Data Guard broker performs the following operations:</a:t>
            </a:r>
          </a:p>
          <a:p>
            <a:pPr lvl="2" eaLnBrk="1" hangingPunct="1">
              <a:buNone/>
            </a:pPr>
            <a:r>
              <a:rPr lang="en-US" altLang="en-US" dirty="0"/>
              <a:t>1.	Verifies that the primary database and target standby database are in the correct states</a:t>
            </a:r>
          </a:p>
          <a:p>
            <a:pPr lvl="2" eaLnBrk="1" hangingPunct="1">
              <a:buNone/>
            </a:pPr>
            <a:r>
              <a:rPr lang="en-US" altLang="en-US" dirty="0"/>
              <a:t>2.	Shuts down any instances as necessary</a:t>
            </a:r>
          </a:p>
          <a:p>
            <a:pPr lvl="2" eaLnBrk="1" hangingPunct="1">
              <a:buNone/>
            </a:pPr>
            <a:r>
              <a:rPr lang="en-US" altLang="en-US" dirty="0"/>
              <a:t>3.	Switches roles between the primary and standby databases</a:t>
            </a:r>
          </a:p>
          <a:p>
            <a:pPr lvl="2" eaLnBrk="1" hangingPunct="1">
              <a:buNone/>
            </a:pPr>
            <a:r>
              <a:rPr lang="en-US" altLang="en-US" dirty="0"/>
              <a:t>4.	Updates the broker configuration file with the new role information</a:t>
            </a:r>
          </a:p>
          <a:p>
            <a:pPr lvl="2" eaLnBrk="1" hangingPunct="1">
              <a:buNone/>
            </a:pPr>
            <a:r>
              <a:rPr lang="en-US" altLang="en-US" dirty="0"/>
              <a:t>5.	Restarts the new standby database (former primary) with Redo Apply running</a:t>
            </a:r>
          </a:p>
          <a:p>
            <a:pPr lvl="2" eaLnBrk="1" hangingPunct="1">
              <a:buNone/>
            </a:pPr>
            <a:r>
              <a:rPr lang="en-US" altLang="en-US" dirty="0"/>
              <a:t>6.	Opens the new primary database in read/write mode and starts redo transport services</a:t>
            </a:r>
          </a:p>
          <a:p>
            <a:pPr lvl="1" eaLnBrk="1" hangingPunct="1"/>
            <a:r>
              <a:rPr lang="en-US" altLang="en-US" b="1" dirty="0"/>
              <a:t>Note:</a:t>
            </a:r>
            <a:r>
              <a:rPr lang="en-US" altLang="en-US" dirty="0"/>
              <a:t> For detailed information about each step, see </a:t>
            </a:r>
            <a:r>
              <a:rPr lang="en-US" altLang="en-US" i="1" dirty="0"/>
              <a:t>Oracle Data Guard Broker</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400</a:t>
            </a:fld>
            <a:endParaRPr lang="en-US" dirty="0"/>
          </a:p>
        </p:txBody>
      </p:sp>
    </p:spTree>
    <p:extLst>
      <p:ext uri="{BB962C8B-B14F-4D97-AF65-F5344CB8AC3E}">
        <p14:creationId xmlns:p14="http://schemas.microsoft.com/office/powerpoint/2010/main" val="381035758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Before you execute the </a:t>
            </a:r>
            <a:r>
              <a:rPr lang="en-US" altLang="en-US" dirty="0">
                <a:latin typeface="Courier New" panose="02070309020205020404" pitchFamily="49" charset="0"/>
              </a:rPr>
              <a:t>SWITCHOVER</a:t>
            </a:r>
            <a:r>
              <a:rPr lang="en-US" altLang="en-US" dirty="0"/>
              <a:t> command, verify that standby redo log files are configured on the primary database. Standby redo log configuration should be identical on the primary database and on any physical standby databases. Even though the standby redo logs are not used when the database is in the primary role, configuring the standby redo logs on the primary database is recommended in preparation for an eventual switchover operation.</a:t>
            </a:r>
          </a:p>
          <a:p>
            <a:pPr lvl="1" eaLnBrk="1" hangingPunct="1"/>
            <a:r>
              <a:rPr lang="en-US" altLang="en-US" dirty="0"/>
              <a:t>For switchovers involving a physical standby database, verify that the primary database is open and that Redo Apply is active on the standby database. For switchovers involving a logical standby database, verify both the primary and standby database instances are open and that SQL Apply is active.</a:t>
            </a:r>
          </a:p>
          <a:p>
            <a:pPr lvl="1" eaLnBrk="1" hangingPunct="1"/>
            <a:r>
              <a:rPr lang="en-US" altLang="en-US" dirty="0"/>
              <a:t>The </a:t>
            </a:r>
            <a:r>
              <a:rPr lang="en-US" altLang="en-US" dirty="0">
                <a:latin typeface="Courier New" panose="02070309020205020404" pitchFamily="49" charset="0"/>
              </a:rPr>
              <a:t>VALID_FOR</a:t>
            </a:r>
            <a:r>
              <a:rPr lang="en-US" altLang="en-US" dirty="0"/>
              <a:t> clause of the </a:t>
            </a:r>
            <a:r>
              <a:rPr lang="en-US" altLang="en-US" dirty="0">
                <a:latin typeface="Courier New" panose="02070309020205020404" pitchFamily="49" charset="0"/>
              </a:rPr>
              <a:t>LOG_ARCHIVE_DEST_n</a:t>
            </a:r>
            <a:r>
              <a:rPr lang="en-US" altLang="en-US" dirty="0"/>
              <a:t> parameters can be configured for both the primary database role and the standby database role. By creating separate destinations in advance for each role, the parameters would not need to be adjusted at the time of switchover.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401</a:t>
            </a:fld>
            <a:endParaRPr lang="en-US" dirty="0"/>
          </a:p>
        </p:txBody>
      </p:sp>
    </p:spTree>
    <p:extLst>
      <p:ext uri="{BB962C8B-B14F-4D97-AF65-F5344CB8AC3E}">
        <p14:creationId xmlns:p14="http://schemas.microsoft.com/office/powerpoint/2010/main" val="226496304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When not using the Data Guard broker, a switchover will require multiple commands to be issued. Each database involved in the switchover will have to be started appropriately (</a:t>
            </a:r>
            <a:r>
              <a:rPr lang="en-US" altLang="en-US" dirty="0">
                <a:latin typeface="Courier New" panose="02070309020205020404" pitchFamily="49" charset="0"/>
              </a:rPr>
              <a:t>MOUNT</a:t>
            </a:r>
            <a:r>
              <a:rPr lang="en-US" altLang="en-US" dirty="0"/>
              <a:t> for standby database, </a:t>
            </a:r>
            <a:r>
              <a:rPr lang="en-US" altLang="en-US" dirty="0">
                <a:latin typeface="Courier New" panose="02070309020205020404" pitchFamily="49" charset="0"/>
              </a:rPr>
              <a:t>OPEN READ WRITE</a:t>
            </a:r>
            <a:r>
              <a:rPr lang="en-US" altLang="en-US" dirty="0"/>
              <a:t> for primary databases) by making connections to each instance separately. If the parameter file or server parameter file was not created considering that a role change would take place, the parameters may need to be adjusted accordingly. </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402</a:t>
            </a:fld>
            <a:endParaRPr lang="en-US" dirty="0"/>
          </a:p>
        </p:txBody>
      </p:sp>
    </p:spTree>
    <p:extLst>
      <p:ext uri="{BB962C8B-B14F-4D97-AF65-F5344CB8AC3E}">
        <p14:creationId xmlns:p14="http://schemas.microsoft.com/office/powerpoint/2010/main" val="420324750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30000"/>
              </a:spcBef>
            </a:pPr>
            <a:r>
              <a:rPr lang="en-US" altLang="en-US" dirty="0"/>
              <a:t>Unlike a switchover to a physical standby database, a switchover to a logical standby database does not require a shutdown of the primary database.</a:t>
            </a:r>
          </a:p>
          <a:p>
            <a:pPr lvl="2" eaLnBrk="1" hangingPunct="1"/>
            <a:r>
              <a:rPr lang="en-US" altLang="en-US" dirty="0"/>
              <a:t>If you are switching over to a logical standby database, you do not need to terminate applications that are connected to the current primary database or to the logical standby database, because neither database is shut down during the switchover operation. However, because sessions on the old primary database may fail after the switchover operation is completed and the database guard is turned on, you should terminate such open sessions now. The database guard prevents users from making changes in the logical standby database. </a:t>
            </a:r>
          </a:p>
          <a:p>
            <a:pPr lvl="2" eaLnBrk="1" hangingPunct="1"/>
            <a:r>
              <a:rPr lang="en-US" altLang="en-US" dirty="0"/>
              <a:t>If you switch over to a logical standby database, be aware that you may not have all of the data that was in your primary database if the logical standby database is only a subset of the primary database.</a:t>
            </a:r>
          </a:p>
          <a:p>
            <a:pPr lvl="2" eaLnBrk="1" hangingPunct="1"/>
            <a:r>
              <a:rPr lang="en-US" altLang="en-US" dirty="0"/>
              <a:t>A switchover to a logical standby database invalidates and disables all physical and snapshot standby databases in the configuration. You must re-create the physical standby databases from a backup of the new primary database before you can re-enable them.</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403</a:t>
            </a:fld>
            <a:endParaRPr lang="en-US" dirty="0"/>
          </a:p>
        </p:txBody>
      </p:sp>
    </p:spTree>
    <p:extLst>
      <p:ext uri="{BB962C8B-B14F-4D97-AF65-F5344CB8AC3E}">
        <p14:creationId xmlns:p14="http://schemas.microsoft.com/office/powerpoint/2010/main" val="363632796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spcBef>
                <a:spcPct val="30000"/>
              </a:spcBef>
            </a:pPr>
            <a:r>
              <a:rPr lang="en-US" altLang="en-US" dirty="0"/>
              <a:t>You cannot perform a switchover if:</a:t>
            </a:r>
          </a:p>
          <a:p>
            <a:pPr lvl="2" eaLnBrk="1" hangingPunct="1"/>
            <a:r>
              <a:rPr lang="en-US" altLang="en-US" b="1" dirty="0"/>
              <a:t>Archived redo log files are unavailable:</a:t>
            </a:r>
            <a:r>
              <a:rPr lang="en-US" altLang="en-US" dirty="0"/>
              <a:t> If there is a gap in the archived redo log files on the standby database, you cannot switch over to that standby database. </a:t>
            </a:r>
          </a:p>
          <a:p>
            <a:pPr lvl="2" eaLnBrk="1" hangingPunct="1"/>
            <a:r>
              <a:rPr lang="en-US" altLang="en-US" b="1" dirty="0"/>
              <a:t>Point-in-time recovery is required:</a:t>
            </a:r>
            <a:r>
              <a:rPr lang="en-US" altLang="en-US" dirty="0"/>
              <a:t> When you perform a switchover to a standby database, you always switch over to the current state of the primary database. You cannot switch over to a time in the past.</a:t>
            </a:r>
          </a:p>
          <a:p>
            <a:pPr lvl="2" eaLnBrk="1" hangingPunct="1"/>
            <a:r>
              <a:rPr lang="en-US" altLang="en-US" b="1" dirty="0"/>
              <a:t>The primary database is not open and cannot be opened:</a:t>
            </a:r>
            <a:r>
              <a:rPr lang="en-US" altLang="en-US" dirty="0"/>
              <a:t> A switchover is initiated on the primary database while it is in the open state. If you cannot open the primary database, a switchover is not possible.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404</a:t>
            </a:fld>
            <a:endParaRPr lang="en-US" dirty="0"/>
          </a:p>
        </p:txBody>
      </p:sp>
    </p:spTree>
    <p:extLst>
      <p:ext uri="{BB962C8B-B14F-4D97-AF65-F5344CB8AC3E}">
        <p14:creationId xmlns:p14="http://schemas.microsoft.com/office/powerpoint/2010/main" val="355110868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invoke a failover operation when a failure occurs on the primary database and there is no possibility of recovering the primary database in a timely manner. During a failover operation, the primary database is disabled from the Data Guard environment and a standby database assumes the primary database role. Failing over to a standby database is a one-way operation. You cannot “fallback” and return the database to its former role as a standby database. Because of this, you should invoke a failover operation only in an emergency.</a:t>
            </a:r>
          </a:p>
          <a:p>
            <a:pPr lvl="1"/>
            <a:r>
              <a:rPr lang="en-US" altLang="en-US" dirty="0"/>
              <a:t>It is not always necessary to fail over to the standby database. In some cases, recovery of the primary database may be faster. Most failures can be resolved at a primary database in a reasonable amount of time.</a:t>
            </a:r>
          </a:p>
          <a:p>
            <a:pPr lvl="1"/>
            <a:r>
              <a:rPr lang="en-US" altLang="en-US" dirty="0"/>
              <a:t>In a failover operation:</a:t>
            </a:r>
          </a:p>
          <a:p>
            <a:pPr lvl="2"/>
            <a:r>
              <a:rPr lang="en-US" altLang="en-US" dirty="0"/>
              <a:t>The original primary database is presumed to be lost. (If you want, you can reinstate or re-create the original primary database as a new standby database. You may then initiate a switchover operation compared to a failover operation to return the databases to their original roles.)</a:t>
            </a:r>
          </a:p>
          <a:p>
            <a:pPr lvl="2"/>
            <a:r>
              <a:rPr lang="en-US" altLang="en-US" dirty="0"/>
              <a:t>Standby databases that are online at the time of the failover operation, but are not involved in the role transition, do not need to be shut down and restarted unless they were ahead of the failover target due to differences in apply lag situations. In that case, they may need to be flashed back to the point the standby became a primary or re-created.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405</a:t>
            </a:fld>
            <a:endParaRPr lang="en-US" dirty="0"/>
          </a:p>
        </p:txBody>
      </p:sp>
    </p:spTree>
    <p:extLst>
      <p:ext uri="{BB962C8B-B14F-4D97-AF65-F5344CB8AC3E}">
        <p14:creationId xmlns:p14="http://schemas.microsoft.com/office/powerpoint/2010/main" val="2813847708"/>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manual failover can be invoked through Enterprise Manager, DGMGRL, or SQL. There are two types of manual failover:</a:t>
            </a:r>
          </a:p>
          <a:p>
            <a:pPr lvl="2" eaLnBrk="1" hangingPunct="1"/>
            <a:r>
              <a:rPr lang="en-US" altLang="en-US" b="1" dirty="0"/>
              <a:t>Complete:</a:t>
            </a:r>
            <a:r>
              <a:rPr lang="en-US" altLang="en-US" dirty="0"/>
              <a:t> The maximum amount of redo data for the protection mode is recovered. In this type of failover, the broker avoids disabling any standby databases that are not the failover target. Complete failover is the default and recommended type of failover.</a:t>
            </a:r>
          </a:p>
          <a:p>
            <a:pPr lvl="2" eaLnBrk="1" hangingPunct="1"/>
            <a:r>
              <a:rPr lang="en-US" altLang="en-US" b="1" dirty="0"/>
              <a:t>Immediate:</a:t>
            </a:r>
            <a:r>
              <a:rPr lang="en-US" altLang="en-US" dirty="0"/>
              <a:t> No additional redo data is applied to the standby database after the failover is invoked. This is the fastest type of failover. After an immediate failover, you must re-create or reinstate the original primary database and all standby databases that were not a target of the failover.</a:t>
            </a:r>
          </a:p>
          <a:p>
            <a:pPr lvl="1" eaLnBrk="1" hangingPunct="1"/>
            <a:r>
              <a:rPr lang="en-US" altLang="en-US" b="1" dirty="0"/>
              <a:t>Note:</a:t>
            </a:r>
            <a:r>
              <a:rPr lang="en-US" altLang="en-US" dirty="0"/>
              <a:t> You should always try to perform a complete failover. Perform an immediate failover only when a complete failover is unsuccessful. Depending on the destination attributes of redo transport services, a complete failover can take place without incurring any data loss, while an immediate failover usually results in the loss of data.</a:t>
            </a:r>
          </a:p>
          <a:p>
            <a:pPr lvl="1" eaLnBrk="1" hangingPunct="1"/>
            <a:r>
              <a:rPr lang="en-US" altLang="en-US" dirty="0"/>
              <a:t>You can configure fast-start failover so that the broker automatically fails over to a chosen standby database in the event of the loss of the primary database. For details, see the lesson titled “Enabling Fast-Start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406</a:t>
            </a:fld>
            <a:endParaRPr lang="en-US" dirty="0"/>
          </a:p>
        </p:txBody>
      </p:sp>
    </p:spTree>
    <p:extLst>
      <p:ext uri="{BB962C8B-B14F-4D97-AF65-F5344CB8AC3E}">
        <p14:creationId xmlns:p14="http://schemas.microsoft.com/office/powerpoint/2010/main" val="1467712057"/>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During a failover operation, a standby database transitions to the primary role, and the old primary database is rendered unable to participate in the configuration. Depending on the protection mode under which the old primary database was operating before the failover, there may be some or no data loss during a failover. </a:t>
            </a:r>
          </a:p>
          <a:p>
            <a:pPr lvl="1" eaLnBrk="1" hangingPunct="1"/>
            <a:r>
              <a:rPr lang="en-US" altLang="en-US" dirty="0"/>
              <a:t>A failover is typically used only when a primary database becomes incapacitated and there is no possibility of performing a switchover or successfully repairing the primary database in a reasonable amount of time. </a:t>
            </a:r>
          </a:p>
          <a:p>
            <a:pPr lvl="1" eaLnBrk="1" hangingPunct="1"/>
            <a:r>
              <a:rPr lang="en-US" altLang="en-US" dirty="0"/>
              <a:t>The specific actions that are performed during a failover vary, depending on:</a:t>
            </a:r>
          </a:p>
          <a:p>
            <a:pPr lvl="2" eaLnBrk="1" hangingPunct="1"/>
            <a:r>
              <a:rPr lang="en-US" altLang="en-US" dirty="0"/>
              <a:t>Whether a logical or physical standby database is involved in the failover operation</a:t>
            </a:r>
          </a:p>
          <a:p>
            <a:pPr lvl="2" eaLnBrk="1" hangingPunct="1"/>
            <a:r>
              <a:rPr lang="en-US" altLang="en-US" dirty="0"/>
              <a:t>The state of the configuration at the time of the failover</a:t>
            </a:r>
          </a:p>
          <a:p>
            <a:pPr lvl="2" eaLnBrk="1" hangingPunct="1"/>
            <a:r>
              <a:rPr lang="en-US" altLang="en-US" dirty="0"/>
              <a:t>The specific SQL commands that are used to initiate the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407</a:t>
            </a:fld>
            <a:endParaRPr lang="en-US" dirty="0"/>
          </a:p>
        </p:txBody>
      </p:sp>
    </p:spTree>
    <p:extLst>
      <p:ext uri="{BB962C8B-B14F-4D97-AF65-F5344CB8AC3E}">
        <p14:creationId xmlns:p14="http://schemas.microsoft.com/office/powerpoint/2010/main" val="309242648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Perform a failover only in the event of a software or system failure that results in the loss of the primary database. The failed primary database is disabled by the broker and must be reinstated or re-created. The standby database then assumes the primary database role.</a:t>
            </a:r>
          </a:p>
          <a:p>
            <a:pPr lvl="1" eaLnBrk="1" hangingPunct="1"/>
            <a:r>
              <a:rPr lang="en-US" altLang="en-US" dirty="0"/>
              <a:t>To initiate a failover by using Enterprise Manager:</a:t>
            </a:r>
          </a:p>
          <a:p>
            <a:pPr lvl="2" eaLnBrk="1" hangingPunct="1">
              <a:buNone/>
            </a:pPr>
            <a:r>
              <a:rPr lang="en-US" altLang="en-US" dirty="0"/>
              <a:t>1. 	On the Data Guard page, select the standby database that you want to become the primary database.</a:t>
            </a:r>
          </a:p>
          <a:p>
            <a:pPr lvl="2" eaLnBrk="1" hangingPunct="1">
              <a:buNone/>
            </a:pPr>
            <a:r>
              <a:rPr lang="en-US" altLang="en-US" dirty="0"/>
              <a:t>2.	Click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408</a:t>
            </a:fld>
            <a:endParaRPr lang="en-US" dirty="0"/>
          </a:p>
        </p:txBody>
      </p:sp>
    </p:spTree>
    <p:extLst>
      <p:ext uri="{BB962C8B-B14F-4D97-AF65-F5344CB8AC3E}">
        <p14:creationId xmlns:p14="http://schemas.microsoft.com/office/powerpoint/2010/main" val="48656609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a:buNone/>
            </a:pPr>
            <a:r>
              <a:rPr lang="en-US" altLang="en-US" dirty="0"/>
              <a:t>3.	On the Data Guard Failover Confirmation page, specify the type of failover that you want to perform:</a:t>
            </a:r>
          </a:p>
          <a:p>
            <a:pPr lvl="3"/>
            <a:r>
              <a:rPr lang="en-US" altLang="en-US" b="1" dirty="0"/>
              <a:t>Complete:</a:t>
            </a:r>
            <a:r>
              <a:rPr lang="en-US" altLang="en-US" dirty="0"/>
              <a:t> All available redo is applied on the standby database. Oracle Corporation recommends that you specify this type of failover.</a:t>
            </a:r>
          </a:p>
          <a:p>
            <a:pPr lvl="3"/>
            <a:r>
              <a:rPr lang="en-US" altLang="en-US" b="1" dirty="0"/>
              <a:t>Immediate:</a:t>
            </a:r>
            <a:r>
              <a:rPr lang="en-US" altLang="en-US" dirty="0"/>
              <a:t> No additional data is applied on the standby database, resulting in a data-loss failover. An immediate failover should be used only when a complete failover is not possible.</a:t>
            </a:r>
          </a:p>
          <a:p>
            <a:pPr lvl="2">
              <a:buNone/>
            </a:pPr>
            <a:r>
              <a:rPr lang="en-US" altLang="en-US" dirty="0"/>
              <a:t>4.	Select the failover option and click Yes to confirm the failover operation.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409</a:t>
            </a:fld>
            <a:endParaRPr lang="en-US" dirty="0"/>
          </a:p>
        </p:txBody>
      </p:sp>
    </p:spTree>
    <p:extLst>
      <p:ext uri="{BB962C8B-B14F-4D97-AF65-F5344CB8AC3E}">
        <p14:creationId xmlns:p14="http://schemas.microsoft.com/office/powerpoint/2010/main" val="845362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xmlns="" id="{C3E5EC0C-A389-42D8-9B96-8746C8F3E2C9}"/>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41</a:t>
            </a:fld>
            <a:endParaRPr lang="en-US" dirty="0"/>
          </a:p>
        </p:txBody>
      </p:sp>
    </p:spTree>
    <p:extLst>
      <p:ext uri="{BB962C8B-B14F-4D97-AF65-F5344CB8AC3E}">
        <p14:creationId xmlns:p14="http://schemas.microsoft.com/office/powerpoint/2010/main" val="410877295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you click Yes, the Failover Processing page displays the progress of the failover operation.</a:t>
            </a:r>
          </a:p>
          <a:p>
            <a:pPr lvl="1" eaLnBrk="1" hangingPunct="1"/>
            <a:r>
              <a:rPr lang="en-US" altLang="en-US" dirty="0"/>
              <a:t>You cannot cancel this operation after it begins.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410</a:t>
            </a:fld>
            <a:endParaRPr lang="en-US" dirty="0"/>
          </a:p>
        </p:txBody>
      </p:sp>
    </p:spTree>
    <p:extLst>
      <p:ext uri="{BB962C8B-B14F-4D97-AF65-F5344CB8AC3E}">
        <p14:creationId xmlns:p14="http://schemas.microsoft.com/office/powerpoint/2010/main" val="138989704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During the failover operation, the selected standby database transitions into the primary role. The failover target (a physical standby database) is restarted. When the operation finishes, the Data Guard Overview page reflects the updated configuration.</a:t>
            </a:r>
          </a:p>
          <a:p>
            <a:pPr lvl="1" eaLnBrk="1" hangingPunct="1"/>
            <a:r>
              <a:rPr lang="en-US" altLang="en-US" dirty="0"/>
              <a:t>After a complete or immediate failover, the primary database and some standby databases may need to be reinstated or re-created. To reinstate the database, click the “Database must be reinstated” link. Then click Reinstate on the General Properties page. Enterprise Manager reinstates the database as a standby database to the new primary database.</a:t>
            </a:r>
          </a:p>
          <a:p>
            <a:pPr lvl="1" eaLnBrk="1" hangingPunct="1"/>
            <a:r>
              <a:rPr lang="en-US" altLang="en-US" b="1" dirty="0"/>
              <a:t>Note:</a:t>
            </a:r>
            <a:r>
              <a:rPr lang="en-US" altLang="en-US" dirty="0"/>
              <a:t> Flashback Database must have been enabled on the database prior to the failover, and the required flashback logs must be available on that database for reinstatement to succeed. In addition, the database to be reinstated and the new primary database must have network connectivity. Flashback database will be covered later in the course.</a:t>
            </a:r>
          </a:p>
          <a:p>
            <a:pPr lvl="1" eaLnBrk="1" hangingPunct="1"/>
            <a:r>
              <a:rPr lang="en-US" altLang="en-US" b="1" dirty="0"/>
              <a:t>Note:</a:t>
            </a:r>
            <a:r>
              <a:rPr lang="en-US" altLang="en-US" dirty="0"/>
              <a:t> When you perform a failover to a logical standby database, any physical standby databases in the configuration are permanently disabled after the failover and are no longer usable. These databases must be re-created from the new primary database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411</a:t>
            </a:fld>
            <a:endParaRPr lang="en-US" dirty="0"/>
          </a:p>
        </p:txBody>
      </p:sp>
    </p:spTree>
    <p:extLst>
      <p:ext uri="{BB962C8B-B14F-4D97-AF65-F5344CB8AC3E}">
        <p14:creationId xmlns:p14="http://schemas.microsoft.com/office/powerpoint/2010/main" val="191778429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determining that the primary database cannot be recovered in a timely manner, execute the </a:t>
            </a:r>
            <a:r>
              <a:rPr lang="en-US" altLang="en-US" dirty="0">
                <a:latin typeface="Courier New" panose="02070309020205020404" pitchFamily="49" charset="0"/>
              </a:rPr>
              <a:t>FAILOVER</a:t>
            </a:r>
            <a:r>
              <a:rPr lang="en-US" altLang="en-US" dirty="0"/>
              <a:t> command to perform the failover operation.</a:t>
            </a:r>
          </a:p>
          <a:p>
            <a:pPr lvl="1" eaLnBrk="1" hangingPunct="1"/>
            <a:r>
              <a:rPr lang="en-US" altLang="en-US" dirty="0"/>
              <a:t>If you specify the </a:t>
            </a:r>
            <a:r>
              <a:rPr lang="en-US" altLang="en-US" dirty="0">
                <a:latin typeface="Courier New" panose="02070309020205020404" pitchFamily="49" charset="0"/>
              </a:rPr>
              <a:t>IMMEDIATE</a:t>
            </a:r>
            <a:r>
              <a:rPr lang="en-US" altLang="en-US" dirty="0"/>
              <a:t> option, no attempt is made to apply any unapplied redo that has been received.</a:t>
            </a:r>
          </a:p>
          <a:p>
            <a:pPr lvl="1" eaLnBrk="1" hangingPunct="1"/>
            <a:r>
              <a:rPr lang="en-US" altLang="en-US" dirty="0"/>
              <a:t>The Data Guard broker performs the following operations for a complete failover:</a:t>
            </a:r>
          </a:p>
          <a:p>
            <a:pPr lvl="2" eaLnBrk="1" hangingPunct="1">
              <a:buNone/>
            </a:pPr>
            <a:r>
              <a:rPr lang="en-US" altLang="en-US" dirty="0"/>
              <a:t>1.	Verifies that the target standby database is enabled</a:t>
            </a:r>
          </a:p>
          <a:p>
            <a:pPr lvl="2" eaLnBrk="1" hangingPunct="1">
              <a:buNone/>
            </a:pPr>
            <a:r>
              <a:rPr lang="en-US" altLang="en-US" dirty="0"/>
              <a:t>2.	Stops Redo Apply after all unapplied redo data is applied to the target standby database</a:t>
            </a:r>
          </a:p>
          <a:p>
            <a:pPr lvl="2" eaLnBrk="1" hangingPunct="1">
              <a:buNone/>
            </a:pPr>
            <a:r>
              <a:rPr lang="en-US" altLang="en-US" dirty="0"/>
              <a:t>3.	Transitions the target standby database to the primary database role by:</a:t>
            </a:r>
          </a:p>
          <a:p>
            <a:pPr lvl="3" eaLnBrk="1" hangingPunct="1"/>
            <a:r>
              <a:rPr lang="en-US" altLang="en-US" dirty="0"/>
              <a:t>Opening the new primary database in read/write mode</a:t>
            </a:r>
          </a:p>
          <a:p>
            <a:pPr lvl="3" eaLnBrk="1" hangingPunct="1"/>
            <a:r>
              <a:rPr lang="en-US" altLang="en-US" dirty="0"/>
              <a:t>Determining whether any standby databases need to be reinstated or recreated</a:t>
            </a:r>
          </a:p>
          <a:p>
            <a:pPr lvl="3" eaLnBrk="1" hangingPunct="1"/>
            <a:r>
              <a:rPr lang="en-US" altLang="en-US" dirty="0"/>
              <a:t>Starting redo transport services</a:t>
            </a:r>
          </a:p>
          <a:p>
            <a:pPr lvl="1" eaLnBrk="1" hangingPunct="1"/>
            <a:r>
              <a:rPr lang="en-US" altLang="en-US" dirty="0"/>
              <a:t>For an immediate failover, the broker does not wait for all available redo data to be applied (as described in step 2). For details about each step, see </a:t>
            </a:r>
            <a:r>
              <a:rPr lang="en-US" altLang="en-US" i="1" dirty="0"/>
              <a:t>Oracle Data Guard Broker</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412</a:t>
            </a:fld>
            <a:endParaRPr lang="en-US" dirty="0"/>
          </a:p>
        </p:txBody>
      </p:sp>
    </p:spTree>
    <p:extLst>
      <p:ext uri="{BB962C8B-B14F-4D97-AF65-F5344CB8AC3E}">
        <p14:creationId xmlns:p14="http://schemas.microsoft.com/office/powerpoint/2010/main" val="273652414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a failover, you may need to reinstate or re-create databases in your configuration.</a:t>
            </a:r>
          </a:p>
          <a:p>
            <a:pPr lvl="1" eaLnBrk="1" hangingPunct="1"/>
            <a:r>
              <a:rPr lang="en-US" altLang="en-US" dirty="0"/>
              <a:t>If a database can be reinstated, the database has the following status after a complete failover:</a:t>
            </a:r>
          </a:p>
          <a:p>
            <a:pPr lvl="4" eaLnBrk="1" hangingPunct="1"/>
            <a:r>
              <a:rPr lang="en-US" altLang="en-US" dirty="0"/>
              <a:t>ORA-16661: the standby database needs to be reinstated</a:t>
            </a:r>
          </a:p>
          <a:p>
            <a:pPr lvl="1" eaLnBrk="1" hangingPunct="1"/>
            <a:r>
              <a:rPr lang="en-US" altLang="en-US" b="1" dirty="0"/>
              <a:t>Note:</a:t>
            </a:r>
            <a:r>
              <a:rPr lang="en-US" altLang="en-US" dirty="0"/>
              <a:t> To reinstate a database, Flashback Database must have been enabled on the database prior to the failover and flashback logs must be available.</a:t>
            </a:r>
          </a:p>
          <a:p>
            <a:pPr lvl="1" eaLnBrk="1" hangingPunct="1"/>
            <a:r>
              <a:rPr lang="en-US" altLang="en-US" dirty="0"/>
              <a:t>To reinstate the database:</a:t>
            </a:r>
          </a:p>
          <a:p>
            <a:pPr lvl="2" eaLnBrk="1" hangingPunct="1">
              <a:buNone/>
            </a:pPr>
            <a:r>
              <a:rPr lang="en-US" altLang="en-US" dirty="0"/>
              <a:t>1.	Start the database instance and mount the database.</a:t>
            </a:r>
          </a:p>
          <a:p>
            <a:pPr lvl="2" eaLnBrk="1" hangingPunct="1">
              <a:buNone/>
            </a:pPr>
            <a:r>
              <a:rPr lang="en-US" altLang="en-US" dirty="0"/>
              <a:t>2.	Invoke DGMGRL and connect to the new primary database.</a:t>
            </a:r>
          </a:p>
          <a:p>
            <a:pPr lvl="2" eaLnBrk="1" hangingPunct="1">
              <a:buNone/>
            </a:pPr>
            <a:r>
              <a:rPr lang="en-US" altLang="en-US" dirty="0"/>
              <a:t>3.	Use the </a:t>
            </a:r>
            <a:r>
              <a:rPr lang="en-US" altLang="en-US" dirty="0">
                <a:latin typeface="Courier New" panose="02070309020205020404" pitchFamily="49" charset="0"/>
              </a:rPr>
              <a:t>REINSTATE</a:t>
            </a:r>
            <a:r>
              <a:rPr lang="en-US" altLang="en-US" dirty="0"/>
              <a:t> </a:t>
            </a:r>
            <a:r>
              <a:rPr lang="en-US" altLang="en-US" dirty="0">
                <a:latin typeface="Courier New" panose="02070309020205020404" pitchFamily="49" charset="0"/>
              </a:rPr>
              <a:t>DATABASE</a:t>
            </a:r>
            <a:r>
              <a:rPr lang="en-US" altLang="en-US" dirty="0"/>
              <a:t> DGMGRL command to reinstate the database.</a:t>
            </a:r>
          </a:p>
          <a:p>
            <a:pPr lvl="1" eaLnBrk="1" hangingPunct="1"/>
            <a:r>
              <a:rPr lang="en-US" altLang="en-US" dirty="0"/>
              <a:t>If a database must be re-created, it has the following status after the failover:</a:t>
            </a:r>
          </a:p>
          <a:p>
            <a:pPr lvl="4" eaLnBrk="1" hangingPunct="1"/>
            <a:r>
              <a:rPr lang="en-US" altLang="en-US" dirty="0"/>
              <a:t>ORA-16795: the standby database needs to be re-created</a:t>
            </a:r>
          </a:p>
          <a:p>
            <a:pPr lvl="1" eaLnBrk="1" hangingPunct="1"/>
            <a:r>
              <a:rPr lang="en-US" altLang="en-US" dirty="0"/>
              <a:t>You must re-create the standby database from a copy of the primary database and then re-enable it by using the </a:t>
            </a:r>
            <a:r>
              <a:rPr lang="en-US" altLang="en-US" dirty="0">
                <a:latin typeface="Courier New" panose="02070309020205020404" pitchFamily="49" charset="0"/>
              </a:rPr>
              <a:t>ENABLE</a:t>
            </a:r>
            <a:r>
              <a:rPr lang="en-US" altLang="en-US" dirty="0"/>
              <a:t> </a:t>
            </a:r>
            <a:r>
              <a:rPr lang="en-US" altLang="en-US" dirty="0">
                <a:latin typeface="Courier New" panose="02070309020205020404" pitchFamily="49" charset="0"/>
              </a:rPr>
              <a:t>DATABASE</a:t>
            </a:r>
            <a:r>
              <a:rPr lang="en-US" altLang="en-US" dirty="0"/>
              <a:t> DGMGRL command</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413</a:t>
            </a:fld>
            <a:endParaRPr lang="en-US" dirty="0"/>
          </a:p>
        </p:txBody>
      </p:sp>
    </p:spTree>
    <p:extLst>
      <p:ext uri="{BB962C8B-B14F-4D97-AF65-F5344CB8AC3E}">
        <p14:creationId xmlns:p14="http://schemas.microsoft.com/office/powerpoint/2010/main" val="149740745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a:extLst>
              <a:ext uri="{FF2B5EF4-FFF2-40B4-BE49-F238E27FC236}">
                <a16:creationId xmlns="" xmlns:a16="http://schemas.microsoft.com/office/drawing/2014/main" id="{9877FE46-C213-489B-98DD-753E4B030AE7}"/>
              </a:ext>
            </a:extLst>
          </p:cNvPr>
          <p:cNvSpPr>
            <a:spLocks noGrp="1" noChangeArrowheads="1"/>
          </p:cNvSpPr>
          <p:nvPr>
            <p:ph type="body" idx="1"/>
          </p:nvPr>
        </p:nvSpPr>
        <p:spPr/>
        <p:txBody>
          <a:bodyPr/>
          <a:lstStyle/>
          <a:p>
            <a:r>
              <a:rPr lang="en-US" altLang="en-US" dirty="0"/>
              <a:t>Answer: a</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414</a:t>
            </a:fld>
            <a:endParaRPr lang="en-US" dirty="0"/>
          </a:p>
        </p:txBody>
      </p:sp>
    </p:spTree>
    <p:extLst>
      <p:ext uri="{BB962C8B-B14F-4D97-AF65-F5344CB8AC3E}">
        <p14:creationId xmlns:p14="http://schemas.microsoft.com/office/powerpoint/2010/main" val="401167830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a:extLst>
              <a:ext uri="{FF2B5EF4-FFF2-40B4-BE49-F238E27FC236}">
                <a16:creationId xmlns="" xmlns:a16="http://schemas.microsoft.com/office/drawing/2014/main" id="{93DA5FE8-892D-4B3C-B65D-498C1F33D2F5}"/>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415</a:t>
            </a:fld>
            <a:endParaRPr lang="en-US" dirty="0"/>
          </a:p>
        </p:txBody>
      </p:sp>
    </p:spTree>
    <p:extLst>
      <p:ext uri="{BB962C8B-B14F-4D97-AF65-F5344CB8AC3E}">
        <p14:creationId xmlns:p14="http://schemas.microsoft.com/office/powerpoint/2010/main" val="1647466152"/>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416</a:t>
            </a:fld>
            <a:endParaRPr lang="en-US" dirty="0"/>
          </a:p>
        </p:txBody>
      </p:sp>
    </p:spTree>
    <p:extLst>
      <p:ext uri="{BB962C8B-B14F-4D97-AF65-F5344CB8AC3E}">
        <p14:creationId xmlns:p14="http://schemas.microsoft.com/office/powerpoint/2010/main" val="166138116"/>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14 - </a:t>
            </a:r>
            <a:fld id="{7C951E65-0BAA-4B24-AD87-683F8269D8DB}" type="slidenum">
              <a:rPr lang="en-US" smtClean="0"/>
              <a:pPr>
                <a:defRPr/>
              </a:pPr>
              <a:t>417</a:t>
            </a:fld>
            <a:endParaRPr lang="en-US" dirty="0"/>
          </a:p>
        </p:txBody>
      </p:sp>
    </p:spTree>
    <p:extLst>
      <p:ext uri="{BB962C8B-B14F-4D97-AF65-F5344CB8AC3E}">
        <p14:creationId xmlns:p14="http://schemas.microsoft.com/office/powerpoint/2010/main" val="189399151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981392"/>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0323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42</a:t>
            </a:fld>
            <a:endParaRPr lang="en-US" dirty="0"/>
          </a:p>
        </p:txBody>
      </p:sp>
    </p:spTree>
    <p:extLst>
      <p:ext uri="{BB962C8B-B14F-4D97-AF65-F5344CB8AC3E}">
        <p14:creationId xmlns:p14="http://schemas.microsoft.com/office/powerpoint/2010/main" val="3615500068"/>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420</a:t>
            </a:fld>
            <a:endParaRPr lang="en-US" dirty="0"/>
          </a:p>
        </p:txBody>
      </p:sp>
    </p:spTree>
    <p:extLst>
      <p:ext uri="{BB962C8B-B14F-4D97-AF65-F5344CB8AC3E}">
        <p14:creationId xmlns:p14="http://schemas.microsoft.com/office/powerpoint/2010/main" val="329516948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Flashback Database provides the following advantages in a Data Guard configuration: </a:t>
            </a:r>
          </a:p>
          <a:p>
            <a:pPr lvl="2" eaLnBrk="1" hangingPunct="1"/>
            <a:r>
              <a:rPr lang="en-US" altLang="en-US" dirty="0"/>
              <a:t>Provides an alternative to delaying the application of redo to protect against user errors or logical corruptions. By using Flashback Database in this context, standby databases are more closely synchronized with the primary database, thereby reducing failover and switchover times.</a:t>
            </a:r>
          </a:p>
          <a:p>
            <a:pPr lvl="2" eaLnBrk="1" hangingPunct="1"/>
            <a:r>
              <a:rPr lang="en-US" altLang="en-US" dirty="0"/>
              <a:t>Eliminates the need to completely re-create the original primary database after a failover. The failed primary database can be flashed back to a point in time before the failover and converted to be a standby database for the new primary database.</a:t>
            </a:r>
          </a:p>
          <a:p>
            <a:pPr lvl="1" eaLnBrk="1" hangingPunct="1"/>
            <a:r>
              <a:rPr lang="en-US" altLang="en-US" dirty="0"/>
              <a:t>Flashback Database is used in a Data Guard configuration for the following features:</a:t>
            </a:r>
          </a:p>
          <a:p>
            <a:pPr lvl="2" eaLnBrk="1" hangingPunct="1"/>
            <a:r>
              <a:rPr lang="en-US" altLang="en-US" b="1" dirty="0"/>
              <a:t>Fast-start failover:</a:t>
            </a:r>
            <a:r>
              <a:rPr lang="en-US" altLang="en-US" dirty="0"/>
              <a:t> You must enable Flashback Database and set up a fast recovery area on the primary database and the target standby database before enabling fast-start failover. (See the lesson entitled “Enabling Fast-Start Failover” for additional information.)</a:t>
            </a:r>
          </a:p>
          <a:p>
            <a:pPr lvl="2" eaLnBrk="1" hangingPunct="1"/>
            <a:r>
              <a:rPr lang="en-US" altLang="en-US" b="1" dirty="0"/>
              <a:t>Snapshot standby:</a:t>
            </a:r>
            <a:r>
              <a:rPr lang="en-US" altLang="en-US" dirty="0"/>
              <a:t> To convert a physical standby database to a snapshot standby database, you must configure the Fast Recovery Area and size. If Flashback Database is not enabled, it will be enabled when the physical standby database is converted to a snapshot standby database. (See the lesson titled “Creating and Managing a Snapshot Standby Database” for additional information</a:t>
            </a:r>
            <a:r>
              <a:rPr lang="en-US" altLang="en-US" dirty="0" smtClean="0"/>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421</a:t>
            </a:fld>
            <a:endParaRPr lang="en-US" dirty="0"/>
          </a:p>
        </p:txBody>
      </p:sp>
    </p:spTree>
    <p:extLst>
      <p:ext uri="{BB962C8B-B14F-4D97-AF65-F5344CB8AC3E}">
        <p14:creationId xmlns:p14="http://schemas.microsoft.com/office/powerpoint/2010/main" val="51402772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With Flashback Database, you can quickly bring your database to an earlier point in time by undoing all changes that took place since that time. This operation is fast because you do not need to restore backups. You can use this feature to undo changes that resulted in logical data corruptions.</a:t>
            </a:r>
          </a:p>
          <a:p>
            <a:pPr lvl="1"/>
            <a:r>
              <a:rPr lang="en-US" altLang="en-US" dirty="0"/>
              <a:t>When you use Flashback Database, Oracle Database uses past block images to back out changes to the database. During normal database operation, Oracle Database occasionally logs these block images in flashback logs, which are written sequentially and are not archived. Oracle Database automatically creates, deletes, and resizes flashback logs in the fast recovery area. You need to be aware of flashback logs only for monitoring performance and for deciding how much disk space to allocate to the fast recovery area for flashback logs.</a:t>
            </a:r>
          </a:p>
          <a:p>
            <a:pPr lvl="1"/>
            <a:r>
              <a:rPr lang="en-US" altLang="en-US" dirty="0"/>
              <a:t>The time it takes to rewind a database with Flashback Database is proportional to how far back in time you need to go and the amount of database activity after the target time. The time it would take to restore and recover the whole database could be much longer. The before images in the flashback logs are used only to restore the database to a point in the past, and forward recovery is used to bring the database to a consistent state at some time in the past. Oracle Database returns data files to the previous point in time—but not auxiliary files such as initialization parameter files. </a:t>
            </a:r>
          </a:p>
          <a:p>
            <a:pPr lvl="1"/>
            <a:r>
              <a:rPr lang="en-US" altLang="en-US" dirty="0"/>
              <a:t>Flashback Database can also be used to complement Data Guard and Recovery Advisor and to synchronize cloned databases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422</a:t>
            </a:fld>
            <a:endParaRPr lang="en-US" dirty="0"/>
          </a:p>
        </p:txBody>
      </p:sp>
    </p:spTree>
    <p:extLst>
      <p:ext uri="{BB962C8B-B14F-4D97-AF65-F5344CB8AC3E}">
        <p14:creationId xmlns:p14="http://schemas.microsoft.com/office/powerpoint/2010/main" val="3879225092"/>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spcBef>
                <a:spcPct val="35000"/>
              </a:spcBef>
            </a:pPr>
            <a:r>
              <a:rPr lang="en-US" altLang="en-US" dirty="0"/>
              <a:t>The database can be open when you enable flashback. To enable flashback:</a:t>
            </a:r>
          </a:p>
          <a:p>
            <a:pPr lvl="2" eaLnBrk="1" hangingPunct="1">
              <a:spcBef>
                <a:spcPct val="35000"/>
              </a:spcBef>
              <a:buNone/>
            </a:pPr>
            <a:r>
              <a:rPr lang="en-US" altLang="en-US" dirty="0"/>
              <a:t>1.	Configure the fast recovery area.</a:t>
            </a:r>
          </a:p>
          <a:p>
            <a:pPr lvl="2" eaLnBrk="1" hangingPunct="1">
              <a:buNone/>
            </a:pPr>
            <a:r>
              <a:rPr lang="en-US" altLang="en-US" dirty="0"/>
              <a:t>2.	Set the retention target with the </a:t>
            </a:r>
            <a:r>
              <a:rPr lang="en-US" altLang="en-US" dirty="0">
                <a:latin typeface="Courier New" panose="02070309020205020404" pitchFamily="49" charset="0"/>
              </a:rPr>
              <a:t>DB_FLASHBACK_RETENTION_TARGET</a:t>
            </a:r>
            <a:r>
              <a:rPr lang="en-US" altLang="en-US" dirty="0"/>
              <a:t> initialization parameter. </a:t>
            </a:r>
            <a:br>
              <a:rPr lang="en-US" altLang="en-US" dirty="0"/>
            </a:br>
            <a:r>
              <a:rPr lang="en-US" altLang="en-US" dirty="0"/>
              <a:t>You can specify an upper limit, in minutes, on how far back you want to be able to flash back the database. The example uses 2,880 minutes, which is equivalent to two days. This parameter is only a target and does not provide any guarantee. Your flashback time interval depends on how much flashback data was kept in the fast recovery area.</a:t>
            </a:r>
          </a:p>
          <a:p>
            <a:pPr lvl="2" eaLnBrk="1" hangingPunct="1">
              <a:buNone/>
            </a:pPr>
            <a:r>
              <a:rPr lang="en-US" altLang="en-US" dirty="0"/>
              <a:t>3.	Enable Flashback Database with the following command:</a:t>
            </a:r>
          </a:p>
          <a:p>
            <a:pPr lvl="4" eaLnBrk="1" hangingPunct="1"/>
            <a:r>
              <a:rPr lang="en-US" altLang="en-US" dirty="0"/>
              <a:t>        ALTER DATABASE FLASHBACK ON;</a:t>
            </a:r>
          </a:p>
          <a:p>
            <a:pPr lvl="2" eaLnBrk="1" hangingPunct="1">
              <a:buNone/>
            </a:pPr>
            <a:r>
              <a:rPr lang="en-US" altLang="en-US" dirty="0"/>
              <a:t>	Before you can issue the command to enable Flashback Database, the database must be configured for archiving.</a:t>
            </a:r>
          </a:p>
          <a:p>
            <a:pPr lvl="1" eaLnBrk="1" hangingPunct="1"/>
            <a:endParaRPr lang="en-US" altLang="en-US" dirty="0"/>
          </a:p>
          <a:p>
            <a:pPr lvl="1" eaLnBrk="1" hangingPunct="1"/>
            <a:r>
              <a:rPr lang="en-US" altLang="en-US" dirty="0"/>
              <a:t>Determine whether Flashback Database is enabled with the following query:</a:t>
            </a:r>
          </a:p>
          <a:p>
            <a:pPr lvl="4" eaLnBrk="1" hangingPunct="1"/>
            <a:r>
              <a:rPr lang="en-US" altLang="en-US" dirty="0"/>
              <a:t>    SELECT flashback_on FROM v$database;</a:t>
            </a:r>
          </a:p>
          <a:p>
            <a:pPr lvl="1" eaLnBrk="1" hangingPunct="1"/>
            <a:r>
              <a:rPr lang="en-US" altLang="en-US" dirty="0"/>
              <a:t>Disable Flashback Database with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FLASHBACK</a:t>
            </a:r>
            <a:r>
              <a:rPr lang="en-US" altLang="en-US" dirty="0"/>
              <a:t> </a:t>
            </a:r>
            <a:r>
              <a:rPr lang="en-US" altLang="en-US" dirty="0">
                <a:latin typeface="Courier New" panose="02070309020205020404" pitchFamily="49" charset="0"/>
              </a:rPr>
              <a:t>OFF</a:t>
            </a:r>
            <a:r>
              <a:rPr lang="en-US" altLang="en-US" dirty="0"/>
              <a:t> command. As a result, all existing Flashback Database logs are deleted automatically</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423</a:t>
            </a:fld>
            <a:endParaRPr lang="en-US" dirty="0"/>
          </a:p>
        </p:txBody>
      </p:sp>
    </p:spTree>
    <p:extLst>
      <p:ext uri="{BB962C8B-B14F-4D97-AF65-F5344CB8AC3E}">
        <p14:creationId xmlns:p14="http://schemas.microsoft.com/office/powerpoint/2010/main" val="89296417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30000"/>
              </a:spcBef>
              <a:buNone/>
            </a:pPr>
            <a:r>
              <a:rPr lang="en-US" altLang="en-US" dirty="0"/>
              <a:t>1.	From the database home page, select Availability &gt; Backup and Recovery &gt; Recovery Settings from the menu.</a:t>
            </a:r>
          </a:p>
          <a:p>
            <a:pPr lvl="2" eaLnBrk="1" hangingPunct="1">
              <a:buNone/>
            </a:pPr>
            <a:r>
              <a:rPr lang="en-US" altLang="en-US" dirty="0"/>
              <a:t>2.	Ensure that your database is in </a:t>
            </a:r>
            <a:r>
              <a:rPr lang="en-US" altLang="en-US" dirty="0">
                <a:latin typeface="Courier New" panose="02070309020205020404" pitchFamily="49" charset="0"/>
              </a:rPr>
              <a:t>ARCHIVELOG</a:t>
            </a:r>
            <a:r>
              <a:rPr lang="en-US" altLang="en-US" dirty="0"/>
              <a:t> mode. If not, select ARCHIVELOG mode.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424</a:t>
            </a:fld>
            <a:endParaRPr lang="en-US" dirty="0"/>
          </a:p>
        </p:txBody>
      </p:sp>
    </p:spTree>
    <p:extLst>
      <p:ext uri="{BB962C8B-B14F-4D97-AF65-F5344CB8AC3E}">
        <p14:creationId xmlns:p14="http://schemas.microsoft.com/office/powerpoint/2010/main" val="261954374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eaLnBrk="1" hangingPunct="1">
              <a:spcBef>
                <a:spcPct val="25000"/>
              </a:spcBef>
              <a:buNone/>
            </a:pPr>
            <a:r>
              <a:rPr lang="en-US" altLang="en-US" dirty="0"/>
              <a:t>3.	Review the fast recovery area location. </a:t>
            </a:r>
            <a:br>
              <a:rPr lang="en-US" altLang="en-US" dirty="0"/>
            </a:br>
            <a:r>
              <a:rPr lang="en-US" altLang="en-US" dirty="0"/>
              <a:t>The fast recovery area is a unified storage location for all recovery-related files and activities in an Oracle database. All files that are needed to completely recover a database from a media failure are part of the fast recovery area. The recovery-related files that can be created in the fast recovery area include archived redo log files, control files, backups created by Recovery Manager (RMAN), flashback logs, and the change tracking file. By allocating a storage location and unifying recovery-related files in a specific area, the Oracle database server relieves the database administrator from having to manage the disk files created by these components. If you want it in a different location, specify the location in the Fast Recovery Area Location field. </a:t>
            </a:r>
          </a:p>
          <a:p>
            <a:pPr lvl="2" eaLnBrk="1" hangingPunct="1">
              <a:buNone/>
            </a:pPr>
            <a:r>
              <a:rPr lang="en-US" altLang="en-US" dirty="0"/>
              <a:t>4.	Set the fast recovery size in the Fast Recovery Area Size field.</a:t>
            </a:r>
          </a:p>
          <a:p>
            <a:pPr lvl="2" eaLnBrk="1" hangingPunct="1">
              <a:buNone/>
            </a:pPr>
            <a:r>
              <a:rPr lang="en-US" altLang="en-US" dirty="0"/>
              <a:t>5.	Select Enable Flashback Database. You can also set the flashback retention time, and you can view important information regarding your flashback database window.</a:t>
            </a:r>
          </a:p>
          <a:p>
            <a:pPr lvl="2" eaLnBrk="1" hangingPunct="1">
              <a:buNone/>
            </a:pPr>
            <a:r>
              <a:rPr lang="en-US" altLang="en-US" dirty="0"/>
              <a:t>6.	Scroll down to the bottom of the Recovery Settings page and click Apply.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425</a:t>
            </a:fld>
            <a:endParaRPr lang="en-US" dirty="0"/>
          </a:p>
        </p:txBody>
      </p:sp>
    </p:spTree>
    <p:extLst>
      <p:ext uri="{BB962C8B-B14F-4D97-AF65-F5344CB8AC3E}">
        <p14:creationId xmlns:p14="http://schemas.microsoft.com/office/powerpoint/2010/main" val="378687536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As an alternative to the Apply Delay configuration option, you can use Flashback Database to protect against the application of corrupted or erroneous data to the standby database. The Apply Delay configuration uses the </a:t>
            </a:r>
            <a:r>
              <a:rPr lang="en-US" altLang="en-US" dirty="0">
                <a:latin typeface="Courier New" panose="02070309020205020404" pitchFamily="49" charset="0"/>
              </a:rPr>
              <a:t>DELAY</a:t>
            </a:r>
            <a:r>
              <a:rPr lang="en-US" altLang="en-US" dirty="0"/>
              <a:t> attribute of the </a:t>
            </a:r>
            <a:r>
              <a:rPr lang="en-US" altLang="en-US" dirty="0">
                <a:latin typeface="Courier New" panose="02070309020205020404" pitchFamily="49" charset="0"/>
              </a:rPr>
              <a:t>LOG_ARCHIVE_DEST_n</a:t>
            </a:r>
            <a:r>
              <a:rPr lang="en-US" altLang="en-US" dirty="0"/>
              <a:t> parameter so that redo data from the primary database is received on the standby database, but redo apply delays its application. This provides a window of time so that logical errors, such as an accidental row deletion that is committed on the primary database, can have the data exported from the standby database before the SQL command executes on the standby database. </a:t>
            </a:r>
          </a:p>
          <a:p>
            <a:pPr lvl="1" eaLnBrk="1" hangingPunct="1"/>
            <a:r>
              <a:rPr lang="en-US" altLang="en-US" dirty="0"/>
              <a:t>Flashback Database can quickly and easily flash back a standby database to an arbitrary time in the past. You can configure one standby database with Flashback Database to achieve the same benefit as multiple standby databases with different delays.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426</a:t>
            </a:fld>
            <a:endParaRPr lang="en-US" dirty="0"/>
          </a:p>
        </p:txBody>
      </p:sp>
    </p:spTree>
    <p:extLst>
      <p:ext uri="{BB962C8B-B14F-4D97-AF65-F5344CB8AC3E}">
        <p14:creationId xmlns:p14="http://schemas.microsoft.com/office/powerpoint/2010/main" val="4258558126"/>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Oracle Data Guard real-time apply feature reduces failover time. Flashback Database protects a physical standby database from logical data corruption and user error.</a:t>
            </a:r>
          </a:p>
          <a:p>
            <a:pPr lvl="1" eaLnBrk="1" hangingPunct="1"/>
            <a:r>
              <a:rPr lang="en-US" altLang="en-US" dirty="0"/>
              <a:t>The Data Guard broker automatically enables real-time apply.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427</a:t>
            </a:fld>
            <a:endParaRPr lang="en-US" dirty="0"/>
          </a:p>
        </p:txBody>
      </p:sp>
    </p:spTree>
    <p:extLst>
      <p:ext uri="{BB962C8B-B14F-4D97-AF65-F5344CB8AC3E}">
        <p14:creationId xmlns:p14="http://schemas.microsoft.com/office/powerpoint/2010/main" val="572433626"/>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Oval 144">
            <a:extLst>
              <a:ext uri="{FF2B5EF4-FFF2-40B4-BE49-F238E27FC236}">
                <a16:creationId xmlns="" xmlns:a16="http://schemas.microsoft.com/office/drawing/2014/main" id="{0256BB45-C2E0-4EED-88D6-1820B49AADFE}"/>
              </a:ext>
            </a:extLst>
          </p:cNvPr>
          <p:cNvSpPr>
            <a:spLocks noChangeArrowheads="1"/>
          </p:cNvSpPr>
          <p:nvPr/>
        </p:nvSpPr>
        <p:spPr bwMode="blackWhite">
          <a:xfrm>
            <a:off x="2124075" y="2582863"/>
            <a:ext cx="414338" cy="415925"/>
          </a:xfrm>
          <a:prstGeom prst="ellipse">
            <a:avLst/>
          </a:prstGeom>
          <a:solidFill>
            <a:srgbClr val="99CC00"/>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2000" b="1" dirty="0">
                <a:latin typeface="Oracle Sans" panose="020B0503020204020204" pitchFamily="34" charset="0"/>
                <a:cs typeface="Oracle Sans" panose="020B0503020204020204" pitchFamily="34" charset="0"/>
              </a:rPr>
              <a:t>1</a:t>
            </a:r>
          </a:p>
        </p:txBody>
      </p:sp>
      <p:sp>
        <p:nvSpPr>
          <p:cNvPr id="28677" name="Oval 145">
            <a:extLst>
              <a:ext uri="{FF2B5EF4-FFF2-40B4-BE49-F238E27FC236}">
                <a16:creationId xmlns="" xmlns:a16="http://schemas.microsoft.com/office/drawing/2014/main" id="{BA1BF1BE-32E9-4E07-843A-C8DED25EBCA3}"/>
              </a:ext>
            </a:extLst>
          </p:cNvPr>
          <p:cNvSpPr>
            <a:spLocks noChangeArrowheads="1"/>
          </p:cNvSpPr>
          <p:nvPr/>
        </p:nvSpPr>
        <p:spPr bwMode="blackWhite">
          <a:xfrm>
            <a:off x="3952875" y="2582863"/>
            <a:ext cx="411163" cy="415925"/>
          </a:xfrm>
          <a:prstGeom prst="ellipse">
            <a:avLst/>
          </a:prstGeom>
          <a:solidFill>
            <a:srgbClr val="99CC00"/>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2000" b="1" dirty="0">
                <a:latin typeface="Oracle Sans" panose="020B0503020204020204" pitchFamily="34" charset="0"/>
                <a:cs typeface="Oracle Sans" panose="020B0503020204020204" pitchFamily="34" charset="0"/>
              </a:rPr>
              <a:t>2</a:t>
            </a: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b="1" dirty="0"/>
              <a:t>Physical Standby Configuration</a:t>
            </a:r>
          </a:p>
          <a:p>
            <a:pPr lvl="1" eaLnBrk="1" hangingPunct="1"/>
            <a:r>
              <a:rPr lang="en-US" altLang="en-US" dirty="0"/>
              <a:t>For a physical standby database, it is possible that the Redo Apply service might not halt when it encounters the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command in the redo information. If the physical standby database’s SCN (system change number) is far enough behind the primary database’s SCN, the Redo Apply service can interpret the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command without stopping. This feature is known as “recovery through </a:t>
            </a:r>
            <a:r>
              <a:rPr lang="en-US" altLang="en-US" dirty="0">
                <a:latin typeface="Courier New" panose="02070309020205020404" pitchFamily="49" charset="0"/>
              </a:rPr>
              <a:t>RESETLOGS</a:t>
            </a:r>
            <a:r>
              <a:rPr lang="en-US" altLang="en-US" dirty="0"/>
              <a:t>.”</a:t>
            </a:r>
          </a:p>
          <a:p>
            <a:pPr lvl="1" eaLnBrk="1" hangingPunct="1"/>
            <a:r>
              <a:rPr lang="en-US" altLang="en-US" dirty="0"/>
              <a:t>Use the following procedure to avoid re-creating a standby database after you issue an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command on the primary database and the managed recovery process is halted on the physical standby database:</a:t>
            </a:r>
          </a:p>
          <a:p>
            <a:pPr lvl="2" eaLnBrk="1" hangingPunct="1">
              <a:buNone/>
            </a:pPr>
            <a:r>
              <a:rPr lang="en-US" altLang="en-US" dirty="0"/>
              <a:t>1.	On the primary database, determine an SCN that is at least two SCNs prior to the SCN when the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command was issued. This is necessary to enable the standby to recover properly through </a:t>
            </a:r>
            <a:r>
              <a:rPr lang="en-US" altLang="en-US" dirty="0">
                <a:latin typeface="Courier New" panose="02070309020205020404" pitchFamily="49" charset="0"/>
              </a:rPr>
              <a:t>OPEN</a:t>
            </a:r>
            <a:r>
              <a:rPr lang="en-US" altLang="en-US" dirty="0"/>
              <a:t> </a:t>
            </a:r>
            <a:r>
              <a:rPr lang="en-US" altLang="en-US" dirty="0">
                <a:latin typeface="Courier New" panose="02070309020205020404" pitchFamily="49" charset="0"/>
              </a:rPr>
              <a:t>RESETLOGS</a:t>
            </a:r>
            <a:r>
              <a:rPr lang="en-US" altLang="en-US" dirty="0"/>
              <a:t>. Use the following query to find the “before </a:t>
            </a:r>
            <a:r>
              <a:rPr lang="en-US" altLang="en-US" dirty="0">
                <a:latin typeface="Courier New" panose="02070309020205020404" pitchFamily="49" charset="0"/>
              </a:rPr>
              <a:t>RESETLOGS</a:t>
            </a:r>
            <a:r>
              <a:rPr lang="en-US" altLang="en-US" dirty="0"/>
              <a:t>” SCN: </a:t>
            </a:r>
          </a:p>
          <a:p>
            <a:pPr lvl="4" eaLnBrk="1" hangingPunct="1"/>
            <a:r>
              <a:rPr lang="en-US" altLang="en-US" dirty="0"/>
              <a:t>       SELECT TO_CHAR(resetlogs_change# - 2) FROM v$database;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428</a:t>
            </a:fld>
            <a:endParaRPr lang="en-US" dirty="0"/>
          </a:p>
        </p:txBody>
      </p:sp>
    </p:spTree>
    <p:extLst>
      <p:ext uri="{BB962C8B-B14F-4D97-AF65-F5344CB8AC3E}">
        <p14:creationId xmlns:p14="http://schemas.microsoft.com/office/powerpoint/2010/main" val="923675746"/>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2" eaLnBrk="1" hangingPunct="1">
              <a:buNone/>
            </a:pPr>
            <a:r>
              <a:rPr lang="en-US" altLang="en-US" dirty="0"/>
              <a:t>2.	On the standby database, obtain the current SCN by using the following query: </a:t>
            </a:r>
          </a:p>
          <a:p>
            <a:pPr lvl="4" eaLnBrk="1" hangingPunct="1"/>
            <a:r>
              <a:rPr lang="en-US" altLang="en-US" dirty="0"/>
              <a:t>      SELECT TO_CHAR(current_scn) FROM v$database;</a:t>
            </a:r>
          </a:p>
          <a:p>
            <a:pPr lvl="2" eaLnBrk="1" hangingPunct="1">
              <a:spcBef>
                <a:spcPct val="25000"/>
              </a:spcBef>
              <a:buNone/>
            </a:pPr>
            <a:r>
              <a:rPr lang="en-US" altLang="en-US" dirty="0"/>
              <a:t>3.   Flash back the standby database to the “before </a:t>
            </a:r>
            <a:r>
              <a:rPr lang="en-US" altLang="en-US" dirty="0">
                <a:latin typeface="Courier New" panose="02070309020205020404" pitchFamily="49" charset="0"/>
              </a:rPr>
              <a:t>RESETLOGS</a:t>
            </a:r>
            <a:r>
              <a:rPr lang="en-US" altLang="en-US" dirty="0"/>
              <a:t>” SCN that you queried in</a:t>
            </a:r>
            <a:br>
              <a:rPr lang="en-US" altLang="en-US" dirty="0"/>
            </a:br>
            <a:r>
              <a:rPr lang="en-US" altLang="en-US" dirty="0"/>
              <a:t>step 1: </a:t>
            </a:r>
          </a:p>
          <a:p>
            <a:pPr lvl="4" eaLnBrk="1" hangingPunct="1"/>
            <a:r>
              <a:rPr lang="en-US" altLang="en-US" dirty="0"/>
              <a:t>      FLASHBACK STANDBY DATABASE TO SCN &lt;</a:t>
            </a:r>
            <a:r>
              <a:rPr lang="en-US" altLang="en-US" i="1" dirty="0"/>
              <a:t>before RESETLOGS SCN</a:t>
            </a:r>
            <a:r>
              <a:rPr lang="en-US" altLang="en-US" dirty="0"/>
              <a:t>&gt;; </a:t>
            </a:r>
          </a:p>
          <a:p>
            <a:pPr lvl="2" eaLnBrk="1" hangingPunct="1">
              <a:buNone/>
            </a:pPr>
            <a:r>
              <a:rPr lang="en-US" altLang="en-US" dirty="0"/>
              <a:t>4.	Restart managed recovery on the standby database. The standby database will be ready to receive and apply logs from the primary database.</a:t>
            </a:r>
          </a:p>
          <a:p>
            <a:pPr lvl="4" eaLnBrk="1" hangingPunct="1"/>
            <a:r>
              <a:rPr lang="en-US" altLang="en-US" dirty="0"/>
              <a:t>      ALTER DATABASE RECOVER MANAGED STANDBY DATABASE DISCONNECT;</a:t>
            </a:r>
          </a:p>
          <a:p>
            <a:pPr lvl="1" eaLnBrk="1" hangingPunct="1"/>
            <a:r>
              <a:rPr lang="en-US" altLang="en-US" b="1" dirty="0"/>
              <a:t>Logical Standby Configuration</a:t>
            </a:r>
          </a:p>
          <a:p>
            <a:pPr lvl="1" eaLnBrk="1" hangingPunct="1"/>
            <a:r>
              <a:rPr lang="en-US" altLang="en-US" dirty="0"/>
              <a:t>For a logical standby database, it is possible that the SQL Apply service might not halt when it encounters the </a:t>
            </a:r>
            <a:r>
              <a:rPr lang="en-US" altLang="en-US" dirty="0">
                <a:latin typeface="Courier New" panose="02070309020205020404" pitchFamily="49" charset="0"/>
              </a:rPr>
              <a:t>OPEN RESETLOGS</a:t>
            </a:r>
            <a:r>
              <a:rPr lang="en-US" altLang="en-US" dirty="0"/>
              <a:t> command in the redo information. If the logical standby database’s SCN is far enough behind the primary database’s SCN, the SQL Apply service will be able to interpret the </a:t>
            </a:r>
            <a:r>
              <a:rPr lang="en-US" altLang="en-US" dirty="0">
                <a:latin typeface="Courier New" panose="02070309020205020404" pitchFamily="49" charset="0"/>
              </a:rPr>
              <a:t>OPEN RESETLOGS</a:t>
            </a:r>
            <a:r>
              <a:rPr lang="en-US" altLang="en-US" dirty="0"/>
              <a:t> command without stopping.</a:t>
            </a:r>
          </a:p>
          <a:p>
            <a:pPr lvl="1" eaLnBrk="1" hangingPunct="1"/>
            <a:r>
              <a:rPr lang="en-US" altLang="en-US" dirty="0"/>
              <a:t>Use the following procedure to avoid re-creating a standby database after you perform an </a:t>
            </a:r>
            <a:r>
              <a:rPr lang="en-US" altLang="en-US" dirty="0">
                <a:latin typeface="Courier New" panose="02070309020205020404" pitchFamily="49" charset="0"/>
              </a:rPr>
              <a:t>OPEN RESETLOGS</a:t>
            </a:r>
            <a:r>
              <a:rPr lang="en-US" altLang="en-US" dirty="0"/>
              <a:t> on the primary database and the SQL Apply process has halted on the logical standby database:</a:t>
            </a:r>
          </a:p>
          <a:p>
            <a:pPr lvl="2" eaLnBrk="1" hangingPunct="1">
              <a:buNone/>
            </a:pPr>
            <a:r>
              <a:rPr lang="en-US" altLang="en-US" dirty="0"/>
              <a:t>1.	On the primary database, determine an SCN that is at least two SCNs prior to the SCN when the </a:t>
            </a:r>
            <a:r>
              <a:rPr lang="en-US" altLang="en-US" dirty="0">
                <a:latin typeface="Courier New" panose="02070309020205020404" pitchFamily="49" charset="0"/>
              </a:rPr>
              <a:t>OPEN RESETLOGS</a:t>
            </a:r>
            <a:r>
              <a:rPr lang="en-US" altLang="en-US" dirty="0"/>
              <a:t> command was issued. This is necessary to enable the standby to recover properly through </a:t>
            </a:r>
            <a:r>
              <a:rPr lang="en-US" altLang="en-US" dirty="0">
                <a:latin typeface="Courier New" panose="02070309020205020404" pitchFamily="49" charset="0"/>
              </a:rPr>
              <a:t>OPEN RESETLOGS</a:t>
            </a:r>
            <a:r>
              <a:rPr lang="en-US" altLang="en-US" dirty="0"/>
              <a:t>. Use the following query to find the “before </a:t>
            </a:r>
            <a:r>
              <a:rPr lang="en-US" altLang="en-US" dirty="0">
                <a:latin typeface="Courier New" panose="02070309020205020404" pitchFamily="49" charset="0"/>
              </a:rPr>
              <a:t>RESETLOGS</a:t>
            </a:r>
            <a:r>
              <a:rPr lang="en-US" altLang="en-US" dirty="0"/>
              <a:t>” SCN: </a:t>
            </a:r>
          </a:p>
          <a:p>
            <a:pPr lvl="4" eaLnBrk="1" hangingPunct="1"/>
            <a:r>
              <a:rPr lang="en-US" altLang="en-US" dirty="0"/>
              <a:t>      SELECT TO_CHAR(resetlogs_change# - 2) FROM v$database; </a:t>
            </a:r>
          </a:p>
          <a:p>
            <a:pPr lvl="2" eaLnBrk="1" hangingPunct="1">
              <a:buNone/>
            </a:pPr>
            <a:r>
              <a:rPr lang="en-US" altLang="en-US" dirty="0"/>
              <a:t>2.	</a:t>
            </a:r>
            <a:r>
              <a:rPr lang="en-US" dirty="0"/>
              <a:t>Determine the target SCN for flashback operation at the logical standby. In this step, the</a:t>
            </a:r>
            <a:r>
              <a:rPr lang="en-US" dirty="0">
                <a:latin typeface="Courier New" panose="02070309020205020404" pitchFamily="49" charset="0"/>
                <a:cs typeface="Courier New" panose="02070309020205020404" pitchFamily="49" charset="0"/>
              </a:rPr>
              <a:t> FLASHBACK_SCN</a:t>
            </a:r>
            <a:r>
              <a:rPr lang="en-US" dirty="0"/>
              <a:t> value for </a:t>
            </a:r>
            <a:r>
              <a:rPr lang="en-US" dirty="0">
                <a:latin typeface="Courier New" panose="02070309020205020404" pitchFamily="49" charset="0"/>
                <a:cs typeface="Courier New" panose="02070309020205020404" pitchFamily="49" charset="0"/>
              </a:rPr>
              <a:t>PRIMARY_SCN</a:t>
            </a:r>
            <a:r>
              <a:rPr lang="en-US" dirty="0"/>
              <a:t> is from step 1.</a:t>
            </a:r>
          </a:p>
          <a:p>
            <a:pPr lvl="2" eaLnBrk="1" hangingPunct="1">
              <a:buNone/>
            </a:pPr>
            <a:r>
              <a:rPr lang="en-US" altLang="en-US" dirty="0"/>
              <a:t>	</a:t>
            </a:r>
            <a:r>
              <a:rPr lang="en-US" dirty="0">
                <a:latin typeface="Courier New" panose="02070309020205020404" pitchFamily="49" charset="0"/>
                <a:cs typeface="Courier New" panose="02070309020205020404" pitchFamily="49" charset="0"/>
              </a:rPr>
              <a:t>SELECT DBMS_LOGSTDBY.MAP_PRIMARY_SCN (PRIMARY_SCN =&gt; FLASHBACK_SCN) AS TARGET_SCN FROM DUAL;</a:t>
            </a:r>
            <a:endParaRPr lang="en-US" altLang="en-US" dirty="0">
              <a:latin typeface="Courier New" panose="02070309020205020404" pitchFamily="49" charset="0"/>
              <a:cs typeface="Courier New" panose="02070309020205020404" pitchFamily="49" charset="0"/>
            </a:endParaRPr>
          </a:p>
          <a:p>
            <a:pPr marL="692150" lvl="2" indent="-228600" eaLnBrk="1" hangingPunct="1">
              <a:buFont typeface="Times New Roman" panose="02020603050405020304" pitchFamily="18" charset="0"/>
              <a:buAutoNum type="arabicPeriod" startAt="3"/>
            </a:pPr>
            <a:r>
              <a:rPr lang="en-US" altLang="en-US" dirty="0"/>
              <a:t>Flash back the standby database to the “before </a:t>
            </a:r>
            <a:r>
              <a:rPr lang="en-US" altLang="en-US" dirty="0">
                <a:latin typeface="Courier New" panose="02070309020205020404" pitchFamily="49" charset="0"/>
              </a:rPr>
              <a:t>RESETLOGS</a:t>
            </a:r>
            <a:r>
              <a:rPr lang="en-US" altLang="en-US" dirty="0"/>
              <a:t>” SCN that you queried in step 2:</a:t>
            </a:r>
          </a:p>
          <a:p>
            <a:pPr marL="463550" lvl="2" indent="0" eaLnBrk="1" hangingPunct="1">
              <a:buNone/>
            </a:pPr>
            <a:r>
              <a:rPr lang="en-US" dirty="0"/>
              <a:t>       </a:t>
            </a:r>
            <a:r>
              <a:rPr lang="en-US" dirty="0">
                <a:latin typeface="Courier New" panose="02070309020205020404" pitchFamily="49" charset="0"/>
                <a:cs typeface="Courier New" panose="02070309020205020404" pitchFamily="49" charset="0"/>
              </a:rPr>
              <a:t>SHUTDOWN;</a:t>
            </a:r>
            <a:r>
              <a:rPr lang="en-US" altLang="en-US" dirty="0">
                <a:latin typeface="Courier New" panose="02070309020205020404" pitchFamily="49" charset="0"/>
                <a:cs typeface="Courier New" panose="02070309020205020404" pitchFamily="49" charset="0"/>
              </a:rPr>
              <a:t> </a:t>
            </a:r>
          </a:p>
          <a:p>
            <a:pPr marL="463550" lvl="2" indent="0" eaLnBrk="1" hangingPunct="1">
              <a:buNone/>
            </a:pPr>
            <a:r>
              <a:rPr lang="en-US" alt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STARTUP MOUNT EXCLUSIVE;</a:t>
            </a:r>
            <a:endParaRPr lang="en-US" altLang="en-US" dirty="0">
              <a:latin typeface="Courier New" panose="02070309020205020404" pitchFamily="49" charset="0"/>
              <a:cs typeface="Courier New" panose="02070309020205020404" pitchFamily="49" charset="0"/>
            </a:endParaRPr>
          </a:p>
          <a:p>
            <a:pPr lvl="4" eaLnBrk="1" hangingPunct="1"/>
            <a:r>
              <a:rPr lang="en-US" altLang="en-US" dirty="0"/>
              <a:t>      FLASHBACK STANDBY DATABASE TO SCN &lt;</a:t>
            </a:r>
            <a:r>
              <a:rPr lang="en-US" altLang="en-US" i="1" dirty="0"/>
              <a:t>before RESETLOGS SCN</a:t>
            </a:r>
            <a:r>
              <a:rPr lang="en-US" altLang="en-US" dirty="0"/>
              <a:t>&gt;; </a:t>
            </a:r>
          </a:p>
          <a:p>
            <a:pPr lvl="4" eaLnBrk="1" hangingPunct="1"/>
            <a:r>
              <a:rPr lang="en-US" dirty="0"/>
              <a:t>      ALTER DATABASE OPEN RESETLOGS;</a:t>
            </a:r>
            <a:endParaRPr lang="en-US" altLang="en-US" dirty="0"/>
          </a:p>
          <a:p>
            <a:pPr lvl="2" eaLnBrk="1" hangingPunct="1">
              <a:buNone/>
            </a:pPr>
            <a:r>
              <a:rPr lang="en-US" altLang="en-US" dirty="0"/>
              <a:t>4.	Restart SQL Apply on the standby database. The standby database will be ready to receive and apply logs from the primary database.</a:t>
            </a:r>
          </a:p>
          <a:p>
            <a:pPr lvl="4" eaLnBrk="1" hangingPunct="1"/>
            <a:r>
              <a:rPr lang="en-US" altLang="en-US" dirty="0"/>
              <a:t>      ALTER DATABASE START LOGICAL STANDBY APPLY IMMEDIATE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429</a:t>
            </a:fld>
            <a:endParaRPr lang="en-US" dirty="0"/>
          </a:p>
        </p:txBody>
      </p:sp>
    </p:spTree>
    <p:extLst>
      <p:ext uri="{BB962C8B-B14F-4D97-AF65-F5344CB8AC3E}">
        <p14:creationId xmlns:p14="http://schemas.microsoft.com/office/powerpoint/2010/main" val="3905558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2 - </a:t>
            </a:r>
            <a:fld id="{7C951E65-0BAA-4B24-AD87-683F8269D8DB}" type="slidenum">
              <a:rPr lang="en-US" smtClean="0"/>
              <a:pPr>
                <a:defRPr/>
              </a:pPr>
              <a:t>43</a:t>
            </a:fld>
            <a:endParaRPr lang="en-US" dirty="0"/>
          </a:p>
        </p:txBody>
      </p:sp>
    </p:spTree>
    <p:extLst>
      <p:ext uri="{BB962C8B-B14F-4D97-AF65-F5344CB8AC3E}">
        <p14:creationId xmlns:p14="http://schemas.microsoft.com/office/powerpoint/2010/main" val="1508148852"/>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Flashback Database to revert a database to a point in time before a physical standby database switchover or failover. The database role does not change when flashing back through a physical standby switchover, failover, or activation. </a:t>
            </a:r>
          </a:p>
          <a:p>
            <a:pPr lvl="1" eaLnBrk="1" hangingPunct="1"/>
            <a:r>
              <a:rPr lang="en-US" altLang="en-US" dirty="0"/>
              <a:t>In a logical standby database, the </a:t>
            </a:r>
            <a:r>
              <a:rPr lang="en-US" altLang="en-US" dirty="0">
                <a:latin typeface="Courier New" panose="02070309020205020404" pitchFamily="49" charset="0"/>
              </a:rPr>
              <a:t>FLASHBACK</a:t>
            </a:r>
            <a:r>
              <a:rPr lang="en-US" altLang="en-US" dirty="0"/>
              <a:t> </a:t>
            </a:r>
            <a:r>
              <a:rPr lang="en-US" altLang="en-US" dirty="0">
                <a:latin typeface="Courier New" panose="02070309020205020404" pitchFamily="49" charset="0"/>
              </a:rPr>
              <a:t>DATABASE</a:t>
            </a:r>
            <a:r>
              <a:rPr lang="en-US" altLang="en-US" dirty="0"/>
              <a:t> command reverts the database to a system change number (SCN) or time stamp before a switchover or failover. For a logical standby database, the database reverts to its original role at the time of the flashback SCN or flashback time. </a:t>
            </a:r>
          </a:p>
          <a:p>
            <a:pPr lvl="1" eaLnBrk="1" hangingPunct="1"/>
            <a:r>
              <a:rPr lang="en-US" altLang="en-US" dirty="0"/>
              <a:t>You can also use Flashback Database to undo a physical standby activation.</a:t>
            </a:r>
          </a:p>
          <a:p>
            <a:pPr lvl="1" eaLnBrk="1" hangingPunct="1"/>
            <a:r>
              <a:rPr lang="en-US" altLang="en-US" b="1" dirty="0"/>
              <a:t>Note:</a:t>
            </a:r>
            <a:r>
              <a:rPr lang="en-US" altLang="en-US" dirty="0"/>
              <a:t> For detailed information about switchover and failover, see the lesson titled “Performing Role Transitions.”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430</a:t>
            </a:fld>
            <a:endParaRPr lang="en-US" dirty="0"/>
          </a:p>
        </p:txBody>
      </p:sp>
    </p:spTree>
    <p:extLst>
      <p:ext uri="{BB962C8B-B14F-4D97-AF65-F5344CB8AC3E}">
        <p14:creationId xmlns:p14="http://schemas.microsoft.com/office/powerpoint/2010/main" val="4048136539"/>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Oval 144">
            <a:extLst>
              <a:ext uri="{FF2B5EF4-FFF2-40B4-BE49-F238E27FC236}">
                <a16:creationId xmlns="" xmlns:a16="http://schemas.microsoft.com/office/drawing/2014/main" id="{FB27713A-CC98-49B3-9B0D-E945759B541D}"/>
              </a:ext>
            </a:extLst>
          </p:cNvPr>
          <p:cNvSpPr>
            <a:spLocks noChangeArrowheads="1"/>
          </p:cNvSpPr>
          <p:nvPr/>
        </p:nvSpPr>
        <p:spPr bwMode="blackWhite">
          <a:xfrm>
            <a:off x="5400675" y="2201863"/>
            <a:ext cx="414338" cy="415925"/>
          </a:xfrm>
          <a:prstGeom prst="ellipse">
            <a:avLst/>
          </a:prstGeom>
          <a:solidFill>
            <a:srgbClr val="99CC00"/>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2000" b="1" dirty="0">
                <a:latin typeface="Oracle Sans" panose="020B0503020204020204" pitchFamily="34" charset="0"/>
                <a:cs typeface="Oracle Sans" panose="020B0503020204020204" pitchFamily="34" charset="0"/>
              </a:rPr>
              <a:t>1</a:t>
            </a:r>
          </a:p>
        </p:txBody>
      </p:sp>
      <p:sp>
        <p:nvSpPr>
          <p:cNvPr id="31749" name="Oval 145">
            <a:extLst>
              <a:ext uri="{FF2B5EF4-FFF2-40B4-BE49-F238E27FC236}">
                <a16:creationId xmlns="" xmlns:a16="http://schemas.microsoft.com/office/drawing/2014/main" id="{2AC40A3C-7A2D-4D8E-A88D-749B504E2F74}"/>
              </a:ext>
            </a:extLst>
          </p:cNvPr>
          <p:cNvSpPr>
            <a:spLocks noChangeArrowheads="1"/>
          </p:cNvSpPr>
          <p:nvPr/>
        </p:nvSpPr>
        <p:spPr bwMode="blackWhite">
          <a:xfrm>
            <a:off x="981075" y="3040063"/>
            <a:ext cx="411163" cy="415925"/>
          </a:xfrm>
          <a:prstGeom prst="ellipse">
            <a:avLst/>
          </a:prstGeom>
          <a:solidFill>
            <a:srgbClr val="99CC00"/>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2000" b="1" dirty="0">
                <a:latin typeface="Oracle Sans" panose="020B0503020204020204" pitchFamily="34" charset="0"/>
                <a:cs typeface="Oracle Sans" panose="020B0503020204020204" pitchFamily="34" charset="0"/>
              </a:rPr>
              <a:t>2</a:t>
            </a: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invoke a failover operation when a catastrophic failure occurs on the primary database and there is no possibility of recovering the primary database in a timely manner. After a failover operation, the old standby database becomes the new primary database, and the old primary database is placed in the “needs reinstatement” state. </a:t>
            </a:r>
          </a:p>
          <a:p>
            <a:pPr lvl="1" eaLnBrk="1" hangingPunct="1"/>
            <a:r>
              <a:rPr lang="en-US" altLang="en-US" b="1" dirty="0"/>
              <a:t>Note:</a:t>
            </a:r>
            <a:r>
              <a:rPr lang="en-US" altLang="en-US" dirty="0"/>
              <a:t> Details on reinstating the database are provided in the lesson titled “Performing Role Transitions.”</a:t>
            </a:r>
          </a:p>
          <a:p>
            <a:pPr lvl="1" eaLnBrk="1" hangingPunct="1"/>
            <a:r>
              <a:rPr lang="en-US" altLang="en-US" dirty="0"/>
              <a:t>Use the Flashback Database feature to convert the old primary database into a new standby database without re-creating the database. You can flash back the old primary database so that it contains only those changes that are already applied to the old standby database. This enables you to convert the old primary database into a new standby database without restoring the old primary database. </a:t>
            </a:r>
          </a:p>
          <a:p>
            <a:pPr lvl="1" eaLnBrk="1" hangingPunct="1"/>
            <a:r>
              <a:rPr lang="en-US" altLang="en-US" dirty="0"/>
              <a:t>The </a:t>
            </a:r>
            <a:r>
              <a:rPr lang="en-US" altLang="en-US" dirty="0">
                <a:latin typeface="Courier New" panose="02070309020205020404" pitchFamily="49" charset="0"/>
                <a:cs typeface="Courier New" panose="02070309020205020404" pitchFamily="49" charset="0"/>
              </a:rPr>
              <a:t>STANDBY_BECAME_PRIMARY_SCN</a:t>
            </a:r>
            <a:r>
              <a:rPr lang="en-US" altLang="en-US" dirty="0"/>
              <a:t> column in </a:t>
            </a:r>
            <a:r>
              <a:rPr lang="en-US" altLang="en-US" dirty="0">
                <a:latin typeface="Courier New" panose="02070309020205020404" pitchFamily="49" charset="0"/>
                <a:cs typeface="Courier New" panose="02070309020205020404" pitchFamily="49" charset="0"/>
              </a:rPr>
              <a:t>V$DATABASE</a:t>
            </a:r>
            <a:r>
              <a:rPr lang="en-US" altLang="en-US" dirty="0"/>
              <a:t> can provide the SCN number corresponding to the failover. The old primary database should use the </a:t>
            </a:r>
            <a:r>
              <a:rPr lang="en-US" altLang="en-US" dirty="0">
                <a:latin typeface="Courier New" panose="02070309020205020404" pitchFamily="49" charset="0"/>
                <a:cs typeface="Courier New" panose="02070309020205020404" pitchFamily="49" charset="0"/>
              </a:rPr>
              <a:t>FLASHBACK DATABASE TO SCN …</a:t>
            </a:r>
            <a:r>
              <a:rPr lang="en-US" altLang="en-US" dirty="0"/>
              <a:t> command to rewind to this point. It can then be converted into a standby database with the SQL command </a:t>
            </a:r>
            <a:r>
              <a:rPr lang="en-US" altLang="en-US" dirty="0">
                <a:latin typeface="Courier New" panose="02070309020205020404" pitchFamily="49" charset="0"/>
                <a:cs typeface="Courier New" panose="02070309020205020404" pitchFamily="49" charset="0"/>
              </a:rPr>
              <a:t>ALTER DATABASE CONVERT TO PHYSICAL STANDBY</a:t>
            </a:r>
            <a:r>
              <a:rPr lang="en-US" altLang="en-US" dirty="0"/>
              <a:t>. </a:t>
            </a:r>
          </a:p>
          <a:p>
            <a:pPr lvl="1" eaLnBrk="1" hangingPunct="1"/>
            <a:r>
              <a:rPr lang="en-US" altLang="en-US" b="1" dirty="0"/>
              <a:t>Note:</a:t>
            </a:r>
            <a:r>
              <a:rPr lang="en-US" altLang="en-US" dirty="0"/>
              <a:t> You must enable the Flashback Database feature on the old primary database prior to the failover</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431</a:t>
            </a:fld>
            <a:endParaRPr lang="en-US" dirty="0"/>
          </a:p>
        </p:txBody>
      </p:sp>
    </p:spTree>
    <p:extLst>
      <p:ext uri="{BB962C8B-B14F-4D97-AF65-F5344CB8AC3E}">
        <p14:creationId xmlns:p14="http://schemas.microsoft.com/office/powerpoint/2010/main" val="209953008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solidFill>
                  <a:schemeClr val="tx1"/>
                </a:solidFill>
              </a:rPr>
              <a:t>Prior to Oracle Database 19c, </a:t>
            </a:r>
            <a:r>
              <a:rPr lang="en-US" altLang="en-US" dirty="0"/>
              <a:t>after a user creates a restore point on the primary database, the physical standby databases do not receive any information regarding the created restore point on the primary database. In case the user wants the restore point on the physical standby databases to have the same properties as those created on the primary database, the user has to do it manually. </a:t>
            </a:r>
          </a:p>
          <a:p>
            <a:pPr lvl="1"/>
            <a:r>
              <a:rPr lang="en-US" altLang="en-US" dirty="0">
                <a:solidFill>
                  <a:schemeClr val="tx1"/>
                </a:solidFill>
              </a:rPr>
              <a:t>Oracle Database 19c </a:t>
            </a:r>
            <a:r>
              <a:rPr lang="en-US" altLang="en-US" dirty="0"/>
              <a:t>automatically propagates the restore point creation or deletion on the primary database to all the physical standby databases, thereby providing complete management of restore point propagation.</a:t>
            </a:r>
          </a:p>
          <a:p>
            <a:pPr lvl="1"/>
            <a:r>
              <a:rPr lang="en-US" altLang="en-US" dirty="0"/>
              <a:t>Oracle Database automatically replicates restore points from a primary database to the standby database when the following conditions are met:</a:t>
            </a:r>
          </a:p>
          <a:p>
            <a:pPr lvl="2"/>
            <a:r>
              <a:rPr lang="en-US" altLang="en-US" dirty="0"/>
              <a:t>COMPATIBLE initialization parameter for both the primary database and the standby database is set to 19.0.0 or higher </a:t>
            </a:r>
          </a:p>
          <a:p>
            <a:pPr lvl="2"/>
            <a:r>
              <a:rPr lang="en-US" altLang="en-US" dirty="0"/>
              <a:t>Primary database is open</a:t>
            </a:r>
            <a:br>
              <a:rPr lang="en-US" altLang="en-US" dirty="0"/>
            </a:br>
            <a:r>
              <a:rPr lang="en-US" altLang="en-US" dirty="0"/>
              <a:t>A restore point that is created on a primary database when the primary is in mount mode is not replicated. This restriction is because the restore point information is replicated though the redo.</a:t>
            </a:r>
          </a:p>
          <a:p>
            <a:pPr lvl="1"/>
            <a:r>
              <a:rPr lang="en-US" altLang="en-US" dirty="0"/>
              <a:t>The naming convention for a replicated restore point uses the name of the restore point on the primary database suffixed with </a:t>
            </a:r>
            <a:r>
              <a:rPr lang="en-US" altLang="en-US" dirty="0">
                <a:latin typeface="Courier New" panose="02070309020205020404" pitchFamily="49" charset="0"/>
                <a:cs typeface="Courier New" panose="02070309020205020404" pitchFamily="49" charset="0"/>
              </a:rPr>
              <a:t>_PRIMARY</a:t>
            </a:r>
            <a:r>
              <a:rPr lang="en-US" altLang="en-US" dirty="0"/>
              <a:t>. If a replicated restore point with the same name exists on the standby database, then a replicated restore point is not created. For example, when you create a restore point named </a:t>
            </a:r>
            <a:r>
              <a:rPr lang="en-US" altLang="en-US" dirty="0">
                <a:latin typeface="Courier New" panose="02070309020205020404" pitchFamily="49" charset="0"/>
                <a:cs typeface="Courier New" panose="02070309020205020404" pitchFamily="49" charset="0"/>
              </a:rPr>
              <a:t>PRE_MYTBS</a:t>
            </a:r>
            <a:r>
              <a:rPr lang="en-US" altLang="en-US" dirty="0"/>
              <a:t> on the primary database, the replicated restore point is named </a:t>
            </a:r>
            <a:r>
              <a:rPr lang="en-US" altLang="en-US" dirty="0">
                <a:latin typeface="Courier New" panose="02070309020205020404" pitchFamily="49" charset="0"/>
                <a:cs typeface="Courier New" panose="02070309020205020404" pitchFamily="49" charset="0"/>
              </a:rPr>
              <a:t>PRE_MYTBS_PRIMARY</a:t>
            </a:r>
            <a:r>
              <a:rPr lang="en-US" altLang="en-US" dirty="0"/>
              <a:t>. When you delete a restore point on the primary, the corresponding replicated restore point on the standby is also deleted</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432</a:t>
            </a:fld>
            <a:endParaRPr lang="en-US" dirty="0"/>
          </a:p>
        </p:txBody>
      </p:sp>
    </p:spTree>
    <p:extLst>
      <p:ext uri="{BB962C8B-B14F-4D97-AF65-F5344CB8AC3E}">
        <p14:creationId xmlns:p14="http://schemas.microsoft.com/office/powerpoint/2010/main" val="1538450950"/>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solidFill>
                  <a:schemeClr val="tx1"/>
                </a:solidFill>
              </a:rPr>
              <a:t>Prior to Oracle Database 19c, </a:t>
            </a:r>
            <a:r>
              <a:rPr lang="en-US" altLang="en-US" dirty="0"/>
              <a:t>when a user issues a flashback on a primary database and opens the primary database in </a:t>
            </a:r>
            <a:r>
              <a:rPr lang="en-US" altLang="en-US" dirty="0">
                <a:latin typeface="Courier New" panose="02070309020205020404" pitchFamily="49" charset="0"/>
                <a:cs typeface="Courier New" panose="02070309020205020404" pitchFamily="49" charset="0"/>
              </a:rPr>
              <a:t>RESETLOGS</a:t>
            </a:r>
            <a:r>
              <a:rPr lang="en-US" altLang="en-US" dirty="0"/>
              <a:t>, the Managed Recovery Process (MRP) on the physical standby just stops. This means that the standby database is no longer following the primary database. </a:t>
            </a:r>
          </a:p>
          <a:p>
            <a:pPr lvl="1"/>
            <a:r>
              <a:rPr lang="en-US" altLang="en-US" dirty="0"/>
              <a:t>The DBA is thus responsible for manually issuing a flashback or restoring the data files prior to the </a:t>
            </a:r>
            <a:r>
              <a:rPr lang="en-US" altLang="en-US" dirty="0">
                <a:latin typeface="Courier New" panose="02070309020205020404" pitchFamily="49" charset="0"/>
                <a:cs typeface="Courier New" panose="02070309020205020404" pitchFamily="49" charset="0"/>
              </a:rPr>
              <a:t>RESETLOGS</a:t>
            </a:r>
            <a:r>
              <a:rPr lang="en-US" altLang="en-US" dirty="0"/>
              <a:t> and restarting the MRP on the standby database. This is also true whenever the DBA performs a PDB point-in-time recovery (PITR) or PDB flashback and then a PDB </a:t>
            </a:r>
            <a:r>
              <a:rPr lang="en-US" altLang="en-US" dirty="0">
                <a:latin typeface="Courier New" panose="02070309020205020404" pitchFamily="49" charset="0"/>
                <a:cs typeface="Courier New" panose="02070309020205020404" pitchFamily="49" charset="0"/>
              </a:rPr>
              <a:t>RESETLOGS</a:t>
            </a:r>
            <a:r>
              <a:rPr lang="en-US" altLang="en-US" dirty="0"/>
              <a:t> on the primary CDB. The corresponding PDB on the standby CDB is no longer following the PDB on the primary CDB until the user manually flashes back the PDB on the standby and restarts the recovery. </a:t>
            </a:r>
          </a:p>
          <a:p>
            <a:pPr lvl="1"/>
            <a:r>
              <a:rPr lang="en-US" altLang="en-US" dirty="0">
                <a:solidFill>
                  <a:schemeClr val="tx1"/>
                </a:solidFill>
              </a:rPr>
              <a:t>Oracle Database 19c allows </a:t>
            </a:r>
            <a:r>
              <a:rPr lang="en-US" altLang="en-US" dirty="0"/>
              <a:t>automatic flashback on the standby database or the PDB on the standby CDB, without any DBA intervention whenever the primary database performs database </a:t>
            </a:r>
            <a:r>
              <a:rPr lang="en-US" altLang="en-US" dirty="0">
                <a:latin typeface="Courier New" panose="02070309020205020404" pitchFamily="49" charset="0"/>
                <a:cs typeface="Courier New" panose="02070309020205020404" pitchFamily="49" charset="0"/>
              </a:rPr>
              <a:t>RESETLOGS</a:t>
            </a:r>
            <a:r>
              <a:rPr lang="en-US" altLang="en-US" dirty="0"/>
              <a:t> or PDB </a:t>
            </a:r>
            <a:r>
              <a:rPr lang="en-US" altLang="en-US" dirty="0">
                <a:latin typeface="Courier New" panose="02070309020205020404" pitchFamily="49" charset="0"/>
                <a:cs typeface="Courier New" panose="02070309020205020404" pitchFamily="49" charset="0"/>
              </a:rPr>
              <a:t>RESETLOGS</a:t>
            </a:r>
            <a:r>
              <a:rPr lang="en-US" altLang="en-US" dirty="0"/>
              <a:t>, provided the standby database or CDB is in mount mode and not open, and standby recovery is active. </a:t>
            </a:r>
          </a:p>
          <a:p>
            <a:pPr lvl="1"/>
            <a:r>
              <a:rPr lang="en-US" altLang="en-US" dirty="0"/>
              <a:t>The DBA can avoid the automatic flashback of the standby database or PDB by either keeping the standby in open mode or by stopping the MRP process in case the standby is closed</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433</a:t>
            </a:fld>
            <a:endParaRPr lang="en-US" dirty="0"/>
          </a:p>
        </p:txBody>
      </p:sp>
    </p:spTree>
    <p:extLst>
      <p:ext uri="{BB962C8B-B14F-4D97-AF65-F5344CB8AC3E}">
        <p14:creationId xmlns:p14="http://schemas.microsoft.com/office/powerpoint/2010/main" val="2786906415"/>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1"/>
            <a:r>
              <a:rPr lang="en-US" altLang="en-US" dirty="0"/>
              <a:t>For the standby to automatically follow the primary, the MRP performs the following actions:</a:t>
            </a:r>
          </a:p>
          <a:p>
            <a:pPr lvl="2"/>
            <a:r>
              <a:rPr lang="en-US" altLang="en-US" dirty="0"/>
              <a:t>Detects the new incarnation</a:t>
            </a:r>
          </a:p>
          <a:p>
            <a:pPr lvl="2"/>
            <a:r>
              <a:rPr lang="en-US" altLang="en-US" dirty="0"/>
              <a:t>Flashes back the standby or the PDB on the standby to the same point in time as that of the primary or the PDB on the primary</a:t>
            </a:r>
          </a:p>
          <a:p>
            <a:pPr lvl="2"/>
            <a:r>
              <a:rPr lang="en-US" altLang="en-US" dirty="0"/>
              <a:t>Restarts the standby recovery and moves the standby to the new branch of redo</a:t>
            </a:r>
          </a:p>
          <a:p>
            <a:pPr lvl="1"/>
            <a:r>
              <a:rPr lang="en-US" altLang="en-US" dirty="0"/>
              <a:t>The flashback operation will succeed only when the standby database has sufficient flashback data.</a:t>
            </a:r>
          </a:p>
          <a:p>
            <a:pPr lvl="1"/>
            <a:r>
              <a:rPr lang="en-US" altLang="en-US" dirty="0"/>
              <a:t>If you do not want the standby to automatically follow the primary, either keep the standby database in </a:t>
            </a:r>
            <a:r>
              <a:rPr lang="en-US" altLang="en-US" dirty="0">
                <a:latin typeface="Courier New" panose="02070309020205020404" pitchFamily="49" charset="0"/>
                <a:cs typeface="Courier New" panose="02070309020205020404" pitchFamily="49" charset="0"/>
              </a:rPr>
              <a:t>OPEN</a:t>
            </a:r>
            <a:r>
              <a:rPr lang="en-US" altLang="en-US" dirty="0"/>
              <a:t> mode or stop the MRP process on the standby.</a:t>
            </a:r>
          </a:p>
          <a:p>
            <a:pPr lvl="1"/>
            <a:r>
              <a:rPr lang="en-US" altLang="en-US" dirty="0"/>
              <a:t>If the standby database is open in read-only mode, the corresponding error messages are recorded in the alert log. When you restart the MRP after closing the physical standby, the recovery process automatically flashes back the standby database and continues to apply the new branch of redo</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434</a:t>
            </a:fld>
            <a:endParaRPr lang="en-US" dirty="0"/>
          </a:p>
        </p:txBody>
      </p:sp>
    </p:spTree>
    <p:extLst>
      <p:ext uri="{BB962C8B-B14F-4D97-AF65-F5344CB8AC3E}">
        <p14:creationId xmlns:p14="http://schemas.microsoft.com/office/powerpoint/2010/main" val="3769687383"/>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 xmlns:a16="http://schemas.microsoft.com/office/drawing/2014/main" id="{E3274E8A-4357-44D7-BF2A-3B719531C077}"/>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435</a:t>
            </a:fld>
            <a:endParaRPr lang="en-US" dirty="0"/>
          </a:p>
        </p:txBody>
      </p:sp>
    </p:spTree>
    <p:extLst>
      <p:ext uri="{BB962C8B-B14F-4D97-AF65-F5344CB8AC3E}">
        <p14:creationId xmlns:p14="http://schemas.microsoft.com/office/powerpoint/2010/main" val="1176348274"/>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 xmlns:a16="http://schemas.microsoft.com/office/drawing/2014/main" id="{E3274E8A-4357-44D7-BF2A-3B719531C077}"/>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436</a:t>
            </a:fld>
            <a:endParaRPr lang="en-US" dirty="0"/>
          </a:p>
        </p:txBody>
      </p:sp>
    </p:spTree>
    <p:extLst>
      <p:ext uri="{BB962C8B-B14F-4D97-AF65-F5344CB8AC3E}">
        <p14:creationId xmlns:p14="http://schemas.microsoft.com/office/powerpoint/2010/main" val="2665578876"/>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437</a:t>
            </a:fld>
            <a:endParaRPr lang="en-US" dirty="0"/>
          </a:p>
        </p:txBody>
      </p:sp>
    </p:spTree>
    <p:extLst>
      <p:ext uri="{BB962C8B-B14F-4D97-AF65-F5344CB8AC3E}">
        <p14:creationId xmlns:p14="http://schemas.microsoft.com/office/powerpoint/2010/main" val="70780269"/>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15 - </a:t>
            </a:r>
            <a:fld id="{7C951E65-0BAA-4B24-AD87-683F8269D8DB}" type="slidenum">
              <a:rPr lang="en-US" smtClean="0"/>
              <a:pPr>
                <a:defRPr/>
              </a:pPr>
              <a:t>438</a:t>
            </a:fld>
            <a:endParaRPr lang="en-US" dirty="0"/>
          </a:p>
        </p:txBody>
      </p:sp>
    </p:spTree>
    <p:extLst>
      <p:ext uri="{BB962C8B-B14F-4D97-AF65-F5344CB8AC3E}">
        <p14:creationId xmlns:p14="http://schemas.microsoft.com/office/powerpoint/2010/main" val="1987818127"/>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2337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54228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440</a:t>
            </a:fld>
            <a:endParaRPr lang="en-US" dirty="0"/>
          </a:p>
        </p:txBody>
      </p:sp>
    </p:spTree>
    <p:extLst>
      <p:ext uri="{BB962C8B-B14F-4D97-AF65-F5344CB8AC3E}">
        <p14:creationId xmlns:p14="http://schemas.microsoft.com/office/powerpoint/2010/main" val="930789190"/>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Fast-start failover enables the Data Guard broker to rapidly and automatically fail over to a previously chosen standby database without requiring manual intervention. This feature increases the availability of your database in the event of a disaster by reducing the need for you to perform a failover operation manually. Fast-start failover can only be used in a broker configuration and can only be configured through DGMGRL or Enterprise Manager.</a:t>
            </a:r>
          </a:p>
          <a:p>
            <a:pPr lvl="1" eaLnBrk="1" hangingPunct="1"/>
            <a:r>
              <a:rPr lang="en-US" altLang="en-US" dirty="0"/>
              <a:t>The observer is an Oracle Call Interface (OCI) client-side component that typically runs on a separate computer and monitors the availability of the primary database. It is integrated into the DGMGRL client-side component. You must use DGMGRL release 12.1 to observe Oracle Databases running release 12.1. There can be only one observer monitoring the broker configuration.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441</a:t>
            </a:fld>
            <a:endParaRPr lang="en-US" dirty="0"/>
          </a:p>
        </p:txBody>
      </p:sp>
    </p:spTree>
    <p:extLst>
      <p:ext uri="{BB962C8B-B14F-4D97-AF65-F5344CB8AC3E}">
        <p14:creationId xmlns:p14="http://schemas.microsoft.com/office/powerpoint/2010/main" val="1492009515"/>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Fast-start failover occurs when any of the following conditions are met:</a:t>
            </a:r>
          </a:p>
          <a:p>
            <a:pPr lvl="2" eaLnBrk="1" hangingPunct="1"/>
            <a:r>
              <a:rPr lang="en-US" altLang="en-US" dirty="0"/>
              <a:t>Loss of connectivity between both the primary database and the observer</a:t>
            </a:r>
            <a:r>
              <a:rPr lang="en-US" altLang="en-US" dirty="0">
                <a:cs typeface="Times New Roman" panose="02020603050405020304" pitchFamily="18" charset="0"/>
              </a:rPr>
              <a:t>—</a:t>
            </a:r>
            <a:r>
              <a:rPr lang="en-US" altLang="en-US" dirty="0"/>
              <a:t>and between the primary database and the fast-start failover target standby database</a:t>
            </a:r>
            <a:r>
              <a:rPr lang="en-US" altLang="en-US" dirty="0">
                <a:cs typeface="Times New Roman" panose="02020603050405020304" pitchFamily="18" charset="0"/>
              </a:rPr>
              <a:t>—</a:t>
            </a:r>
            <a:r>
              <a:rPr lang="en-US" altLang="en-US" dirty="0"/>
              <a:t>exceeds the fast-start failover threshold.</a:t>
            </a:r>
          </a:p>
          <a:p>
            <a:pPr lvl="2" eaLnBrk="1" hangingPunct="1"/>
            <a:r>
              <a:rPr lang="en-US" altLang="en-US" dirty="0"/>
              <a:t>The database health-check mechanism determines any of the following (as optionally configured):</a:t>
            </a:r>
          </a:p>
          <a:p>
            <a:pPr lvl="3" eaLnBrk="1" hangingPunct="1"/>
            <a:r>
              <a:rPr lang="en-US" altLang="en-US" dirty="0"/>
              <a:t>A data file is offline because of a write error.</a:t>
            </a:r>
          </a:p>
          <a:p>
            <a:pPr lvl="3" eaLnBrk="1" hangingPunct="1"/>
            <a:r>
              <a:rPr lang="en-US" altLang="en-US" dirty="0"/>
              <a:t>Dictionary corruption of a critical database object occurs.</a:t>
            </a:r>
          </a:p>
          <a:p>
            <a:pPr lvl="3" eaLnBrk="1" hangingPunct="1"/>
            <a:r>
              <a:rPr lang="en-US" altLang="en-US" dirty="0"/>
              <a:t>Control file is permanently damaged because of a disk failure.</a:t>
            </a:r>
          </a:p>
          <a:p>
            <a:pPr lvl="3" eaLnBrk="1" hangingPunct="1"/>
            <a:r>
              <a:rPr lang="en-US" altLang="en-US" dirty="0"/>
              <a:t>LGWR is unable to write to any member of the log group because of an I/O error.</a:t>
            </a:r>
          </a:p>
          <a:p>
            <a:pPr lvl="3" eaLnBrk="1" hangingPunct="1"/>
            <a:r>
              <a:rPr lang="en-US" altLang="en-US" dirty="0"/>
              <a:t>Archiver is unable to archive a redo log because the device is full or unavailable.</a:t>
            </a:r>
          </a:p>
          <a:p>
            <a:pPr lvl="2" eaLnBrk="1" hangingPunct="1"/>
            <a:r>
              <a:rPr lang="en-US" altLang="en-US" dirty="0"/>
              <a:t>An instance crash occurs for a single-instance database.</a:t>
            </a:r>
          </a:p>
          <a:p>
            <a:pPr lvl="2" eaLnBrk="1" hangingPunct="1"/>
            <a:r>
              <a:rPr lang="en-US" altLang="en-US" dirty="0"/>
              <a:t>All instances of a Real Application Clusters (RAC) primary database crash.</a:t>
            </a:r>
          </a:p>
          <a:p>
            <a:pPr lvl="2" eaLnBrk="1" hangingPunct="1"/>
            <a:r>
              <a:rPr lang="en-US" altLang="en-US" dirty="0"/>
              <a:t>Shutdown abort of the primary database occurs.</a:t>
            </a:r>
          </a:p>
          <a:p>
            <a:pPr lvl="2" eaLnBrk="1" hangingPunct="1"/>
            <a:r>
              <a:rPr lang="en-US" altLang="en-US" dirty="0"/>
              <a:t>An application initiates a fast-start failover by calling the </a:t>
            </a:r>
            <a:r>
              <a:rPr lang="en-US" altLang="en-US" dirty="0">
                <a:latin typeface="Courier New" panose="02070309020205020404" pitchFamily="49" charset="0"/>
                <a:cs typeface="Courier New" panose="02070309020205020404" pitchFamily="49" charset="0"/>
              </a:rPr>
              <a:t>DBMS_DG.INITIATE_FS_FAILOVER</a:t>
            </a:r>
            <a:r>
              <a:rPr lang="en-US" altLang="en-US" dirty="0"/>
              <a:t> function.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442</a:t>
            </a:fld>
            <a:endParaRPr lang="en-US" dirty="0"/>
          </a:p>
        </p:txBody>
      </p:sp>
    </p:spTree>
    <p:extLst>
      <p:ext uri="{BB962C8B-B14F-4D97-AF65-F5344CB8AC3E}">
        <p14:creationId xmlns:p14="http://schemas.microsoft.com/office/powerpoint/2010/main" val="337056957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To use fast-start failover, you should install the DGMGRL program (which contains the observer software) on a computer system that is separate from the primary database and standby database systems.</a:t>
            </a:r>
          </a:p>
          <a:p>
            <a:pPr lvl="1" eaLnBrk="1" hangingPunct="1"/>
            <a:r>
              <a:rPr lang="en-US" altLang="en-US" dirty="0"/>
              <a:t>To install DGMGRL on the observer computer, use one of the following methods:</a:t>
            </a:r>
          </a:p>
          <a:p>
            <a:pPr lvl="2" eaLnBrk="1" hangingPunct="1"/>
            <a:r>
              <a:rPr lang="en-US" altLang="en-US" dirty="0"/>
              <a:t>Install the complete Oracle Client Administrator by choosing the Administrator option in the Oracle Universal Installer. This installation includes DGMGRL, but it does not include the Oracle Enterprise Manager agent. This type of installation enables you to manage the observer by using DGMGRL commands but not Oracle Enterprise Manager.</a:t>
            </a:r>
          </a:p>
          <a:p>
            <a:pPr lvl="2" eaLnBrk="1" hangingPunct="1"/>
            <a:r>
              <a:rPr lang="en-US" altLang="en-US" dirty="0"/>
              <a:t>Install the full </a:t>
            </a:r>
            <a:r>
              <a:rPr lang="en-US" altLang="en-US" dirty="0">
                <a:solidFill>
                  <a:schemeClr val="tx1"/>
                </a:solidFill>
              </a:rPr>
              <a:t>Oracle Database</a:t>
            </a:r>
            <a:r>
              <a:rPr lang="en-US" altLang="en-US" dirty="0">
                <a:solidFill>
                  <a:schemeClr val="accent2"/>
                </a:solidFill>
              </a:rPr>
              <a:t> </a:t>
            </a:r>
            <a:r>
              <a:rPr lang="en-US" altLang="en-US" dirty="0"/>
              <a:t>software kit. This installation includes DGMGRL.</a:t>
            </a:r>
          </a:p>
          <a:p>
            <a:pPr lvl="1" eaLnBrk="1" hangingPunct="1"/>
            <a:r>
              <a:rPr lang="en-US" altLang="en-US" b="1" dirty="0"/>
              <a:t>Note:</a:t>
            </a:r>
            <a:r>
              <a:rPr lang="en-US" altLang="en-US" dirty="0"/>
              <a:t> To manage the observer from Oracle Enterprise Manager Cloud Control, the Enterprise Manager Cloud Control agent will need to be installed on the observer machine in addition to DGMGRL.</a:t>
            </a:r>
          </a:p>
          <a:p>
            <a:pPr lvl="1" eaLnBrk="1" hangingPunct="1"/>
            <a:r>
              <a:rPr lang="en-US" altLang="en-US" dirty="0"/>
              <a:t>The observer host should be located on the client network or the location that contains the most client activity or highest priority activity. This method could introduce a false failover,; that is, a fast-start failover occurs even though the primary is running and accessible locally; however, if the clients cannot get to the primary, it may as well be down.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443</a:t>
            </a:fld>
            <a:endParaRPr lang="en-US" dirty="0"/>
          </a:p>
        </p:txBody>
      </p:sp>
    </p:spTree>
    <p:extLst>
      <p:ext uri="{BB962C8B-B14F-4D97-AF65-F5344CB8AC3E}">
        <p14:creationId xmlns:p14="http://schemas.microsoft.com/office/powerpoint/2010/main" val="301381860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2" eaLnBrk="1" hangingPunct="1"/>
            <a:r>
              <a:rPr lang="en-US" altLang="en-US" dirty="0"/>
              <a:t>Configure the protection mode. Starting with Oracle Database 12</a:t>
            </a:r>
            <a:r>
              <a:rPr lang="en-US" altLang="en-US" i="1" dirty="0"/>
              <a:t>c</a:t>
            </a:r>
            <a:r>
              <a:rPr lang="en-US" altLang="en-US" dirty="0"/>
              <a:t> Release 2, the maximum protection mode can be used, but with two or more standby databases. </a:t>
            </a:r>
          </a:p>
          <a:p>
            <a:pPr lvl="2" eaLnBrk="1" hangingPunct="1"/>
            <a:r>
              <a:rPr lang="en-US" altLang="en-US" dirty="0"/>
              <a:t>The primary database must be configured with standby redo log files. </a:t>
            </a:r>
          </a:p>
          <a:p>
            <a:pPr lvl="2" eaLnBrk="1" hangingPunct="1"/>
            <a:r>
              <a:rPr lang="en-US" altLang="en-US" dirty="0"/>
              <a:t>The standby database that is the target of fast-start failover must have its </a:t>
            </a:r>
            <a:r>
              <a:rPr lang="en-US" altLang="en-US" dirty="0">
                <a:latin typeface="Courier New" panose="02070309020205020404" pitchFamily="49" charset="0"/>
              </a:rPr>
              <a:t>LogXptMode</a:t>
            </a:r>
            <a:r>
              <a:rPr lang="en-US" altLang="en-US" dirty="0"/>
              <a:t> property set to </a:t>
            </a:r>
            <a:r>
              <a:rPr lang="en-US" altLang="en-US" dirty="0">
                <a:latin typeface="Courier New" panose="02070309020205020404" pitchFamily="49" charset="0"/>
                <a:cs typeface="Courier New" panose="02070309020205020404" pitchFamily="49" charset="0"/>
              </a:rPr>
              <a:t>SYNC</a:t>
            </a:r>
            <a:r>
              <a:rPr lang="en-US" altLang="en-US" dirty="0"/>
              <a:t> to enable fast-start failover in maximum protection, </a:t>
            </a:r>
            <a:r>
              <a:rPr lang="en-US" altLang="en-US" dirty="0">
                <a:latin typeface="Courier New" panose="02070309020205020404" pitchFamily="49" charset="0"/>
              </a:rPr>
              <a:t>SYNC</a:t>
            </a:r>
            <a:r>
              <a:rPr lang="en-US" altLang="en-US" dirty="0"/>
              <a:t> or </a:t>
            </a:r>
            <a:r>
              <a:rPr lang="en-US" altLang="en-US" dirty="0">
                <a:latin typeface="Courier New" panose="02070309020205020404" pitchFamily="49" charset="0"/>
              </a:rPr>
              <a:t>FASTSYNC</a:t>
            </a:r>
            <a:r>
              <a:rPr lang="en-US" altLang="en-US" dirty="0"/>
              <a:t> to enable fast-start failover in maximum availability mode, or to </a:t>
            </a:r>
            <a:r>
              <a:rPr lang="en-US" altLang="en-US" dirty="0">
                <a:latin typeface="Courier New" panose="02070309020205020404" pitchFamily="49" charset="0"/>
              </a:rPr>
              <a:t>ASYNC</a:t>
            </a:r>
            <a:r>
              <a:rPr lang="en-US" altLang="en-US" dirty="0"/>
              <a:t> to enable fast-start failover in maximum performance mode. To use a Far Sync instance with fast-start failover, the primary database must use the </a:t>
            </a:r>
            <a:r>
              <a:rPr lang="en-US" altLang="en-US" dirty="0">
                <a:latin typeface="Courier New" panose="02070309020205020404" pitchFamily="49" charset="0"/>
              </a:rPr>
              <a:t>SYNC</a:t>
            </a:r>
            <a:r>
              <a:rPr lang="en-US" altLang="en-US" dirty="0"/>
              <a:t> or </a:t>
            </a:r>
            <a:r>
              <a:rPr lang="en-US" altLang="en-US" dirty="0">
                <a:latin typeface="Courier New" panose="02070309020205020404" pitchFamily="49" charset="0"/>
              </a:rPr>
              <a:t>FASTSYNC</a:t>
            </a:r>
            <a:r>
              <a:rPr lang="en-US" altLang="en-US" dirty="0"/>
              <a:t> to the Far Sync instance. The Far Sync instance must use </a:t>
            </a:r>
            <a:r>
              <a:rPr lang="en-US" altLang="en-US" dirty="0">
                <a:latin typeface="Courier New" panose="02070309020205020404" pitchFamily="49" charset="0"/>
              </a:rPr>
              <a:t>ASYNC</a:t>
            </a:r>
            <a:r>
              <a:rPr lang="en-US" altLang="en-US" dirty="0"/>
              <a:t> to the target standby database. </a:t>
            </a:r>
            <a:r>
              <a:rPr lang="en-US" altLang="en-US" dirty="0">
                <a:latin typeface="Courier New" panose="02070309020205020404" pitchFamily="49" charset="0"/>
                <a:cs typeface="Courier New" panose="02070309020205020404" pitchFamily="49" charset="0"/>
              </a:rPr>
              <a:t>RedoRoutes</a:t>
            </a:r>
            <a:r>
              <a:rPr lang="en-US" altLang="en-US" dirty="0"/>
              <a:t> property must be set if Far Sync is shipping the redo information to the fast-start failover target.</a:t>
            </a:r>
          </a:p>
          <a:p>
            <a:pPr lvl="2" eaLnBrk="1" hangingPunct="1"/>
            <a:r>
              <a:rPr lang="en-US" altLang="en-US" dirty="0"/>
              <a:t>Flashback Database must be enabled on the primary database and target standby database(s).</a:t>
            </a:r>
          </a:p>
          <a:p>
            <a:pPr lvl="2" eaLnBrk="1" hangingPunct="1"/>
            <a:r>
              <a:rPr lang="en-US" altLang="en-US" dirty="0"/>
              <a:t>The primary database and target standby database must have connectivity.</a:t>
            </a:r>
          </a:p>
          <a:p>
            <a:pPr lvl="2" eaLnBrk="1" hangingPunct="1"/>
            <a:r>
              <a:rPr lang="en-US" altLang="en-US" dirty="0"/>
              <a:t>Configure the </a:t>
            </a:r>
            <a:r>
              <a:rPr lang="en-US" altLang="en-US" dirty="0">
                <a:latin typeface="Courier New" panose="02070309020205020404" pitchFamily="49" charset="0"/>
              </a:rPr>
              <a:t>tnsnames.ora</a:t>
            </a:r>
            <a:r>
              <a:rPr lang="en-US" altLang="en-US" dirty="0"/>
              <a:t> file on the observer system so that the observer is able to connect to the primary database and the preselected target standby database.</a:t>
            </a:r>
          </a:p>
          <a:p>
            <a:pPr lvl="2" eaLnBrk="1" hangingPunct="1"/>
            <a:r>
              <a:rPr lang="en-US" altLang="en-US" dirty="0"/>
              <a:t>If you are not using Oracle Clusterware or Oracle Restart, then you must create static service names so that the observer can automatically restart a database as part of reinstatement. Use the </a:t>
            </a:r>
            <a:r>
              <a:rPr lang="en-US" altLang="en-US" dirty="0">
                <a:latin typeface="Courier New" panose="02070309020205020404" pitchFamily="49" charset="0"/>
                <a:cs typeface="Courier New" panose="02070309020205020404" pitchFamily="49" charset="0"/>
              </a:rPr>
              <a:t>VALIDATE STATIC CONNECT IDENTIFIER</a:t>
            </a:r>
            <a:r>
              <a:rPr lang="en-US" altLang="en-US" dirty="0"/>
              <a:t> command to ensure the static services have been configured correctly. .</a:t>
            </a:r>
          </a:p>
          <a:p>
            <a:pPr>
              <a:spcBef>
                <a:spcPts val="600"/>
              </a:spcBef>
            </a:pP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444</a:t>
            </a:fld>
            <a:endParaRPr lang="en-US" dirty="0"/>
          </a:p>
        </p:txBody>
      </p:sp>
    </p:spTree>
    <p:extLst>
      <p:ext uri="{BB962C8B-B14F-4D97-AF65-F5344CB8AC3E}">
        <p14:creationId xmlns:p14="http://schemas.microsoft.com/office/powerpoint/2010/main" val="1831619814"/>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The manual steps to configure fast-start failover are described in detail on the next few slides. Configuring fast-start failover by using Enterprise Manager Cloud Control is described later in the lesson.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445</a:t>
            </a:fld>
            <a:endParaRPr lang="en-US" dirty="0"/>
          </a:p>
        </p:txBody>
      </p:sp>
    </p:spTree>
    <p:extLst>
      <p:ext uri="{BB962C8B-B14F-4D97-AF65-F5344CB8AC3E}">
        <p14:creationId xmlns:p14="http://schemas.microsoft.com/office/powerpoint/2010/main" val="174175070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need not set the </a:t>
            </a:r>
            <a:r>
              <a:rPr lang="en-US" altLang="en-US" dirty="0">
                <a:latin typeface="Courier New" panose="02070309020205020404" pitchFamily="49" charset="0"/>
              </a:rPr>
              <a:t>FastStartFailoverTarget</a:t>
            </a:r>
            <a:r>
              <a:rPr lang="en-US" altLang="en-US" dirty="0"/>
              <a:t> property in a configuration with only one standby database: The Data Guard broker automatically sets it appropriately for the primary database and the standby database when fast-start failover is enabled.</a:t>
            </a:r>
          </a:p>
          <a:p>
            <a:pPr lvl="1"/>
            <a:r>
              <a:rPr lang="en-US" altLang="en-US" dirty="0"/>
              <a:t>If the primary database has multiple standby databases, you can specify multiple fast-start failover targets by using the </a:t>
            </a:r>
            <a:r>
              <a:rPr lang="en-US" altLang="en-US" dirty="0">
                <a:latin typeface="Courier New" panose="02070309020205020404" pitchFamily="49" charset="0"/>
                <a:cs typeface="Courier New" panose="02070309020205020404" pitchFamily="49" charset="0"/>
              </a:rPr>
              <a:t>FastStartFailoverTarget</a:t>
            </a:r>
            <a:r>
              <a:rPr lang="en-US" altLang="en-US" dirty="0"/>
              <a:t> property. The targets are referred to as candidate targets. The broker selects a target based on the order in which the targets are specified in the </a:t>
            </a:r>
            <a:r>
              <a:rPr lang="en-US" altLang="en-US" dirty="0">
                <a:latin typeface="Courier New" panose="02070309020205020404" pitchFamily="49" charset="0"/>
                <a:cs typeface="Courier New" panose="02070309020205020404" pitchFamily="49" charset="0"/>
              </a:rPr>
              <a:t>FaststartFailoverTarget</a:t>
            </a:r>
            <a:r>
              <a:rPr lang="en-US" altLang="en-US" dirty="0"/>
              <a:t> property. </a:t>
            </a:r>
          </a:p>
          <a:p>
            <a:pPr lvl="1"/>
            <a:r>
              <a:rPr lang="en-US" altLang="en-US" dirty="0"/>
              <a:t>If the designated fast-start failover target develops a problem and cannot be the target of a failover, the broker automatically changes the fast-start failover target to one of the other candidate targets.</a:t>
            </a:r>
          </a:p>
          <a:p>
            <a:pPr lvl="1" eaLnBrk="1" hangingPunct="1"/>
            <a:r>
              <a:rPr lang="en-US" altLang="en-US" dirty="0"/>
              <a:t>Execute the command when connected to the primary database or to any standby database in the configuration that has connectivity to the primary database. The command syntax is:</a:t>
            </a:r>
          </a:p>
          <a:p>
            <a:pPr lvl="4" eaLnBrk="1" hangingPunct="1"/>
            <a:r>
              <a:rPr lang="en-US" altLang="en-US" dirty="0">
                <a:cs typeface="Courier New" panose="02070309020205020404" pitchFamily="49" charset="0"/>
              </a:rPr>
              <a:t>EDIT DATABASE [primary-database-name]</a:t>
            </a:r>
          </a:p>
          <a:p>
            <a:pPr lvl="4" eaLnBrk="1" hangingPunct="1"/>
            <a:r>
              <a:rPr lang="en-US" altLang="en-US" dirty="0">
                <a:cs typeface="Courier New" panose="02070309020205020404" pitchFamily="49" charset="0"/>
              </a:rPr>
              <a:t>SET PROPERTY FastStartFailoverTarget = [standby-database-name(s)];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446</a:t>
            </a:fld>
            <a:endParaRPr lang="en-US" dirty="0"/>
          </a:p>
        </p:txBody>
      </p:sp>
    </p:spTree>
    <p:extLst>
      <p:ext uri="{BB962C8B-B14F-4D97-AF65-F5344CB8AC3E}">
        <p14:creationId xmlns:p14="http://schemas.microsoft.com/office/powerpoint/2010/main" val="1160986825"/>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xfrm>
            <a:off x="457200" y="4617720"/>
            <a:ext cx="5990803" cy="52120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Starting with Oracle Database 19c, the </a:t>
            </a:r>
            <a:r>
              <a:rPr lang="en-US" altLang="en-US" dirty="0">
                <a:latin typeface="Courier New" panose="02070309020205020404" pitchFamily="49" charset="0"/>
                <a:cs typeface="Courier New" panose="02070309020205020404" pitchFamily="49" charset="0"/>
              </a:rPr>
              <a:t>SET FAST_START FAILOVER TARGET</a:t>
            </a:r>
            <a:r>
              <a:rPr lang="en-US" altLang="en-US" dirty="0"/>
              <a:t> command enables you to set the fast-start failover target to the named standby database without disabling fast-start failover or modifying the fast start failover list.</a:t>
            </a:r>
          </a:p>
          <a:p>
            <a:pPr lvl="1"/>
            <a:r>
              <a:rPr lang="en-US" altLang="en-US" dirty="0"/>
              <a:t>Format</a:t>
            </a:r>
          </a:p>
          <a:p>
            <a:pPr lvl="1"/>
            <a:r>
              <a:rPr lang="en-US" altLang="en-US" dirty="0">
                <a:latin typeface="Courier New" panose="02070309020205020404" pitchFamily="49" charset="0"/>
                <a:cs typeface="Courier New" panose="02070309020205020404" pitchFamily="49" charset="0"/>
              </a:rPr>
              <a:t>SET FAST_START FAILOVER TARGET TO </a:t>
            </a:r>
            <a:r>
              <a:rPr lang="en-US" altLang="en-US" i="1" dirty="0">
                <a:latin typeface="Courier New" panose="02070309020205020404" pitchFamily="49" charset="0"/>
                <a:cs typeface="Courier New" panose="02070309020205020404" pitchFamily="49" charset="0"/>
              </a:rPr>
              <a:t>database-name</a:t>
            </a:r>
            <a:r>
              <a:rPr lang="en-US" altLang="en-US" dirty="0">
                <a:latin typeface="Courier New" panose="02070309020205020404" pitchFamily="49" charset="0"/>
                <a:cs typeface="Courier New" panose="02070309020205020404" pitchFamily="49" charset="0"/>
              </a:rPr>
              <a:t> [NOWAIT];</a:t>
            </a:r>
          </a:p>
          <a:p>
            <a:pPr lvl="1"/>
            <a:r>
              <a:rPr lang="en-US" altLang="en-US" dirty="0"/>
              <a:t>Command Parameters</a:t>
            </a:r>
          </a:p>
          <a:p>
            <a:pPr lvl="1"/>
            <a:r>
              <a:rPr lang="en-US" altLang="en-US" i="1" dirty="0">
                <a:latin typeface="Courier New" panose="02070309020205020404" pitchFamily="49" charset="0"/>
                <a:cs typeface="Courier New" panose="02070309020205020404" pitchFamily="49" charset="0"/>
              </a:rPr>
              <a:t>database-name</a:t>
            </a:r>
          </a:p>
          <a:p>
            <a:pPr lvl="1"/>
            <a:r>
              <a:rPr lang="en-US" altLang="en-US" dirty="0"/>
              <a:t>The name of the standby database that must be the new fast-start failover target. The specified fast-start failover target must be one of the databases specified in the </a:t>
            </a:r>
            <a:r>
              <a:rPr lang="en-US" altLang="en-US" dirty="0">
                <a:latin typeface="Courier New" panose="02070309020205020404" pitchFamily="49" charset="0"/>
                <a:cs typeface="Courier New" panose="02070309020205020404" pitchFamily="49" charset="0"/>
              </a:rPr>
              <a:t>FastStartFailoverTarget</a:t>
            </a:r>
            <a:r>
              <a:rPr lang="en-US" altLang="en-US" dirty="0"/>
              <a:t> property of the primary database.</a:t>
            </a:r>
          </a:p>
          <a:p>
            <a:pPr lvl="1"/>
            <a:r>
              <a:rPr lang="en-US" altLang="en-US" dirty="0">
                <a:latin typeface="Courier New" panose="02070309020205020404" pitchFamily="49" charset="0"/>
                <a:cs typeface="Courier New" panose="02070309020205020404" pitchFamily="49" charset="0"/>
              </a:rPr>
              <a:t>NOWAIT</a:t>
            </a:r>
          </a:p>
          <a:p>
            <a:pPr lvl="1"/>
            <a:r>
              <a:rPr lang="en-US" altLang="en-US" dirty="0"/>
              <a:t>Sets the named standby database as the fast-start failover target immediately.</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447</a:t>
            </a:fld>
            <a:endParaRPr lang="en-US" dirty="0"/>
          </a:p>
        </p:txBody>
      </p:sp>
    </p:spTree>
    <p:extLst>
      <p:ext uri="{BB962C8B-B14F-4D97-AF65-F5344CB8AC3E}">
        <p14:creationId xmlns:p14="http://schemas.microsoft.com/office/powerpoint/2010/main" val="1494331676"/>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a:xfrm>
            <a:off x="457200" y="4617720"/>
            <a:ext cx="6858000" cy="5308024"/>
          </a:xfrm>
        </p:spPr>
        <p:txBody>
          <a:bodyPr/>
          <a:lstStyle/>
          <a:p>
            <a:pPr lvl="1">
              <a:defRPr/>
            </a:pPr>
            <a:r>
              <a:rPr lang="en-US" dirty="0"/>
              <a:t>The following command sets the fast start failover mode to the standby database named Boston. The </a:t>
            </a:r>
            <a:r>
              <a:rPr lang="en-US" dirty="0">
                <a:latin typeface="Courier New" panose="02070309020205020404" pitchFamily="49" charset="0"/>
                <a:cs typeface="Courier New" panose="02070309020205020404" pitchFamily="49" charset="0"/>
              </a:rPr>
              <a:t>NOWAIT</a:t>
            </a:r>
            <a:r>
              <a:rPr lang="en-US" dirty="0"/>
              <a:t> clause specifies that the fast-start failover target setting must be updated immediately.</a:t>
            </a:r>
          </a:p>
          <a:p>
            <a:pPr lvl="4">
              <a:defRPr/>
            </a:pPr>
            <a:r>
              <a:rPr lang="en-US" sz="1050" dirty="0">
                <a:latin typeface="Courier New" panose="02070309020205020404" pitchFamily="49" charset="0"/>
                <a:cs typeface="Courier New" panose="02070309020205020404" pitchFamily="49" charset="0"/>
              </a:rPr>
              <a:t>DGMGRL&gt; SET FAST_START FAILOVER TARGET TO Boston NOWAIT;</a:t>
            </a:r>
          </a:p>
          <a:p>
            <a:pPr lvl="4">
              <a:lnSpc>
                <a:spcPct val="105000"/>
              </a:lnSpc>
              <a:defRPr/>
            </a:pPr>
            <a:r>
              <a:rPr lang="en-US" sz="1050" dirty="0">
                <a:latin typeface="Courier New" panose="02070309020205020404" pitchFamily="49" charset="0"/>
                <a:cs typeface="Courier New" panose="02070309020205020404" pitchFamily="49" charset="0"/>
              </a:rPr>
              <a:t>Fast-start failover target switch to “Boston” requested.</a:t>
            </a:r>
          </a:p>
          <a:p>
            <a:pPr lvl="4">
              <a:lnSpc>
                <a:spcPct val="105000"/>
              </a:lnSpc>
              <a:defRPr/>
            </a:pPr>
            <a:r>
              <a:rPr lang="en-US" sz="1050" dirty="0">
                <a:latin typeface="Courier New" panose="02070309020205020404" pitchFamily="49" charset="0"/>
                <a:cs typeface="Courier New" panose="02070309020205020404" pitchFamily="49" charset="0"/>
              </a:rPr>
              <a:t>DGMGRL&gt; SHOW FAST_START FAILOVER;</a:t>
            </a:r>
          </a:p>
          <a:p>
            <a:pPr lvl="4">
              <a:lnSpc>
                <a:spcPct val="105000"/>
              </a:lnSpc>
              <a:defRPr/>
            </a:pPr>
            <a:r>
              <a:rPr lang="en-US" sz="1050" dirty="0">
                <a:latin typeface="Courier New" panose="02070309020205020404" pitchFamily="49" charset="0"/>
                <a:cs typeface="Courier New" panose="02070309020205020404" pitchFamily="49" charset="0"/>
              </a:rPr>
              <a:t>Fast-Start Failover: Enabled in Zero Data Loss Mode</a:t>
            </a:r>
          </a:p>
          <a:p>
            <a:pPr lvl="4">
              <a:lnSpc>
                <a:spcPct val="105000"/>
              </a:lnSpc>
              <a:defRPr/>
            </a:pPr>
            <a:r>
              <a:rPr lang="en-US" sz="1050" dirty="0">
                <a:latin typeface="Courier New" panose="02070309020205020404" pitchFamily="49" charset="0"/>
                <a:cs typeface="Courier New" panose="02070309020205020404" pitchFamily="49" charset="0"/>
              </a:rPr>
              <a:t>Protection Mode: MaxAvailability</a:t>
            </a:r>
          </a:p>
          <a:p>
            <a:pPr lvl="4">
              <a:lnSpc>
                <a:spcPct val="105000"/>
              </a:lnSpc>
              <a:defRPr/>
            </a:pPr>
            <a:r>
              <a:rPr lang="en-US" sz="1050" dirty="0">
                <a:latin typeface="Courier New" panose="02070309020205020404" pitchFamily="49" charset="0"/>
                <a:cs typeface="Courier New" panose="02070309020205020404" pitchFamily="49" charset="0"/>
              </a:rPr>
              <a:t>Lag Limit: 0 seconds</a:t>
            </a:r>
          </a:p>
          <a:p>
            <a:pPr lvl="4">
              <a:lnSpc>
                <a:spcPct val="105000"/>
              </a:lnSpc>
              <a:defRPr/>
            </a:pPr>
            <a:r>
              <a:rPr lang="en-US" sz="1050" dirty="0">
                <a:latin typeface="Courier New" panose="02070309020205020404" pitchFamily="49" charset="0"/>
                <a:cs typeface="Courier New" panose="02070309020205020404" pitchFamily="49" charset="0"/>
              </a:rPr>
              <a:t>Threshold: 180 seconds</a:t>
            </a:r>
          </a:p>
          <a:p>
            <a:pPr lvl="4">
              <a:lnSpc>
                <a:spcPct val="105000"/>
              </a:lnSpc>
              <a:defRPr/>
            </a:pPr>
            <a:r>
              <a:rPr lang="en-US" sz="1050" dirty="0">
                <a:latin typeface="Courier New" panose="02070309020205020404" pitchFamily="49" charset="0"/>
                <a:cs typeface="Courier New" panose="02070309020205020404" pitchFamily="49" charset="0"/>
              </a:rPr>
              <a:t>Active Target: Nashua</a:t>
            </a:r>
          </a:p>
          <a:p>
            <a:pPr lvl="4">
              <a:lnSpc>
                <a:spcPct val="105000"/>
              </a:lnSpc>
              <a:defRPr/>
            </a:pPr>
            <a:r>
              <a:rPr lang="en-US" sz="1050" dirty="0">
                <a:latin typeface="Courier New" panose="02070309020205020404" pitchFamily="49" charset="0"/>
                <a:cs typeface="Courier New" panose="02070309020205020404" pitchFamily="49" charset="0"/>
              </a:rPr>
              <a:t>Potential Targets: "Nashua, Boston"</a:t>
            </a:r>
          </a:p>
          <a:p>
            <a:pPr lvl="4">
              <a:lnSpc>
                <a:spcPct val="105000"/>
              </a:lnSpc>
              <a:defRPr/>
            </a:pPr>
            <a:r>
              <a:rPr lang="en-US" sz="1050" dirty="0">
                <a:latin typeface="Courier New" panose="02070309020205020404" pitchFamily="49" charset="0"/>
                <a:cs typeface="Courier New" panose="02070309020205020404" pitchFamily="49" charset="0"/>
              </a:rPr>
              <a:t>Nashua valid</a:t>
            </a:r>
          </a:p>
          <a:p>
            <a:pPr lvl="4">
              <a:lnSpc>
                <a:spcPct val="105000"/>
              </a:lnSpc>
              <a:defRPr/>
            </a:pPr>
            <a:r>
              <a:rPr lang="en-US" sz="1050" dirty="0">
                <a:latin typeface="Courier New" panose="02070309020205020404" pitchFamily="49" charset="0"/>
                <a:cs typeface="Courier New" panose="02070309020205020404" pitchFamily="49" charset="0"/>
              </a:rPr>
              <a:t>Boston valid</a:t>
            </a:r>
          </a:p>
          <a:p>
            <a:pPr lvl="4">
              <a:lnSpc>
                <a:spcPct val="105000"/>
              </a:lnSpc>
              <a:defRPr/>
            </a:pPr>
            <a:r>
              <a:rPr lang="en-US" sz="1050" dirty="0">
                <a:latin typeface="Courier New" panose="02070309020205020404" pitchFamily="49" charset="0"/>
                <a:cs typeface="Courier New" panose="02070309020205020404" pitchFamily="49" charset="0"/>
              </a:rPr>
              <a:t>Observer: observer-node</a:t>
            </a:r>
          </a:p>
          <a:p>
            <a:pPr lvl="4">
              <a:lnSpc>
                <a:spcPct val="105000"/>
              </a:lnSpc>
              <a:defRPr/>
            </a:pPr>
            <a:r>
              <a:rPr lang="en-US" sz="1050" dirty="0">
                <a:latin typeface="Courier New" panose="02070309020205020404" pitchFamily="49" charset="0"/>
                <a:cs typeface="Courier New" panose="02070309020205020404" pitchFamily="49" charset="0"/>
              </a:rPr>
              <a:t>Shutdown Primary: TRUE</a:t>
            </a:r>
          </a:p>
          <a:p>
            <a:pPr lvl="4">
              <a:lnSpc>
                <a:spcPct val="105000"/>
              </a:lnSpc>
              <a:defRPr/>
            </a:pPr>
            <a:r>
              <a:rPr lang="en-US" sz="1050" dirty="0">
                <a:latin typeface="Courier New" panose="02070309020205020404" pitchFamily="49" charset="0"/>
                <a:cs typeface="Courier New" panose="02070309020205020404" pitchFamily="49" charset="0"/>
              </a:rPr>
              <a:t>Auto-reinstate: TRUE</a:t>
            </a:r>
          </a:p>
          <a:p>
            <a:pPr lvl="4">
              <a:lnSpc>
                <a:spcPct val="105000"/>
              </a:lnSpc>
              <a:defRPr/>
            </a:pPr>
            <a:r>
              <a:rPr lang="en-US" sz="1050" dirty="0">
                <a:latin typeface="Courier New" panose="02070309020205020404" pitchFamily="49" charset="0"/>
                <a:cs typeface="Courier New" panose="02070309020205020404" pitchFamily="49" charset="0"/>
              </a:rPr>
              <a:t>Observer Reconnect: (none</a:t>
            </a:r>
            <a:r>
              <a:rPr lang="en-US" sz="1050" dirty="0" smtClean="0">
                <a:latin typeface="Courier New" panose="02070309020205020404" pitchFamily="49" charset="0"/>
                <a:cs typeface="Courier New" panose="02070309020205020404" pitchFamily="49" charset="0"/>
              </a:rPr>
              <a:t>)</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448</a:t>
            </a:fld>
            <a:endParaRPr lang="en-US" dirty="0"/>
          </a:p>
        </p:txBody>
      </p:sp>
    </p:spTree>
    <p:extLst>
      <p:ext uri="{BB962C8B-B14F-4D97-AF65-F5344CB8AC3E}">
        <p14:creationId xmlns:p14="http://schemas.microsoft.com/office/powerpoint/2010/main" val="187104189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449263"/>
            <a:ext cx="6858000" cy="9380537"/>
          </a:xfrm>
        </p:spPr>
        <p:txBody>
          <a:bodyPr/>
          <a:lstStyle/>
          <a:p>
            <a:pPr lvl="4">
              <a:lnSpc>
                <a:spcPct val="105000"/>
              </a:lnSpc>
              <a:defRPr/>
            </a:pPr>
            <a:r>
              <a:rPr lang="en-US" dirty="0">
                <a:latin typeface="Courier New" panose="02070309020205020404" pitchFamily="49" charset="0"/>
                <a:cs typeface="Courier New" panose="02070309020205020404" pitchFamily="49" charset="0"/>
              </a:rPr>
              <a:t>Observer Override: FALSE</a:t>
            </a:r>
          </a:p>
          <a:p>
            <a:pPr lvl="4">
              <a:lnSpc>
                <a:spcPct val="105000"/>
              </a:lnSpc>
              <a:defRPr/>
            </a:pPr>
            <a:r>
              <a:rPr lang="en-US" dirty="0">
                <a:latin typeface="Courier New" panose="02070309020205020404" pitchFamily="49" charset="0"/>
                <a:cs typeface="Courier New" panose="02070309020205020404" pitchFamily="49" charset="0"/>
              </a:rPr>
              <a:t>Configurable Failover Conditions</a:t>
            </a:r>
          </a:p>
          <a:p>
            <a:pPr lvl="4">
              <a:lnSpc>
                <a:spcPct val="105000"/>
              </a:lnSpc>
              <a:defRPr/>
            </a:pPr>
            <a:r>
              <a:rPr lang="en-US" dirty="0">
                <a:latin typeface="Courier New" panose="02070309020205020404" pitchFamily="49" charset="0"/>
                <a:cs typeface="Courier New" panose="02070309020205020404" pitchFamily="49" charset="0"/>
              </a:rPr>
              <a:t>Health Conditions:</a:t>
            </a:r>
          </a:p>
          <a:p>
            <a:pPr lvl="4">
              <a:lnSpc>
                <a:spcPct val="105000"/>
              </a:lnSpc>
              <a:defRPr/>
            </a:pPr>
            <a:r>
              <a:rPr lang="en-US" dirty="0">
                <a:latin typeface="Courier New" panose="02070309020205020404" pitchFamily="49" charset="0"/>
                <a:cs typeface="Courier New" panose="02070309020205020404" pitchFamily="49" charset="0"/>
              </a:rPr>
              <a:t>Corrupted </a:t>
            </a:r>
            <a:r>
              <a:rPr lang="en-US" dirty="0" err="1">
                <a:latin typeface="Courier New" panose="02070309020205020404" pitchFamily="49" charset="0"/>
                <a:cs typeface="Courier New" panose="02070309020205020404" pitchFamily="49" charset="0"/>
              </a:rPr>
              <a:t>Controlfile</a:t>
            </a:r>
            <a:r>
              <a:rPr lang="en-US" dirty="0">
                <a:latin typeface="Courier New" panose="02070309020205020404" pitchFamily="49" charset="0"/>
                <a:cs typeface="Courier New" panose="02070309020205020404" pitchFamily="49" charset="0"/>
              </a:rPr>
              <a:t> YES</a:t>
            </a:r>
          </a:p>
          <a:p>
            <a:pPr lvl="4">
              <a:lnSpc>
                <a:spcPct val="105000"/>
              </a:lnSpc>
              <a:defRPr/>
            </a:pPr>
            <a:r>
              <a:rPr lang="en-US" dirty="0">
                <a:latin typeface="Courier New" panose="02070309020205020404" pitchFamily="49" charset="0"/>
                <a:cs typeface="Courier New" panose="02070309020205020404" pitchFamily="49" charset="0"/>
              </a:rPr>
              <a:t>Corrupted Dictionary YES</a:t>
            </a:r>
          </a:p>
          <a:p>
            <a:pPr lvl="4">
              <a:lnSpc>
                <a:spcPct val="105000"/>
              </a:lnSpc>
              <a:defRPr/>
            </a:pPr>
            <a:r>
              <a:rPr lang="en-US" dirty="0">
                <a:latin typeface="Courier New" panose="02070309020205020404" pitchFamily="49" charset="0"/>
                <a:cs typeface="Courier New" panose="02070309020205020404" pitchFamily="49" charset="0"/>
              </a:rPr>
              <a:t>Inaccessible </a:t>
            </a:r>
            <a:r>
              <a:rPr lang="en-US" dirty="0" err="1">
                <a:latin typeface="Courier New" panose="02070309020205020404" pitchFamily="49" charset="0"/>
                <a:cs typeface="Courier New" panose="02070309020205020404" pitchFamily="49" charset="0"/>
              </a:rPr>
              <a:t>Logfile</a:t>
            </a:r>
            <a:r>
              <a:rPr lang="en-US" dirty="0">
                <a:latin typeface="Courier New" panose="02070309020205020404" pitchFamily="49" charset="0"/>
                <a:cs typeface="Courier New" panose="02070309020205020404" pitchFamily="49" charset="0"/>
              </a:rPr>
              <a:t> NO</a:t>
            </a:r>
          </a:p>
          <a:p>
            <a:pPr lvl="4">
              <a:lnSpc>
                <a:spcPct val="105000"/>
              </a:lnSpc>
              <a:defRPr/>
            </a:pPr>
            <a:r>
              <a:rPr lang="en-US" dirty="0">
                <a:latin typeface="Courier New" panose="02070309020205020404" pitchFamily="49" charset="0"/>
                <a:cs typeface="Courier New" panose="02070309020205020404" pitchFamily="49" charset="0"/>
              </a:rPr>
              <a:t>Stuck Archiver NO</a:t>
            </a:r>
          </a:p>
          <a:p>
            <a:pPr lvl="4">
              <a:lnSpc>
                <a:spcPct val="105000"/>
              </a:lnSpc>
              <a:defRPr/>
            </a:pPr>
            <a:r>
              <a:rPr lang="en-US" dirty="0" err="1">
                <a:latin typeface="Courier New" panose="02070309020205020404" pitchFamily="49" charset="0"/>
                <a:cs typeface="Courier New" panose="02070309020205020404" pitchFamily="49" charset="0"/>
              </a:rPr>
              <a:t>Datafile</a:t>
            </a:r>
            <a:r>
              <a:rPr lang="en-US" dirty="0">
                <a:latin typeface="Courier New" panose="02070309020205020404" pitchFamily="49" charset="0"/>
                <a:cs typeface="Courier New" panose="02070309020205020404" pitchFamily="49" charset="0"/>
              </a:rPr>
              <a:t> Write Errors YES</a:t>
            </a:r>
          </a:p>
          <a:p>
            <a:pPr lvl="4">
              <a:lnSpc>
                <a:spcPct val="105000"/>
              </a:lnSpc>
              <a:defRPr/>
            </a:pPr>
            <a:r>
              <a:rPr lang="en-US" dirty="0">
                <a:latin typeface="Courier New" panose="02070309020205020404" pitchFamily="49" charset="0"/>
                <a:cs typeface="Courier New" panose="02070309020205020404" pitchFamily="49" charset="0"/>
              </a:rPr>
              <a:t>Oracle Error Conditions: (none)</a:t>
            </a:r>
            <a:endParaRPr lang="en-US" dirty="0"/>
          </a:p>
        </p:txBody>
      </p:sp>
      <p:sp>
        <p:nvSpPr>
          <p:cNvPr id="4" name="Footer Placeholder 3"/>
          <p:cNvSpPr>
            <a:spLocks noGrp="1"/>
          </p:cNvSpPr>
          <p:nvPr>
            <p:ph type="ftr" sz="quarter" idx="10"/>
          </p:nvPr>
        </p:nvSpPr>
        <p:spPr/>
        <p:txBody>
          <a:bodyPr/>
          <a:lstStyle/>
          <a:p>
            <a:r>
              <a:rPr lang="en-US" smtClean="0"/>
              <a:t>Oracle Database 19c: Data Guard Administration Workshop   16 - </a:t>
            </a:r>
            <a:fld id="{7C951E65-0BAA-4B24-AD87-683F8269D8DB}" type="slidenum">
              <a:rPr lang="en-US" smtClean="0"/>
              <a:pPr/>
              <a:t>449</a:t>
            </a:fld>
            <a:endParaRPr lang="en-US" dirty="0"/>
          </a:p>
        </p:txBody>
      </p:sp>
    </p:spTree>
    <p:extLst>
      <p:ext uri="{BB962C8B-B14F-4D97-AF65-F5344CB8AC3E}">
        <p14:creationId xmlns:p14="http://schemas.microsoft.com/office/powerpoint/2010/main" val="3642782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7">
            <a:extLst>
              <a:ext uri="{FF2B5EF4-FFF2-40B4-BE49-F238E27FC236}">
                <a16:creationId xmlns="" xmlns:a16="http://schemas.microsoft.com/office/drawing/2014/main" id="{9A6C2FD9-DE0E-43EE-830D-31D19614361C}"/>
              </a:ext>
            </a:extLst>
          </p:cNvPr>
          <p:cNvSpPr>
            <a:spLocks noGrp="1" noChangeArrowheads="1"/>
          </p:cNvSpPr>
          <p:nvPr>
            <p:ph type="body" idx="1"/>
          </p:nvPr>
        </p:nvSpPr>
        <p:spPr/>
        <p:txBody>
          <a:bodyPr/>
          <a:lstStyle/>
          <a:p>
            <a:r>
              <a:rPr lang="en-US" altLang="en-US" dirty="0"/>
              <a:t> </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012969716"/>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enable fast-start failover when the configuration is in maximum protection, maximum availability mode, or maximum performance mode. For details about each mode, see the lesson titled “Configuring Data Protection Modes.”</a:t>
            </a:r>
          </a:p>
          <a:p>
            <a:pPr lvl="1" eaLnBrk="1" hangingPunct="1"/>
            <a:r>
              <a:rPr lang="en-US" altLang="en-US" dirty="0"/>
              <a:t>In maximum performance mode, set the </a:t>
            </a:r>
            <a:r>
              <a:rPr lang="en-US" altLang="en-US" dirty="0">
                <a:latin typeface="Courier New" panose="02070309020205020404" pitchFamily="49" charset="0"/>
              </a:rPr>
              <a:t>FastStartFailoverLagLimit</a:t>
            </a:r>
            <a:r>
              <a:rPr lang="en-US" altLang="en-US" dirty="0"/>
              <a:t> configuration property to an acceptable limit (in seconds) by which the standby database is permitted to fall behind the primary database in terms of redo applied with automatic fast-start failover still being permitted. This is to limit the amount of data loss.</a:t>
            </a:r>
          </a:p>
          <a:p>
            <a:pPr lvl="1" eaLnBrk="1" hangingPunct="1"/>
            <a:r>
              <a:rPr lang="en-US" altLang="en-US" b="1" dirty="0"/>
              <a:t>Note:</a:t>
            </a:r>
            <a:r>
              <a:rPr lang="en-US" altLang="en-US" dirty="0"/>
              <a:t> The </a:t>
            </a:r>
            <a:r>
              <a:rPr lang="en-US" altLang="en-US" dirty="0">
                <a:latin typeface="Courier New" panose="02070309020205020404" pitchFamily="49" charset="0"/>
              </a:rPr>
              <a:t>RedoRoutes</a:t>
            </a:r>
            <a:r>
              <a:rPr lang="en-US" altLang="en-US" dirty="0"/>
              <a:t> property must be used instead of the </a:t>
            </a:r>
            <a:r>
              <a:rPr lang="en-US" altLang="en-US" dirty="0">
                <a:latin typeface="Courier New" panose="02070309020205020404" pitchFamily="49" charset="0"/>
              </a:rPr>
              <a:t>LogXptMode</a:t>
            </a:r>
            <a:r>
              <a:rPr lang="en-US" altLang="en-US" dirty="0"/>
              <a:t> property when Far Sync is shipping the redo to the fast-start failover target. Fast-start failover cannot be enabled when using maximum performance mode with a Far Sync.</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450</a:t>
            </a:fld>
            <a:endParaRPr lang="en-US" dirty="0"/>
          </a:p>
        </p:txBody>
      </p:sp>
    </p:spTree>
    <p:extLst>
      <p:ext uri="{BB962C8B-B14F-4D97-AF65-F5344CB8AC3E}">
        <p14:creationId xmlns:p14="http://schemas.microsoft.com/office/powerpoint/2010/main" val="178427613"/>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The fast-start failover threshold specifies how long the observer and target standby database should simultaneously wait to hear from the primary database before initiating a fast-start failover. The threshold value is specified as a positive, nonzero number of seconds. The default value for the </a:t>
            </a:r>
            <a:r>
              <a:rPr lang="en-US" altLang="en-US" dirty="0">
                <a:latin typeface="Courier New" panose="02070309020205020404" pitchFamily="49" charset="0"/>
              </a:rPr>
              <a:t>FastStartFailoverThreshold</a:t>
            </a:r>
            <a:r>
              <a:rPr lang="en-US" altLang="en-US" dirty="0"/>
              <a:t> property is 30 seconds. When choosing a value for this property, you must balance the increased risk of an unnecessary failover (for example, if the network connection was temporarily broken for a few seconds) against the benefits of faster failover and less down time during a critical outage.</a:t>
            </a:r>
          </a:p>
          <a:p>
            <a:pPr lvl="1" eaLnBrk="1" hangingPunct="1"/>
            <a:r>
              <a:rPr lang="en-US" altLang="en-US" dirty="0"/>
              <a:t>Recommended settings for the </a:t>
            </a:r>
            <a:r>
              <a:rPr lang="en-US" altLang="en-US" dirty="0">
                <a:latin typeface="Courier New" panose="02070309020205020404" pitchFamily="49" charset="0"/>
              </a:rPr>
              <a:t>FastStartFailoverThreshold</a:t>
            </a:r>
            <a:r>
              <a:rPr lang="en-US" altLang="en-US" dirty="0"/>
              <a:t> property:</a:t>
            </a:r>
          </a:p>
          <a:p>
            <a:pPr lvl="2" eaLnBrk="1" hangingPunct="1"/>
            <a:r>
              <a:rPr lang="en-US" altLang="en-US" dirty="0"/>
              <a:t>Single-instance primary, low-latency reliable network = 10</a:t>
            </a:r>
            <a:r>
              <a:rPr lang="en-US" altLang="en-US" dirty="0">
                <a:cs typeface="Times New Roman" panose="02020603050405020304" pitchFamily="18" charset="0"/>
              </a:rPr>
              <a:t>–</a:t>
            </a:r>
            <a:r>
              <a:rPr lang="en-US" altLang="en-US" dirty="0"/>
              <a:t>15 seconds</a:t>
            </a:r>
          </a:p>
          <a:p>
            <a:pPr lvl="2" eaLnBrk="1" hangingPunct="1"/>
            <a:r>
              <a:rPr lang="en-US" altLang="en-US" dirty="0"/>
              <a:t>Single-instance primary, high-latency network over WAN = 30</a:t>
            </a:r>
            <a:r>
              <a:rPr lang="en-US" altLang="en-US" dirty="0">
                <a:cs typeface="Times New Roman" panose="02020603050405020304" pitchFamily="18" charset="0"/>
              </a:rPr>
              <a:t>–</a:t>
            </a:r>
            <a:r>
              <a:rPr lang="en-US" altLang="en-US" dirty="0"/>
              <a:t>45 seconds</a:t>
            </a:r>
          </a:p>
          <a:p>
            <a:pPr lvl="2" eaLnBrk="1" hangingPunct="1"/>
            <a:r>
              <a:rPr lang="en-US" altLang="en-US" dirty="0"/>
              <a:t>RAC primary = (CSS miss count + reconfiguration time) + (24</a:t>
            </a:r>
            <a:r>
              <a:rPr lang="en-US" altLang="en-US" dirty="0">
                <a:cs typeface="Times New Roman" panose="02020603050405020304" pitchFamily="18" charset="0"/>
              </a:rPr>
              <a:t>–</a:t>
            </a:r>
            <a:r>
              <a:rPr lang="en-US" altLang="en-US" dirty="0"/>
              <a:t>40 seconds)</a:t>
            </a:r>
          </a:p>
          <a:p>
            <a:pPr lvl="1" eaLnBrk="1" hangingPunct="1"/>
            <a:r>
              <a:rPr lang="en-US" altLang="en-US" dirty="0"/>
              <a:t>Execute the </a:t>
            </a:r>
            <a:r>
              <a:rPr lang="en-US" altLang="en-US" dirty="0">
                <a:latin typeface="Courier New" panose="02070309020205020404" pitchFamily="49" charset="0"/>
              </a:rPr>
              <a:t>EDIT</a:t>
            </a:r>
            <a:r>
              <a:rPr lang="en-US" altLang="en-US" dirty="0"/>
              <a:t> </a:t>
            </a:r>
            <a:r>
              <a:rPr lang="en-US" altLang="en-US" dirty="0">
                <a:latin typeface="Courier New" panose="02070309020205020404" pitchFamily="49" charset="0"/>
              </a:rPr>
              <a:t>CONFIGURATION</a:t>
            </a:r>
            <a:r>
              <a:rPr lang="en-US" altLang="en-US" dirty="0"/>
              <a:t>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PROPERTY</a:t>
            </a:r>
            <a:r>
              <a:rPr lang="en-US" altLang="en-US" dirty="0"/>
              <a:t> </a:t>
            </a:r>
            <a:r>
              <a:rPr lang="en-US" altLang="en-US" dirty="0">
                <a:latin typeface="Courier New" panose="02070309020205020404" pitchFamily="49" charset="0"/>
              </a:rPr>
              <a:t>FastStartFailoverThreshold</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threshold-val</a:t>
            </a:r>
            <a:r>
              <a:rPr lang="en-US" altLang="en-US" dirty="0"/>
              <a:t> command when connected to the primary database or to any standby database in the Data Guard broker configuration with connectivity to the primary database.</a:t>
            </a:r>
          </a:p>
          <a:p>
            <a:pPr lvl="1" eaLnBrk="1" hangingPunct="1"/>
            <a:r>
              <a:rPr lang="en-US" altLang="en-US" b="1" dirty="0"/>
              <a:t>Note:</a:t>
            </a:r>
            <a:r>
              <a:rPr lang="en-US" altLang="en-US" dirty="0"/>
              <a:t> You can modify this property whether fast-start failover is enabled or disabled.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451</a:t>
            </a:fld>
            <a:endParaRPr lang="en-US" dirty="0"/>
          </a:p>
        </p:txBody>
      </p:sp>
    </p:spTree>
    <p:extLst>
      <p:ext uri="{BB962C8B-B14F-4D97-AF65-F5344CB8AC3E}">
        <p14:creationId xmlns:p14="http://schemas.microsoft.com/office/powerpoint/2010/main" val="168887475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set additional properties to control fast-start failover operation. If not explicitly specified, the optional failover properties will use default values. The default values are as follows:</a:t>
            </a:r>
          </a:p>
          <a:p>
            <a:pPr lvl="3" eaLnBrk="1" hangingPunct="1">
              <a:buNone/>
            </a:pPr>
            <a:r>
              <a:rPr lang="en-US" altLang="en-US" b="1" dirty="0"/>
              <a:t>Property						Default Value</a:t>
            </a:r>
          </a:p>
          <a:p>
            <a:pPr lvl="3" eaLnBrk="1" hangingPunct="1">
              <a:buNone/>
            </a:pPr>
            <a:r>
              <a:rPr lang="en-US" altLang="en-US" dirty="0">
                <a:latin typeface="Courier New" panose="02070309020205020404" pitchFamily="49" charset="0"/>
                <a:cs typeface="Courier New" panose="02070309020205020404" pitchFamily="49" charset="0"/>
              </a:rPr>
              <a:t>FastStartFailoverLagLimit			</a:t>
            </a:r>
            <a:r>
              <a:rPr lang="en-US" altLang="en-US" dirty="0"/>
              <a:t>30 seconds</a:t>
            </a:r>
            <a:endParaRPr lang="en-US" altLang="en-US" dirty="0">
              <a:latin typeface="Courier New" panose="02070309020205020404" pitchFamily="49" charset="0"/>
              <a:cs typeface="Courier New" panose="02070309020205020404" pitchFamily="49" charset="0"/>
            </a:endParaRPr>
          </a:p>
          <a:p>
            <a:pPr lvl="3" eaLnBrk="1" hangingPunct="1">
              <a:buNone/>
            </a:pPr>
            <a:r>
              <a:rPr lang="en-US" altLang="en-US" dirty="0">
                <a:latin typeface="Courier New" panose="02070309020205020404" pitchFamily="49" charset="0"/>
                <a:cs typeface="Courier New" panose="02070309020205020404" pitchFamily="49" charset="0"/>
              </a:rPr>
              <a:t>FastStartFailoverPmyShutdown		</a:t>
            </a:r>
            <a:r>
              <a:rPr lang="en-US" altLang="en-US" dirty="0"/>
              <a:t>True</a:t>
            </a:r>
            <a:endParaRPr lang="en-US" altLang="en-US" dirty="0">
              <a:latin typeface="Courier New" panose="02070309020205020404" pitchFamily="49" charset="0"/>
              <a:cs typeface="Courier New" panose="02070309020205020404" pitchFamily="49" charset="0"/>
            </a:endParaRPr>
          </a:p>
          <a:p>
            <a:pPr lvl="3" eaLnBrk="1" hangingPunct="1">
              <a:buNone/>
            </a:pPr>
            <a:r>
              <a:rPr lang="en-US" altLang="en-US" dirty="0">
                <a:latin typeface="Courier New" panose="02070309020205020404" pitchFamily="49" charset="0"/>
                <a:cs typeface="Courier New" panose="02070309020205020404" pitchFamily="49" charset="0"/>
              </a:rPr>
              <a:t>FastStartFailoverAutoReinstate		</a:t>
            </a:r>
            <a:r>
              <a:rPr lang="en-US" altLang="en-US" dirty="0"/>
              <a:t>True</a:t>
            </a:r>
            <a:endParaRPr lang="en-US" altLang="en-US" dirty="0">
              <a:latin typeface="Courier New" panose="02070309020205020404" pitchFamily="49" charset="0"/>
              <a:cs typeface="Courier New" panose="02070309020205020404" pitchFamily="49" charset="0"/>
            </a:endParaRPr>
          </a:p>
          <a:p>
            <a:pPr lvl="3" eaLnBrk="1" hangingPunct="1">
              <a:buNone/>
            </a:pPr>
            <a:r>
              <a:rPr lang="en-US" altLang="en-US" dirty="0">
                <a:latin typeface="Courier New" panose="02070309020205020404" pitchFamily="49" charset="0"/>
                <a:cs typeface="Courier New" panose="02070309020205020404" pitchFamily="49" charset="0"/>
              </a:rPr>
              <a:t>ObserverConnectIdentifier			</a:t>
            </a:r>
            <a:r>
              <a:rPr lang="en-US" altLang="en-US" dirty="0">
                <a:latin typeface="Courier New" panose="02070309020205020404" pitchFamily="49" charset="0"/>
              </a:rPr>
              <a:t>DGConnectIdentifier</a:t>
            </a:r>
            <a:r>
              <a:rPr lang="en-US" altLang="en-US" dirty="0"/>
              <a:t> value</a:t>
            </a:r>
            <a:endParaRPr lang="en-US" altLang="en-US" dirty="0">
              <a:latin typeface="Courier New" panose="02070309020205020404" pitchFamily="49" charset="0"/>
              <a:cs typeface="Courier New" panose="02070309020205020404" pitchFamily="49" charset="0"/>
            </a:endParaRPr>
          </a:p>
          <a:p>
            <a:pPr lvl="3" eaLnBrk="1" hangingPunct="1">
              <a:buNone/>
            </a:pPr>
            <a:r>
              <a:rPr lang="en-US" altLang="en-US" dirty="0">
                <a:latin typeface="Courier New" panose="02070309020205020404" pitchFamily="49" charset="0"/>
                <a:cs typeface="Courier New" panose="02070309020205020404" pitchFamily="49" charset="0"/>
              </a:rPr>
              <a:t>ObserverOverride				</a:t>
            </a:r>
            <a:r>
              <a:rPr lang="en-US" altLang="en-US" dirty="0">
                <a:cs typeface="Courier New" panose="02070309020205020404" pitchFamily="49" charset="0"/>
              </a:rPr>
              <a:t>False</a:t>
            </a:r>
          </a:p>
          <a:p>
            <a:pPr lvl="3" eaLnBrk="1" hangingPunct="1">
              <a:buNone/>
            </a:pPr>
            <a:r>
              <a:rPr lang="en-US" altLang="en-US" dirty="0">
                <a:latin typeface="Courier New" panose="02070309020205020404" pitchFamily="49" charset="0"/>
                <a:cs typeface="Courier New" panose="02070309020205020404" pitchFamily="49" charset="0"/>
              </a:rPr>
              <a:t>ObserverReconnect				0 </a:t>
            </a:r>
            <a:r>
              <a:rPr lang="en-US" altLang="en-US" dirty="0">
                <a:cs typeface="Courier New" panose="02070309020205020404" pitchFamily="49" charset="0"/>
              </a:rPr>
              <a:t>(zero)</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452</a:t>
            </a:fld>
            <a:endParaRPr lang="en-US" dirty="0"/>
          </a:p>
        </p:txBody>
      </p:sp>
    </p:spTree>
    <p:extLst>
      <p:ext uri="{BB962C8B-B14F-4D97-AF65-F5344CB8AC3E}">
        <p14:creationId xmlns:p14="http://schemas.microsoft.com/office/powerpoint/2010/main" val="1837926068"/>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In the older version of the Oracle Database, fast-start failover could only be used with maximum availability configurations using </a:t>
            </a:r>
            <a:r>
              <a:rPr lang="en-US" altLang="en-US" dirty="0">
                <a:latin typeface="Courier New" panose="02070309020205020404" pitchFamily="49" charset="0"/>
              </a:rPr>
              <a:t>SYNC AFFIRM</a:t>
            </a:r>
            <a:r>
              <a:rPr lang="en-US" altLang="en-US" dirty="0"/>
              <a:t> redo transport settings. When Data Guard operates in the maximum performance mode, redo transport is done with </a:t>
            </a:r>
            <a:r>
              <a:rPr lang="en-US" altLang="en-US" dirty="0">
                <a:latin typeface="Courier New" panose="02070309020205020404" pitchFamily="49" charset="0"/>
              </a:rPr>
              <a:t>ASYNC</a:t>
            </a:r>
            <a:r>
              <a:rPr lang="en-US" altLang="en-US" dirty="0"/>
              <a:t> communication to the standby site. The primary database is allowed to advance transactions forward even if those transactions have not been received or written into the standby redo logs on the standby host. Therefore, a standby database could be missing transactions that have been performed on the primary database. A failover to the standby database at such a moment in time would result in a loss of data. The ability of fast-start failover to automatically fail over to a standby and experience data loss can be controlled by specifying an acceptable amount of data loss.</a:t>
            </a:r>
          </a:p>
          <a:p>
            <a:pPr lvl="1" eaLnBrk="1" hangingPunct="1"/>
            <a:r>
              <a:rPr lang="en-US" altLang="en-US" dirty="0"/>
              <a:t>Use the </a:t>
            </a:r>
            <a:r>
              <a:rPr lang="en-US" altLang="en-US" dirty="0">
                <a:latin typeface="Courier New" panose="02070309020205020404" pitchFamily="49" charset="0"/>
              </a:rPr>
              <a:t>FastStartFailoverLagLimit</a:t>
            </a:r>
            <a:r>
              <a:rPr lang="en-US" altLang="en-US" dirty="0"/>
              <a:t> property to specify an acceptable lag-time limit in seconds. If the standby database’s applied redo point is within the specified number of seconds of the primary database’s redo generation point, a fast-start failover is allowed. If the standby database’s applied point lags beyond this limit, a fast-start failover is not allowed. The lag limit is ignored for </a:t>
            </a:r>
            <a:r>
              <a:rPr lang="en-US" altLang="en-US" dirty="0">
                <a:latin typeface="Courier New" panose="02070309020205020404" pitchFamily="49" charset="0"/>
              </a:rPr>
              <a:t>SYNC</a:t>
            </a:r>
            <a:r>
              <a:rPr lang="en-US" altLang="en-US" dirty="0"/>
              <a:t> destinations. This is applicable only to configurations when fast-start failover is enabled in maximum performance modes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453</a:t>
            </a:fld>
            <a:endParaRPr lang="en-US" dirty="0"/>
          </a:p>
        </p:txBody>
      </p:sp>
    </p:spTree>
    <p:extLst>
      <p:ext uri="{BB962C8B-B14F-4D97-AF65-F5344CB8AC3E}">
        <p14:creationId xmlns:p14="http://schemas.microsoft.com/office/powerpoint/2010/main" val="2965561848"/>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457200" y="449263"/>
            <a:ext cx="6858000" cy="9380537"/>
          </a:xfrm>
        </p:spPr>
        <p:txBody>
          <a:bodyPr/>
          <a:lstStyle/>
          <a:p>
            <a:pPr lvl="1" eaLnBrk="1" hangingPunct="1"/>
            <a:r>
              <a:rPr lang="en-US" altLang="en-US" dirty="0"/>
              <a:t>Real-time apply must be enabled on the target standby database to ensure a valid calculation of the lag time. </a:t>
            </a:r>
          </a:p>
          <a:p>
            <a:pPr lvl="1" eaLnBrk="1" hangingPunct="1"/>
            <a:r>
              <a:rPr lang="en-US" altLang="en-US" dirty="0"/>
              <a:t>Configure the </a:t>
            </a:r>
            <a:r>
              <a:rPr lang="en-US" altLang="en-US" dirty="0">
                <a:latin typeface="Courier New" panose="02070309020205020404" pitchFamily="49" charset="0"/>
              </a:rPr>
              <a:t>FastStartFailoverLagLimit</a:t>
            </a:r>
            <a:r>
              <a:rPr lang="en-US" altLang="en-US" dirty="0"/>
              <a:t> property as follows: </a:t>
            </a:r>
          </a:p>
          <a:p>
            <a:pPr lvl="4" eaLnBrk="1" hangingPunct="1"/>
            <a:endParaRPr lang="en-US" altLang="en-US" sz="300" dirty="0">
              <a:latin typeface="Oracle Sans" panose="020B0503020204020204" pitchFamily="34" charset="0"/>
            </a:endParaRPr>
          </a:p>
          <a:p>
            <a:pPr lvl="4" eaLnBrk="1" hangingPunct="1"/>
            <a:r>
              <a:rPr lang="en-US" altLang="en-US" dirty="0">
                <a:cs typeface="Courier New" panose="02070309020205020404" pitchFamily="49" charset="0"/>
              </a:rPr>
              <a:t>EDIT CONFIGURATION </a:t>
            </a:r>
          </a:p>
          <a:p>
            <a:pPr lvl="4" eaLnBrk="1" hangingPunct="1"/>
            <a:r>
              <a:rPr lang="en-US" altLang="en-US" dirty="0">
                <a:cs typeface="Courier New" panose="02070309020205020404" pitchFamily="49" charset="0"/>
              </a:rPr>
              <a:t>SET PROPERTY FastStartFailoverLagLimit = {</a:t>
            </a:r>
            <a:r>
              <a:rPr lang="en-US" altLang="en-US" i="1" dirty="0">
                <a:cs typeface="Courier New" panose="02070309020205020404" pitchFamily="49" charset="0"/>
              </a:rPr>
              <a:t>n</a:t>
            </a:r>
            <a:r>
              <a:rPr lang="en-US" altLang="en-US" dirty="0">
                <a:cs typeface="Courier New" panose="02070309020205020404" pitchFamily="49" charset="0"/>
              </a:rPr>
              <a:t>};</a:t>
            </a:r>
          </a:p>
          <a:p>
            <a:pPr lvl="1" eaLnBrk="1" hangingPunct="1"/>
            <a:r>
              <a:rPr lang="en-US" altLang="en-US" dirty="0"/>
              <a:t>The minimum value for </a:t>
            </a:r>
            <a:r>
              <a:rPr lang="en-US" altLang="en-US" i="1" dirty="0"/>
              <a:t>n</a:t>
            </a:r>
            <a:r>
              <a:rPr lang="en-US" altLang="en-US" dirty="0"/>
              <a:t> is </a:t>
            </a:r>
            <a:r>
              <a:rPr lang="en-US" altLang="en-US" dirty="0">
                <a:latin typeface="Courier New" panose="02070309020205020404" pitchFamily="49" charset="0"/>
              </a:rPr>
              <a:t>10</a:t>
            </a:r>
            <a:r>
              <a:rPr lang="en-US" altLang="en-US" dirty="0"/>
              <a:t>. The default value is </a:t>
            </a:r>
            <a:r>
              <a:rPr lang="en-US" altLang="en-US" dirty="0">
                <a:latin typeface="Courier New" panose="02070309020205020404" pitchFamily="49" charset="0"/>
              </a:rPr>
              <a:t>30</a:t>
            </a:r>
            <a:r>
              <a:rPr lang="en-US" altLang="en-US" dirty="0"/>
              <a:t>.</a:t>
            </a:r>
          </a:p>
          <a:p>
            <a:pPr lvl="1" eaLnBrk="1" hangingPunct="1"/>
            <a:r>
              <a:rPr lang="en-US" altLang="en-US" dirty="0"/>
              <a:t>You can perform a manual failover to a maximum performance fast-start failover target. The maximum performance failover target must be within the specified lag limit of the primary database for the failover to be allowed. If the failover target is more than the specified lag limit behind the primary database, an error is returned because the standby database lags behind the primary by more than what is specified for the lag limit</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454</a:t>
            </a:fld>
            <a:endParaRPr lang="en-US" dirty="0"/>
          </a:p>
        </p:txBody>
      </p:sp>
    </p:spTree>
    <p:extLst>
      <p:ext uri="{BB962C8B-B14F-4D97-AF65-F5344CB8AC3E}">
        <p14:creationId xmlns:p14="http://schemas.microsoft.com/office/powerpoint/2010/main" val="2401667835"/>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If you do not want the old primary database to shut down automatically after a fast-start failover is triggered due to the primary redo generation being stalled and the primary database losing connectivity with the observer and target standby database for longer than the number of seconds specified by the </a:t>
            </a:r>
            <a:r>
              <a:rPr lang="en-US" altLang="en-US" dirty="0">
                <a:latin typeface="Courier New" panose="02070309020205020404" pitchFamily="49" charset="0"/>
                <a:cs typeface="Courier New" panose="02070309020205020404" pitchFamily="49" charset="0"/>
              </a:rPr>
              <a:t>FastStartFailoverThreshold</a:t>
            </a:r>
            <a:r>
              <a:rPr lang="en-US" altLang="en-US" dirty="0"/>
              <a:t> configuration property, set the </a:t>
            </a:r>
            <a:r>
              <a:rPr lang="en-US" altLang="en-US" dirty="0">
                <a:latin typeface="Courier New" panose="02070309020205020404" pitchFamily="49" charset="0"/>
              </a:rPr>
              <a:t>FastStartFailoverPmyShutdown</a:t>
            </a:r>
            <a:r>
              <a:rPr lang="en-US" altLang="en-US" dirty="0"/>
              <a:t> property to </a:t>
            </a:r>
            <a:r>
              <a:rPr lang="en-US" altLang="en-US" dirty="0">
                <a:latin typeface="Courier New" panose="02070309020205020404" pitchFamily="49" charset="0"/>
              </a:rPr>
              <a:t>FALSE</a:t>
            </a:r>
            <a:r>
              <a:rPr lang="en-US" altLang="en-US" dirty="0"/>
              <a:t>. When the property is set to </a:t>
            </a:r>
            <a:r>
              <a:rPr lang="en-US" altLang="en-US" dirty="0">
                <a:latin typeface="Courier New" panose="02070309020205020404" pitchFamily="49" charset="0"/>
              </a:rPr>
              <a:t>FALSE</a:t>
            </a:r>
            <a:r>
              <a:rPr lang="en-US" altLang="en-US" dirty="0"/>
              <a:t>, the old primary database stalls awaiting diagnosis of the condition that caused the fast-start failover.</a:t>
            </a:r>
          </a:p>
          <a:p>
            <a:pPr lvl="3" eaLnBrk="1" hangingPunct="1">
              <a:buNone/>
            </a:pPr>
            <a:r>
              <a:rPr lang="en-US" altLang="en-US" dirty="0">
                <a:latin typeface="Courier New" panose="02070309020205020404" pitchFamily="49" charset="0"/>
                <a:cs typeface="Courier New" panose="02070309020205020404" pitchFamily="49" charset="0"/>
              </a:rPr>
              <a:t>DGMGRL&gt; edit configuration set property FastStartFailoverPmyShutdown = false;</a:t>
            </a:r>
          </a:p>
          <a:p>
            <a:pPr lvl="3" eaLnBrk="1" hangingPunct="1">
              <a:buNone/>
            </a:pPr>
            <a:r>
              <a:rPr lang="en-US" altLang="en-US" dirty="0">
                <a:latin typeface="Courier New" panose="02070309020205020404" pitchFamily="49" charset="0"/>
                <a:cs typeface="Courier New" panose="02070309020205020404" pitchFamily="49" charset="0"/>
              </a:rPr>
              <a:t>Property "faststartfailoverpmyshutdown" updated</a:t>
            </a:r>
          </a:p>
          <a:p>
            <a:pPr lvl="1" eaLnBrk="1" hangingPunct="1"/>
            <a:r>
              <a:rPr lang="en-US" altLang="en-US" dirty="0"/>
              <a:t>A value of </a:t>
            </a:r>
            <a:r>
              <a:rPr lang="en-US" altLang="en-US" dirty="0">
                <a:latin typeface="Courier New" panose="02070309020205020404" pitchFamily="49" charset="0"/>
              </a:rPr>
              <a:t>TRUE</a:t>
            </a:r>
            <a:r>
              <a:rPr lang="en-US" altLang="en-US" dirty="0"/>
              <a:t> causes the primary database to shut down with the </a:t>
            </a:r>
            <a:r>
              <a:rPr lang="en-US" altLang="en-US" dirty="0">
                <a:latin typeface="Courier New" panose="02070309020205020404" pitchFamily="49" charset="0"/>
              </a:rPr>
              <a:t>ABORT</a:t>
            </a:r>
            <a:r>
              <a:rPr lang="en-US" altLang="en-US" dirty="0"/>
              <a:t> option after the elapse of the number of seconds specified in the </a:t>
            </a:r>
            <a:r>
              <a:rPr lang="en-US" altLang="en-US" dirty="0">
                <a:latin typeface="Courier New" panose="02070309020205020404" pitchFamily="49" charset="0"/>
              </a:rPr>
              <a:t>FastStartFailoverThreshold</a:t>
            </a:r>
            <a:r>
              <a:rPr lang="en-US" altLang="en-US" dirty="0"/>
              <a:t> property and the primary database has no contact from its fast-start failover partners. </a:t>
            </a:r>
            <a:r>
              <a:rPr lang="en-US" altLang="en-US" dirty="0">
                <a:latin typeface="Courier New" panose="02070309020205020404" pitchFamily="49" charset="0"/>
              </a:rPr>
              <a:t>TRUE</a:t>
            </a:r>
            <a:r>
              <a:rPr lang="en-US" altLang="en-US" dirty="0"/>
              <a:t> is the default.</a:t>
            </a:r>
          </a:p>
          <a:p>
            <a:pPr lvl="1" eaLnBrk="1" hangingPunct="1"/>
            <a:r>
              <a:rPr lang="en-US" altLang="en-US" b="1" dirty="0"/>
              <a:t>Note:</a:t>
            </a:r>
            <a:r>
              <a:rPr lang="en-US" altLang="en-US" dirty="0"/>
              <a:t> The primary database is always shut down if a user configurable fast-start failover condition is detected or if an application initiated a fast-start failover by calling the </a:t>
            </a:r>
            <a:r>
              <a:rPr lang="en-US" altLang="en-US" dirty="0">
                <a:latin typeface="Courier New" panose="02070309020205020404" pitchFamily="49" charset="0"/>
                <a:cs typeface="Courier New" panose="02070309020205020404" pitchFamily="49" charset="0"/>
              </a:rPr>
              <a:t>DBMS_DG.INITIATE_FS_FAILOVER</a:t>
            </a:r>
            <a:r>
              <a:rPr lang="en-US" altLang="en-US" dirty="0"/>
              <a:t> function even if </a:t>
            </a:r>
            <a:r>
              <a:rPr lang="en-US" altLang="en-US" dirty="0">
                <a:latin typeface="Courier New" panose="02070309020205020404" pitchFamily="49" charset="0"/>
                <a:cs typeface="Courier New" panose="02070309020205020404" pitchFamily="49" charset="0"/>
              </a:rPr>
              <a:t>FastStartFailoverPmyShutdown</a:t>
            </a:r>
            <a:r>
              <a:rPr lang="en-US" altLang="en-US" dirty="0"/>
              <a:t> is set to </a:t>
            </a:r>
            <a:r>
              <a:rPr lang="en-US" altLang="en-US" dirty="0">
                <a:latin typeface="Courier New" panose="02070309020205020404" pitchFamily="49" charset="0"/>
                <a:cs typeface="Courier New" panose="02070309020205020404" pitchFamily="49" charset="0"/>
              </a:rPr>
              <a:t>FALSE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455</a:t>
            </a:fld>
            <a:endParaRPr lang="en-US" dirty="0"/>
          </a:p>
        </p:txBody>
      </p:sp>
    </p:spTree>
    <p:extLst>
      <p:ext uri="{BB962C8B-B14F-4D97-AF65-F5344CB8AC3E}">
        <p14:creationId xmlns:p14="http://schemas.microsoft.com/office/powerpoint/2010/main" val="2499550575"/>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Reinstatement of the original primary database is critical for reestablishing high availability after a fast-start failover. The original primary database can act as the fast-start failover target standby database for the new primary database after being reinstated as a standby database. Unless you reconfigure the fast-start failover environment, you cannot perform a subsequent fast-start failover until the original primary database is reinstated. </a:t>
            </a:r>
          </a:p>
          <a:p>
            <a:pPr lvl="1" eaLnBrk="1" hangingPunct="1"/>
            <a:r>
              <a:rPr lang="en-US" altLang="en-US" dirty="0"/>
              <a:t>Automatic reinstatement of the original primary database is triggered when all of the following conditions are met:</a:t>
            </a:r>
          </a:p>
          <a:p>
            <a:pPr lvl="2" eaLnBrk="1" hangingPunct="1"/>
            <a:r>
              <a:rPr lang="en-US" altLang="en-US" dirty="0">
                <a:latin typeface="Courier New" panose="02070309020205020404" pitchFamily="49" charset="0"/>
              </a:rPr>
              <a:t>FastStartFailoverAutoReinstate</a:t>
            </a:r>
            <a:r>
              <a:rPr lang="en-US" altLang="en-US" dirty="0"/>
              <a:t> is set to </a:t>
            </a:r>
            <a:r>
              <a:rPr lang="en-US" altLang="en-US" dirty="0">
                <a:latin typeface="Courier New" panose="02070309020205020404" pitchFamily="49" charset="0"/>
              </a:rPr>
              <a:t>TRUE</a:t>
            </a:r>
            <a:r>
              <a:rPr lang="en-US" altLang="en-US" dirty="0"/>
              <a:t>.</a:t>
            </a:r>
            <a:endParaRPr lang="en-US" altLang="en-US" dirty="0">
              <a:latin typeface="Courier New" panose="02070309020205020404" pitchFamily="49" charset="0"/>
            </a:endParaRPr>
          </a:p>
          <a:p>
            <a:pPr lvl="2" eaLnBrk="1" hangingPunct="1"/>
            <a:r>
              <a:rPr lang="en-US" altLang="en-US" dirty="0"/>
              <a:t>The original primary database and the new primary database comprise the same fast-start failover configuration before the failover occurs and after the original primary database restarts.</a:t>
            </a:r>
          </a:p>
          <a:p>
            <a:pPr lvl="2" eaLnBrk="1" hangingPunct="1"/>
            <a:r>
              <a:rPr lang="en-US" altLang="en-US" dirty="0"/>
              <a:t>In a multi-standby database configuration, you have not performed a subsequent failover or switchover before the original primary database restarting.</a:t>
            </a:r>
          </a:p>
          <a:p>
            <a:pPr lvl="2" eaLnBrk="1" hangingPunct="1"/>
            <a:r>
              <a:rPr lang="en-US" altLang="en-US" dirty="0"/>
              <a:t>The observer can connect to the original primary database.</a:t>
            </a:r>
          </a:p>
          <a:p>
            <a:pPr lvl="2" eaLnBrk="1" hangingPunct="1"/>
            <a:r>
              <a:rPr lang="en-US" altLang="en-US" dirty="0"/>
              <a:t>The original primary database must be able to connect to the new primary database to complete the reinstatement operation.</a:t>
            </a:r>
          </a:p>
          <a:p>
            <a:pPr lvl="1"/>
            <a:r>
              <a:rPr lang="en-US" altLang="en-US" dirty="0"/>
              <a:t>If all conditions are not met, automatic reinstatement of the original primary database does not take place and appropriate errors are logged. You can then request manual reinstatement of the original primary database by using DGMGRL or Enterprise Manager (as described later in this lesson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456</a:t>
            </a:fld>
            <a:endParaRPr lang="en-US" dirty="0"/>
          </a:p>
        </p:txBody>
      </p:sp>
    </p:spTree>
    <p:extLst>
      <p:ext uri="{BB962C8B-B14F-4D97-AF65-F5344CB8AC3E}">
        <p14:creationId xmlns:p14="http://schemas.microsoft.com/office/powerpoint/2010/main" val="2152758803"/>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FastStartFailoverAutoReinstate</a:t>
            </a:r>
            <a:r>
              <a:rPr lang="en-US" altLang="en-US" dirty="0"/>
              <a:t> property enables you to determine whether the observer should automatically reinstate the old primary database after a fast-start failover. In some fast-start failover situations, you may want to diagnose the cause of the fast-start failover before reinstating the primary database; you should set the property to </a:t>
            </a:r>
            <a:r>
              <a:rPr lang="en-US" altLang="en-US" dirty="0">
                <a:latin typeface="Courier New" panose="02070309020205020404" pitchFamily="49" charset="0"/>
              </a:rPr>
              <a:t>FALSE</a:t>
            </a:r>
            <a:r>
              <a:rPr lang="en-US" altLang="en-US" dirty="0"/>
              <a:t>. The default value is </a:t>
            </a:r>
            <a:r>
              <a:rPr lang="en-US" altLang="en-US" dirty="0">
                <a:latin typeface="Courier New" panose="02070309020205020404" pitchFamily="49" charset="0"/>
              </a:rPr>
              <a:t>TRUE</a:t>
            </a:r>
            <a:r>
              <a:rPr lang="en-US" altLang="en-US" dirty="0"/>
              <a:t>.</a:t>
            </a:r>
          </a:p>
          <a:p>
            <a:pPr lvl="4" eaLnBrk="1" hangingPunct="1">
              <a:spcBef>
                <a:spcPct val="25000"/>
              </a:spcBef>
            </a:pPr>
            <a:r>
              <a:rPr lang="en-US" altLang="en-US" dirty="0">
                <a:cs typeface="Courier New" panose="02070309020205020404" pitchFamily="49" charset="0"/>
              </a:rPr>
              <a:t>DGMGRL&gt; edit configuration set property FastStartFailoverAutoReinstate = false;</a:t>
            </a:r>
          </a:p>
          <a:p>
            <a:pPr lvl="4" eaLnBrk="1" hangingPunct="1"/>
            <a:r>
              <a:rPr lang="en-US" altLang="en-US" dirty="0">
                <a:cs typeface="Courier New" panose="02070309020205020404" pitchFamily="49" charset="0"/>
              </a:rPr>
              <a:t>Property "faststartfailoverautoreinstate" updated</a:t>
            </a:r>
          </a:p>
          <a:p>
            <a:pPr lvl="4" eaLnBrk="1" hangingPunct="1"/>
            <a:r>
              <a:rPr lang="en-US" altLang="en-US" dirty="0">
                <a:cs typeface="Courier New" panose="02070309020205020404" pitchFamily="49" charset="0"/>
              </a:rPr>
              <a:t>DGMGRL&gt; show fast_start failover</a:t>
            </a:r>
          </a:p>
          <a:p>
            <a:pPr lvl="4" eaLnBrk="1" hangingPunct="1"/>
            <a:r>
              <a:rPr lang="en-US" altLang="en-US" dirty="0">
                <a:cs typeface="Courier New" panose="02070309020205020404" pitchFamily="49" charset="0"/>
              </a:rPr>
              <a:t>Fast-Start Failover: ENABLED</a:t>
            </a:r>
          </a:p>
          <a:p>
            <a:pPr lvl="4" eaLnBrk="1" hangingPunct="1"/>
            <a:r>
              <a:rPr lang="en-US" altLang="en-US" dirty="0">
                <a:cs typeface="Courier New" panose="02070309020205020404" pitchFamily="49" charset="0"/>
              </a:rPr>
              <a:t>  Threshold:        90 seconds</a:t>
            </a:r>
          </a:p>
          <a:p>
            <a:pPr lvl="4" eaLnBrk="1" hangingPunct="1"/>
            <a:r>
              <a:rPr lang="en-US" altLang="en-US" dirty="0">
                <a:cs typeface="Courier New" panose="02070309020205020404" pitchFamily="49" charset="0"/>
              </a:rPr>
              <a:t>  Target:           pc01sby1</a:t>
            </a:r>
          </a:p>
          <a:p>
            <a:pPr lvl="4" eaLnBrk="1" hangingPunct="1"/>
            <a:r>
              <a:rPr lang="en-US" altLang="en-US" dirty="0">
                <a:cs typeface="Courier New" panose="02070309020205020404" pitchFamily="49" charset="0"/>
              </a:rPr>
              <a:t>  Observer:         host04</a:t>
            </a:r>
          </a:p>
          <a:p>
            <a:pPr lvl="4" eaLnBrk="1" hangingPunct="1"/>
            <a:r>
              <a:rPr lang="en-US" altLang="en-US" dirty="0">
                <a:cs typeface="Courier New" panose="02070309020205020404" pitchFamily="49" charset="0"/>
              </a:rPr>
              <a:t>  Lag Limit:        60 seconds</a:t>
            </a:r>
          </a:p>
          <a:p>
            <a:pPr lvl="4" eaLnBrk="1" hangingPunct="1"/>
            <a:r>
              <a:rPr lang="en-US" altLang="en-US" dirty="0">
                <a:cs typeface="Courier New" panose="02070309020205020404" pitchFamily="49" charset="0"/>
              </a:rPr>
              <a:t>  Shutdown Primary: TRUE</a:t>
            </a:r>
          </a:p>
          <a:p>
            <a:pPr lvl="4" eaLnBrk="1" hangingPunct="1"/>
            <a:r>
              <a:rPr lang="en-US" altLang="en-US" dirty="0">
                <a:cs typeface="Courier New" panose="02070309020205020404" pitchFamily="49" charset="0"/>
              </a:rPr>
              <a:t>  Auto-reinstate:   </a:t>
            </a:r>
            <a:r>
              <a:rPr lang="en-US" altLang="en-US" dirty="0" smtClean="0">
                <a:cs typeface="Courier New" panose="02070309020205020404" pitchFamily="49" charset="0"/>
              </a:rPr>
              <a:t>FALSE</a:t>
            </a:r>
            <a:endParaRPr lang="en-US" altLang="en-US" dirty="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457</a:t>
            </a:fld>
            <a:endParaRPr lang="en-US" dirty="0"/>
          </a:p>
        </p:txBody>
      </p:sp>
    </p:spTree>
    <p:extLst>
      <p:ext uri="{BB962C8B-B14F-4D97-AF65-F5344CB8AC3E}">
        <p14:creationId xmlns:p14="http://schemas.microsoft.com/office/powerpoint/2010/main" val="2343188933"/>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Use the </a:t>
            </a:r>
            <a:r>
              <a:rPr lang="en-US" altLang="en-US" dirty="0">
                <a:latin typeface="Courier New" panose="02070309020205020404" pitchFamily="49" charset="0"/>
              </a:rPr>
              <a:t>ObserverConnectIdentifier</a:t>
            </a:r>
            <a:r>
              <a:rPr lang="en-US" altLang="en-US" dirty="0"/>
              <a:t> configurable database property to specify how the observer should connect to and monitor the primary and standby databases. Set this property for the primary and target standby database if you want the observer to use a different connect identifier from the one that is used to ship redo data (that is, the connect identifier specified by the </a:t>
            </a:r>
            <a:r>
              <a:rPr lang="en-US" altLang="en-US" dirty="0">
                <a:latin typeface="Courier New" panose="02070309020205020404" pitchFamily="49" charset="0"/>
              </a:rPr>
              <a:t>DGConnectIdentifier</a:t>
            </a:r>
            <a:r>
              <a:rPr lang="en-US" altLang="en-US" dirty="0"/>
              <a:t> property).</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458</a:t>
            </a:fld>
            <a:endParaRPr lang="en-US" dirty="0"/>
          </a:p>
        </p:txBody>
      </p:sp>
    </p:spTree>
    <p:extLst>
      <p:ext uri="{BB962C8B-B14F-4D97-AF65-F5344CB8AC3E}">
        <p14:creationId xmlns:p14="http://schemas.microsoft.com/office/powerpoint/2010/main" val="2132478858"/>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rPr>
              <a:t>ObserverOverride</a:t>
            </a:r>
            <a:r>
              <a:rPr lang="en-US" altLang="en-US" dirty="0"/>
              <a:t> configuration property, when set to </a:t>
            </a:r>
            <a:r>
              <a:rPr lang="en-US" altLang="en-US" dirty="0">
                <a:latin typeface="Courier New" panose="02070309020205020404" pitchFamily="49" charset="0"/>
              </a:rPr>
              <a:t>TRUE</a:t>
            </a:r>
            <a:r>
              <a:rPr lang="en-US" altLang="en-US" dirty="0"/>
              <a:t>, allows an automatic failover to occur when the observer has lost connectivity to the primary, even if the standby has a healthy connection to the primary.</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459</a:t>
            </a:fld>
            <a:endParaRPr lang="en-US" dirty="0"/>
          </a:p>
        </p:txBody>
      </p:sp>
    </p:spTree>
    <p:extLst>
      <p:ext uri="{BB962C8B-B14F-4D97-AF65-F5344CB8AC3E}">
        <p14:creationId xmlns:p14="http://schemas.microsoft.com/office/powerpoint/2010/main" val="2346842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46</a:t>
            </a:fld>
            <a:endParaRPr lang="en-US" dirty="0"/>
          </a:p>
        </p:txBody>
      </p:sp>
    </p:spTree>
    <p:extLst>
      <p:ext uri="{BB962C8B-B14F-4D97-AF65-F5344CB8AC3E}">
        <p14:creationId xmlns:p14="http://schemas.microsoft.com/office/powerpoint/2010/main" val="1781592712"/>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rPr>
              <a:t>ObserverReconnect</a:t>
            </a:r>
            <a:r>
              <a:rPr lang="en-US" altLang="en-US" dirty="0"/>
              <a:t> configuration property specifies how often the observer establishes a new connection to the primary database. When this property is set to the default value of 0, it prevents the observer from periodically establishing a new connection with the primary database. While this eliminates the processing overhead associated with periodically establishing a new observer connection to the primary database, it also prevents the observer from detecting that it is not possible to create new connections to the primary database. Oracle recommends that this property be set to a value that is small enough to allow timely detection of faults at the primary database, but large enough to limit the overhead associated with periodic observer connections to an acceptable level.</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460</a:t>
            </a:fld>
            <a:endParaRPr lang="en-US" dirty="0"/>
          </a:p>
        </p:txBody>
      </p:sp>
    </p:spTree>
    <p:extLst>
      <p:ext uri="{BB962C8B-B14F-4D97-AF65-F5344CB8AC3E}">
        <p14:creationId xmlns:p14="http://schemas.microsoft.com/office/powerpoint/2010/main" val="180631637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ENABLE</a:t>
            </a:r>
            <a:r>
              <a:rPr lang="en-US" altLang="en-US" dirty="0"/>
              <a:t>/</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broker commands to specify the conditions under which a fast-start failover should occur. The Oracle Database server detects when a specified condition occurs and informs the observer. The observer initiates a fast-start failover without waiting for </a:t>
            </a:r>
            <a:r>
              <a:rPr lang="en-US" altLang="en-US" dirty="0">
                <a:latin typeface="Courier New" panose="02070309020205020404" pitchFamily="49" charset="0"/>
              </a:rPr>
              <a:t>FastStartFailoverThreshold</a:t>
            </a:r>
            <a:r>
              <a:rPr lang="en-US" altLang="en-US" dirty="0"/>
              <a:t> to expire (if the standby is in a valid fast-start failover state to accept a failover).</a:t>
            </a:r>
          </a:p>
          <a:p>
            <a:pPr lvl="1" eaLnBrk="1" hangingPunct="1"/>
            <a:r>
              <a:rPr lang="en-US" altLang="en-US" dirty="0"/>
              <a:t>Use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to obtain a list of valid conditions and confirm your changes. They include the following:</a:t>
            </a:r>
          </a:p>
          <a:p>
            <a:pPr lvl="4" eaLnBrk="1" hangingPunct="1"/>
            <a:r>
              <a:rPr lang="en-US" altLang="en-US" dirty="0">
                <a:cs typeface="Courier New" panose="02070309020205020404" pitchFamily="49" charset="0"/>
              </a:rPr>
              <a:t>Configurable Failover Conditions</a:t>
            </a:r>
          </a:p>
          <a:p>
            <a:pPr lvl="4" eaLnBrk="1" hangingPunct="1"/>
            <a:r>
              <a:rPr lang="en-US" altLang="en-US" dirty="0">
                <a:cs typeface="Courier New" panose="02070309020205020404" pitchFamily="49" charset="0"/>
              </a:rPr>
              <a:t>  Health Conditions:</a:t>
            </a:r>
          </a:p>
          <a:p>
            <a:pPr lvl="4" eaLnBrk="1" hangingPunct="1"/>
            <a:r>
              <a:rPr lang="en-US" altLang="en-US" dirty="0">
                <a:cs typeface="Courier New" panose="02070309020205020404" pitchFamily="49" charset="0"/>
              </a:rPr>
              <a:t>    Corrupted Controlfile          YES</a:t>
            </a:r>
          </a:p>
          <a:p>
            <a:pPr lvl="4" eaLnBrk="1" hangingPunct="1"/>
            <a:r>
              <a:rPr lang="en-US" altLang="en-US" dirty="0">
                <a:cs typeface="Courier New" panose="02070309020205020404" pitchFamily="49" charset="0"/>
              </a:rPr>
              <a:t>    Corrupted Dictionary           YES</a:t>
            </a:r>
          </a:p>
          <a:p>
            <a:pPr lvl="4" eaLnBrk="1" hangingPunct="1"/>
            <a:r>
              <a:rPr lang="en-US" altLang="en-US" dirty="0">
                <a:cs typeface="Courier New" panose="02070309020205020404" pitchFamily="49" charset="0"/>
              </a:rPr>
              <a:t>    Inaccessible Logfile            NO</a:t>
            </a:r>
          </a:p>
          <a:p>
            <a:pPr lvl="4" eaLnBrk="1" hangingPunct="1"/>
            <a:r>
              <a:rPr lang="en-US" altLang="en-US" dirty="0">
                <a:cs typeface="Courier New" panose="02070309020205020404" pitchFamily="49" charset="0"/>
              </a:rPr>
              <a:t>    Stuck Archiver                  NO</a:t>
            </a:r>
          </a:p>
          <a:p>
            <a:pPr lvl="4" eaLnBrk="1" hangingPunct="1"/>
            <a:r>
              <a:rPr lang="en-US" altLang="en-US" dirty="0">
                <a:cs typeface="Courier New" panose="02070309020205020404" pitchFamily="49" charset="0"/>
              </a:rPr>
              <a:t>    Datafile Offline               YES</a:t>
            </a:r>
          </a:p>
          <a:p>
            <a:pPr lvl="4" eaLnBrk="1" hangingPunct="1"/>
            <a:r>
              <a:rPr lang="en-US" altLang="en-US" dirty="0">
                <a:cs typeface="Courier New" panose="02070309020205020404" pitchFamily="49" charset="0"/>
              </a:rPr>
              <a:t>Oracle Error Conditions</a:t>
            </a:r>
          </a:p>
          <a:p>
            <a:pPr lvl="4" eaLnBrk="1" hangingPunct="1"/>
            <a:r>
              <a:rPr lang="en-US" altLang="en-US" dirty="0">
                <a:cs typeface="Courier New" panose="02070309020205020404" pitchFamily="49" charset="0"/>
              </a:rPr>
              <a:t>    (none</a:t>
            </a:r>
            <a:r>
              <a:rPr lang="en-US" altLang="en-US" dirty="0" smtClean="0">
                <a:cs typeface="Courier New" panose="02070309020205020404" pitchFamily="49" charset="0"/>
              </a:rPr>
              <a:t>)</a:t>
            </a:r>
            <a:endParaRPr lang="en-US" altLang="en-US" dirty="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461</a:t>
            </a:fld>
            <a:endParaRPr lang="en-US" dirty="0"/>
          </a:p>
        </p:txBody>
      </p:sp>
    </p:spTree>
    <p:extLst>
      <p:ext uri="{BB962C8B-B14F-4D97-AF65-F5344CB8AC3E}">
        <p14:creationId xmlns:p14="http://schemas.microsoft.com/office/powerpoint/2010/main" val="744967207"/>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lvl="1"/>
            <a:r>
              <a:rPr lang="en-US" altLang="en-US" dirty="0"/>
              <a:t>For specified Oracle ORA-Error conditions, the primary database will notify the observer if the error is signaled, and the observer will immediately initiate a fast-start failover, assuming the standby is in a valid fast-start failover state (observed and either synchronized or within lag limits) to accept a failover. For example, if you experiencing a large amount of block corruptions (ORA-1578), you can specify the following syntax:</a:t>
            </a:r>
          </a:p>
          <a:p>
            <a:pPr lvl="4"/>
            <a:r>
              <a:rPr lang="en-US" altLang="en-US" dirty="0"/>
              <a:t>ENABLE FAST_START FAILOVER CONDITON '1578'</a:t>
            </a:r>
          </a:p>
          <a:p>
            <a:pPr lvl="1"/>
            <a:r>
              <a:rPr lang="en-US" altLang="en-US" dirty="0"/>
              <a:t>Fast-start failover will then occur when the ORA-1578 is encountered. This will not work for ORA-7445 or ORA-600 errors.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462</a:t>
            </a:fld>
            <a:endParaRPr lang="en-US" dirty="0"/>
          </a:p>
        </p:txBody>
      </p:sp>
    </p:spTree>
    <p:extLst>
      <p:ext uri="{BB962C8B-B14F-4D97-AF65-F5344CB8AC3E}">
        <p14:creationId xmlns:p14="http://schemas.microsoft.com/office/powerpoint/2010/main" val="57530364"/>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Additional database health conditions for a fast-start failover are displayed in the table. </a:t>
            </a:r>
            <a:br>
              <a:rPr lang="en-US" altLang="en-US" dirty="0"/>
            </a:br>
            <a:r>
              <a:rPr lang="en-US" altLang="en-US" dirty="0"/>
              <a:t>The conditions </a:t>
            </a:r>
            <a:r>
              <a:rPr lang="en-US" altLang="en-US" dirty="0">
                <a:latin typeface="Courier New" panose="02070309020205020404" pitchFamily="49" charset="0"/>
              </a:rPr>
              <a:t>Datafile</a:t>
            </a:r>
            <a:r>
              <a:rPr lang="en-US" altLang="en-US" dirty="0"/>
              <a:t> </a:t>
            </a:r>
            <a:r>
              <a:rPr lang="en-US" altLang="en-US" dirty="0">
                <a:latin typeface="Courier New" panose="02070309020205020404" pitchFamily="49" charset="0"/>
              </a:rPr>
              <a:t>Offline</a:t>
            </a:r>
            <a:r>
              <a:rPr lang="en-US" altLang="en-US" dirty="0"/>
              <a:t>, </a:t>
            </a:r>
            <a:r>
              <a:rPr lang="en-US" altLang="en-US" dirty="0">
                <a:latin typeface="Courier New" panose="02070309020205020404" pitchFamily="49" charset="0"/>
              </a:rPr>
              <a:t>Corrupted</a:t>
            </a:r>
            <a:r>
              <a:rPr lang="en-US" altLang="en-US" dirty="0"/>
              <a:t> </a:t>
            </a:r>
            <a:r>
              <a:rPr lang="en-US" altLang="en-US" dirty="0">
                <a:latin typeface="Courier New" panose="02070309020205020404" pitchFamily="49" charset="0"/>
              </a:rPr>
              <a:t>Controlfile</a:t>
            </a:r>
            <a:r>
              <a:rPr lang="en-US" altLang="en-US" dirty="0"/>
              <a:t>, and </a:t>
            </a:r>
            <a:r>
              <a:rPr lang="en-US" altLang="en-US" dirty="0">
                <a:latin typeface="Courier New" panose="02070309020205020404" pitchFamily="49" charset="0"/>
              </a:rPr>
              <a:t>Corrupted</a:t>
            </a:r>
            <a:r>
              <a:rPr lang="en-US" altLang="en-US" dirty="0"/>
              <a:t> </a:t>
            </a:r>
            <a:r>
              <a:rPr lang="en-US" altLang="en-US" dirty="0">
                <a:latin typeface="Courier New" panose="02070309020205020404" pitchFamily="49" charset="0"/>
              </a:rPr>
              <a:t>Dictionary </a:t>
            </a:r>
            <a:r>
              <a:rPr lang="en-US" altLang="en-US" dirty="0"/>
              <a:t>are enabled by default. An error is returned if the value you specify is not recognized. </a:t>
            </a:r>
          </a:p>
          <a:p>
            <a:pPr lvl="1" eaLnBrk="1" hangingPunct="1"/>
            <a:r>
              <a:rPr lang="en-US" altLang="en-US" dirty="0"/>
              <a:t>If the condition was already set, no error is displayed.</a:t>
            </a:r>
          </a:p>
          <a:p>
            <a:pPr lvl="1" eaLnBrk="1" hangingPunct="1"/>
            <a:r>
              <a:rPr lang="en-US" altLang="en-US" b="1" dirty="0"/>
              <a:t>Example: </a:t>
            </a:r>
            <a:r>
              <a:rPr lang="en-US" altLang="en-US" dirty="0"/>
              <a:t>Enable a database health condition for a fast-start failover:</a:t>
            </a:r>
          </a:p>
          <a:p>
            <a:pPr lvl="4" eaLnBrk="1" hangingPunct="1"/>
            <a:r>
              <a:rPr lang="en-US" altLang="en-US" dirty="0"/>
              <a:t>DGMGRL&gt; enable fast_start failover condition "Inaccessible Logfile"</a:t>
            </a:r>
          </a:p>
          <a:p>
            <a:pPr lvl="4" eaLnBrk="1" hangingPunct="1"/>
            <a:r>
              <a:rPr lang="en-US" altLang="en-US" dirty="0"/>
              <a:t>DGMGRL&gt; show fast_start failover</a:t>
            </a:r>
          </a:p>
          <a:p>
            <a:pPr lvl="4" eaLnBrk="1" hangingPunct="1"/>
            <a:r>
              <a:rPr lang="en-US" altLang="en-US" dirty="0"/>
              <a:t>…</a:t>
            </a:r>
          </a:p>
          <a:p>
            <a:pPr lvl="4" eaLnBrk="1" hangingPunct="1"/>
            <a:r>
              <a:rPr lang="en-US" altLang="en-US" dirty="0"/>
              <a:t>Configurable Failover Conditions</a:t>
            </a:r>
          </a:p>
          <a:p>
            <a:pPr lvl="4" eaLnBrk="1" hangingPunct="1"/>
            <a:r>
              <a:rPr lang="en-US" altLang="en-US" dirty="0"/>
              <a:t>  Health Conditions:</a:t>
            </a:r>
          </a:p>
          <a:p>
            <a:pPr lvl="4" eaLnBrk="1" hangingPunct="1"/>
            <a:r>
              <a:rPr lang="en-US" altLang="en-US" dirty="0"/>
              <a:t>    Corrupted Controlfile          YES</a:t>
            </a:r>
          </a:p>
          <a:p>
            <a:pPr lvl="4" eaLnBrk="1" hangingPunct="1"/>
            <a:r>
              <a:rPr lang="en-US" altLang="en-US" dirty="0"/>
              <a:t>    Corrupted Dictionary           YES</a:t>
            </a:r>
          </a:p>
          <a:p>
            <a:pPr lvl="4" eaLnBrk="1" hangingPunct="1"/>
            <a:r>
              <a:rPr lang="en-US" altLang="en-US" dirty="0"/>
              <a:t>    Inaccessible Logfile           YES</a:t>
            </a:r>
          </a:p>
          <a:p>
            <a:pPr lvl="4" eaLnBrk="1" hangingPunct="1"/>
            <a:r>
              <a:rPr lang="en-US" altLang="en-US" dirty="0"/>
              <a:t>    Stuck Archiver                  NO</a:t>
            </a:r>
          </a:p>
          <a:p>
            <a:pPr lvl="4" eaLnBrk="1" hangingPunct="1"/>
            <a:r>
              <a:rPr lang="en-US" altLang="en-US" dirty="0"/>
              <a:t>    Datafile Offline               </a:t>
            </a:r>
            <a:r>
              <a:rPr lang="en-US" altLang="en-US" dirty="0" smtClean="0"/>
              <a:t>YES</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463</a:t>
            </a:fld>
            <a:endParaRPr lang="en-US" dirty="0"/>
          </a:p>
        </p:txBody>
      </p:sp>
    </p:spTree>
    <p:extLst>
      <p:ext uri="{BB962C8B-B14F-4D97-AF65-F5344CB8AC3E}">
        <p14:creationId xmlns:p14="http://schemas.microsoft.com/office/powerpoint/2010/main" val="2896250393"/>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enable fast-start failover by using DGMGRL. When you issue the </a:t>
            </a:r>
            <a:r>
              <a:rPr lang="en-US" altLang="en-US" dirty="0">
                <a:latin typeface="Courier New" panose="02070309020205020404" pitchFamily="49" charset="0"/>
              </a:rPr>
              <a:t>ENABLE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the observer is able to observe the primary database and the standby database and can initiate a fast-start failover when necessary. </a:t>
            </a:r>
          </a:p>
          <a:p>
            <a:pPr lvl="1" eaLnBrk="1" hangingPunct="1"/>
            <a:r>
              <a:rPr lang="en-US" altLang="en-US" dirty="0"/>
              <a:t>In addition to enabling fast-start failover, you must start the observer (as described on the next slide).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464</a:t>
            </a:fld>
            <a:endParaRPr lang="en-US" dirty="0"/>
          </a:p>
        </p:txBody>
      </p:sp>
    </p:spTree>
    <p:extLst>
      <p:ext uri="{BB962C8B-B14F-4D97-AF65-F5344CB8AC3E}">
        <p14:creationId xmlns:p14="http://schemas.microsoft.com/office/powerpoint/2010/main" val="4170289279"/>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a:xfrm>
            <a:off x="457200" y="4617720"/>
            <a:ext cx="6858000" cy="5308024"/>
          </a:xfrm>
        </p:spPr>
        <p:txBody>
          <a:bodyPr/>
          <a:lstStyle/>
          <a:p>
            <a:pPr lvl="1">
              <a:defRPr/>
            </a:pPr>
            <a:r>
              <a:rPr lang="en-US" dirty="0"/>
              <a:t>In Oracle Database 19c, the observe-only mode for fast-start failover enables you to test how fast-start failover will work in your environment. There is no impact on your current configuration or on applications.</a:t>
            </a:r>
          </a:p>
          <a:p>
            <a:pPr lvl="1">
              <a:defRPr/>
            </a:pPr>
            <a:r>
              <a:rPr lang="en-US" dirty="0"/>
              <a:t>In this mode, no actual changes are made to your Broker configuration. When the conditions for fast-start failover are met, the Broker adds messages to the observer log and broker log, indicating that fast-start failover would have been initiated. The logs also contain other details about the actions that will be performed in case of a failover.</a:t>
            </a:r>
          </a:p>
          <a:p>
            <a:pPr lvl="1">
              <a:defRPr/>
            </a:pPr>
            <a:r>
              <a:rPr lang="en-US" dirty="0"/>
              <a:t>Note the following points about the observe-only mode:</a:t>
            </a:r>
          </a:p>
          <a:p>
            <a:pPr lvl="2">
              <a:defRPr/>
            </a:pPr>
            <a:r>
              <a:rPr lang="en-US" dirty="0"/>
              <a:t>The primary database can enter </a:t>
            </a:r>
            <a:r>
              <a:rPr lang="en-US" dirty="0">
                <a:latin typeface="Courier New" panose="02070309020205020404" pitchFamily="49" charset="0"/>
                <a:cs typeface="Courier New" panose="02070309020205020404" pitchFamily="49" charset="0"/>
              </a:rPr>
              <a:t>UNSYNC</a:t>
            </a:r>
            <a:r>
              <a:rPr lang="en-US" dirty="0"/>
              <a:t> or </a:t>
            </a:r>
            <a:r>
              <a:rPr lang="en-US" dirty="0">
                <a:latin typeface="Courier New" panose="02070309020205020404" pitchFamily="49" charset="0"/>
                <a:cs typeface="Courier New" panose="02070309020205020404" pitchFamily="49" charset="0"/>
              </a:rPr>
              <a:t>LAGGING</a:t>
            </a:r>
            <a:r>
              <a:rPr lang="en-US" dirty="0"/>
              <a:t> state without an acknowledgement from the observer or target standby.</a:t>
            </a:r>
          </a:p>
          <a:p>
            <a:pPr lvl="2">
              <a:defRPr/>
            </a:pPr>
            <a:r>
              <a:rPr lang="en-US" dirty="0"/>
              <a:t>The primary database can be opened even if there is no acknowledgement from the observer or target standby.</a:t>
            </a:r>
          </a:p>
          <a:p>
            <a:pPr lvl="2">
              <a:defRPr/>
            </a:pPr>
            <a:r>
              <a:rPr lang="en-US" dirty="0"/>
              <a:t>Manual failover to the fast-start failover target can be performed without receiving an acknowledgement from the observer.</a:t>
            </a:r>
          </a:p>
          <a:p>
            <a:pPr lvl="2">
              <a:defRPr/>
            </a:pPr>
            <a:r>
              <a:rPr lang="en-US" dirty="0"/>
              <a:t>Manual failover can be performed even if the pre-condition checks are not met. This includes the following: broker configuration is in </a:t>
            </a:r>
            <a:r>
              <a:rPr lang="en-US" dirty="0">
                <a:latin typeface="Courier New" panose="02070309020205020404" pitchFamily="49" charset="0"/>
                <a:cs typeface="Courier New" panose="02070309020205020404" pitchFamily="49" charset="0"/>
              </a:rPr>
              <a:t>UNSYNC</a:t>
            </a:r>
            <a:r>
              <a:rPr lang="en-US" dirty="0"/>
              <a:t> or </a:t>
            </a:r>
            <a:r>
              <a:rPr lang="en-US" dirty="0">
                <a:latin typeface="Courier New" panose="02070309020205020404" pitchFamily="49" charset="0"/>
                <a:cs typeface="Courier New" panose="02070309020205020404" pitchFamily="49" charset="0"/>
              </a:rPr>
              <a:t>LAGGING</a:t>
            </a:r>
            <a:r>
              <a:rPr lang="en-US" dirty="0"/>
              <a:t> state or unobserved state, failover target is invalid, reinstatement is in progress, or a master observer switch is in progress.</a:t>
            </a:r>
          </a:p>
          <a:p>
            <a:pPr lvl="2">
              <a:defRPr/>
            </a:pPr>
            <a:r>
              <a:rPr lang="en-US" dirty="0"/>
              <a:t>You can switch over or manual failover to a bystander database. To configure fast-start failover in observe-only mode:</a:t>
            </a:r>
          </a:p>
          <a:p>
            <a:pPr marL="304746" lvl="2" indent="0">
              <a:spcBef>
                <a:spcPts val="800"/>
              </a:spcBef>
              <a:buNone/>
              <a:defRPr/>
            </a:pPr>
            <a:r>
              <a:rPr lang="en-US" dirty="0">
                <a:latin typeface="Courier New" panose="02070309020205020404" pitchFamily="49" charset="0"/>
                <a:cs typeface="Courier New" panose="02070309020205020404" pitchFamily="49" charset="0"/>
              </a:rPr>
              <a:t>DGMGRL&gt; ENABLE FAST_START FAILOVER OBSERVE ONLY</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465</a:t>
            </a:fld>
            <a:endParaRPr lang="en-US" dirty="0"/>
          </a:p>
        </p:txBody>
      </p:sp>
    </p:spTree>
    <p:extLst>
      <p:ext uri="{BB962C8B-B14F-4D97-AF65-F5344CB8AC3E}">
        <p14:creationId xmlns:p14="http://schemas.microsoft.com/office/powerpoint/2010/main" val="295139715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Execute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which directs the broker to begin “observing” the Data Guard configuration to which DGMGRL is connected. You must execute this command on the computer where the observer will reside.</a:t>
            </a:r>
          </a:p>
          <a:p>
            <a:pPr lvl="1" eaLnBrk="1" hangingPunct="1"/>
            <a:r>
              <a:rPr lang="en-US" altLang="en-US" dirty="0"/>
              <a:t>When you execute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the observer retrieves the primary database and the fast-start failover target standby database connect identifiers and begins observation. It provides the name of its host computer to the Data Guard broker. </a:t>
            </a:r>
          </a:p>
          <a:p>
            <a:pPr lvl="1" eaLnBrk="1" hangingPunct="1"/>
            <a:r>
              <a:rPr lang="en-US" altLang="en-US" dirty="0"/>
              <a:t>The primary database must be available for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to succeed. There can be only one observer for a Data Guard configuration at any one time. If you attempt to start a second observer for the configuration, you receive an error message.</a:t>
            </a:r>
          </a:p>
          <a:p>
            <a:pPr lvl="1" eaLnBrk="1" hangingPunct="1"/>
            <a:r>
              <a:rPr lang="en-US" altLang="en-US" dirty="0"/>
              <a:t>If you disable fast-start failover while the observer is observing the configuration, the observer idles while waiting for fast-start failover to become enabled.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466</a:t>
            </a:fld>
            <a:endParaRPr lang="en-US" dirty="0"/>
          </a:p>
        </p:txBody>
      </p:sp>
    </p:spTree>
    <p:extLst>
      <p:ext uri="{BB962C8B-B14F-4D97-AF65-F5344CB8AC3E}">
        <p14:creationId xmlns:p14="http://schemas.microsoft.com/office/powerpoint/2010/main" val="1270214772"/>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lvl="1" eaLnBrk="1" hangingPunct="1"/>
            <a:r>
              <a:rPr lang="en-US" altLang="en-US" dirty="0"/>
              <a:t>The observer maintains a small configuration file for persistently recording key information about the Data Guard configuration that it is observing. The file contains a description of the primary and target standby databases, including connect descriptors. Use the </a:t>
            </a:r>
            <a:r>
              <a:rPr lang="en-US" altLang="en-US" dirty="0">
                <a:latin typeface="Courier New" panose="02070309020205020404" pitchFamily="49" charset="0"/>
              </a:rPr>
              <a:t>FILE</a:t>
            </a:r>
            <a:r>
              <a:rPr lang="en-US" altLang="en-US" dirty="0"/>
              <a:t> qualifier with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to specify an explicit directory path and name for the configuration file on the observer computer:</a:t>
            </a:r>
          </a:p>
          <a:p>
            <a:pPr lvl="4" eaLnBrk="1" hangingPunct="1"/>
            <a:r>
              <a:rPr lang="en-US" altLang="en-US" dirty="0"/>
              <a:t>DGMGRL&gt; START OBSERVER FILE=$ORACLE_HOME/dbs/Boston.dat;</a:t>
            </a:r>
          </a:p>
          <a:p>
            <a:pPr lvl="1" eaLnBrk="1" hangingPunct="1"/>
            <a:r>
              <a:rPr lang="en-US" altLang="en-US" dirty="0"/>
              <a:t>If you do not specify the </a:t>
            </a:r>
            <a:r>
              <a:rPr lang="en-US" altLang="en-US" dirty="0">
                <a:latin typeface="Courier New" panose="02070309020205020404" pitchFamily="49" charset="0"/>
              </a:rPr>
              <a:t>FILE</a:t>
            </a:r>
            <a:r>
              <a:rPr lang="en-US" altLang="en-US" dirty="0"/>
              <a:t> qualifier, the current working directory is searched for a file named </a:t>
            </a:r>
            <a:r>
              <a:rPr lang="en-US" altLang="en-US" dirty="0">
                <a:latin typeface="Courier New" panose="02070309020205020404" pitchFamily="49" charset="0"/>
              </a:rPr>
              <a:t>FSFO.dat</a:t>
            </a:r>
            <a:r>
              <a:rPr lang="en-US" altLang="en-US" dirty="0"/>
              <a:t>. If the file does not exist, a new file is created. If the configuration file exists, the observer checks whether the file describes a valid fast-start failover environment for the Data Guard configuration to which the observer is connected.</a:t>
            </a:r>
          </a:p>
          <a:p>
            <a:pPr lvl="1" eaLnBrk="1" hangingPunct="1"/>
            <a:r>
              <a:rPr lang="en-US" altLang="en-US" b="1" dirty="0"/>
              <a:t>Note:</a:t>
            </a:r>
            <a:r>
              <a:rPr lang="en-US" altLang="en-US" dirty="0"/>
              <a:t> You can execute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regardless of whether fast-start failover is enabled. </a:t>
            </a:r>
          </a:p>
          <a:p>
            <a:pPr lvl="1" eaLnBrk="1" hangingPunct="1"/>
            <a:r>
              <a:rPr lang="en-US" altLang="en-US" dirty="0"/>
              <a:t>Control is not returned to you when the observer is successfully started. The observer is a continuous foreground process; as a result, the command-line prompt on the observer computer does not return until you issue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from another DGMGRL session. To issue commands and interact with the broker configuration, you must connect through another DGMGRL client session. If you stop the observer with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the observer’s </a:t>
            </a:r>
            <a:r>
              <a:rPr lang="en-US" altLang="en-US" dirty="0">
                <a:latin typeface="Courier New" panose="02070309020205020404" pitchFamily="49" charset="0"/>
              </a:rPr>
              <a:t>DGMGRL</a:t>
            </a:r>
            <a:r>
              <a:rPr lang="en-US" altLang="en-US" dirty="0"/>
              <a:t> process is terminated.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467</a:t>
            </a:fld>
            <a:endParaRPr lang="en-US" dirty="0"/>
          </a:p>
        </p:txBody>
      </p:sp>
    </p:spTree>
    <p:extLst>
      <p:ext uri="{BB962C8B-B14F-4D97-AF65-F5344CB8AC3E}">
        <p14:creationId xmlns:p14="http://schemas.microsoft.com/office/powerpoint/2010/main" val="2645476542"/>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ConfigurationWideServiceName</a:t>
            </a:r>
            <a:r>
              <a:rPr lang="en-US" altLang="en-US" dirty="0"/>
              <a:t> configuration property is used to change the name of the configuration-wide service.</a:t>
            </a:r>
          </a:p>
          <a:p>
            <a:pPr lvl="1"/>
            <a:r>
              <a:rPr lang="en-US" altLang="en-US" dirty="0"/>
              <a:t>The Data Guard broker publishes a service by using the same name on each configuration member. The default name of this configuration-wide service is </a:t>
            </a:r>
            <a:r>
              <a:rPr lang="en-US" altLang="en-US" dirty="0">
                <a:latin typeface="Courier New" panose="02070309020205020404" pitchFamily="49" charset="0"/>
                <a:cs typeface="Courier New" panose="02070309020205020404" pitchFamily="49" charset="0"/>
              </a:rPr>
              <a:t>primarydbname_CFG</a:t>
            </a:r>
            <a:r>
              <a:rPr lang="en-US" altLang="en-US" dirty="0"/>
              <a:t>, where a suffix of </a:t>
            </a:r>
            <a:r>
              <a:rPr lang="en-US" altLang="en-US" dirty="0">
                <a:latin typeface="Courier New" panose="02070309020205020404" pitchFamily="49" charset="0"/>
                <a:cs typeface="Courier New" panose="02070309020205020404" pitchFamily="49" charset="0"/>
              </a:rPr>
              <a:t>_CFG</a:t>
            </a:r>
            <a:r>
              <a:rPr lang="en-US" altLang="en-US" dirty="0"/>
              <a:t> is appended to the value of the </a:t>
            </a:r>
            <a:r>
              <a:rPr lang="en-US" altLang="en-US" dirty="0">
                <a:latin typeface="Courier New" panose="02070309020205020404" pitchFamily="49" charset="0"/>
                <a:cs typeface="Courier New" panose="02070309020205020404" pitchFamily="49" charset="0"/>
              </a:rPr>
              <a:t>DB_UNIQUE_NAME</a:t>
            </a:r>
            <a:r>
              <a:rPr lang="en-US" altLang="en-US" dirty="0"/>
              <a:t> initialization parameter of the primary database at the time the configuration is created. The service name does not change after a role transition. To change the name of the configuration-wide service, use the </a:t>
            </a:r>
            <a:r>
              <a:rPr lang="en-US" altLang="en-US" dirty="0">
                <a:latin typeface="Courier New" panose="02070309020205020404" pitchFamily="49" charset="0"/>
                <a:cs typeface="Courier New" panose="02070309020205020404" pitchFamily="49" charset="0"/>
              </a:rPr>
              <a:t>ConfigurationWideServiceName</a:t>
            </a:r>
            <a:r>
              <a:rPr lang="en-US" altLang="en-US" dirty="0"/>
              <a:t> property.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468</a:t>
            </a:fld>
            <a:endParaRPr lang="en-US" dirty="0"/>
          </a:p>
        </p:txBody>
      </p:sp>
    </p:spTree>
    <p:extLst>
      <p:ext uri="{BB962C8B-B14F-4D97-AF65-F5344CB8AC3E}">
        <p14:creationId xmlns:p14="http://schemas.microsoft.com/office/powerpoint/2010/main" val="3372740130"/>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altLang="en-US" dirty="0"/>
              <a:t>Starting with Oracle Database 12</a:t>
            </a:r>
            <a:r>
              <a:rPr lang="en-US" altLang="en-US" i="1" dirty="0"/>
              <a:t>c</a:t>
            </a:r>
            <a:r>
              <a:rPr lang="en-US" altLang="en-US" dirty="0"/>
              <a:t> Release 2, you can now start observers on multiple hosts to manage a single Data Guard broker configuration. If one observer fails, a backup observer automatically takes its place so that the configuration is never in an unobserved state.</a:t>
            </a:r>
          </a:p>
          <a:p>
            <a:pPr lvl="1"/>
            <a:r>
              <a:rPr lang="en-US" altLang="en-US" dirty="0"/>
              <a:t>You can register up to three observers to monitor a single Data Guard broker configuration. Each observer is identified by a name that you supply when you issue the </a:t>
            </a:r>
            <a:r>
              <a:rPr lang="en-US" altLang="en-US" dirty="0">
                <a:latin typeface="Courier New" panose="02070309020205020404" pitchFamily="49" charset="0"/>
                <a:cs typeface="Courier New" panose="02070309020205020404" pitchFamily="49" charset="0"/>
              </a:rPr>
              <a:t>START</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command. The following conditions apply when multiple observers are registered for one configuration:</a:t>
            </a:r>
          </a:p>
          <a:p>
            <a:pPr lvl="2"/>
            <a:r>
              <a:rPr lang="en-US" altLang="en-US" dirty="0"/>
              <a:t>When fast-start failover is enabled, one of the observers is the master observer. The remaining observers are called backup observers. When fast-start failover is disabled, no observer is called the master observer; all observers have the same functionality.</a:t>
            </a:r>
          </a:p>
          <a:p>
            <a:pPr lvl="2"/>
            <a:r>
              <a:rPr lang="en-US" altLang="en-US" dirty="0"/>
              <a:t>No two observers on the same Data Guard broker configuration can have the same name. If no name is specified for an observer, a default observer name, the host name of the machine where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was issued, is used.</a:t>
            </a:r>
          </a:p>
          <a:p>
            <a:pPr lvl="2"/>
            <a:r>
              <a:rPr lang="en-US" altLang="en-US" dirty="0"/>
              <a:t>An observer name is not case-sensitive.</a:t>
            </a:r>
          </a:p>
          <a:p>
            <a:pPr lvl="2"/>
            <a:r>
              <a:rPr lang="en-US" altLang="en-US" dirty="0"/>
              <a:t>Each observer has its own log file. The log file name is specified with the </a:t>
            </a:r>
            <a:r>
              <a:rPr lang="en-US" altLang="en-US" dirty="0">
                <a:latin typeface="Courier New" panose="02070309020205020404" pitchFamily="49" charset="0"/>
              </a:rPr>
              <a:t>LOGFILE</a:t>
            </a:r>
            <a:r>
              <a:rPr lang="en-US" altLang="en-US" dirty="0"/>
              <a:t> </a:t>
            </a:r>
            <a:r>
              <a:rPr lang="en-US" altLang="en-US" dirty="0">
                <a:latin typeface="Courier New" panose="02070309020205020404" pitchFamily="49" charset="0"/>
              </a:rPr>
              <a:t>IS</a:t>
            </a:r>
            <a:r>
              <a:rPr lang="en-US" altLang="en-US" dirty="0"/>
              <a:t> option of the </a:t>
            </a:r>
            <a:r>
              <a:rPr lang="en-US" altLang="en-US" dirty="0">
                <a:latin typeface="Courier New" panose="02070309020205020404" pitchFamily="49" charset="0"/>
              </a:rPr>
              <a:t>START</a:t>
            </a:r>
            <a:r>
              <a:rPr lang="en-US" altLang="en-US" dirty="0"/>
              <a:t> </a:t>
            </a:r>
            <a:r>
              <a:rPr lang="en-US" altLang="en-US" dirty="0">
                <a:latin typeface="Courier New" panose="02070309020205020404" pitchFamily="49" charset="0"/>
              </a:rPr>
              <a:t>OBSERVER</a:t>
            </a:r>
            <a:r>
              <a:rPr lang="en-US" altLang="en-US" dirty="0"/>
              <a:t> command. If the specified log file is not accessible, or the </a:t>
            </a:r>
            <a:r>
              <a:rPr lang="en-US" altLang="en-US" dirty="0">
                <a:latin typeface="Courier New" panose="02070309020205020404" pitchFamily="49" charset="0"/>
              </a:rPr>
              <a:t>LOGFILE</a:t>
            </a:r>
            <a:r>
              <a:rPr lang="en-US" altLang="en-US" dirty="0"/>
              <a:t> </a:t>
            </a:r>
            <a:r>
              <a:rPr lang="en-US" altLang="en-US" dirty="0">
                <a:latin typeface="Courier New" panose="02070309020205020404" pitchFamily="49" charset="0"/>
              </a:rPr>
              <a:t>IS</a:t>
            </a:r>
            <a:r>
              <a:rPr lang="en-US" altLang="en-US" dirty="0"/>
              <a:t> option is not used, the observer output is sent to standard output.</a:t>
            </a:r>
          </a:p>
          <a:p>
            <a:pPr lvl="2"/>
            <a:r>
              <a:rPr lang="en-US" altLang="en-US" dirty="0"/>
              <a:t>Except for testing purposes, it is recommended that you do not start more than one observer on the same host for a Data Guard broker configuration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469</a:t>
            </a:fld>
            <a:endParaRPr lang="en-US" dirty="0"/>
          </a:p>
        </p:txBody>
      </p:sp>
    </p:spTree>
    <p:extLst>
      <p:ext uri="{BB962C8B-B14F-4D97-AF65-F5344CB8AC3E}">
        <p14:creationId xmlns:p14="http://schemas.microsoft.com/office/powerpoint/2010/main" val="12917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perform the steps listed in the slide when using SQL and RMAN commands to create a physical standby database. Detailed information about each step is provided in the remaining slides of the lesson.</a:t>
            </a:r>
          </a:p>
          <a:p>
            <a:pPr lvl="1" eaLnBrk="1" hangingPunct="1"/>
            <a:r>
              <a:rPr lang="en-US" altLang="en-US" b="1" dirty="0"/>
              <a:t>Note:</a:t>
            </a:r>
            <a:r>
              <a:rPr lang="en-US" altLang="en-US" dirty="0"/>
              <a:t> See </a:t>
            </a:r>
            <a:r>
              <a:rPr lang="en-US" altLang="en-US" i="1" dirty="0"/>
              <a:t>Oracle Data Guard Concepts and Administration</a:t>
            </a:r>
            <a:r>
              <a:rPr lang="en-US" altLang="en-US" dirty="0"/>
              <a:t> for detailed information about creating a physical standby database by using only SQL commands. </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47</a:t>
            </a:fld>
            <a:endParaRPr lang="en-US" dirty="0"/>
          </a:p>
        </p:txBody>
      </p:sp>
    </p:spTree>
    <p:extLst>
      <p:ext uri="{BB962C8B-B14F-4D97-AF65-F5344CB8AC3E}">
        <p14:creationId xmlns:p14="http://schemas.microsoft.com/office/powerpoint/2010/main" val="391650950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457200" y="449263"/>
            <a:ext cx="6858000" cy="9380537"/>
          </a:xfrm>
        </p:spPr>
        <p:txBody>
          <a:bodyPr/>
          <a:lstStyle/>
          <a:p>
            <a:pPr lvl="2"/>
            <a:r>
              <a:rPr lang="en-US" altLang="en-US" dirty="0"/>
              <a:t>The command </a:t>
            </a:r>
            <a:r>
              <a:rPr lang="en-US" altLang="en-US" dirty="0">
                <a:latin typeface="Courier New" panose="02070309020205020404" pitchFamily="49" charset="0"/>
                <a:cs typeface="Courier New" panose="02070309020205020404" pitchFamily="49" charset="0"/>
              </a:rPr>
              <a:t>SHOW</a:t>
            </a:r>
            <a:r>
              <a:rPr lang="en-US" altLang="en-US" dirty="0"/>
              <a:t> </a:t>
            </a:r>
            <a:r>
              <a:rPr lang="en-US" altLang="en-US" dirty="0">
                <a:latin typeface="Courier New" panose="02070309020205020404" pitchFamily="49" charset="0"/>
                <a:cs typeface="Courier New" panose="02070309020205020404" pitchFamily="49" charset="0"/>
              </a:rPr>
              <a:t>FAST_START</a:t>
            </a:r>
            <a:r>
              <a:rPr lang="en-US" altLang="en-US" dirty="0"/>
              <a:t> </a:t>
            </a:r>
            <a:r>
              <a:rPr lang="en-US" altLang="en-US" dirty="0">
                <a:latin typeface="Courier New" panose="02070309020205020404" pitchFamily="49" charset="0"/>
                <a:cs typeface="Courier New" panose="02070309020205020404" pitchFamily="49" charset="0"/>
              </a:rPr>
              <a:t>FAILOVER</a:t>
            </a:r>
            <a:r>
              <a:rPr lang="en-US" altLang="en-US" dirty="0"/>
              <a:t> shows a list of registered observers and indicates which one is the master.</a:t>
            </a:r>
          </a:p>
          <a:p>
            <a:pPr lvl="2"/>
            <a:r>
              <a:rPr lang="en-US" altLang="en-US" dirty="0"/>
              <a:t>The command </a:t>
            </a:r>
            <a:r>
              <a:rPr lang="en-US" altLang="en-US" dirty="0">
                <a:latin typeface="Courier New" panose="02070309020205020404" pitchFamily="49" charset="0"/>
                <a:cs typeface="Courier New" panose="02070309020205020404" pitchFamily="49" charset="0"/>
              </a:rPr>
              <a:t>SHOW</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provides detailed information about the registered observers.</a:t>
            </a:r>
          </a:p>
          <a:p>
            <a:pPr lvl="2">
              <a:spcBef>
                <a:spcPts val="800"/>
              </a:spcBef>
              <a:buNone/>
            </a:pPr>
            <a:r>
              <a:rPr lang="en-US" altLang="en-US" dirty="0"/>
              <a:t>      The following </a:t>
            </a:r>
            <a:r>
              <a:rPr lang="en-US" altLang="en-US" dirty="0">
                <a:latin typeface="Courier New" panose="02070309020205020404" pitchFamily="49" charset="0"/>
                <a:cs typeface="Courier New" panose="02070309020205020404" pitchFamily="49" charset="0"/>
              </a:rPr>
              <a:t>SHOW</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command displays information about multiple observers in the </a:t>
            </a:r>
            <a:r>
              <a:rPr lang="en-US" altLang="en-US" dirty="0">
                <a:latin typeface="Courier New" panose="02070309020205020404" pitchFamily="49" charset="0"/>
                <a:cs typeface="Courier New" panose="02070309020205020404" pitchFamily="49" charset="0"/>
              </a:rPr>
              <a:t>SingleConfig</a:t>
            </a:r>
            <a:r>
              <a:rPr lang="en-US" altLang="en-US" dirty="0"/>
              <a:t> broker configuration.</a:t>
            </a:r>
          </a:p>
          <a:p>
            <a:pPr lvl="3">
              <a:buNone/>
            </a:pPr>
            <a:r>
              <a:rPr lang="en-US" altLang="en-US" dirty="0">
                <a:latin typeface="Courier New" panose="02070309020205020404" pitchFamily="49" charset="0"/>
                <a:cs typeface="Courier New" panose="02070309020205020404" pitchFamily="49" charset="0"/>
              </a:rPr>
              <a:t>DGMGRL&gt; SHOW OBSERVER;</a:t>
            </a:r>
          </a:p>
          <a:p>
            <a:pPr lvl="3">
              <a:buNone/>
            </a:pPr>
            <a:r>
              <a:rPr lang="en-US" altLang="en-US" dirty="0">
                <a:latin typeface="Courier New" panose="02070309020205020404" pitchFamily="49" charset="0"/>
                <a:cs typeface="Courier New" panose="02070309020205020404" pitchFamily="49" charset="0"/>
              </a:rPr>
              <a:t>Configuration - SingleConfig</a:t>
            </a:r>
          </a:p>
          <a:p>
            <a:pPr lvl="3">
              <a:buNone/>
            </a:pPr>
            <a:r>
              <a:rPr lang="en-US" altLang="en-US" dirty="0">
                <a:latin typeface="Courier New" panose="02070309020205020404" pitchFamily="49" charset="0"/>
                <a:cs typeface="Courier New" panose="02070309020205020404" pitchFamily="49" charset="0"/>
              </a:rPr>
              <a:t>Primary: North_Sales</a:t>
            </a:r>
          </a:p>
          <a:p>
            <a:pPr lvl="3">
              <a:buNone/>
            </a:pPr>
            <a:r>
              <a:rPr lang="en-US" altLang="en-US" dirty="0">
                <a:latin typeface="Courier New" panose="02070309020205020404" pitchFamily="49" charset="0"/>
                <a:cs typeface="Courier New" panose="02070309020205020404" pitchFamily="49" charset="0"/>
              </a:rPr>
              <a:t>Active Target Standby: South_Sales</a:t>
            </a:r>
          </a:p>
          <a:p>
            <a:pPr lvl="3">
              <a:buNone/>
            </a:pPr>
            <a:r>
              <a:rPr lang="en-US" altLang="en-US" dirty="0">
                <a:latin typeface="Courier New" panose="02070309020205020404" pitchFamily="49" charset="0"/>
                <a:cs typeface="Courier New" panose="02070309020205020404" pitchFamily="49" charset="0"/>
              </a:rPr>
              <a:t>Observer "obsv2" - Master</a:t>
            </a:r>
          </a:p>
          <a:p>
            <a:pPr lvl="3">
              <a:buNone/>
            </a:pPr>
            <a:r>
              <a:rPr lang="en-US" altLang="en-US" dirty="0">
                <a:latin typeface="Courier New" panose="02070309020205020404" pitchFamily="49" charset="0"/>
                <a:cs typeface="Courier New" panose="02070309020205020404" pitchFamily="49" charset="0"/>
              </a:rPr>
              <a:t>Host Name: observer2.example.com</a:t>
            </a:r>
          </a:p>
          <a:p>
            <a:pPr lvl="3">
              <a:buNone/>
            </a:pPr>
            <a:r>
              <a:rPr lang="en-US" altLang="en-US" dirty="0">
                <a:latin typeface="Courier New" panose="02070309020205020404" pitchFamily="49" charset="0"/>
                <a:cs typeface="Courier New" panose="02070309020205020404" pitchFamily="49" charset="0"/>
              </a:rPr>
              <a:t>Last Ping to Primary: 1 second ago</a:t>
            </a:r>
          </a:p>
          <a:p>
            <a:pPr lvl="3">
              <a:buNone/>
            </a:pPr>
            <a:r>
              <a:rPr lang="en-US" altLang="en-US" dirty="0">
                <a:latin typeface="Courier New" panose="02070309020205020404" pitchFamily="49" charset="0"/>
                <a:cs typeface="Courier New" panose="02070309020205020404" pitchFamily="49" charset="0"/>
              </a:rPr>
              <a:t>Last Ping to Target: 2 seconds ago</a:t>
            </a:r>
          </a:p>
          <a:p>
            <a:pPr lvl="3">
              <a:buNone/>
            </a:pPr>
            <a:r>
              <a:rPr lang="en-US" altLang="en-US" dirty="0">
                <a:latin typeface="Courier New" panose="02070309020205020404" pitchFamily="49" charset="0"/>
                <a:cs typeface="Courier New" panose="02070309020205020404" pitchFamily="49" charset="0"/>
              </a:rPr>
              <a:t>Observer "obsv1" - Backup</a:t>
            </a:r>
          </a:p>
          <a:p>
            <a:pPr lvl="3">
              <a:buNone/>
            </a:pPr>
            <a:r>
              <a:rPr lang="en-US" altLang="en-US" dirty="0">
                <a:latin typeface="Courier New" panose="02070309020205020404" pitchFamily="49" charset="0"/>
                <a:cs typeface="Courier New" panose="02070309020205020404" pitchFamily="49" charset="0"/>
              </a:rPr>
              <a:t>Host Name: observer1.example.com</a:t>
            </a:r>
          </a:p>
          <a:p>
            <a:pPr lvl="3">
              <a:buNone/>
            </a:pPr>
            <a:r>
              <a:rPr lang="en-US" altLang="en-US" dirty="0">
                <a:latin typeface="Courier New" panose="02070309020205020404" pitchFamily="49" charset="0"/>
                <a:cs typeface="Courier New" panose="02070309020205020404" pitchFamily="49" charset="0"/>
              </a:rPr>
              <a:t>Last Ping to Primary: 1 second ago</a:t>
            </a:r>
          </a:p>
          <a:p>
            <a:pPr lvl="3">
              <a:buNone/>
            </a:pPr>
            <a:r>
              <a:rPr lang="en-US" altLang="en-US" dirty="0">
                <a:latin typeface="Courier New" panose="02070309020205020404" pitchFamily="49" charset="0"/>
                <a:cs typeface="Courier New" panose="02070309020205020404" pitchFamily="49" charset="0"/>
              </a:rPr>
              <a:t>Last Ping to Target: 3 seconds ago</a:t>
            </a:r>
          </a:p>
          <a:p>
            <a:pPr lvl="3">
              <a:buNone/>
            </a:pPr>
            <a:r>
              <a:rPr lang="en-US" altLang="en-US" dirty="0">
                <a:latin typeface="Courier New" panose="02070309020205020404" pitchFamily="49" charset="0"/>
                <a:cs typeface="Courier New" panose="02070309020205020404" pitchFamily="49" charset="0"/>
              </a:rPr>
              <a:t>Observer "obsv3" - Backup</a:t>
            </a:r>
          </a:p>
          <a:p>
            <a:pPr lvl="3">
              <a:buNone/>
            </a:pPr>
            <a:r>
              <a:rPr lang="en-US" altLang="en-US" dirty="0">
                <a:latin typeface="Courier New" panose="02070309020205020404" pitchFamily="49" charset="0"/>
                <a:cs typeface="Courier New" panose="02070309020205020404" pitchFamily="49" charset="0"/>
              </a:rPr>
              <a:t>Host Name: observer3.example.com</a:t>
            </a:r>
          </a:p>
          <a:p>
            <a:pPr lvl="3">
              <a:buNone/>
            </a:pPr>
            <a:r>
              <a:rPr lang="en-US" altLang="en-US" dirty="0">
                <a:latin typeface="Courier New" panose="02070309020205020404" pitchFamily="49" charset="0"/>
                <a:cs typeface="Courier New" panose="02070309020205020404" pitchFamily="49" charset="0"/>
              </a:rPr>
              <a:t>Last Ping to Primary: 4 seconds ago</a:t>
            </a:r>
          </a:p>
          <a:p>
            <a:pPr lvl="3">
              <a:buNone/>
            </a:pPr>
            <a:r>
              <a:rPr lang="en-US" altLang="en-US" dirty="0">
                <a:latin typeface="Courier New" panose="02070309020205020404" pitchFamily="49" charset="0"/>
                <a:cs typeface="Courier New" panose="02070309020205020404" pitchFamily="49" charset="0"/>
              </a:rPr>
              <a:t>Last Ping to Target: 5 seconds </a:t>
            </a:r>
            <a:r>
              <a:rPr lang="en-US" altLang="en-US" dirty="0" smtClean="0">
                <a:latin typeface="Courier New" panose="02070309020205020404" pitchFamily="49" charset="0"/>
                <a:cs typeface="Courier New" panose="02070309020205020404" pitchFamily="49" charset="0"/>
              </a:rPr>
              <a:t>ago</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470</a:t>
            </a:fld>
            <a:endParaRPr lang="en-US" dirty="0"/>
          </a:p>
        </p:txBody>
      </p:sp>
    </p:spTree>
    <p:extLst>
      <p:ext uri="{BB962C8B-B14F-4D97-AF65-F5344CB8AC3E}">
        <p14:creationId xmlns:p14="http://schemas.microsoft.com/office/powerpoint/2010/main" val="3773359124"/>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a:xfrm>
            <a:off x="457200" y="4617720"/>
            <a:ext cx="6858000" cy="5380032"/>
          </a:xfrm>
        </p:spPr>
        <p:txBody>
          <a:bodyPr/>
          <a:lstStyle/>
          <a:p>
            <a:pPr lvl="1"/>
            <a:r>
              <a:rPr lang="en-US" altLang="en-US" dirty="0"/>
              <a:t>An observer does not need to coordinate fast-start failover when fast-start failover is disabled, so the primary and target standby do not nominate a master observer until fast-start failover is enabled. When fast-start failover is enabled, the primary and standby randomly choose one of the registered observers to be the master. If there are no registered observers when fast-start failover is enabled, the first observer that is started is designated as the master observer, and all others that are started later are designated as backup observers. Only the master observer can coordinate fast-start failover with the Data Guard broker. All other registered observers are considered to be backup observers.</a:t>
            </a:r>
          </a:p>
          <a:p>
            <a:pPr lvl="1">
              <a:spcAft>
                <a:spcPts val="600"/>
              </a:spcAft>
            </a:pPr>
            <a:r>
              <a:rPr lang="en-US" altLang="en-US" dirty="0"/>
              <a:t>If necessary, you can use the </a:t>
            </a:r>
            <a:r>
              <a:rPr lang="en-US" altLang="en-US" dirty="0">
                <a:latin typeface="Courier New" panose="02070309020205020404" pitchFamily="49" charset="0"/>
                <a:cs typeface="Courier New" panose="02070309020205020404" pitchFamily="49" charset="0"/>
              </a:rPr>
              <a:t>SET</a:t>
            </a:r>
            <a:r>
              <a:rPr lang="en-US" altLang="en-US" dirty="0"/>
              <a:t> </a:t>
            </a:r>
            <a:r>
              <a:rPr lang="en-US" altLang="en-US" dirty="0">
                <a:latin typeface="Courier New" panose="02070309020205020404" pitchFamily="49" charset="0"/>
                <a:cs typeface="Courier New" panose="02070309020205020404" pitchFamily="49" charset="0"/>
              </a:rPr>
              <a:t>MASTEROBSERVER</a:t>
            </a:r>
            <a:r>
              <a:rPr lang="en-US" altLang="en-US" dirty="0"/>
              <a:t> </a:t>
            </a:r>
            <a:r>
              <a:rPr lang="en-US" altLang="en-US" dirty="0">
                <a:latin typeface="Courier New" panose="02070309020205020404" pitchFamily="49" charset="0"/>
                <a:cs typeface="Courier New" panose="02070309020205020404" pitchFamily="49" charset="0"/>
              </a:rPr>
              <a:t>TO</a:t>
            </a:r>
            <a:r>
              <a:rPr lang="en-US" altLang="en-US" dirty="0"/>
              <a:t> </a:t>
            </a:r>
            <a:r>
              <a:rPr lang="en-US" altLang="en-US" i="1" dirty="0">
                <a:latin typeface="Courier New" panose="02070309020205020404" pitchFamily="49" charset="0"/>
                <a:cs typeface="Courier New" panose="02070309020205020404" pitchFamily="49" charset="0"/>
              </a:rPr>
              <a:t>Observer_Name</a:t>
            </a:r>
            <a:r>
              <a:rPr lang="en-US" altLang="en-US" dirty="0"/>
              <a:t> command to change the observer that is the master. When this command is issued, the actual switch does not happen until the next time the primary contacts the target standby, usually within three seconds if fast-start failover is enabled. You can issue a </a:t>
            </a:r>
            <a:r>
              <a:rPr lang="en-US" altLang="en-US" dirty="0">
                <a:latin typeface="Courier New" panose="02070309020205020404" pitchFamily="49" charset="0"/>
                <a:cs typeface="Courier New" panose="02070309020205020404" pitchFamily="49" charset="0"/>
              </a:rPr>
              <a:t>SHOW</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command to confirm that the switch took place.</a:t>
            </a:r>
          </a:p>
          <a:p>
            <a:pPr lvl="1">
              <a:lnSpc>
                <a:spcPct val="105000"/>
              </a:lnSpc>
              <a:spcBef>
                <a:spcPts val="300"/>
              </a:spcBef>
            </a:pPr>
            <a:r>
              <a:rPr lang="en-US" altLang="en-US" dirty="0">
                <a:latin typeface="Courier New" panose="02070309020205020404" pitchFamily="49" charset="0"/>
                <a:cs typeface="Courier New" panose="02070309020205020404" pitchFamily="49" charset="0"/>
              </a:rPr>
              <a:t>DGMGRL&gt; SHOW OBSERVER;</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Configuration – DRSolution</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Primary: North_Sales</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Active Target Standby: South_Sales</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Observer "ob2" - Master</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Host Name: observer2.example.com</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Last Ping to Primary: 1 second ago</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Last Ping to Target: 2 seconds ago</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Observer "ob1" - Backup</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Host Name: observer1.example.com</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Last Ping to Primary: 1 second ago</a:t>
            </a:r>
          </a:p>
          <a:p>
            <a:pPr lvl="1">
              <a:lnSpc>
                <a:spcPct val="105000"/>
              </a:lnSpc>
              <a:spcBef>
                <a:spcPts val="200"/>
              </a:spcBef>
            </a:pPr>
            <a:r>
              <a:rPr lang="en-US" altLang="en-US" dirty="0">
                <a:latin typeface="Courier New" panose="02070309020205020404" pitchFamily="49" charset="0"/>
                <a:cs typeface="Courier New" panose="02070309020205020404" pitchFamily="49" charset="0"/>
              </a:rPr>
              <a:t>Last Ping to Target: 3 seconds </a:t>
            </a:r>
            <a:r>
              <a:rPr lang="en-US" altLang="en-US" dirty="0" smtClean="0">
                <a:latin typeface="Courier New" panose="02070309020205020404" pitchFamily="49" charset="0"/>
                <a:cs typeface="Courier New" panose="02070309020205020404" pitchFamily="49" charset="0"/>
              </a:rPr>
              <a:t>ago</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471</a:t>
            </a:fld>
            <a:endParaRPr lang="en-US" dirty="0"/>
          </a:p>
        </p:txBody>
      </p:sp>
    </p:spTree>
    <p:extLst>
      <p:ext uri="{BB962C8B-B14F-4D97-AF65-F5344CB8AC3E}">
        <p14:creationId xmlns:p14="http://schemas.microsoft.com/office/powerpoint/2010/main" val="1652464970"/>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altLang="en-US" dirty="0"/>
              <a:t>To run an observer as a background process, use the DGMGRL command </a:t>
            </a:r>
            <a:r>
              <a:rPr lang="en-US" altLang="en-US" dirty="0">
                <a:latin typeface="Courier New" panose="02070309020205020404" pitchFamily="49" charset="0"/>
                <a:cs typeface="Courier New" panose="02070309020205020404" pitchFamily="49" charset="0"/>
              </a:rPr>
              <a:t>START</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a:t>
            </a:r>
            <a:r>
              <a:rPr lang="en-US" altLang="en-US" dirty="0">
                <a:latin typeface="Courier New" panose="02070309020205020404" pitchFamily="49" charset="0"/>
                <a:cs typeface="Courier New" panose="02070309020205020404" pitchFamily="49" charset="0"/>
              </a:rPr>
              <a:t>IN</a:t>
            </a:r>
            <a:r>
              <a:rPr lang="en-US" altLang="en-US" dirty="0"/>
              <a:t> </a:t>
            </a:r>
            <a:r>
              <a:rPr lang="en-US" altLang="en-US" dirty="0">
                <a:latin typeface="Courier New" panose="02070309020205020404" pitchFamily="49" charset="0"/>
                <a:cs typeface="Courier New" panose="02070309020205020404" pitchFamily="49" charset="0"/>
              </a:rPr>
              <a:t>BACKGROUND</a:t>
            </a:r>
            <a:r>
              <a:rPr lang="en-US" altLang="en-US" dirty="0"/>
              <a:t>. You must provide a connect identifier through which one or more databases in a specific broker configuration can be reached. </a:t>
            </a:r>
          </a:p>
          <a:p>
            <a:pPr lvl="1"/>
            <a:r>
              <a:rPr lang="en-US" altLang="en-US" dirty="0"/>
              <a:t>The </a:t>
            </a:r>
            <a:r>
              <a:rPr lang="en-US" altLang="en-US" dirty="0">
                <a:latin typeface="Courier New" panose="02070309020205020404" pitchFamily="49" charset="0"/>
                <a:cs typeface="Courier New" panose="02070309020205020404" pitchFamily="49" charset="0"/>
              </a:rPr>
              <a:t>START</a:t>
            </a:r>
            <a:r>
              <a:rPr lang="en-US" altLang="en-US" dirty="0"/>
              <a:t> </a:t>
            </a:r>
            <a:r>
              <a:rPr lang="en-US" altLang="en-US" dirty="0">
                <a:latin typeface="Courier New" panose="02070309020205020404" pitchFamily="49" charset="0"/>
                <a:cs typeface="Courier New" panose="02070309020205020404" pitchFamily="49" charset="0"/>
              </a:rPr>
              <a:t>OBSERVER</a:t>
            </a:r>
            <a:r>
              <a:rPr lang="en-US" altLang="en-US" dirty="0"/>
              <a:t> </a:t>
            </a:r>
            <a:r>
              <a:rPr lang="en-US" altLang="en-US" dirty="0">
                <a:latin typeface="Courier New" panose="02070309020205020404" pitchFamily="49" charset="0"/>
                <a:cs typeface="Courier New" panose="02070309020205020404" pitchFamily="49" charset="0"/>
              </a:rPr>
              <a:t>IN</a:t>
            </a:r>
            <a:r>
              <a:rPr lang="en-US" altLang="en-US" dirty="0"/>
              <a:t> </a:t>
            </a:r>
            <a:r>
              <a:rPr lang="en-US" altLang="en-US" dirty="0">
                <a:latin typeface="Courier New" panose="02070309020205020404" pitchFamily="49" charset="0"/>
                <a:cs typeface="Courier New" panose="02070309020205020404" pitchFamily="49" charset="0"/>
              </a:rPr>
              <a:t>BACKGROUND</a:t>
            </a:r>
            <a:r>
              <a:rPr lang="en-US" altLang="en-US" dirty="0"/>
              <a:t> command uses Oracle wallet to obtain the credentials to log in to the database server and register observers. Even if you have successfully connected to a database server in the broker configuration by using the </a:t>
            </a:r>
            <a:r>
              <a:rPr lang="en-US" altLang="en-US" dirty="0">
                <a:latin typeface="Courier New" panose="02070309020205020404" pitchFamily="49" charset="0"/>
                <a:cs typeface="Courier New" panose="02070309020205020404" pitchFamily="49" charset="0"/>
              </a:rPr>
              <a:t>CONNECT</a:t>
            </a:r>
            <a:r>
              <a:rPr lang="en-US" altLang="en-US" dirty="0"/>
              <a:t> command, this command ignores the existing connection and uses the credentials stored in Oracle wallet.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472</a:t>
            </a:fld>
            <a:endParaRPr lang="en-US" dirty="0"/>
          </a:p>
        </p:txBody>
      </p:sp>
    </p:spTree>
    <p:extLst>
      <p:ext uri="{BB962C8B-B14F-4D97-AF65-F5344CB8AC3E}">
        <p14:creationId xmlns:p14="http://schemas.microsoft.com/office/powerpoint/2010/main" val="2770870466"/>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You can also use the </a:t>
            </a:r>
            <a:r>
              <a:rPr lang="en-US" altLang="en-US" dirty="0">
                <a:latin typeface="Courier New" panose="02070309020205020404" pitchFamily="49" charset="0"/>
              </a:rPr>
              <a:t>SHOW FAST_START FAILOVER</a:t>
            </a:r>
            <a:r>
              <a:rPr lang="en-US" altLang="en-US" dirty="0"/>
              <a:t> command to display all fast-start failover information.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473</a:t>
            </a:fld>
            <a:endParaRPr lang="en-US" dirty="0"/>
          </a:p>
        </p:txBody>
      </p:sp>
    </p:spTree>
    <p:extLst>
      <p:ext uri="{BB962C8B-B14F-4D97-AF65-F5344CB8AC3E}">
        <p14:creationId xmlns:p14="http://schemas.microsoft.com/office/powerpoint/2010/main" val="3213478957"/>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An application can initiate a fast-start failover by invoking the </a:t>
            </a:r>
            <a:r>
              <a:rPr lang="en-US" altLang="en-US" dirty="0">
                <a:latin typeface="Courier New" panose="02070309020205020404" pitchFamily="49" charset="0"/>
              </a:rPr>
              <a:t>DBMS_DG.INITIATE_FS_FAILOVER</a:t>
            </a:r>
            <a:r>
              <a:rPr lang="en-US" altLang="en-US" dirty="0"/>
              <a:t> function. The function is used to alert the primary database server that the application wants a fast-start failover to occur immediately. The primary database server notifies the observer of this request, and the observer immediately initiates a fast-start failover. The standby database must be in a valid fast-start failover state—observed and synchronized or within the lag limit of the primary database—to accept a failover.</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474</a:t>
            </a:fld>
            <a:endParaRPr lang="en-US" dirty="0"/>
          </a:p>
        </p:txBody>
      </p:sp>
    </p:spTree>
    <p:extLst>
      <p:ext uri="{BB962C8B-B14F-4D97-AF65-F5344CB8AC3E}">
        <p14:creationId xmlns:p14="http://schemas.microsoft.com/office/powerpoint/2010/main" val="1881853560"/>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DBMS_DG</a:t>
            </a:r>
            <a:r>
              <a:rPr lang="en-US" altLang="en-US" dirty="0"/>
              <a:t> PL/SQL package contains the </a:t>
            </a:r>
            <a:r>
              <a:rPr lang="en-US" altLang="en-US" dirty="0">
                <a:latin typeface="Courier New" panose="02070309020205020404" pitchFamily="49" charset="0"/>
              </a:rPr>
              <a:t>INITIATE_FS_FAILOVER</a:t>
            </a:r>
            <a:r>
              <a:rPr lang="en-US" altLang="en-US" dirty="0"/>
              <a:t> function, which enables an application to request a fast-start failover. </a:t>
            </a:r>
          </a:p>
          <a:p>
            <a:pPr lvl="1" eaLnBrk="1" hangingPunct="1"/>
            <a:r>
              <a:rPr lang="en-US" altLang="en-US" dirty="0"/>
              <a:t>The application-initiated failover is an invocation of the </a:t>
            </a:r>
            <a:r>
              <a:rPr lang="en-US" altLang="en-US" dirty="0">
                <a:latin typeface="Courier New" panose="02070309020205020404" pitchFamily="49" charset="0"/>
              </a:rPr>
              <a:t>FAILOVER</a:t>
            </a:r>
            <a:r>
              <a:rPr lang="en-US" altLang="en-US" dirty="0"/>
              <a:t> command and requires the </a:t>
            </a:r>
            <a:r>
              <a:rPr lang="en-US" altLang="en-US" dirty="0">
                <a:latin typeface="Courier New" panose="02070309020205020404" pitchFamily="49" charset="0"/>
              </a:rPr>
              <a:t>SYSDBA</a:t>
            </a:r>
            <a:r>
              <a:rPr lang="en-US" altLang="en-US" dirty="0"/>
              <a:t> privilege. The </a:t>
            </a:r>
            <a:r>
              <a:rPr lang="en-US" altLang="en-US" dirty="0">
                <a:latin typeface="Courier New" panose="02070309020205020404" pitchFamily="49" charset="0"/>
              </a:rPr>
              <a:t>DBMS_DG</a:t>
            </a:r>
            <a:r>
              <a:rPr lang="en-US" altLang="en-US" dirty="0"/>
              <a:t> package is defined as an invoker’s rights package to address privilege concerns. </a:t>
            </a:r>
          </a:p>
          <a:p>
            <a:pPr lvl="1" eaLnBrk="1" hangingPunct="1"/>
            <a:r>
              <a:rPr lang="en-US" altLang="en-US" dirty="0"/>
              <a:t>If the configuration is not in a valid fast-start failover state, the </a:t>
            </a:r>
            <a:r>
              <a:rPr lang="en-US" altLang="en-US" dirty="0">
                <a:latin typeface="Courier New" panose="02070309020205020404" pitchFamily="49" charset="0"/>
              </a:rPr>
              <a:t>INITIATE_FS_FAILOVER</a:t>
            </a:r>
            <a:r>
              <a:rPr lang="en-US" altLang="en-US" dirty="0"/>
              <a:t> function returns an </a:t>
            </a:r>
            <a:r>
              <a:rPr lang="en-US" altLang="en-US" dirty="0">
                <a:latin typeface="Courier New" panose="02070309020205020404" pitchFamily="49" charset="0"/>
              </a:rPr>
              <a:t>ORA</a:t>
            </a:r>
            <a:r>
              <a:rPr lang="en-US" altLang="en-US" dirty="0"/>
              <a:t> error, informing the caller that a fast-start failover operation cannot be performed.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475</a:t>
            </a:fld>
            <a:endParaRPr lang="en-US" dirty="0"/>
          </a:p>
        </p:txBody>
      </p:sp>
    </p:spTree>
    <p:extLst>
      <p:ext uri="{BB962C8B-B14F-4D97-AF65-F5344CB8AC3E}">
        <p14:creationId xmlns:p14="http://schemas.microsoft.com/office/powerpoint/2010/main" val="3956756894"/>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latin typeface="Courier New" panose="02070309020205020404" pitchFamily="49" charset="0"/>
              </a:rPr>
              <a:t>V$DATABASE</a:t>
            </a:r>
            <a:r>
              <a:rPr lang="en-US" altLang="en-US" dirty="0"/>
              <a:t> contains the following columns that provide detailed information about fast-start failover. They include:</a:t>
            </a:r>
          </a:p>
          <a:p>
            <a:pPr lvl="2" eaLnBrk="1" hangingPunct="1"/>
            <a:r>
              <a:rPr lang="en-US" altLang="en-US" b="1" dirty="0">
                <a:latin typeface="Courier New" panose="02070309020205020404" pitchFamily="49" charset="0"/>
              </a:rPr>
              <a:t>FS_FAILOVER_STATUS</a:t>
            </a:r>
            <a:r>
              <a:rPr lang="en-US" altLang="en-US" b="1" dirty="0"/>
              <a:t>:</a:t>
            </a:r>
            <a:r>
              <a:rPr lang="en-US" altLang="en-US" dirty="0"/>
              <a:t> </a:t>
            </a:r>
          </a:p>
          <a:p>
            <a:pPr lvl="3" eaLnBrk="1" hangingPunct="1"/>
            <a:r>
              <a:rPr lang="en-US" altLang="en-US" b="1" dirty="0">
                <a:latin typeface="Courier New" panose="02070309020205020404" pitchFamily="49" charset="0"/>
              </a:rPr>
              <a:t>BYSTANDER</a:t>
            </a:r>
            <a:r>
              <a:rPr lang="en-US" altLang="en-US" b="1" dirty="0"/>
              <a:t>:</a:t>
            </a:r>
            <a:r>
              <a:rPr lang="en-US" altLang="en-US" dirty="0"/>
              <a:t> Fast-start failover is enabled, but this standby database is not the target of the fast-start failover.</a:t>
            </a:r>
          </a:p>
          <a:p>
            <a:pPr lvl="3" eaLnBrk="1" hangingPunct="1"/>
            <a:r>
              <a:rPr lang="en-US" altLang="en-US" b="1" dirty="0">
                <a:latin typeface="Courier New" panose="02070309020205020404" pitchFamily="49" charset="0"/>
              </a:rPr>
              <a:t>DISABLED</a:t>
            </a:r>
            <a:r>
              <a:rPr lang="en-US" altLang="en-US" b="1" dirty="0"/>
              <a:t>:</a:t>
            </a:r>
            <a:r>
              <a:rPr lang="en-US" altLang="en-US" dirty="0"/>
              <a:t> Fast-start failover is disabled.</a:t>
            </a:r>
          </a:p>
          <a:p>
            <a:pPr lvl="3" eaLnBrk="1" hangingPunct="1"/>
            <a:r>
              <a:rPr lang="en-US" altLang="en-US" b="1" dirty="0">
                <a:latin typeface="Courier New" panose="02070309020205020404" pitchFamily="49" charset="0"/>
              </a:rPr>
              <a:t>LOADING</a:t>
            </a:r>
            <a:r>
              <a:rPr lang="en-US" altLang="en-US" b="1" dirty="0"/>
              <a:t> </a:t>
            </a:r>
            <a:r>
              <a:rPr lang="en-US" altLang="en-US" b="1" dirty="0">
                <a:latin typeface="Courier New" panose="02070309020205020404" pitchFamily="49" charset="0"/>
              </a:rPr>
              <a:t>DICTIONARY</a:t>
            </a:r>
            <a:r>
              <a:rPr lang="en-US" altLang="en-US" b="1" dirty="0"/>
              <a:t>:</a:t>
            </a:r>
            <a:r>
              <a:rPr lang="en-US" altLang="en-US" dirty="0"/>
              <a:t> This status appears only on a logical standby database that has not completed loading a copy of the primary database data dictionary.</a:t>
            </a:r>
          </a:p>
          <a:p>
            <a:pPr lvl="3" eaLnBrk="1" hangingPunct="1"/>
            <a:r>
              <a:rPr lang="en-US" altLang="en-US" b="1" dirty="0">
                <a:latin typeface="Courier New" panose="02070309020205020404" pitchFamily="49" charset="0"/>
              </a:rPr>
              <a:t>PRIMARY</a:t>
            </a:r>
            <a:r>
              <a:rPr lang="en-US" altLang="en-US" b="1" dirty="0"/>
              <a:t> </a:t>
            </a:r>
            <a:r>
              <a:rPr lang="en-US" altLang="en-US" b="1" dirty="0">
                <a:latin typeface="Courier New" panose="02070309020205020404" pitchFamily="49" charset="0"/>
              </a:rPr>
              <a:t>UNOBSERVED</a:t>
            </a:r>
            <a:r>
              <a:rPr lang="en-US" altLang="en-US" b="1" dirty="0"/>
              <a:t>:</a:t>
            </a:r>
            <a:r>
              <a:rPr lang="en-US" altLang="en-US" dirty="0"/>
              <a:t> This status occurs only on the target standby database when it is synchronized with or is TARGET UNDER LAG LIMIT of the primary database and has connectivity with the observer, but the primary database does not have a connection to the observer.</a:t>
            </a:r>
          </a:p>
          <a:p>
            <a:pPr lvl="3" eaLnBrk="1" hangingPunct="1"/>
            <a:r>
              <a:rPr lang="en-US" altLang="en-US" b="1" dirty="0">
                <a:latin typeface="Courier New" panose="02070309020205020404" pitchFamily="49" charset="0"/>
              </a:rPr>
              <a:t>REINSTATE</a:t>
            </a:r>
            <a:r>
              <a:rPr lang="en-US" altLang="en-US" b="1" dirty="0"/>
              <a:t> </a:t>
            </a:r>
            <a:r>
              <a:rPr lang="en-US" altLang="en-US" b="1" dirty="0">
                <a:latin typeface="Courier New" panose="02070309020205020404" pitchFamily="49" charset="0"/>
              </a:rPr>
              <a:t>FAILED</a:t>
            </a:r>
            <a:r>
              <a:rPr lang="en-US" altLang="en-US" b="1" dirty="0"/>
              <a:t>:</a:t>
            </a:r>
            <a:r>
              <a:rPr lang="en-US" altLang="en-US" dirty="0"/>
              <a:t> Reinstatement of the failed primary database as a new standby database failed. See the Data Guard broker drc* log files for additional information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476</a:t>
            </a:fld>
            <a:endParaRPr lang="en-US" dirty="0"/>
          </a:p>
        </p:txBody>
      </p:sp>
    </p:spTree>
    <p:extLst>
      <p:ext uri="{BB962C8B-B14F-4D97-AF65-F5344CB8AC3E}">
        <p14:creationId xmlns:p14="http://schemas.microsoft.com/office/powerpoint/2010/main" val="3039047307"/>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lvl="3" eaLnBrk="1" hangingPunct="1">
              <a:spcBef>
                <a:spcPct val="25000"/>
              </a:spcBef>
              <a:defRPr/>
            </a:pPr>
            <a:r>
              <a:rPr lang="en-US" b="1" dirty="0">
                <a:latin typeface="Courier New" pitchFamily="49" charset="0"/>
              </a:rPr>
              <a:t>REINSTATE</a:t>
            </a:r>
            <a:r>
              <a:rPr lang="en-US" b="1" dirty="0"/>
              <a:t> </a:t>
            </a:r>
            <a:r>
              <a:rPr lang="en-US" b="1" dirty="0">
                <a:latin typeface="Courier New" pitchFamily="49" charset="0"/>
              </a:rPr>
              <a:t>REQUIRED</a:t>
            </a:r>
            <a:r>
              <a:rPr lang="en-US" b="1" dirty="0"/>
              <a:t>:</a:t>
            </a:r>
            <a:r>
              <a:rPr lang="en-US" dirty="0"/>
              <a:t> The failed primary database requires reinstatement as a new standby database to the new primary database. The observer automatically starts the reinstatement process.</a:t>
            </a:r>
            <a:endParaRPr lang="en-US" b="1" dirty="0">
              <a:latin typeface="Courier New" pitchFamily="49" charset="0"/>
            </a:endParaRPr>
          </a:p>
          <a:p>
            <a:pPr lvl="3" eaLnBrk="1" hangingPunct="1">
              <a:spcBef>
                <a:spcPct val="25000"/>
              </a:spcBef>
              <a:defRPr/>
            </a:pPr>
            <a:r>
              <a:rPr lang="en-US" b="1" dirty="0">
                <a:latin typeface="Courier New" pitchFamily="49" charset="0"/>
              </a:rPr>
              <a:t>STALLED</a:t>
            </a:r>
            <a:r>
              <a:rPr lang="en-US" b="1" dirty="0"/>
              <a:t>:</a:t>
            </a:r>
            <a:r>
              <a:rPr lang="en-US" dirty="0"/>
              <a:t> This status appears on the primary database if redo generation is stalled because the primary database cannot continue without violating the data loss guarantee.</a:t>
            </a:r>
          </a:p>
          <a:p>
            <a:pPr lvl="3" eaLnBrk="1" hangingPunct="1">
              <a:defRPr/>
            </a:pPr>
            <a:r>
              <a:rPr lang="en-US" b="1" dirty="0">
                <a:latin typeface="Courier New" pitchFamily="49" charset="0"/>
              </a:rPr>
              <a:t>SUSPENDED</a:t>
            </a:r>
            <a:r>
              <a:rPr lang="en-US" b="1" dirty="0"/>
              <a:t>:</a:t>
            </a:r>
            <a:r>
              <a:rPr lang="en-US" dirty="0"/>
              <a:t> This status appears on the target standby database when either the primary database or the target standby database is shut down in a controlled fashion.</a:t>
            </a:r>
          </a:p>
          <a:p>
            <a:pPr lvl="3" eaLnBrk="1" hangingPunct="1">
              <a:defRPr/>
            </a:pPr>
            <a:r>
              <a:rPr lang="en-US" b="1" dirty="0">
                <a:latin typeface="Courier New" pitchFamily="49" charset="0"/>
              </a:rPr>
              <a:t>SYNCHRONIZED</a:t>
            </a:r>
            <a:r>
              <a:rPr lang="en-US" b="1" dirty="0"/>
              <a:t>:</a:t>
            </a:r>
            <a:r>
              <a:rPr lang="en-US" dirty="0"/>
              <a:t> The primary database and the fast-start failover target standby database are synchronized, and the configuration is operating in maximum availability mode.</a:t>
            </a:r>
          </a:p>
          <a:p>
            <a:pPr lvl="3" eaLnBrk="1" hangingPunct="1">
              <a:defRPr/>
            </a:pPr>
            <a:r>
              <a:rPr lang="en-US" b="1" dirty="0">
                <a:latin typeface="Courier New" pitchFamily="49" charset="0"/>
              </a:rPr>
              <a:t>TARGET</a:t>
            </a:r>
            <a:r>
              <a:rPr lang="en-US" b="1" dirty="0"/>
              <a:t> </a:t>
            </a:r>
            <a:r>
              <a:rPr lang="en-US" b="1" dirty="0">
                <a:latin typeface="Courier New" pitchFamily="49" charset="0"/>
              </a:rPr>
              <a:t>OVER</a:t>
            </a:r>
            <a:r>
              <a:rPr lang="en-US" b="1" dirty="0"/>
              <a:t> </a:t>
            </a:r>
            <a:r>
              <a:rPr lang="en-US" b="1" dirty="0">
                <a:latin typeface="Courier New" pitchFamily="49" charset="0"/>
              </a:rPr>
              <a:t>LAG</a:t>
            </a:r>
            <a:r>
              <a:rPr lang="en-US" b="1" dirty="0"/>
              <a:t> </a:t>
            </a:r>
            <a:r>
              <a:rPr lang="en-US" b="1" dirty="0">
                <a:latin typeface="Courier New" pitchFamily="49" charset="0"/>
              </a:rPr>
              <a:t>LIMIT</a:t>
            </a:r>
            <a:r>
              <a:rPr lang="en-US" b="1" dirty="0"/>
              <a:t>:</a:t>
            </a:r>
            <a:r>
              <a:rPr lang="en-US" dirty="0"/>
              <a:t> (Only for maximum performance mode) The standby database redo applied point lags behind the primary database redo generation point by more than the number of seconds specified by the </a:t>
            </a:r>
            <a:r>
              <a:rPr lang="en-US" dirty="0">
                <a:latin typeface="Courier New" pitchFamily="49" charset="0"/>
              </a:rPr>
              <a:t>FastStartFailoverLagLimit</a:t>
            </a:r>
            <a:r>
              <a:rPr lang="en-US" dirty="0"/>
              <a:t> configuration property.</a:t>
            </a:r>
          </a:p>
          <a:p>
            <a:pPr lvl="3" eaLnBrk="1" hangingPunct="1">
              <a:defRPr/>
            </a:pPr>
            <a:r>
              <a:rPr lang="en-US" b="1" dirty="0">
                <a:latin typeface="Courier New" pitchFamily="49" charset="0"/>
              </a:rPr>
              <a:t>TARGET</a:t>
            </a:r>
            <a:r>
              <a:rPr lang="en-US" b="1" dirty="0"/>
              <a:t> </a:t>
            </a:r>
            <a:r>
              <a:rPr lang="en-US" b="1" dirty="0">
                <a:latin typeface="Courier New" pitchFamily="49" charset="0"/>
              </a:rPr>
              <a:t>UNDER</a:t>
            </a:r>
            <a:r>
              <a:rPr lang="en-US" b="1" dirty="0"/>
              <a:t> </a:t>
            </a:r>
            <a:r>
              <a:rPr lang="en-US" b="1" dirty="0">
                <a:latin typeface="Courier New" pitchFamily="49" charset="0"/>
              </a:rPr>
              <a:t>LAG</a:t>
            </a:r>
            <a:r>
              <a:rPr lang="en-US" b="1" dirty="0"/>
              <a:t> </a:t>
            </a:r>
            <a:r>
              <a:rPr lang="en-US" b="1" dirty="0">
                <a:latin typeface="Courier New" pitchFamily="49" charset="0"/>
              </a:rPr>
              <a:t>LIMIT</a:t>
            </a:r>
            <a:r>
              <a:rPr lang="en-US" b="1" dirty="0"/>
              <a:t>:</a:t>
            </a:r>
            <a:r>
              <a:rPr lang="en-US" dirty="0"/>
              <a:t> (Only for maximum performance mode) The standby database redo applied point does not lag the primary database redo generation point by more than the number of seconds specified by the </a:t>
            </a:r>
            <a:r>
              <a:rPr lang="en-US" dirty="0">
                <a:latin typeface="Courier New" pitchFamily="49" charset="0"/>
              </a:rPr>
              <a:t>FastStartFailoverLagLimit</a:t>
            </a:r>
            <a:r>
              <a:rPr lang="en-US" dirty="0"/>
              <a:t> configuration property.</a:t>
            </a:r>
          </a:p>
          <a:p>
            <a:pPr lvl="3" eaLnBrk="1" hangingPunct="1">
              <a:defRPr/>
            </a:pPr>
            <a:r>
              <a:rPr lang="en-US" b="1" dirty="0">
                <a:latin typeface="Courier New" pitchFamily="49" charset="0"/>
              </a:rPr>
              <a:t>UNSYNCHRONIZED</a:t>
            </a:r>
            <a:r>
              <a:rPr lang="en-US" b="1" dirty="0"/>
              <a:t>:</a:t>
            </a:r>
            <a:r>
              <a:rPr lang="en-US" dirty="0"/>
              <a:t> The target standby database does not have all the redo from the primary database, and the configuration is operating in maximum availability mode. Fast-start failover is not possible.</a:t>
            </a:r>
          </a:p>
          <a:p>
            <a:pPr marL="228600" lvl="2" indent="0" eaLnBrk="1" hangingPunct="1">
              <a:buNone/>
              <a:defRPr/>
            </a:pPr>
            <a:r>
              <a:rPr lang="en-US" b="1" dirty="0"/>
              <a:t>Note:</a:t>
            </a:r>
            <a:r>
              <a:rPr lang="en-US" dirty="0"/>
              <a:t> If the value for </a:t>
            </a:r>
            <a:r>
              <a:rPr lang="en-US" dirty="0">
                <a:latin typeface="Courier New"/>
              </a:rPr>
              <a:t>FS_FAILOVER_STATUS</a:t>
            </a:r>
            <a:r>
              <a:rPr lang="en-US" dirty="0"/>
              <a:t> is </a:t>
            </a:r>
            <a:r>
              <a:rPr lang="en-US" dirty="0">
                <a:latin typeface="Courier New"/>
              </a:rPr>
              <a:t>DISABLED</a:t>
            </a:r>
            <a:r>
              <a:rPr lang="en-US" dirty="0"/>
              <a:t>, the values for </a:t>
            </a:r>
            <a:r>
              <a:rPr lang="en-US" dirty="0">
                <a:latin typeface="Courier New"/>
              </a:rPr>
              <a:t>FS_FAILOVER_CURRENT_TARGET</a:t>
            </a:r>
            <a:r>
              <a:rPr lang="en-US" dirty="0"/>
              <a:t>, </a:t>
            </a:r>
            <a:r>
              <a:rPr lang="en-US" dirty="0">
                <a:latin typeface="Courier New"/>
              </a:rPr>
              <a:t>FS_FAILOVER_THRESHOLD</a:t>
            </a:r>
            <a:r>
              <a:rPr lang="en-US" dirty="0"/>
              <a:t>, </a:t>
            </a:r>
            <a:r>
              <a:rPr lang="en-US" dirty="0">
                <a:latin typeface="Courier New"/>
              </a:rPr>
              <a:t>FS_FAILOVER_OBSERVER_PRESENT</a:t>
            </a:r>
            <a:r>
              <a:rPr lang="en-US" dirty="0"/>
              <a:t>, and </a:t>
            </a:r>
            <a:r>
              <a:rPr lang="en-US" dirty="0">
                <a:latin typeface="Courier New"/>
              </a:rPr>
              <a:t>FS_FAILOVER_OBSERVER_HOST</a:t>
            </a:r>
            <a:r>
              <a:rPr lang="en-US" dirty="0"/>
              <a:t> columns in this table are not meaningful.</a:t>
            </a:r>
          </a:p>
          <a:p>
            <a:pPr lvl="2" eaLnBrk="1" hangingPunct="1">
              <a:buSzTx/>
              <a:defRPr/>
            </a:pPr>
            <a:r>
              <a:rPr lang="en-US" b="1" dirty="0">
                <a:latin typeface="Courier New" pitchFamily="49" charset="0"/>
              </a:rPr>
              <a:t>FS_FAILOVER_CURRENT_TARGET</a:t>
            </a:r>
            <a:r>
              <a:rPr lang="en-US" b="1" dirty="0"/>
              <a:t>:</a:t>
            </a:r>
            <a:r>
              <a:rPr lang="en-US" dirty="0"/>
              <a:t> </a:t>
            </a:r>
            <a:r>
              <a:rPr lang="en-US" dirty="0">
                <a:latin typeface="Courier New" pitchFamily="49" charset="0"/>
              </a:rPr>
              <a:t>DB_UNIQUE_NAME</a:t>
            </a:r>
            <a:r>
              <a:rPr lang="en-US" dirty="0"/>
              <a:t> of the standby database that is the current fast-start failover target standby database for the Data Guard configuration</a:t>
            </a:r>
          </a:p>
          <a:p>
            <a:pPr lvl="2" eaLnBrk="1" hangingPunct="1">
              <a:buSzTx/>
              <a:defRPr/>
            </a:pPr>
            <a:r>
              <a:rPr lang="en-US" b="1" dirty="0">
                <a:latin typeface="Courier New" pitchFamily="49" charset="0"/>
              </a:rPr>
              <a:t>FS_FAILOVER_THRESHOLD</a:t>
            </a:r>
            <a:r>
              <a:rPr lang="en-US" b="1" dirty="0"/>
              <a:t>:</a:t>
            </a:r>
            <a:r>
              <a:rPr lang="en-US" dirty="0"/>
              <a:t> Time (in seconds) during which the observer attempts to reconnect with a disconnected primary database before attempting fast-start failover with the target standby database</a:t>
            </a:r>
          </a:p>
          <a:p>
            <a:pPr lvl="2" eaLnBrk="1" hangingPunct="1">
              <a:buSzTx/>
              <a:defRPr/>
            </a:pPr>
            <a:r>
              <a:rPr lang="en-US" b="1" dirty="0">
                <a:latin typeface="Courier New" pitchFamily="49" charset="0"/>
              </a:rPr>
              <a:t>FS_FAILOVER_OBSERVER_PRESENT</a:t>
            </a:r>
            <a:r>
              <a:rPr lang="en-US" b="1" dirty="0"/>
              <a:t>:</a:t>
            </a:r>
            <a:r>
              <a:rPr lang="en-US" dirty="0"/>
              <a:t> </a:t>
            </a:r>
          </a:p>
          <a:p>
            <a:pPr lvl="3" eaLnBrk="1" hangingPunct="1">
              <a:buSzTx/>
              <a:defRPr/>
            </a:pPr>
            <a:r>
              <a:rPr lang="en-US" b="1" dirty="0">
                <a:latin typeface="Courier New" pitchFamily="49" charset="0"/>
              </a:rPr>
              <a:t>YES</a:t>
            </a:r>
            <a:r>
              <a:rPr lang="en-US" b="1" dirty="0"/>
              <a:t>:</a:t>
            </a:r>
            <a:r>
              <a:rPr lang="en-US" dirty="0"/>
              <a:t> Observer is connected to the local database.</a:t>
            </a:r>
          </a:p>
          <a:p>
            <a:pPr lvl="3" eaLnBrk="1" hangingPunct="1">
              <a:buSzTx/>
              <a:defRPr/>
            </a:pPr>
            <a:r>
              <a:rPr lang="en-US" b="1" dirty="0">
                <a:latin typeface="Courier New" pitchFamily="49" charset="0"/>
              </a:rPr>
              <a:t>NO</a:t>
            </a:r>
            <a:r>
              <a:rPr lang="en-US" b="1" dirty="0"/>
              <a:t>:</a:t>
            </a:r>
            <a:r>
              <a:rPr lang="en-US" dirty="0"/>
              <a:t> Observer is not connected to the local database.</a:t>
            </a:r>
          </a:p>
          <a:p>
            <a:pPr lvl="2" eaLnBrk="1" hangingPunct="1">
              <a:buSzTx/>
              <a:defRPr/>
            </a:pPr>
            <a:r>
              <a:rPr lang="en-US" b="1" dirty="0">
                <a:latin typeface="Courier New" pitchFamily="49" charset="0"/>
              </a:rPr>
              <a:t>FS_FAILOVER_OBSERVER_HOST</a:t>
            </a:r>
            <a:r>
              <a:rPr lang="en-US" b="1" dirty="0"/>
              <a:t>:</a:t>
            </a:r>
            <a:r>
              <a:rPr lang="en-US" dirty="0"/>
              <a:t> Name of the machine that hosts the observer </a:t>
            </a:r>
            <a:r>
              <a:rPr lang="en-US" dirty="0" smtClean="0"/>
              <a:t>process</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477</a:t>
            </a:fld>
            <a:endParaRPr lang="en-US" dirty="0"/>
          </a:p>
        </p:txBody>
      </p:sp>
    </p:spTree>
    <p:extLst>
      <p:ext uri="{BB962C8B-B14F-4D97-AF65-F5344CB8AC3E}">
        <p14:creationId xmlns:p14="http://schemas.microsoft.com/office/powerpoint/2010/main" val="3917564695"/>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You can query the </a:t>
            </a:r>
            <a:r>
              <a:rPr lang="en-US" altLang="en-US" dirty="0">
                <a:latin typeface="Courier New" panose="02070309020205020404" pitchFamily="49" charset="0"/>
              </a:rPr>
              <a:t>V$FS_FAILOVER_STATS</a:t>
            </a:r>
            <a:r>
              <a:rPr lang="en-US" altLang="en-US" dirty="0"/>
              <a:t> view on the primary database to learn why a fast-start failover operation took place. The view shows the time of the last fast-start failover and the reason for the operation.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478</a:t>
            </a:fld>
            <a:endParaRPr lang="en-US" dirty="0"/>
          </a:p>
        </p:txBody>
      </p:sp>
    </p:spTree>
    <p:extLst>
      <p:ext uri="{BB962C8B-B14F-4D97-AF65-F5344CB8AC3E}">
        <p14:creationId xmlns:p14="http://schemas.microsoft.com/office/powerpoint/2010/main" val="122860563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After enabling fast-start failover, you cannot perform any of the following operations (which undermine the fast-start failover environment):</a:t>
            </a:r>
          </a:p>
          <a:p>
            <a:pPr lvl="2" eaLnBrk="1" hangingPunct="1"/>
            <a:r>
              <a:rPr lang="en-US" altLang="en-US" dirty="0"/>
              <a:t>Change the configuration protection mode.</a:t>
            </a:r>
          </a:p>
          <a:p>
            <a:pPr lvl="2" eaLnBrk="1" hangingPunct="1"/>
            <a:r>
              <a:rPr lang="en-US" altLang="en-US" dirty="0"/>
              <a:t>Change the </a:t>
            </a:r>
            <a:r>
              <a:rPr lang="en-US" altLang="en-US" dirty="0">
                <a:latin typeface="Courier New" panose="02070309020205020404" pitchFamily="49" charset="0"/>
              </a:rPr>
              <a:t>LogXptMode</a:t>
            </a:r>
            <a:r>
              <a:rPr lang="en-US" altLang="en-US" dirty="0"/>
              <a:t> property for the primary database or target standby database.</a:t>
            </a:r>
          </a:p>
          <a:p>
            <a:pPr lvl="2" eaLnBrk="1" hangingPunct="1"/>
            <a:r>
              <a:rPr lang="en-US" altLang="en-US" dirty="0"/>
              <a:t>Change the </a:t>
            </a:r>
            <a:r>
              <a:rPr lang="en-US" altLang="en-US" dirty="0">
                <a:latin typeface="Courier New" panose="02070309020205020404" pitchFamily="49" charset="0"/>
              </a:rPr>
              <a:t>RedoRoutes</a:t>
            </a:r>
            <a:r>
              <a:rPr lang="en-US" altLang="en-US" dirty="0"/>
              <a:t> property on the primary, Far Sync, or target standby database.</a:t>
            </a:r>
          </a:p>
          <a:p>
            <a:pPr lvl="2" eaLnBrk="1" hangingPunct="1"/>
            <a:r>
              <a:rPr lang="en-US" altLang="en-US" dirty="0"/>
              <a:t>Perform a failover or switchover to a standby database that is not the fast-start failover target.</a:t>
            </a:r>
          </a:p>
          <a:p>
            <a:pPr lvl="2" eaLnBrk="1" hangingPunct="1"/>
            <a:r>
              <a:rPr lang="en-US" altLang="en-US" dirty="0"/>
              <a:t>Disable the Data Guard broker configuration.</a:t>
            </a:r>
          </a:p>
          <a:p>
            <a:pPr lvl="2" eaLnBrk="1" hangingPunct="1"/>
            <a:r>
              <a:rPr lang="en-US" altLang="en-US" dirty="0"/>
              <a:t>Delete the Data Guard broker configuration.</a:t>
            </a:r>
          </a:p>
          <a:p>
            <a:pPr lvl="2" eaLnBrk="1" hangingPunct="1"/>
            <a:r>
              <a:rPr lang="en-US" altLang="en-US" dirty="0"/>
              <a:t>Disable or delete the standby database that is the target of fast-start failover.</a:t>
            </a:r>
          </a:p>
          <a:p>
            <a:pPr lvl="2" eaLnBrk="1" hangingPunct="1"/>
            <a:r>
              <a:rPr lang="en-US" altLang="en-US" dirty="0"/>
              <a:t>Disable or delete the Far Sync instance if it is shipping redo to the target of fast-start failover.</a:t>
            </a:r>
          </a:p>
          <a:p>
            <a:pPr lvl="2" eaLnBrk="1" hangingPunct="1"/>
            <a:r>
              <a:rPr lang="en-US" altLang="en-US" dirty="0"/>
              <a:t>Alter the </a:t>
            </a:r>
            <a:r>
              <a:rPr lang="en-US" altLang="en-US" dirty="0">
                <a:latin typeface="Courier New" panose="02070309020205020404" pitchFamily="49" charset="0"/>
              </a:rPr>
              <a:t>FastStartFailoverTarget</a:t>
            </a:r>
            <a:r>
              <a:rPr lang="en-US" altLang="en-US" dirty="0"/>
              <a:t> database-level property of either the primary database or the standby database.</a:t>
            </a:r>
          </a:p>
          <a:p>
            <a:pPr lvl="2" eaLnBrk="1" hangingPunct="1"/>
            <a:r>
              <a:rPr lang="en-US" altLang="en-US" dirty="0"/>
              <a:t>Fail over to an unsynchronized fast-start failover target</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479</a:t>
            </a:fld>
            <a:endParaRPr lang="en-US" dirty="0"/>
          </a:p>
        </p:txBody>
      </p:sp>
    </p:spTree>
    <p:extLst>
      <p:ext uri="{BB962C8B-B14F-4D97-AF65-F5344CB8AC3E}">
        <p14:creationId xmlns:p14="http://schemas.microsoft.com/office/powerpoint/2010/main" val="3095189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 determines whether the Oracle database server logs all changes in the database (except for changes to temporary tablespaces and temporary segments).</a:t>
            </a:r>
          </a:p>
          <a:p>
            <a:pPr lvl="1" eaLnBrk="1" hangingPunct="1">
              <a:lnSpc>
                <a:spcPct val="96000"/>
              </a:lnSpc>
            </a:pPr>
            <a:r>
              <a:rPr lang="en-US" altLang="en-US" b="1" dirty="0" smtClean="0"/>
              <a:t>Note</a:t>
            </a:r>
            <a:endParaRPr lang="en-US" altLang="en-US" dirty="0"/>
          </a:p>
          <a:p>
            <a:pPr lvl="1" eaLnBrk="1" hangingPunct="1">
              <a:lnSpc>
                <a:spcPct val="96000"/>
              </a:lnSpc>
            </a:pPr>
            <a:r>
              <a:rPr lang="en-US" altLang="en-US" dirty="0"/>
              <a:t>Additional information about enabling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follows in this lesson.</a:t>
            </a:r>
          </a:p>
          <a:p>
            <a:pPr lvl="1" eaLnBrk="1" hangingPunct="1">
              <a:lnSpc>
                <a:spcPct val="96000"/>
              </a:lnSpc>
            </a:pPr>
            <a:r>
              <a:rPr lang="en-US" altLang="en-US" dirty="0"/>
              <a:t>Unless you have configured Oracle Advanced Security and public key infrastructure (PKI) certificates, every database in a Data Guard configuration must use a password file, and the password for the </a:t>
            </a:r>
            <a:r>
              <a:rPr lang="en-US" altLang="en-US" dirty="0">
                <a:latin typeface="Courier New" panose="02070309020205020404" pitchFamily="49" charset="0"/>
              </a:rPr>
              <a:t>SYS</a:t>
            </a:r>
            <a:r>
              <a:rPr lang="en-US" altLang="en-US" dirty="0"/>
              <a:t> user must be identical on every system for redo data transmission to succeed. For details about creating a password file, see the </a:t>
            </a:r>
            <a:r>
              <a:rPr lang="en-US" altLang="en-US" i="1" dirty="0"/>
              <a:t>Oracle Database Administrator’s Guide</a:t>
            </a:r>
            <a:r>
              <a:rPr lang="en-US" altLang="en-US" dirty="0"/>
              <a:t>.</a:t>
            </a:r>
          </a:p>
          <a:p>
            <a:pPr lvl="1" eaLnBrk="1" hangingPunct="1">
              <a:lnSpc>
                <a:spcPct val="96000"/>
              </a:lnSpc>
            </a:pPr>
            <a:r>
              <a:rPr lang="en-US" altLang="en-US" dirty="0"/>
              <a:t>A standby redo log is used to store redo received from another Oracle database.</a:t>
            </a:r>
          </a:p>
          <a:p>
            <a:pPr lvl="1" eaLnBrk="1" hangingPunct="1">
              <a:lnSpc>
                <a:spcPct val="96000"/>
              </a:lnSpc>
            </a:pPr>
            <a:r>
              <a:rPr lang="en-US" altLang="en-US" dirty="0"/>
              <a:t>Additional information about creating standby redo log files is provided in this lesson.</a:t>
            </a:r>
            <a:endParaRPr lang="en-US" altLang="en-US" i="1" dirty="0"/>
          </a:p>
          <a:p>
            <a:pPr lvl="1" eaLnBrk="1" hangingPunct="1">
              <a:lnSpc>
                <a:spcPct val="96000"/>
              </a:lnSpc>
            </a:pPr>
            <a:r>
              <a:rPr lang="en-US" altLang="en-US" dirty="0"/>
              <a:t>On the primary database, you define initialization parameters that control redo transport services while the database is in the primary role. There are other parameters that you need to add that control the receipt of the redo data and log apply services when the primary database is transitioned to the standby role. Additional information about setting initialization parameters is provided in this lesson. </a:t>
            </a:r>
            <a:endParaRPr lang="en-US" altLang="en-US" b="1" dirty="0"/>
          </a:p>
          <a:p>
            <a:pPr lvl="1" eaLnBrk="1" hangingPunct="1">
              <a:lnSpc>
                <a:spcPct val="96000"/>
              </a:lnSpc>
            </a:pPr>
            <a:r>
              <a:rPr lang="en-US" altLang="en-US" dirty="0"/>
              <a:t>The Data Guard broker requires the use of a server parameter file.</a:t>
            </a:r>
          </a:p>
          <a:p>
            <a:pPr lvl="1" eaLnBrk="1" hangingPunct="1">
              <a:lnSpc>
                <a:spcPct val="96000"/>
              </a:lnSpc>
            </a:pPr>
            <a:r>
              <a:rPr lang="en-US" altLang="en-US" dirty="0"/>
              <a:t>If archiving is not enabled,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ARCHIVELOG</a:t>
            </a:r>
            <a:r>
              <a:rPr lang="en-US" altLang="en-US" dirty="0"/>
              <a:t> command to put the primary database in </a:t>
            </a:r>
            <a:r>
              <a:rPr lang="en-US" altLang="en-US" dirty="0">
                <a:latin typeface="Courier New" panose="02070309020205020404" pitchFamily="49" charset="0"/>
              </a:rPr>
              <a:t>ARCHIVELOG</a:t>
            </a:r>
            <a:r>
              <a:rPr lang="en-US" altLang="en-US" dirty="0"/>
              <a:t> mode and enable automatic archiving. See the </a:t>
            </a:r>
            <a:r>
              <a:rPr lang="en-US" altLang="en-US" i="1" dirty="0"/>
              <a:t>Oracle Database Administrator’s Guide</a:t>
            </a:r>
            <a:r>
              <a:rPr lang="en-US" altLang="en-US" dirty="0"/>
              <a:t> for additional information about archiving</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48</a:t>
            </a:fld>
            <a:endParaRPr lang="en-US" dirty="0"/>
          </a:p>
        </p:txBody>
      </p:sp>
    </p:spTree>
    <p:extLst>
      <p:ext uri="{BB962C8B-B14F-4D97-AF65-F5344CB8AC3E}">
        <p14:creationId xmlns:p14="http://schemas.microsoft.com/office/powerpoint/2010/main" val="2709768013"/>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disable fast-start failover to prevent the observer from initiating a failover to the target standby database.</a:t>
            </a:r>
          </a:p>
          <a:p>
            <a:pPr lvl="1" eaLnBrk="1" hangingPunct="1"/>
            <a:r>
              <a:rPr lang="en-US" altLang="en-US" dirty="0"/>
              <a:t>When you execute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the Data Guard broker disables fast-start failover on the target standby database and then disables fast-start failover on the primary database. The Data Guard broker records this change persistently in the Data Guard broker metadata and propagates the change to all standby databases in the Data Guard broker configuration.</a:t>
            </a:r>
          </a:p>
          <a:p>
            <a:pPr lvl="1" eaLnBrk="1" hangingPunct="1"/>
            <a:r>
              <a:rPr lang="en-US" altLang="en-US" dirty="0"/>
              <a:t>If the primary database and the fast-start failover target standby database do not have connectivity with each other, you can use the </a:t>
            </a:r>
            <a:r>
              <a:rPr lang="en-US" altLang="en-US" dirty="0">
                <a:latin typeface="Courier New" panose="02070309020205020404" pitchFamily="49" charset="0"/>
              </a:rPr>
              <a:t>FORCE</a:t>
            </a:r>
            <a:r>
              <a:rPr lang="en-US" altLang="en-US" dirty="0"/>
              <a:t> option to disable fast-start failover. If this command is executed on the primary database or on a bystander (non–fast-start failover target) standby database that has connectivity with the primary database, the Data Guard broker disables fast-start failover locally. The Data Guard broker then records this change persistently in the Data Guard broker metadata and propagates the change to all databases in the Data Guard broker configuration to which the primary database has connectivity.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480</a:t>
            </a:fld>
            <a:endParaRPr lang="en-US" dirty="0"/>
          </a:p>
        </p:txBody>
      </p:sp>
    </p:spTree>
    <p:extLst>
      <p:ext uri="{BB962C8B-B14F-4D97-AF65-F5344CB8AC3E}">
        <p14:creationId xmlns:p14="http://schemas.microsoft.com/office/powerpoint/2010/main" val="2604640603"/>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34817"/>
          </a:xfrm>
        </p:spPr>
        <p:txBody>
          <a:bodyPr/>
          <a:lstStyle/>
          <a:p>
            <a:pPr lvl="1" eaLnBrk="1" hangingPunct="1"/>
            <a:r>
              <a:rPr lang="en-US" altLang="en-US" dirty="0"/>
              <a:t>If the standby database does not have connectivity with the primary database when you execute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with the </a:t>
            </a:r>
            <a:r>
              <a:rPr lang="en-US" altLang="en-US" dirty="0">
                <a:latin typeface="Courier New" panose="02070309020205020404" pitchFamily="49" charset="0"/>
              </a:rPr>
              <a:t>FORCE</a:t>
            </a:r>
            <a:r>
              <a:rPr lang="en-US" altLang="en-US" dirty="0"/>
              <a:t> option on the fast-start failover target standby database, fast-start failover is disabled only on that target standby database. If the target standby database regains connectivity with the primary database, the primary database disables fast-start failover (as previously described). </a:t>
            </a:r>
          </a:p>
          <a:p>
            <a:pPr lvl="1" eaLnBrk="1" hangingPunct="1"/>
            <a:r>
              <a:rPr lang="en-US" altLang="en-US" dirty="0"/>
              <a:t>If the standby database does not have connectivity with the primary database when you execute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with the </a:t>
            </a:r>
            <a:r>
              <a:rPr lang="en-US" altLang="en-US" dirty="0">
                <a:latin typeface="Courier New" panose="02070309020205020404" pitchFamily="49" charset="0"/>
              </a:rPr>
              <a:t>FORCE</a:t>
            </a:r>
            <a:r>
              <a:rPr lang="en-US" altLang="en-US" dirty="0"/>
              <a:t> option on a bystander standby database, it is ignored by the primary database. Fast-start failover is re-enabled on the bystander standby database automatically when connectivity with the primary database is restored. You must issue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command on the primary database or on a bystander standby database that has connectivity with the primary database (or with the fast-start failover target standby database itself) if you want to permanently disable fast-start failover.</a:t>
            </a:r>
          </a:p>
          <a:p>
            <a:pPr lvl="1" eaLnBrk="1" hangingPunct="1"/>
            <a:r>
              <a:rPr lang="en-US" altLang="en-US" b="1" dirty="0"/>
              <a:t>Note:</a:t>
            </a:r>
            <a:r>
              <a:rPr lang="en-US" altLang="en-US" dirty="0"/>
              <a:t> Disabling fast-start failover does not stop the observer. Stopping the observer is discussed later in the lesson.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481</a:t>
            </a:fld>
            <a:endParaRPr lang="en-US" dirty="0"/>
          </a:p>
        </p:txBody>
      </p:sp>
    </p:spTree>
    <p:extLst>
      <p:ext uri="{BB962C8B-B14F-4D97-AF65-F5344CB8AC3E}">
        <p14:creationId xmlns:p14="http://schemas.microsoft.com/office/powerpoint/2010/main" val="3889830873"/>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Use the </a:t>
            </a:r>
            <a:r>
              <a:rPr lang="en-US" altLang="en-US" dirty="0">
                <a:latin typeface="Courier New" panose="02070309020205020404" pitchFamily="49" charset="0"/>
              </a:rPr>
              <a:t>DISABLE</a:t>
            </a:r>
            <a:r>
              <a:rPr lang="en-US" altLang="en-US" dirty="0"/>
              <a:t> </a:t>
            </a:r>
            <a:r>
              <a:rPr lang="en-US" altLang="en-US" dirty="0">
                <a:latin typeface="Courier New" panose="02070309020205020404" pitchFamily="49" charset="0"/>
              </a:rPr>
              <a:t>FAST_START</a:t>
            </a:r>
            <a:r>
              <a:rPr lang="en-US" altLang="en-US" dirty="0"/>
              <a:t> </a:t>
            </a:r>
            <a:r>
              <a:rPr lang="en-US" altLang="en-US" dirty="0">
                <a:latin typeface="Courier New" panose="02070309020205020404" pitchFamily="49" charset="0"/>
              </a:rPr>
              <a:t>FAILOVER</a:t>
            </a:r>
            <a:r>
              <a:rPr lang="en-US" altLang="en-US" dirty="0"/>
              <a:t> </a:t>
            </a:r>
            <a:r>
              <a:rPr lang="en-US" altLang="en-US" dirty="0">
                <a:latin typeface="Courier New" panose="02070309020205020404" pitchFamily="49" charset="0"/>
              </a:rPr>
              <a:t>CONDITION</a:t>
            </a:r>
            <a:r>
              <a:rPr lang="en-US" altLang="en-US" dirty="0"/>
              <a:t> command to disable fast-start failover for specified conditions. (You specify the conditions as described earlier in the lesson.)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482</a:t>
            </a:fld>
            <a:endParaRPr lang="en-US" dirty="0"/>
          </a:p>
        </p:txBody>
      </p:sp>
    </p:spTree>
    <p:extLst>
      <p:ext uri="{BB962C8B-B14F-4D97-AF65-F5344CB8AC3E}">
        <p14:creationId xmlns:p14="http://schemas.microsoft.com/office/powerpoint/2010/main" val="454989826"/>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FORCE</a:t>
            </a:r>
            <a:r>
              <a:rPr lang="en-US" altLang="en-US" dirty="0"/>
              <a:t> option when:</a:t>
            </a:r>
          </a:p>
          <a:p>
            <a:pPr lvl="2" eaLnBrk="1" hangingPunct="1"/>
            <a:r>
              <a:rPr lang="en-US" altLang="en-US" dirty="0"/>
              <a:t>You want to disable fast-start failover when the environment is synchronized and the primary database has lost connectivity with the observer and the target standby database. The </a:t>
            </a:r>
            <a:r>
              <a:rPr lang="en-US" altLang="en-US" dirty="0">
                <a:latin typeface="Courier New" panose="02070309020205020404" pitchFamily="49" charset="0"/>
              </a:rPr>
              <a:t>FORCE</a:t>
            </a:r>
            <a:r>
              <a:rPr lang="en-US" altLang="en-US" dirty="0"/>
              <a:t> option enables you to disable fast-start failover without requiring connectivity with the target standby database or the observer. </a:t>
            </a:r>
          </a:p>
          <a:p>
            <a:pPr lvl="2" eaLnBrk="1" hangingPunct="1"/>
            <a:r>
              <a:rPr lang="en-US" altLang="en-US" dirty="0"/>
              <a:t>You want to prevent a fast-start failover from occurring on the target standby database because you know that the primary database will resume service before the fast-start failover threshold expires.</a:t>
            </a:r>
          </a:p>
          <a:p>
            <a:pPr lvl="2" eaLnBrk="1" hangingPunct="1"/>
            <a:r>
              <a:rPr lang="en-US" altLang="en-US" dirty="0"/>
              <a:t>You want to conduct a manual failover to either the target standby database or a bystander standby database when the fast-start failover environment is unsynchronized. In this case, you must be willing to accept a data-loss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483</a:t>
            </a:fld>
            <a:endParaRPr lang="en-US" dirty="0"/>
          </a:p>
        </p:txBody>
      </p:sp>
    </p:spTree>
    <p:extLst>
      <p:ext uri="{BB962C8B-B14F-4D97-AF65-F5344CB8AC3E}">
        <p14:creationId xmlns:p14="http://schemas.microsoft.com/office/powerpoint/2010/main" val="315424004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If you no longer want to use fast-start failover, or if you want to move the observer to a different host computer, use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to stop the observer. </a:t>
            </a:r>
          </a:p>
          <a:p>
            <a:pPr lvl="1" eaLnBrk="1" hangingPunct="1"/>
            <a:r>
              <a:rPr lang="en-US" altLang="en-US" b="1" dirty="0"/>
              <a:t>Note:</a:t>
            </a:r>
            <a:r>
              <a:rPr lang="en-US" altLang="en-US" dirty="0"/>
              <a:t>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does not disable fast-start failover. You can issue this command whether or not fast-start failover is enabled.</a:t>
            </a:r>
          </a:p>
          <a:p>
            <a:pPr lvl="1" eaLnBrk="1" hangingPunct="1"/>
            <a:r>
              <a:rPr lang="en-US" altLang="en-US" dirty="0"/>
              <a:t>You must issue this command on the primary database or on a standby database in the configuration that has connectivity to the primary database. If you execute this command when fast-start failover is enabled, the fast-start failover target standby database must have connectivity to the primary database. </a:t>
            </a:r>
          </a:p>
          <a:p>
            <a:pPr lvl="1" eaLnBrk="1" hangingPunct="1"/>
            <a:r>
              <a:rPr lang="en-US" altLang="en-US" dirty="0"/>
              <a:t>The observer does not immediately stop when you execute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The broker informs the observer the next time it is contacted by the observer. After you execute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the Data Guard broker can accept a new observer whether or not the stopped observer is terminated.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484</a:t>
            </a:fld>
            <a:endParaRPr lang="en-US" dirty="0"/>
          </a:p>
        </p:txBody>
      </p:sp>
    </p:spTree>
    <p:extLst>
      <p:ext uri="{BB962C8B-B14F-4D97-AF65-F5344CB8AC3E}">
        <p14:creationId xmlns:p14="http://schemas.microsoft.com/office/powerpoint/2010/main" val="59298396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perform manual role changes in a fast-start failover configuration if the role change is directed to the fast-start failover target standby database and if the configuration is synchronized. </a:t>
            </a:r>
          </a:p>
          <a:p>
            <a:pPr lvl="1" eaLnBrk="1" hangingPunct="1"/>
            <a:r>
              <a:rPr lang="en-US" altLang="en-US" dirty="0"/>
              <a:t>The following conditions must be met:</a:t>
            </a:r>
          </a:p>
          <a:p>
            <a:pPr lvl="2" eaLnBrk="1" hangingPunct="1"/>
            <a:r>
              <a:rPr lang="en-US" altLang="en-US" dirty="0"/>
              <a:t>If the configuration is operating in maximum availability mode, the target standby database must be synchronized with the primary database.</a:t>
            </a:r>
          </a:p>
          <a:p>
            <a:pPr lvl="2" eaLnBrk="1" hangingPunct="1"/>
            <a:r>
              <a:rPr lang="en-US" altLang="en-US" dirty="0"/>
              <a:t>If the configuration is operating in maximum performance mode, the target standby database must be within the specified lag limit of the primary database.</a:t>
            </a:r>
          </a:p>
          <a:p>
            <a:pPr lvl="2" eaLnBrk="1" hangingPunct="1"/>
            <a:r>
              <a:rPr lang="en-US" altLang="en-US" dirty="0"/>
              <a:t>For manual failover, the observer must be started and must be communicating with the target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485</a:t>
            </a:fld>
            <a:endParaRPr lang="en-US" dirty="0"/>
          </a:p>
        </p:txBody>
      </p:sp>
    </p:spTree>
    <p:extLst>
      <p:ext uri="{BB962C8B-B14F-4D97-AF65-F5344CB8AC3E}">
        <p14:creationId xmlns:p14="http://schemas.microsoft.com/office/powerpoint/2010/main" val="3475969487"/>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REINSTATE</a:t>
            </a:r>
            <a:r>
              <a:rPr lang="en-US" altLang="en-US" dirty="0"/>
              <a:t> </a:t>
            </a:r>
            <a:r>
              <a:rPr lang="en-US" altLang="en-US" dirty="0">
                <a:latin typeface="Courier New" panose="02070309020205020404" pitchFamily="49" charset="0"/>
              </a:rPr>
              <a:t>DATABASE</a:t>
            </a:r>
            <a:r>
              <a:rPr lang="en-US" altLang="en-US" dirty="0"/>
              <a:t> command to reinstate the database. If the conditions for reinstatement are not satisfied, the request fails, and the specified database remains disabled.</a:t>
            </a:r>
          </a:p>
          <a:p>
            <a:pPr lvl="1" eaLnBrk="1" hangingPunct="1"/>
            <a:r>
              <a:rPr lang="en-US" altLang="en-US" dirty="0"/>
              <a:t>If the database name specified is the original primary database and fast-start failover is enabled, the original primary database is reinstated as a standby database to the new primary database. The fast-start failover configuration is updated to reflect the availability of the new standby database. It accepts archived redo log files from the new primary database and serves as the fast-start failover target if the new primary database fails.</a:t>
            </a:r>
          </a:p>
          <a:p>
            <a:pPr lvl="1" eaLnBrk="1" hangingPunct="1"/>
            <a:r>
              <a:rPr lang="en-US" altLang="en-US" dirty="0"/>
              <a:t>Issue this command while connected to either the primary database or to a standby database in the configuration that has connectivity to the primary database other than the original primary database to be reinstated.</a:t>
            </a:r>
          </a:p>
          <a:p>
            <a:pPr lvl="1" eaLnBrk="1" hangingPunct="1"/>
            <a:r>
              <a:rPr lang="en-US" altLang="en-US" b="1" dirty="0"/>
              <a:t>Note:</a:t>
            </a:r>
            <a:r>
              <a:rPr lang="en-US" altLang="en-US" dirty="0"/>
              <a:t> The </a:t>
            </a:r>
            <a:r>
              <a:rPr lang="en-US" altLang="en-US" dirty="0">
                <a:latin typeface="Courier New" panose="02070309020205020404" pitchFamily="49" charset="0"/>
              </a:rPr>
              <a:t>REINSTATE</a:t>
            </a:r>
            <a:r>
              <a:rPr lang="en-US" altLang="en-US" dirty="0"/>
              <a:t> </a:t>
            </a:r>
            <a:r>
              <a:rPr lang="en-US" altLang="en-US" dirty="0">
                <a:latin typeface="Courier New" panose="02070309020205020404" pitchFamily="49" charset="0"/>
              </a:rPr>
              <a:t>DATABASE</a:t>
            </a:r>
            <a:r>
              <a:rPr lang="en-US" altLang="en-US" dirty="0"/>
              <a:t> command does not require fast-start failover to be enabled. It can also be used to reinstate an original primary database after a conventional no-data-loss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486</a:t>
            </a:fld>
            <a:endParaRPr lang="en-US" dirty="0"/>
          </a:p>
        </p:txBody>
      </p:sp>
    </p:spTree>
    <p:extLst>
      <p:ext uri="{BB962C8B-B14F-4D97-AF65-F5344CB8AC3E}">
        <p14:creationId xmlns:p14="http://schemas.microsoft.com/office/powerpoint/2010/main" val="2560064810"/>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On the Data Guard page, click the Disabled link (next to Fast-Start Failover) to invoke the fast-start failover wizard.</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487</a:t>
            </a:fld>
            <a:endParaRPr lang="en-US" dirty="0"/>
          </a:p>
        </p:txBody>
      </p:sp>
    </p:spTree>
    <p:extLst>
      <p:ext uri="{BB962C8B-B14F-4D97-AF65-F5344CB8AC3E}">
        <p14:creationId xmlns:p14="http://schemas.microsoft.com/office/powerpoint/2010/main" val="1991478055"/>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Select the fast-start failover target database and (optional) the observer host. If the observer was not started, click the Configure Observer button.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488</a:t>
            </a:fld>
            <a:endParaRPr lang="en-US" dirty="0"/>
          </a:p>
        </p:txBody>
      </p:sp>
    </p:spTree>
    <p:extLst>
      <p:ext uri="{BB962C8B-B14F-4D97-AF65-F5344CB8AC3E}">
        <p14:creationId xmlns:p14="http://schemas.microsoft.com/office/powerpoint/2010/main" val="2955512138"/>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Specify the observer host and observer Oracle home to indicate where the observer will be started.</a:t>
            </a:r>
          </a:p>
          <a:p>
            <a:pPr lvl="1" eaLnBrk="1" hangingPunct="1"/>
            <a:r>
              <a:rPr lang="en-US" altLang="en-US" dirty="0"/>
              <a:t>You can also specify an alternate observer host and alternate observer Oracle home. Enterprise Manager will provide high availability for the observer with this setup. If the original observer or observer node dies, Enterprise Manager will automatically start the observer on the alternate node.</a:t>
            </a:r>
          </a:p>
          <a:p>
            <a:pPr lvl="1" eaLnBrk="1" hangingPunct="1"/>
            <a:r>
              <a:rPr lang="en-US" altLang="en-US" dirty="0"/>
              <a:t>Failover properties and primary database properties related to fast-start failover can also be defined on this page.</a:t>
            </a:r>
          </a:p>
          <a:p>
            <a:pPr lvl="1" eaLnBrk="1" hangingPunct="1"/>
            <a:r>
              <a:rPr lang="en-US" altLang="en-US" b="1" dirty="0"/>
              <a:t>Note:</a:t>
            </a:r>
            <a:r>
              <a:rPr lang="en-US" altLang="en-US" dirty="0"/>
              <a:t> Enterprise Manager ensures that each observer has uniquely named data and DGMGRL log files. As a result, there is no problem if observers for different Data Guard configurations are started in the same Oracle Home.</a:t>
            </a:r>
          </a:p>
          <a:p>
            <a:pPr lvl="1" eaLnBrk="1" hangingPunct="1"/>
            <a:r>
              <a:rPr lang="en-US" altLang="en-US" dirty="0"/>
              <a:t>The observer data files, named </a:t>
            </a:r>
            <a:r>
              <a:rPr lang="en-US" altLang="en-US" dirty="0">
                <a:latin typeface="Courier New" panose="02070309020205020404" pitchFamily="49" charset="0"/>
              </a:rPr>
              <a:t>afoXXXXX.dat</a:t>
            </a:r>
            <a:r>
              <a:rPr lang="en-US" altLang="en-US" dirty="0"/>
              <a:t>, are stored in the </a:t>
            </a:r>
            <a:r>
              <a:rPr lang="en-US" altLang="en-US" dirty="0">
                <a:latin typeface="Courier New" panose="02070309020205020404" pitchFamily="49" charset="0"/>
              </a:rPr>
              <a:t>$ORACLE_HOME/dbs</a:t>
            </a:r>
            <a:r>
              <a:rPr lang="en-US" altLang="en-US" dirty="0"/>
              <a:t> directory. The DGMGRL log file, named </a:t>
            </a:r>
            <a:r>
              <a:rPr lang="en-US" altLang="en-US" dirty="0">
                <a:latin typeface="Courier New" panose="02070309020205020404" pitchFamily="49" charset="0"/>
              </a:rPr>
              <a:t>dgmgrlXXXXX.log</a:t>
            </a:r>
            <a:r>
              <a:rPr lang="en-US" altLang="en-US" dirty="0"/>
              <a:t>, is stored in the </a:t>
            </a:r>
            <a:r>
              <a:rPr lang="en-US" altLang="en-US" dirty="0">
                <a:latin typeface="Courier New" panose="02070309020205020404" pitchFamily="49" charset="0"/>
              </a:rPr>
              <a:t>$ORACLE_HOME/rdbms/log</a:t>
            </a:r>
            <a:r>
              <a:rPr lang="en-US" altLang="en-US" dirty="0"/>
              <a:t> directory. </a:t>
            </a:r>
          </a:p>
          <a:p>
            <a:pPr lvl="1" eaLnBrk="1" hangingPunct="1"/>
            <a:r>
              <a:rPr lang="en-US" altLang="en-US" dirty="0">
                <a:latin typeface="Courier New" panose="02070309020205020404" pitchFamily="49" charset="0"/>
              </a:rPr>
              <a:t>XXXXX</a:t>
            </a:r>
            <a:r>
              <a:rPr lang="en-US" altLang="en-US" dirty="0"/>
              <a:t> is a unique number generated by Enterprise Manager and is the same for the observer data file and the DGMGRL log file for a given primary standby database configuration. </a:t>
            </a:r>
            <a:r>
              <a:rPr lang="en-US" altLang="en-US" dirty="0">
                <a:latin typeface="Courier New" panose="02070309020205020404" pitchFamily="49" charset="0"/>
              </a:rPr>
              <a:t>XXXXX</a:t>
            </a:r>
            <a:r>
              <a:rPr lang="en-US" altLang="en-US" dirty="0"/>
              <a:t> changes each time an observer is restarted.</a:t>
            </a:r>
          </a:p>
          <a:p>
            <a:pPr lvl="1" eaLnBrk="1" hangingPunct="1"/>
            <a:r>
              <a:rPr lang="en-US" altLang="en-US" dirty="0"/>
              <a:t>Flashback logging must be enabled on both the primary database and the standby database to enable fast-start failover. If either database does not have flashback logging enabled, the Enable Flashback Logging page is displayed. Specify the fast recovery area location, fast recovery area size, and flashback retention time for each database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489</a:t>
            </a:fld>
            <a:endParaRPr lang="en-US" dirty="0"/>
          </a:p>
        </p:txBody>
      </p:sp>
    </p:spTree>
    <p:extLst>
      <p:ext uri="{BB962C8B-B14F-4D97-AF65-F5344CB8AC3E}">
        <p14:creationId xmlns:p14="http://schemas.microsoft.com/office/powerpoint/2010/main" val="4178417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 determines whether the Oracle database server logs all changes in the database (except for changes to temporary tablespaces and temporary segments). The </a:t>
            </a:r>
            <a:r>
              <a:rPr lang="en-US" altLang="en-US" dirty="0">
                <a:latin typeface="Courier New" panose="02070309020205020404" pitchFamily="49" charset="0"/>
              </a:rPr>
              <a:t>[NO]FORCE</a:t>
            </a:r>
            <a:r>
              <a:rPr lang="en-US" altLang="en-US" dirty="0"/>
              <a:t> </a:t>
            </a:r>
            <a:r>
              <a:rPr lang="en-US" altLang="en-US" dirty="0">
                <a:latin typeface="Courier New" panose="02070309020205020404" pitchFamily="49" charset="0"/>
              </a:rPr>
              <a:t>LOGGING</a:t>
            </a:r>
            <a:r>
              <a:rPr lang="en-US" altLang="en-US" dirty="0"/>
              <a:t> clause of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command contains the following settings:</a:t>
            </a:r>
          </a:p>
          <a:p>
            <a:pPr lvl="2" eaLnBrk="1" hangingPunct="1"/>
            <a:r>
              <a:rPr lang="en-US" altLang="en-US" b="1" dirty="0">
                <a:latin typeface="Courier New" panose="02070309020205020404" pitchFamily="49" charset="0"/>
              </a:rPr>
              <a:t>FORCE</a:t>
            </a:r>
            <a:r>
              <a:rPr lang="en-US" altLang="en-US" b="1" dirty="0"/>
              <a:t> </a:t>
            </a:r>
            <a:r>
              <a:rPr lang="en-US" altLang="en-US" b="1" dirty="0">
                <a:latin typeface="Courier New" panose="02070309020205020404" pitchFamily="49" charset="0"/>
              </a:rPr>
              <a:t>LOGGING</a:t>
            </a:r>
            <a:r>
              <a:rPr lang="en-US" altLang="en-US" b="1" dirty="0"/>
              <a:t>:</a:t>
            </a:r>
            <a:r>
              <a:rPr lang="en-US" altLang="en-US" dirty="0"/>
              <a:t> This setting takes precedence over (and is independent of) any </a:t>
            </a:r>
            <a:r>
              <a:rPr lang="en-US" altLang="en-US" dirty="0">
                <a:latin typeface="Courier New" panose="02070309020205020404" pitchFamily="49" charset="0"/>
              </a:rPr>
              <a:t>NOLOGGING</a:t>
            </a:r>
            <a:r>
              <a:rPr lang="en-US" altLang="en-US" dirty="0"/>
              <a:t> or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settings that you specify for individual tablespaces and any </a:t>
            </a:r>
            <a:r>
              <a:rPr lang="en-US" altLang="en-US" dirty="0">
                <a:latin typeface="Courier New" panose="02070309020205020404" pitchFamily="49" charset="0"/>
              </a:rPr>
              <a:t>NOLOGGING</a:t>
            </a:r>
            <a:r>
              <a:rPr lang="en-US" altLang="en-US" dirty="0"/>
              <a:t> setting that you specify for individual database objects. All ongoing unlogged operations must finish before forced logging can begin.</a:t>
            </a:r>
          </a:p>
          <a:p>
            <a:pPr lvl="2" eaLnBrk="1" hangingPunct="1"/>
            <a:r>
              <a:rPr lang="en-US" altLang="en-US" b="1" dirty="0">
                <a:latin typeface="Courier New" panose="02070309020205020404" pitchFamily="49" charset="0"/>
              </a:rPr>
              <a:t>NOFORCE</a:t>
            </a:r>
            <a:r>
              <a:rPr lang="en-US" altLang="en-US" b="1" dirty="0"/>
              <a:t> </a:t>
            </a:r>
            <a:r>
              <a:rPr lang="en-US" altLang="en-US" b="1" dirty="0">
                <a:latin typeface="Courier New" panose="02070309020205020404" pitchFamily="49" charset="0"/>
              </a:rPr>
              <a:t>LOGGING</a:t>
            </a:r>
            <a:r>
              <a:rPr lang="en-US" altLang="en-US" b="1" dirty="0"/>
              <a:t>:</a:t>
            </a:r>
            <a:r>
              <a:rPr lang="en-US" altLang="en-US" dirty="0"/>
              <a:t> Places the database in </a:t>
            </a:r>
            <a:r>
              <a:rPr lang="en-US" altLang="en-US" dirty="0">
                <a:latin typeface="Courier New" panose="02070309020205020404" pitchFamily="49" charset="0"/>
              </a:rPr>
              <a:t>NOFORCE</a:t>
            </a:r>
            <a:r>
              <a:rPr lang="en-US" altLang="en-US" dirty="0"/>
              <a:t> </a:t>
            </a:r>
            <a:r>
              <a:rPr lang="en-US" altLang="en-US" dirty="0">
                <a:latin typeface="Courier New" panose="02070309020205020404" pitchFamily="49" charset="0"/>
              </a:rPr>
              <a:t>LOGGING</a:t>
            </a:r>
            <a:r>
              <a:rPr lang="en-US" altLang="en-US" dirty="0"/>
              <a:t> mode. This is the default.</a:t>
            </a:r>
          </a:p>
          <a:p>
            <a:pPr lvl="1" eaLnBrk="1" hangingPunct="1"/>
            <a:r>
              <a:rPr lang="en-US" altLang="en-US" dirty="0"/>
              <a:t>The </a:t>
            </a:r>
            <a:r>
              <a:rPr lang="en-US" altLang="en-US" dirty="0">
                <a:latin typeface="Courier New" panose="02070309020205020404" pitchFamily="49" charset="0"/>
              </a:rPr>
              <a:t>FORCE_LOGGING</a:t>
            </a:r>
            <a:r>
              <a:rPr lang="en-US" altLang="en-US" dirty="0"/>
              <a:t> column in </a:t>
            </a:r>
            <a:r>
              <a:rPr lang="en-US" altLang="en-US" dirty="0">
                <a:latin typeface="Courier New" panose="02070309020205020404" pitchFamily="49" charset="0"/>
              </a:rPr>
              <a:t>V$DATABASE</a:t>
            </a:r>
            <a:r>
              <a:rPr lang="en-US" altLang="en-US" dirty="0"/>
              <a:t> contains a value of </a:t>
            </a:r>
            <a:r>
              <a:rPr lang="en-US" altLang="en-US" dirty="0">
                <a:latin typeface="Courier New" panose="02070309020205020404" pitchFamily="49" charset="0"/>
              </a:rPr>
              <a:t>YES</a:t>
            </a:r>
            <a:r>
              <a:rPr lang="en-US" altLang="en-US" dirty="0"/>
              <a:t> if the database is in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a:t>
            </a:r>
          </a:p>
          <a:p>
            <a:pPr lvl="1" eaLnBrk="1" hangingPunct="1"/>
            <a:r>
              <a:rPr lang="en-US" altLang="en-US" dirty="0"/>
              <a:t>Although the database can be placed in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 when the database is </a:t>
            </a:r>
            <a:r>
              <a:rPr lang="en-US" altLang="en-US" dirty="0">
                <a:latin typeface="Courier New" panose="02070309020205020404" pitchFamily="49" charset="0"/>
              </a:rPr>
              <a:t>OPEN</a:t>
            </a:r>
            <a:r>
              <a:rPr lang="en-US" altLang="en-US" dirty="0"/>
              <a:t>, the mode does not change until the completion of all operations that are currently running in </a:t>
            </a:r>
            <a:r>
              <a:rPr lang="en-US" altLang="en-US" dirty="0">
                <a:latin typeface="Courier New" panose="02070309020205020404" pitchFamily="49" charset="0"/>
              </a:rPr>
              <a:t>NOLOGGING</a:t>
            </a:r>
            <a:r>
              <a:rPr lang="en-US" altLang="en-US" dirty="0"/>
              <a:t> mode. Therefore, it is recommended that you enable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 when the database is in the </a:t>
            </a:r>
            <a:r>
              <a:rPr lang="en-US" altLang="en-US" dirty="0">
                <a:latin typeface="Courier New" panose="02070309020205020404" pitchFamily="49" charset="0"/>
              </a:rPr>
              <a:t>MOUNT</a:t>
            </a:r>
            <a:r>
              <a:rPr lang="en-US" altLang="en-US" dirty="0"/>
              <a:t> state.</a:t>
            </a:r>
          </a:p>
          <a:p>
            <a:pPr lvl="1" eaLnBrk="1" hangingPunct="1"/>
            <a:r>
              <a:rPr lang="en-US" altLang="en-US" b="1" dirty="0"/>
              <a:t>Note:</a:t>
            </a:r>
            <a:r>
              <a:rPr lang="en-US" altLang="en-US" dirty="0"/>
              <a:t> You should enable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before performing the backup operation to create the standby database and then maintain </a:t>
            </a:r>
            <a:r>
              <a:rPr lang="en-US" altLang="en-US" dirty="0">
                <a:latin typeface="Courier New" panose="02070309020205020404" pitchFamily="49" charset="0"/>
              </a:rPr>
              <a:t>FORCE</a:t>
            </a:r>
            <a:r>
              <a:rPr lang="en-US" altLang="en-US" dirty="0"/>
              <a:t> </a:t>
            </a:r>
            <a:r>
              <a:rPr lang="en-US" altLang="en-US" dirty="0">
                <a:latin typeface="Courier New" panose="02070309020205020404" pitchFamily="49" charset="0"/>
              </a:rPr>
              <a:t>LOGGING</a:t>
            </a:r>
            <a:r>
              <a:rPr lang="en-US" altLang="en-US" dirty="0"/>
              <a:t> mode for as long as the Data Guard configuration exists.</a:t>
            </a:r>
          </a:p>
          <a:p>
            <a:pPr lvl="1" eaLnBrk="1" hangingPunct="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49</a:t>
            </a:fld>
            <a:endParaRPr lang="en-US" dirty="0"/>
          </a:p>
        </p:txBody>
      </p:sp>
    </p:spTree>
    <p:extLst>
      <p:ext uri="{BB962C8B-B14F-4D97-AF65-F5344CB8AC3E}">
        <p14:creationId xmlns:p14="http://schemas.microsoft.com/office/powerpoint/2010/main" val="419789875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On the Confirmation: Enable Fast-Start Failover page, confirm that you want to enable fast-start failover to the named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490</a:t>
            </a:fld>
            <a:endParaRPr lang="en-US" dirty="0"/>
          </a:p>
        </p:txBody>
      </p:sp>
    </p:spTree>
    <p:extLst>
      <p:ext uri="{BB962C8B-B14F-4D97-AF65-F5344CB8AC3E}">
        <p14:creationId xmlns:p14="http://schemas.microsoft.com/office/powerpoint/2010/main" val="2062351080"/>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After you confirm that you want to enable fast-start failover to a specific database, the fast-start enabling process begins. After the processing steps are complete, you are returned to the Data Guard page. </a:t>
            </a:r>
          </a:p>
          <a:p>
            <a:pPr lvl="1" eaLnBrk="1" hangingPunct="1"/>
            <a:r>
              <a:rPr lang="en-US" altLang="en-US" dirty="0"/>
              <a:t>On the Data Guard Fast-Start Failover Processing page, you can observe the progress of the fast-start failover enabling operation as the following actions are performed:</a:t>
            </a:r>
          </a:p>
          <a:p>
            <a:pPr lvl="2" eaLnBrk="1" hangingPunct="1"/>
            <a:r>
              <a:rPr lang="en-US" altLang="en-US" dirty="0"/>
              <a:t>Standby redo log files are created on the primary and standby databases. </a:t>
            </a:r>
          </a:p>
          <a:p>
            <a:pPr lvl="2" eaLnBrk="1" hangingPunct="1"/>
            <a:r>
              <a:rPr lang="en-US" altLang="en-US" dirty="0"/>
              <a:t>The protection mode is upgraded to Maximum Availability (if required).</a:t>
            </a:r>
          </a:p>
          <a:p>
            <a:pPr lvl="2" eaLnBrk="1" hangingPunct="1"/>
            <a:r>
              <a:rPr lang="en-US" altLang="en-US" dirty="0"/>
              <a:t>The primary database and standby database are restarted (if required). </a:t>
            </a:r>
          </a:p>
          <a:p>
            <a:pPr lvl="2" eaLnBrk="1" hangingPunct="1"/>
            <a:r>
              <a:rPr lang="en-US" altLang="en-US" dirty="0"/>
              <a:t>Fast-start failover is enabled.</a:t>
            </a:r>
          </a:p>
          <a:p>
            <a:pPr lvl="2" eaLnBrk="1" hangingPunct="1"/>
            <a:r>
              <a:rPr lang="en-US" altLang="en-US" dirty="0"/>
              <a:t>The observer process is started.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491</a:t>
            </a:fld>
            <a:endParaRPr lang="en-US" dirty="0"/>
          </a:p>
        </p:txBody>
      </p:sp>
    </p:spTree>
    <p:extLst>
      <p:ext uri="{BB962C8B-B14F-4D97-AF65-F5344CB8AC3E}">
        <p14:creationId xmlns:p14="http://schemas.microsoft.com/office/powerpoint/2010/main" val="3846710052"/>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If you change the protection mode to a mode that does not support fast-start failover, you implicitly disable fast-start failover.</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492</a:t>
            </a:fld>
            <a:endParaRPr lang="en-US" dirty="0"/>
          </a:p>
        </p:txBody>
      </p:sp>
    </p:spTree>
    <p:extLst>
      <p:ext uri="{BB962C8B-B14F-4D97-AF65-F5344CB8AC3E}">
        <p14:creationId xmlns:p14="http://schemas.microsoft.com/office/powerpoint/2010/main" val="4136719444"/>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Click the Enabled link to access the Fast-Start Failover: Change Mode page, where you select the Disable option and the “Stop observer” check box to disable fast-start failover.</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493</a:t>
            </a:fld>
            <a:endParaRPr lang="en-US" dirty="0"/>
          </a:p>
        </p:txBody>
      </p:sp>
    </p:spTree>
    <p:extLst>
      <p:ext uri="{BB962C8B-B14F-4D97-AF65-F5344CB8AC3E}">
        <p14:creationId xmlns:p14="http://schemas.microsoft.com/office/powerpoint/2010/main" val="2155104711"/>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To suspend fast-start failover, select Disable on the Fast-Start Failover: Change Mode page. Do not select the “Stop All Observer” check box.</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494</a:t>
            </a:fld>
            <a:endParaRPr lang="en-US" dirty="0"/>
          </a:p>
        </p:txBody>
      </p:sp>
    </p:spTree>
    <p:extLst>
      <p:ext uri="{BB962C8B-B14F-4D97-AF65-F5344CB8AC3E}">
        <p14:creationId xmlns:p14="http://schemas.microsoft.com/office/powerpoint/2010/main" val="376887775"/>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If the observer host machine fails, you may need to move the observer to a new host. </a:t>
            </a:r>
          </a:p>
          <a:p>
            <a:pPr lvl="1" eaLnBrk="1" hangingPunct="1"/>
            <a:r>
              <a:rPr lang="en-US" altLang="en-US" dirty="0"/>
              <a:t>To stop the original observer and start the observer on a new host:</a:t>
            </a:r>
          </a:p>
          <a:p>
            <a:pPr lvl="2" eaLnBrk="1" hangingPunct="1">
              <a:buNone/>
            </a:pPr>
            <a:r>
              <a:rPr lang="en-US" altLang="en-US" dirty="0"/>
              <a:t>1.	Execute the </a:t>
            </a:r>
            <a:r>
              <a:rPr lang="en-US" altLang="en-US" dirty="0">
                <a:latin typeface="Courier New" panose="02070309020205020404" pitchFamily="49" charset="0"/>
              </a:rPr>
              <a:t>STOP</a:t>
            </a:r>
            <a:r>
              <a:rPr lang="en-US" altLang="en-US" dirty="0"/>
              <a:t> </a:t>
            </a:r>
            <a:r>
              <a:rPr lang="en-US" altLang="en-US" dirty="0">
                <a:latin typeface="Courier New" panose="02070309020205020404" pitchFamily="49" charset="0"/>
              </a:rPr>
              <a:t>OBSERVER</a:t>
            </a:r>
            <a:r>
              <a:rPr lang="en-US" altLang="en-US" dirty="0"/>
              <a:t> command to sever the link between the original observer and the broker configuration:</a:t>
            </a:r>
          </a:p>
          <a:p>
            <a:pPr lvl="3" eaLnBrk="1" hangingPunct="1">
              <a:buNone/>
            </a:pPr>
            <a:r>
              <a:rPr lang="en-US" altLang="en-US" dirty="0">
                <a:latin typeface="Courier New" panose="02070309020205020404" pitchFamily="49" charset="0"/>
              </a:rPr>
              <a:t>DGMGRL&gt; STOP OBSERVER;</a:t>
            </a:r>
          </a:p>
          <a:p>
            <a:pPr lvl="2" eaLnBrk="1" hangingPunct="1">
              <a:buNone/>
            </a:pPr>
            <a:r>
              <a:rPr lang="en-US" altLang="en-US" dirty="0"/>
              <a:t>2.	Execute the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CONFIGURATION</a:t>
            </a:r>
            <a:r>
              <a:rPr lang="en-US" altLang="en-US" dirty="0"/>
              <a:t> </a:t>
            </a:r>
            <a:r>
              <a:rPr lang="en-US" altLang="en-US" dirty="0">
                <a:latin typeface="Courier New" panose="02070309020205020404" pitchFamily="49" charset="0"/>
              </a:rPr>
              <a:t>VERBOSE</a:t>
            </a:r>
            <a:r>
              <a:rPr lang="en-US" altLang="en-US" dirty="0"/>
              <a:t> and </a:t>
            </a:r>
            <a:r>
              <a:rPr lang="en-US" altLang="en-US" dirty="0">
                <a:latin typeface="Courier New" panose="02070309020205020404" pitchFamily="49" charset="0"/>
              </a:rPr>
              <a:t>SHOW</a:t>
            </a:r>
            <a:r>
              <a:rPr lang="en-US" altLang="en-US" dirty="0"/>
              <a:t> </a:t>
            </a:r>
            <a:r>
              <a:rPr lang="en-US" altLang="en-US" dirty="0">
                <a:latin typeface="Courier New" panose="02070309020205020404" pitchFamily="49" charset="0"/>
              </a:rPr>
              <a:t>DATABASE</a:t>
            </a:r>
            <a:r>
              <a:rPr lang="en-US" altLang="en-US" dirty="0"/>
              <a:t> commands to verify that the observer is stopped and the configuration is no longer being observed.</a:t>
            </a:r>
          </a:p>
          <a:p>
            <a:pPr lvl="2" eaLnBrk="1" hangingPunct="1">
              <a:buNone/>
            </a:pPr>
            <a:r>
              <a:rPr lang="en-US" altLang="en-US" dirty="0"/>
              <a:t>3.	Invoke DGMGRL, connect to a database in your configuration and start the observer on your new host</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495</a:t>
            </a:fld>
            <a:endParaRPr lang="en-US" dirty="0"/>
          </a:p>
        </p:txBody>
      </p:sp>
    </p:spTree>
    <p:extLst>
      <p:ext uri="{BB962C8B-B14F-4D97-AF65-F5344CB8AC3E}">
        <p14:creationId xmlns:p14="http://schemas.microsoft.com/office/powerpoint/2010/main" val="1280373962"/>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a:extLst>
              <a:ext uri="{FF2B5EF4-FFF2-40B4-BE49-F238E27FC236}">
                <a16:creationId xmlns:a16="http://schemas.microsoft.com/office/drawing/2014/main" xmlns="" id="{025B19C3-BEDA-4FD1-AF2A-505D2F778262}"/>
              </a:ext>
            </a:extLst>
          </p:cNvPr>
          <p:cNvSpPr>
            <a:spLocks noGrp="1" noChangeArrowheads="1"/>
          </p:cNvSpPr>
          <p:nvPr>
            <p:ph type="body" idx="1"/>
          </p:nvPr>
        </p:nvSpPr>
        <p:spPr/>
        <p:txBody>
          <a:bodyPr/>
          <a:lstStyle/>
          <a:p>
            <a:r>
              <a:rPr lang="en-US" altLang="en-US" dirty="0"/>
              <a:t>Answer: d</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496</a:t>
            </a:fld>
            <a:endParaRPr lang="en-US" dirty="0"/>
          </a:p>
        </p:txBody>
      </p:sp>
    </p:spTree>
    <p:extLst>
      <p:ext uri="{BB962C8B-B14F-4D97-AF65-F5344CB8AC3E}">
        <p14:creationId xmlns:p14="http://schemas.microsoft.com/office/powerpoint/2010/main" val="623706978"/>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a:extLst>
              <a:ext uri="{FF2B5EF4-FFF2-40B4-BE49-F238E27FC236}">
                <a16:creationId xmlns:a16="http://schemas.microsoft.com/office/drawing/2014/main" xmlns="" id="{025B19C3-BEDA-4FD1-AF2A-505D2F778262}"/>
              </a:ext>
            </a:extLst>
          </p:cNvPr>
          <p:cNvSpPr>
            <a:spLocks noGrp="1" noChangeArrowheads="1"/>
          </p:cNvSpPr>
          <p:nvPr>
            <p:ph type="body" idx="1"/>
          </p:nvPr>
        </p:nvSpPr>
        <p:spPr/>
        <p:txBody>
          <a:bodyPr/>
          <a:lstStyle/>
          <a:p>
            <a:r>
              <a:rPr lang="en-US" altLang="en-US" dirty="0"/>
              <a:t>Answer: b</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497</a:t>
            </a:fld>
            <a:endParaRPr lang="en-US" dirty="0"/>
          </a:p>
        </p:txBody>
      </p:sp>
    </p:spTree>
    <p:extLst>
      <p:ext uri="{BB962C8B-B14F-4D97-AF65-F5344CB8AC3E}">
        <p14:creationId xmlns:p14="http://schemas.microsoft.com/office/powerpoint/2010/main" val="3225206111"/>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a:extLst>
              <a:ext uri="{FF2B5EF4-FFF2-40B4-BE49-F238E27FC236}">
                <a16:creationId xmlns:a16="http://schemas.microsoft.com/office/drawing/2014/main" xmlns="" id="{1582D1FC-92ED-42F6-A38B-3E7CDA5F6425}"/>
              </a:ext>
            </a:extLst>
          </p:cNvPr>
          <p:cNvSpPr>
            <a:spLocks noGrp="1" noChangeArrowheads="1"/>
          </p:cNvSpPr>
          <p:nvPr>
            <p:ph type="body" idx="1"/>
          </p:nvPr>
        </p:nvSpPr>
        <p:spPr/>
        <p:txBody>
          <a:bodyPr/>
          <a:lstStyle/>
          <a:p>
            <a:r>
              <a:rPr lang="en-US" altLang="en-US" dirty="0"/>
              <a:t>Answer: a</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498</a:t>
            </a:fld>
            <a:endParaRPr lang="en-US" dirty="0"/>
          </a:p>
        </p:txBody>
      </p:sp>
    </p:spTree>
    <p:extLst>
      <p:ext uri="{BB962C8B-B14F-4D97-AF65-F5344CB8AC3E}">
        <p14:creationId xmlns:p14="http://schemas.microsoft.com/office/powerpoint/2010/main" val="589536593"/>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499</a:t>
            </a:fld>
            <a:endParaRPr lang="en-US" dirty="0"/>
          </a:p>
        </p:txBody>
      </p:sp>
    </p:spTree>
    <p:extLst>
      <p:ext uri="{BB962C8B-B14F-4D97-AF65-F5344CB8AC3E}">
        <p14:creationId xmlns:p14="http://schemas.microsoft.com/office/powerpoint/2010/main" val="189193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b="1" dirty="0"/>
              <a:t>Snapshot Standby Database</a:t>
            </a:r>
          </a:p>
          <a:p>
            <a:pPr lvl="1" eaLnBrk="1" hangingPunct="1"/>
            <a:r>
              <a:rPr lang="en-US" altLang="en-US" dirty="0"/>
              <a:t>A snapshot standby database is a database that is created by converting a physical standby database into a snapshot standby database. The snapshot standby database receives redo from the primary database, but does not apply the redo data until it is converted back into a physical standby database. The snapshot standby database can be used for updates, but those updates are discarded before the snapshot standby database is converted back into a physical standby database. The snapshot standby database is appropriate when you require a temporary, updatable version of a physical standby database.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5</a:t>
            </a:fld>
            <a:endParaRPr lang="en-US" dirty="0"/>
          </a:p>
        </p:txBody>
      </p:sp>
    </p:spTree>
    <p:extLst>
      <p:ext uri="{BB962C8B-B14F-4D97-AF65-F5344CB8AC3E}">
        <p14:creationId xmlns:p14="http://schemas.microsoft.com/office/powerpoint/2010/main" val="2497914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Database nologging has been extended with two new modes: </a:t>
            </a:r>
          </a:p>
          <a:p>
            <a:pPr lvl="2"/>
            <a:r>
              <a:rPr lang="en-US" altLang="en-US" i="1" dirty="0"/>
              <a:t>Standby Nologging for Data Availability</a:t>
            </a:r>
            <a:r>
              <a:rPr lang="en-US" altLang="en-US" dirty="0"/>
              <a:t/>
            </a:r>
            <a:br>
              <a:rPr lang="en-US" altLang="en-US" dirty="0"/>
            </a:br>
            <a:r>
              <a:rPr lang="en-US" altLang="en-US" dirty="0">
                <a:latin typeface="Courier New" panose="02070309020205020404" pitchFamily="49" charset="0"/>
                <a:cs typeface="Courier New" panose="02070309020205020404" pitchFamily="49" charset="0"/>
              </a:rPr>
              <a:t>STANDBY NOLOGGING FOR DATA AVAILABILITY</a:t>
            </a:r>
            <a:r>
              <a:rPr lang="en-US" altLang="en-US" dirty="0"/>
              <a:t> mode causes the load operation to send the loaded data to each standby through its own connection to the standby. The commit is delayed until all the standbys have applied the data as part of running managed recovery in an Active Data Guard environment.</a:t>
            </a:r>
          </a:p>
          <a:p>
            <a:pPr lvl="2"/>
            <a:r>
              <a:rPr lang="en-US" altLang="en-US" i="1" dirty="0"/>
              <a:t>Standby Nologging for Load Performance</a:t>
            </a:r>
            <a:r>
              <a:rPr lang="en-US" altLang="en-US" dirty="0"/>
              <a:t/>
            </a:r>
            <a:br>
              <a:rPr lang="en-US" altLang="en-US" dirty="0"/>
            </a:br>
            <a:r>
              <a:rPr lang="en-US" altLang="en-US" dirty="0">
                <a:latin typeface="Courier New" panose="02070309020205020404" pitchFamily="49" charset="0"/>
                <a:cs typeface="Courier New" panose="02070309020205020404" pitchFamily="49" charset="0"/>
              </a:rPr>
              <a:t>STANDBY NOLOGGING FOR LOAD PERFORMANCE</a:t>
            </a:r>
            <a:r>
              <a:rPr lang="en-US" altLang="en-US" dirty="0"/>
              <a:t> is similar to the previous mode except that the loading process can stop sending the data to the standbys if the network cannot keep up with the speed at which data is being loaded to the primary. In this mode it is possible that the standbys may have missing data, but each standby automatically fetches the data from the primary as a normal part of running managed recovery in an Active Data Guard environment.</a:t>
            </a:r>
          </a:p>
          <a:p>
            <a:pPr lvl="1"/>
            <a:r>
              <a:rPr lang="en-US" altLang="en-US" dirty="0"/>
              <a:t>When you issue any of these statements, the primary database must at least be mounted (and it can also be open). The statement can take a considerable amount of time to complete, because it waits for all unlogged direct write I/O to finish.</a:t>
            </a:r>
          </a:p>
          <a:p>
            <a:pPr lvl="1"/>
            <a:r>
              <a:rPr lang="en-US" altLang="en-US" dirty="0"/>
              <a:t>These modes provide better support for use in an Oracle Active Data Guard environment without significantly increasing the amount of redo generated.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50</a:t>
            </a:fld>
            <a:endParaRPr lang="en-US" dirty="0"/>
          </a:p>
        </p:txBody>
      </p:sp>
    </p:spTree>
    <p:extLst>
      <p:ext uri="{BB962C8B-B14F-4D97-AF65-F5344CB8AC3E}">
        <p14:creationId xmlns:p14="http://schemas.microsoft.com/office/powerpoint/2010/main" val="99341869"/>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16 - </a:t>
            </a:r>
            <a:fld id="{7C951E65-0BAA-4B24-AD87-683F8269D8DB}" type="slidenum">
              <a:rPr lang="en-US" smtClean="0"/>
              <a:pPr>
                <a:defRPr/>
              </a:pPr>
              <a:t>500</a:t>
            </a:fld>
            <a:endParaRPr lang="en-US" dirty="0"/>
          </a:p>
        </p:txBody>
      </p:sp>
    </p:spTree>
    <p:extLst>
      <p:ext uri="{BB962C8B-B14F-4D97-AF65-F5344CB8AC3E}">
        <p14:creationId xmlns:p14="http://schemas.microsoft.com/office/powerpoint/2010/main" val="153254811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5353231"/>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502</a:t>
            </a:fld>
            <a:endParaRPr lang="en-US" dirty="0"/>
          </a:p>
        </p:txBody>
      </p:sp>
    </p:spTree>
    <p:extLst>
      <p:ext uri="{BB962C8B-B14F-4D97-AF65-F5344CB8AC3E}">
        <p14:creationId xmlns:p14="http://schemas.microsoft.com/office/powerpoint/2010/main" val="2434527548"/>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Recovery Manager (RMAN) can be used to back up and recover a standby database. Backups that you make on a physical standby database are usable at a primary database or another standby database. </a:t>
            </a:r>
          </a:p>
          <a:p>
            <a:pPr lvl="1" eaLnBrk="1" hangingPunct="1"/>
            <a:r>
              <a:rPr lang="en-US" altLang="en-US" dirty="0"/>
              <a:t>A recovery catalog is required when you use RMAN in a Data Guard configuration containing physical standby databases. Metadata for the primary database and all standby databases is stored in the recovery catalog.</a:t>
            </a:r>
          </a:p>
          <a:p>
            <a:pPr lvl="1" eaLnBrk="1" hangingPunct="1"/>
            <a:r>
              <a:rPr lang="en-US" altLang="en-US" dirty="0"/>
              <a:t>Oracle Maximum Availability Architecture (MAA) best practices recommend that backups be taken at both the primary and the standby databases to:</a:t>
            </a:r>
          </a:p>
          <a:p>
            <a:pPr lvl="2" eaLnBrk="1" hangingPunct="1"/>
            <a:r>
              <a:rPr lang="en-US" altLang="en-US" dirty="0"/>
              <a:t>Reduce mean time to recover (MTTR)</a:t>
            </a:r>
          </a:p>
          <a:p>
            <a:pPr lvl="2" eaLnBrk="1" hangingPunct="1"/>
            <a:r>
              <a:rPr lang="en-US" altLang="en-US" dirty="0"/>
              <a:t>Handle outages at multiple sites</a:t>
            </a:r>
          </a:p>
          <a:p>
            <a:pPr lvl="2" eaLnBrk="1" hangingPunct="1"/>
            <a:r>
              <a:rPr lang="en-US" altLang="en-US" dirty="0"/>
              <a:t>Avoid introducing new site practices during switchover and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503</a:t>
            </a:fld>
            <a:endParaRPr lang="en-US" dirty="0"/>
          </a:p>
        </p:txBody>
      </p:sp>
    </p:spTree>
    <p:extLst>
      <p:ext uri="{BB962C8B-B14F-4D97-AF65-F5344CB8AC3E}">
        <p14:creationId xmlns:p14="http://schemas.microsoft.com/office/powerpoint/2010/main" val="3484890459"/>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RMAN can back up the standby database and its associated archived redo logs. Standby backups of data files, control files, and archived redo logs are fully interchangeable with primary database backups. You can execute the </a:t>
            </a:r>
            <a:r>
              <a:rPr lang="en-US" altLang="en-US" dirty="0">
                <a:latin typeface="Courier New" panose="02070309020205020404" pitchFamily="49" charset="0"/>
              </a:rPr>
              <a:t>RESTORE</a:t>
            </a:r>
            <a:r>
              <a:rPr lang="en-US" altLang="en-US" dirty="0"/>
              <a:t> command to restore a backup of a standby data file to the primary database, and you can restore a backup of a primary data file to the standby database. </a:t>
            </a:r>
          </a:p>
          <a:p>
            <a:pPr lvl="1" eaLnBrk="1" hangingPunct="1"/>
            <a:r>
              <a:rPr lang="en-US" altLang="en-US" dirty="0"/>
              <a:t>Both the primary database and standby database must use the same recovery catalog. Note that you do not need to register the standby database in the catalog if the primary is already registered; simply connect to the standby database and execute the </a:t>
            </a:r>
            <a:r>
              <a:rPr lang="en-US" altLang="en-US" dirty="0">
                <a:latin typeface="Courier New" panose="02070309020205020404" pitchFamily="49" charset="0"/>
              </a:rPr>
              <a:t>BACKUP</a:t>
            </a:r>
            <a:r>
              <a:rPr lang="en-US" altLang="en-US" dirty="0"/>
              <a:t> command.</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504</a:t>
            </a:fld>
            <a:endParaRPr lang="en-US" dirty="0"/>
          </a:p>
        </p:txBody>
      </p:sp>
    </p:spTree>
    <p:extLst>
      <p:ext uri="{BB962C8B-B14F-4D97-AF65-F5344CB8AC3E}">
        <p14:creationId xmlns:p14="http://schemas.microsoft.com/office/powerpoint/2010/main" val="4137846822"/>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If physical standby database backups are to be usable for restore jobs at the primary site, you must be connected to the recovery catalog when backing up the standby database or you must resynchronize the physical standby database shortly after the backup. This step is necessary because there is no way for the primary database to know about the standby backups unless the backup records are stored in the recovery catalog. </a:t>
            </a:r>
          </a:p>
          <a:p>
            <a:pPr lvl="1" eaLnBrk="1" hangingPunct="1"/>
            <a:r>
              <a:rPr lang="en-US" altLang="en-US" dirty="0"/>
              <a:t>When you back up the standby database, you must connect to the standby database with the </a:t>
            </a:r>
            <a:r>
              <a:rPr lang="en-US" altLang="en-US" dirty="0">
                <a:latin typeface="Courier New" panose="02070309020205020404" pitchFamily="49" charset="0"/>
              </a:rPr>
              <a:t>TARGET</a:t>
            </a:r>
            <a:r>
              <a:rPr lang="en-US" altLang="en-US" dirty="0"/>
              <a:t> keyword (not the </a:t>
            </a:r>
            <a:r>
              <a:rPr lang="en-US" altLang="en-US" dirty="0">
                <a:latin typeface="Courier New" panose="02070309020205020404" pitchFamily="49" charset="0"/>
              </a:rPr>
              <a:t>AUXILIARY</a:t>
            </a:r>
            <a:r>
              <a:rPr lang="en-US" altLang="en-US" dirty="0"/>
              <a:t> keyword). The standby database essentially “substitutes” for the primary database during the backup.</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505</a:t>
            </a:fld>
            <a:endParaRPr lang="en-US" dirty="0"/>
          </a:p>
        </p:txBody>
      </p:sp>
    </p:spTree>
    <p:extLst>
      <p:ext uri="{BB962C8B-B14F-4D97-AF65-F5344CB8AC3E}">
        <p14:creationId xmlns:p14="http://schemas.microsoft.com/office/powerpoint/2010/main" val="1162875885"/>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recovery catalog tracks the files in the Oracle Data Guard environment by associating every database file or backup file with a </a:t>
            </a:r>
            <a:r>
              <a:rPr lang="en-US" altLang="en-US" dirty="0">
                <a:latin typeface="Courier New" panose="02070309020205020404" pitchFamily="49" charset="0"/>
              </a:rPr>
              <a:t>DB_UNIQUE_NAME</a:t>
            </a:r>
            <a:r>
              <a:rPr lang="en-US" altLang="en-US" dirty="0"/>
              <a:t>. The database that creates a file is associated with the file. For example, if RMAN backs up the database with the unique name “standby1,” then standby1 is associated with this backup. A backup remains associated with the database that created it unless you use the </a:t>
            </a:r>
            <a:r>
              <a:rPr lang="en-US" altLang="en-US" dirty="0">
                <a:latin typeface="Courier New" panose="02070309020205020404" pitchFamily="49" charset="0"/>
              </a:rPr>
              <a:t>CHANGE ... RESET DB_UNIQUE_NAME</a:t>
            </a:r>
            <a:r>
              <a:rPr lang="en-US" altLang="en-US" dirty="0"/>
              <a:t> to associate the backup with a different database.</a:t>
            </a:r>
          </a:p>
          <a:p>
            <a:pPr lvl="1" eaLnBrk="1" hangingPunct="1"/>
            <a:r>
              <a:rPr lang="en-US" altLang="en-US" dirty="0"/>
              <a:t>The accessibility of a backup is different from its association. In an Oracle Data Guard environment, the recovery catalog considers disk backups as accessible only to the database with which it is associated, whereas tape backups created on one database are accessible to all databases. If a backup file is not associated with any database, the row describing it in the recovery catalog view shows null for the </a:t>
            </a:r>
            <a:r>
              <a:rPr lang="en-US" altLang="en-US" dirty="0">
                <a:latin typeface="Courier New" panose="02070309020205020404" pitchFamily="49" charset="0"/>
              </a:rPr>
              <a:t>SITE_KEY</a:t>
            </a:r>
            <a:r>
              <a:rPr lang="en-US" altLang="en-US" dirty="0"/>
              <a:t> column. By default, RMAN associates files whose </a:t>
            </a:r>
            <a:r>
              <a:rPr lang="en-US" altLang="en-US" dirty="0">
                <a:latin typeface="Courier New" panose="02070309020205020404" pitchFamily="49" charset="0"/>
              </a:rPr>
              <a:t>SITE_KEY</a:t>
            </a:r>
            <a:r>
              <a:rPr lang="en-US" altLang="en-US" dirty="0"/>
              <a:t> is null with the target database.</a:t>
            </a:r>
          </a:p>
          <a:p>
            <a:pPr lvl="1" eaLnBrk="1" hangingPunct="1"/>
            <a:r>
              <a:rPr lang="en-US" altLang="en-US" dirty="0"/>
              <a:t>RMAN commands such as </a:t>
            </a:r>
            <a:r>
              <a:rPr lang="en-US" altLang="en-US" dirty="0">
                <a:latin typeface="Courier New" panose="02070309020205020404" pitchFamily="49" charset="0"/>
              </a:rPr>
              <a:t>BACKUP</a:t>
            </a:r>
            <a:r>
              <a:rPr lang="en-US" altLang="en-US" dirty="0"/>
              <a:t>, </a:t>
            </a:r>
            <a:r>
              <a:rPr lang="en-US" altLang="en-US" dirty="0">
                <a:latin typeface="Courier New" panose="02070309020205020404" pitchFamily="49" charset="0"/>
              </a:rPr>
              <a:t>RESTORE</a:t>
            </a:r>
            <a:r>
              <a:rPr lang="en-US" altLang="en-US" dirty="0"/>
              <a:t>, and </a:t>
            </a:r>
            <a:r>
              <a:rPr lang="en-US" altLang="en-US" dirty="0">
                <a:latin typeface="Courier New" panose="02070309020205020404" pitchFamily="49" charset="0"/>
              </a:rPr>
              <a:t>CROSSCHECK</a:t>
            </a:r>
            <a:r>
              <a:rPr lang="en-US" altLang="en-US" dirty="0"/>
              <a:t> work on any accessible backups. For example, for a </a:t>
            </a:r>
            <a:r>
              <a:rPr lang="en-US" altLang="en-US" dirty="0">
                <a:latin typeface="Courier New" panose="02070309020205020404" pitchFamily="49" charset="0"/>
              </a:rPr>
              <a:t>RECOVER COPY</a:t>
            </a:r>
            <a:r>
              <a:rPr lang="en-US" altLang="en-US" dirty="0"/>
              <a:t> operation, RMAN considers only image copies that are associated with the database as eligible to be recovered. RMAN considers the incremental backups on disk and tape as eligible to recover the image copies. In a database recovery, RMAN considers only the disk backups associated with the database and all files on tape as eligible to be restored.</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506</a:t>
            </a:fld>
            <a:endParaRPr lang="en-US" dirty="0"/>
          </a:p>
        </p:txBody>
      </p:sp>
    </p:spTree>
    <p:extLst>
      <p:ext uri="{BB962C8B-B14F-4D97-AF65-F5344CB8AC3E}">
        <p14:creationId xmlns:p14="http://schemas.microsoft.com/office/powerpoint/2010/main" val="3683296790"/>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dirty="0"/>
              <a:t>You can back up your logical standby database by using the same method that you use for your primary database. The backup files are not interchangeable with the primary database. Remember that this is a different database.</a:t>
            </a:r>
          </a:p>
          <a:p>
            <a:pPr lvl="1" eaLnBrk="1" hangingPunct="1">
              <a:defRPr/>
            </a:pPr>
            <a:r>
              <a:rPr lang="en-US" dirty="0"/>
              <a:t>You can use the same recovery techniques as you use with any other database for loss of data files or online log files. You must use the backups of the logical (not the primary) database. </a:t>
            </a:r>
          </a:p>
          <a:p>
            <a:pPr lvl="1" eaLnBrk="1" hangingPunct="1">
              <a:defRPr/>
            </a:pPr>
            <a:r>
              <a:rPr lang="en-US" dirty="0"/>
              <a:t>If the entire logical standby database is lost, you must re-create the logical standby. </a:t>
            </a:r>
          </a:p>
          <a:p>
            <a:pPr lvl="1" eaLnBrk="1" hangingPunct="1">
              <a:defRPr/>
            </a:pPr>
            <a:r>
              <a:rPr lang="en-US" dirty="0"/>
              <a:t>If you lose all copies of your control file, you must use a binary copy of the control file when performing the recovery. (Using a trace file or the </a:t>
            </a:r>
            <a:r>
              <a:rPr lang="en-US" dirty="0">
                <a:latin typeface="Courier New" pitchFamily="49" charset="0"/>
              </a:rPr>
              <a:t>CREATE</a:t>
            </a:r>
            <a:r>
              <a:rPr lang="en-US" dirty="0"/>
              <a:t> </a:t>
            </a:r>
            <a:r>
              <a:rPr lang="en-US" dirty="0">
                <a:latin typeface="Courier New" pitchFamily="49" charset="0"/>
              </a:rPr>
              <a:t>CONTROLFILE</a:t>
            </a:r>
            <a:r>
              <a:rPr lang="en-US" dirty="0"/>
              <a:t> command for control file recovery does not create a logical standby control file.) Make a binary copy of the control file by doing either of the following:</a:t>
            </a:r>
          </a:p>
          <a:p>
            <a:pPr lvl="2" eaLnBrk="1" hangingPunct="1">
              <a:defRPr/>
            </a:pPr>
            <a:r>
              <a:rPr lang="en-US" dirty="0"/>
              <a:t>Shut down the logical standby and copy the control file to a backup. </a:t>
            </a:r>
          </a:p>
          <a:p>
            <a:pPr lvl="2" eaLnBrk="1" hangingPunct="1">
              <a:defRPr/>
            </a:pPr>
            <a:r>
              <a:rPr lang="en-US" dirty="0"/>
              <a:t>Issue the following command while the logical standby database is open:</a:t>
            </a:r>
          </a:p>
          <a:p>
            <a:pPr marL="461963" lvl="4" eaLnBrk="1" hangingPunct="1">
              <a:defRPr/>
            </a:pPr>
            <a:r>
              <a:rPr lang="en-US" dirty="0" smtClean="0"/>
              <a:t>ALTER </a:t>
            </a:r>
            <a:r>
              <a:rPr lang="en-US" dirty="0"/>
              <a:t>DATABASE BACKUP CONTROLFILE TO '&lt;filename&gt;';</a:t>
            </a:r>
          </a:p>
          <a:p>
            <a:pPr lvl="1" indent="6350" eaLnBrk="1" hangingPunct="1">
              <a:defRPr/>
            </a:pPr>
            <a:r>
              <a:rPr lang="en-US" dirty="0"/>
              <a:t> This command creates a binary copy of the control file with the name that you supply</a:t>
            </a:r>
            <a:r>
              <a:rPr lang="en-US" dirty="0" smtClean="0"/>
              <a:t>.</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507</a:t>
            </a:fld>
            <a:endParaRPr lang="en-US" dirty="0"/>
          </a:p>
        </p:txBody>
      </p:sp>
    </p:spTree>
    <p:extLst>
      <p:ext uri="{BB962C8B-B14F-4D97-AF65-F5344CB8AC3E}">
        <p14:creationId xmlns:p14="http://schemas.microsoft.com/office/powerpoint/2010/main" val="4242951015"/>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In a Data Guard configuration, you should use an RMAN recovery catalog. This permits backups taken on one database server to be restored to another database server. If you use only the control file as the RMAN repository, the primary database will have no knowledge of backups taken on the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508</a:t>
            </a:fld>
            <a:endParaRPr lang="en-US" dirty="0"/>
          </a:p>
        </p:txBody>
      </p:sp>
    </p:spTree>
    <p:extLst>
      <p:ext uri="{BB962C8B-B14F-4D97-AF65-F5344CB8AC3E}">
        <p14:creationId xmlns:p14="http://schemas.microsoft.com/office/powerpoint/2010/main" val="1993077533"/>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a:xfrm>
            <a:off x="457200" y="4617720"/>
            <a:ext cx="6858000" cy="5440680"/>
          </a:xfrm>
        </p:spPr>
        <p:txBody>
          <a:bodyPr/>
          <a:lstStyle/>
          <a:p>
            <a:pPr lvl="2" eaLnBrk="1" hangingPunct="1">
              <a:spcBef>
                <a:spcPts val="0"/>
              </a:spcBef>
              <a:buNone/>
              <a:defRPr/>
            </a:pPr>
            <a:r>
              <a:rPr lang="en-US" dirty="0"/>
              <a:t>1.	Configure the database </a:t>
            </a:r>
            <a:r>
              <a:rPr lang="en-US" altLang="ja-JP" dirty="0"/>
              <a:t>in which</a:t>
            </a:r>
            <a:r>
              <a:rPr lang="en-US" dirty="0"/>
              <a:t> you want to store the recovery catalog</a:t>
            </a:r>
            <a:r>
              <a:rPr lang="en-US" altLang="ja-JP" dirty="0"/>
              <a:t>. </a:t>
            </a:r>
          </a:p>
          <a:p>
            <a:pPr lvl="3" eaLnBrk="1" hangingPunct="1">
              <a:buNone/>
              <a:defRPr/>
            </a:pPr>
            <a:r>
              <a:rPr lang="en-US" dirty="0"/>
              <a:t>a.	Determine the database in which you will install the recovery catalog schema. Be sure to consider your backup and recovery procedures for this database. </a:t>
            </a:r>
          </a:p>
          <a:p>
            <a:pPr lvl="3" eaLnBrk="1" hangingPunct="1">
              <a:buNone/>
              <a:defRPr/>
            </a:pPr>
            <a:r>
              <a:rPr lang="en-US" dirty="0"/>
              <a:t>b.	Create a tablespace for the recovery catalog, which becomes the default tablespace for the recovery catalog owner. The amount of space required by the recovery catalog schema depends on the number of databases monitored by the catalog. The typical space requirement is 15 MB for each database registered in the recovery catalog.</a:t>
            </a:r>
          </a:p>
          <a:p>
            <a:pPr marL="509588" lvl="4" eaLnBrk="1" hangingPunct="1">
              <a:spcBef>
                <a:spcPts val="600"/>
              </a:spcBef>
              <a:defRPr/>
            </a:pPr>
            <a:r>
              <a:rPr lang="en-US" dirty="0"/>
              <a:t>SQL&gt; CREATE TABLESPACE rc_ts DATAFILE SIZE 30M;</a:t>
            </a:r>
          </a:p>
          <a:p>
            <a:pPr lvl="2" eaLnBrk="1" hangingPunct="1">
              <a:spcAft>
                <a:spcPct val="30000"/>
              </a:spcAft>
              <a:buNone/>
              <a:defRPr/>
            </a:pPr>
            <a:r>
              <a:rPr lang="en-US" dirty="0"/>
              <a:t>2.	</a:t>
            </a:r>
            <a:r>
              <a:rPr lang="en-US" dirty="0">
                <a:ea typeface="MS PGothic" pitchFamily="34" charset="-128"/>
              </a:rPr>
              <a:t>Create a user to serve as the recovery catalog owner. Set the default tablespace for this user to the tablespace that you created for the recovery catalog. Be sure to provide </a:t>
            </a:r>
            <a:r>
              <a:rPr lang="en-US" dirty="0">
                <a:latin typeface="Courier New" pitchFamily="49" charset="0"/>
                <a:ea typeface="MS PGothic" pitchFamily="34" charset="-128"/>
              </a:rPr>
              <a:t>UNLIMITED</a:t>
            </a:r>
            <a:r>
              <a:rPr lang="en-US" dirty="0">
                <a:ea typeface="MS PGothic" pitchFamily="34" charset="-128"/>
              </a:rPr>
              <a:t> quota on this tablespace for the user. After creating the user, grant the </a:t>
            </a:r>
            <a:r>
              <a:rPr lang="en-US" dirty="0">
                <a:latin typeface="Courier New" pitchFamily="49" charset="0"/>
                <a:ea typeface="MS PGothic" pitchFamily="34" charset="-128"/>
              </a:rPr>
              <a:t>RECOVERY_CATALOG_OWNER</a:t>
            </a:r>
            <a:r>
              <a:rPr lang="en-US" dirty="0">
                <a:ea typeface="MS PGothic" pitchFamily="34" charset="-128"/>
              </a:rPr>
              <a:t> role to the user.</a:t>
            </a:r>
          </a:p>
          <a:p>
            <a:pPr marL="463550" lvl="4" indent="-1588" eaLnBrk="1" hangingPunct="1">
              <a:spcBef>
                <a:spcPts val="0"/>
              </a:spcBef>
              <a:defRPr/>
            </a:pPr>
            <a:r>
              <a:rPr lang="en-US" dirty="0"/>
              <a:t>SQL&gt; CREATE USER rcowner IDENTIFIED BY rcpass</a:t>
            </a:r>
          </a:p>
          <a:p>
            <a:pPr marL="463550" lvl="4" indent="-1588" eaLnBrk="1" hangingPunct="1">
              <a:spcBef>
                <a:spcPts val="0"/>
              </a:spcBef>
              <a:defRPr/>
            </a:pPr>
            <a:r>
              <a:rPr lang="en-US" dirty="0"/>
              <a:t>  2  TEMPORARY TABLESPACE temp</a:t>
            </a:r>
          </a:p>
          <a:p>
            <a:pPr marL="463550" lvl="4" indent="-1588" eaLnBrk="1" hangingPunct="1">
              <a:spcBef>
                <a:spcPts val="0"/>
              </a:spcBef>
              <a:defRPr/>
            </a:pPr>
            <a:r>
              <a:rPr lang="en-US" dirty="0"/>
              <a:t>  3  DEFAULT TABLESPACE rc_ts</a:t>
            </a:r>
          </a:p>
          <a:p>
            <a:pPr marL="463550" lvl="4" indent="-1588" eaLnBrk="1" hangingPunct="1">
              <a:spcBef>
                <a:spcPts val="0"/>
              </a:spcBef>
              <a:defRPr/>
            </a:pPr>
            <a:r>
              <a:rPr lang="en-US" dirty="0"/>
              <a:t>  4  QUOTA UNLIMITED ON rc_ts;</a:t>
            </a:r>
          </a:p>
          <a:p>
            <a:pPr marL="463550" lvl="4" indent="-1588" eaLnBrk="1" hangingPunct="1">
              <a:spcBef>
                <a:spcPts val="0"/>
              </a:spcBef>
              <a:defRPr/>
            </a:pPr>
            <a:r>
              <a:rPr lang="en-US" dirty="0"/>
              <a:t>SQL&gt; GRANT recovery_catalog_owner TO rcowner;</a:t>
            </a:r>
          </a:p>
          <a:p>
            <a:pPr lvl="2" eaLnBrk="1" hangingPunct="1">
              <a:spcBef>
                <a:spcPts val="800"/>
              </a:spcBef>
              <a:buNone/>
            </a:pPr>
            <a:r>
              <a:rPr lang="en-US" altLang="en-US" dirty="0"/>
              <a:t>3.	Use the </a:t>
            </a:r>
            <a:r>
              <a:rPr lang="en-US" altLang="en-US" dirty="0">
                <a:latin typeface="Courier New" panose="02070309020205020404" pitchFamily="49" charset="0"/>
              </a:rPr>
              <a:t>CREATE</a:t>
            </a:r>
            <a:r>
              <a:rPr lang="en-US" altLang="en-US" dirty="0"/>
              <a:t> </a:t>
            </a:r>
            <a:r>
              <a:rPr lang="en-US" altLang="en-US" dirty="0">
                <a:latin typeface="Courier New" panose="02070309020205020404" pitchFamily="49" charset="0"/>
              </a:rPr>
              <a:t>CATALOG</a:t>
            </a:r>
            <a:r>
              <a:rPr lang="en-US" altLang="en-US" dirty="0"/>
              <a:t> RMAN command to create the catalog tables in the default tablespace of the catalog owner.</a:t>
            </a:r>
          </a:p>
          <a:p>
            <a:pPr marL="461963" lvl="4" eaLnBrk="1" hangingPunct="1"/>
            <a:r>
              <a:rPr lang="en-US" altLang="en-US" dirty="0"/>
              <a:t>$ rman</a:t>
            </a:r>
          </a:p>
          <a:p>
            <a:pPr marL="461963" lvl="4" eaLnBrk="1" hangingPunct="1">
              <a:spcBef>
                <a:spcPts val="0"/>
              </a:spcBef>
            </a:pPr>
            <a:r>
              <a:rPr lang="en-US" altLang="en-US" dirty="0"/>
              <a:t>RMAN&gt; CONNECT CATALOG rcowner/rcpass</a:t>
            </a:r>
          </a:p>
          <a:p>
            <a:pPr marL="461963" lvl="4" eaLnBrk="1" hangingPunct="1">
              <a:spcBef>
                <a:spcPts val="0"/>
              </a:spcBef>
            </a:pPr>
            <a:r>
              <a:rPr lang="en-US" altLang="en-US" dirty="0"/>
              <a:t>RMAN&gt; CREATE CATALOG</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509</a:t>
            </a:fld>
            <a:endParaRPr lang="en-US" dirty="0"/>
          </a:p>
        </p:txBody>
      </p:sp>
    </p:spTree>
    <p:extLst>
      <p:ext uri="{BB962C8B-B14F-4D97-AF65-F5344CB8AC3E}">
        <p14:creationId xmlns:p14="http://schemas.microsoft.com/office/powerpoint/2010/main" val="1115141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standby redo log is used only when the database is in the standby role to store redo data received from the primary database. Standby redo logs form a separate pool of log file groups. Configuring standby redo log files is highly recommended for all databases in a Data Guard configuration to aid in role reversal.</a:t>
            </a:r>
          </a:p>
          <a:p>
            <a:pPr lvl="1" eaLnBrk="1" hangingPunct="1"/>
            <a:r>
              <a:rPr lang="en-US" altLang="en-US" dirty="0"/>
              <a:t>You should create at least one more standby redo log group than you have online redo log groups in the primary database. In addition, each standby redo log file must be at least as large as the largest redo log file in the redo log of the redo source database. </a:t>
            </a:r>
          </a:p>
          <a:p>
            <a:pPr lvl="1" eaLnBrk="1" hangingPunct="1"/>
            <a:r>
              <a:rPr lang="en-US" altLang="en-US" dirty="0"/>
              <a:t>A standby redo log is required to implement:</a:t>
            </a:r>
          </a:p>
          <a:p>
            <a:pPr lvl="2" eaLnBrk="1" hangingPunct="1"/>
            <a:r>
              <a:rPr lang="en-US" altLang="en-US" dirty="0"/>
              <a:t>Synchronous transport mode</a:t>
            </a:r>
          </a:p>
          <a:p>
            <a:pPr lvl="2" eaLnBrk="1" hangingPunct="1"/>
            <a:r>
              <a:rPr lang="en-US" altLang="en-US" dirty="0"/>
              <a:t>Real-time apply </a:t>
            </a:r>
          </a:p>
          <a:p>
            <a:pPr lvl="2" eaLnBrk="1" hangingPunct="1"/>
            <a:r>
              <a:rPr lang="en-US" altLang="en-US" dirty="0"/>
              <a:t>Cascaded redo log destinations</a:t>
            </a:r>
          </a:p>
          <a:p>
            <a:pPr lvl="1" eaLnBrk="1" hangingPunct="1"/>
            <a:r>
              <a:rPr lang="en-US" altLang="en-US" b="1" dirty="0"/>
              <a:t>Note:</a:t>
            </a:r>
            <a:r>
              <a:rPr lang="en-US" altLang="en-US" dirty="0"/>
              <a:t> By configuring the standby redo logs on the primary database, the standby redo logs are created automatically on the standby database when you execute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RMAN command. They will also be automatically created on the Far Sync server as well when it is created, provided that they already exist on the primary machine. Far Sync will be discussed later in the course.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51</a:t>
            </a:fld>
            <a:endParaRPr lang="en-US" dirty="0"/>
          </a:p>
        </p:txBody>
      </p:sp>
    </p:spTree>
    <p:extLst>
      <p:ext uri="{BB962C8B-B14F-4D97-AF65-F5344CB8AC3E}">
        <p14:creationId xmlns:p14="http://schemas.microsoft.com/office/powerpoint/2010/main" val="3515614357"/>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dirty="0" smtClean="0"/>
              <a:t>After creating the recovery catalog, you must register the target databases in the recovery catalog. Only the primary database is registered by using the </a:t>
            </a:r>
            <a:r>
              <a:rPr lang="en-US" dirty="0" smtClean="0">
                <a:latin typeface="Courier New" pitchFamily="49" charset="0"/>
              </a:rPr>
              <a:t>REGISTER</a:t>
            </a:r>
            <a:r>
              <a:rPr lang="en-US" dirty="0" smtClean="0"/>
              <a:t> </a:t>
            </a:r>
            <a:r>
              <a:rPr lang="en-US" dirty="0" smtClean="0">
                <a:latin typeface="Courier New" pitchFamily="49" charset="0"/>
              </a:rPr>
              <a:t>DATABASE</a:t>
            </a:r>
            <a:r>
              <a:rPr lang="en-US" dirty="0" smtClean="0"/>
              <a:t> command. A standby database is automatically registered in the recovery catalog when you connect to it or when the </a:t>
            </a:r>
            <a:r>
              <a:rPr lang="en-US" dirty="0" smtClean="0">
                <a:latin typeface="Courier New" pitchFamily="49" charset="0"/>
              </a:rPr>
              <a:t>CONFIGURE</a:t>
            </a:r>
            <a:r>
              <a:rPr lang="en-US" dirty="0" smtClean="0"/>
              <a:t> </a:t>
            </a:r>
            <a:r>
              <a:rPr lang="en-US" dirty="0" smtClean="0">
                <a:latin typeface="Courier New" pitchFamily="49" charset="0"/>
              </a:rPr>
              <a:t>DB_UNIQUE_NAME</a:t>
            </a:r>
            <a:r>
              <a:rPr lang="en-US" dirty="0" smtClean="0"/>
              <a:t> command is executed to specify the net service name for the physical standby database.</a:t>
            </a:r>
          </a:p>
          <a:p>
            <a:pPr lvl="1" eaLnBrk="1" hangingPunct="1">
              <a:defRPr/>
            </a:pPr>
            <a:r>
              <a:rPr lang="en-US" dirty="0" smtClean="0"/>
              <a:t>To register your primary database:</a:t>
            </a:r>
          </a:p>
          <a:p>
            <a:pPr lvl="2" eaLnBrk="1" hangingPunct="1">
              <a:buNone/>
              <a:defRPr/>
            </a:pPr>
            <a:r>
              <a:rPr lang="en-US" dirty="0" smtClean="0"/>
              <a:t>1.	Invoke RMAN and connect to the recovery catalog database and to the target database, as shown in the following example:</a:t>
            </a:r>
          </a:p>
          <a:p>
            <a:pPr lvl="1" eaLnBrk="1" hangingPunct="1">
              <a:defRPr/>
            </a:pPr>
            <a:r>
              <a:rPr lang="en-US" dirty="0" err="1">
                <a:latin typeface="Courier New" panose="02070309020205020404" pitchFamily="49" charset="0"/>
              </a:rPr>
              <a:t>rman</a:t>
            </a:r>
            <a:r>
              <a:rPr lang="en-US" dirty="0">
                <a:latin typeface="Courier New" panose="02070309020205020404" pitchFamily="49" charset="0"/>
              </a:rPr>
              <a:t> TARGET / CATALOG </a:t>
            </a:r>
            <a:r>
              <a:rPr lang="en-US" dirty="0" err="1">
                <a:latin typeface="Courier New" panose="02070309020205020404" pitchFamily="49" charset="0"/>
              </a:rPr>
              <a:t>rcowner</a:t>
            </a:r>
            <a:r>
              <a:rPr lang="en-US" dirty="0">
                <a:latin typeface="Courier New" panose="02070309020205020404" pitchFamily="49" charset="0"/>
              </a:rPr>
              <a:t>/</a:t>
            </a:r>
            <a:r>
              <a:rPr lang="en-US" dirty="0" err="1">
                <a:latin typeface="Courier New" panose="02070309020205020404" pitchFamily="49" charset="0"/>
              </a:rPr>
              <a:t>rcpass@reccatdb</a:t>
            </a:r>
            <a:endParaRPr lang="en-US" dirty="0">
              <a:latin typeface="Courier New" panose="02070309020205020404" pitchFamily="49" charset="0"/>
            </a:endParaRPr>
          </a:p>
          <a:p>
            <a:pPr lvl="2" eaLnBrk="1" hangingPunct="1">
              <a:buNone/>
              <a:defRPr/>
            </a:pPr>
            <a:r>
              <a:rPr lang="en-US" dirty="0" smtClean="0"/>
              <a:t>2.	Ensure that the target database is mounted or open.</a:t>
            </a:r>
          </a:p>
          <a:p>
            <a:pPr lvl="2" eaLnBrk="1" hangingPunct="1">
              <a:buNone/>
              <a:defRPr/>
            </a:pPr>
            <a:r>
              <a:rPr lang="en-US" dirty="0" smtClean="0"/>
              <a:t>3.	Issue the </a:t>
            </a:r>
            <a:r>
              <a:rPr lang="en-US" dirty="0" smtClean="0">
                <a:latin typeface="Courier New" pitchFamily="49" charset="0"/>
              </a:rPr>
              <a:t>REGISTER</a:t>
            </a:r>
            <a:r>
              <a:rPr lang="en-US" dirty="0" smtClean="0"/>
              <a:t> command to register the target database in the recovery catalog:</a:t>
            </a:r>
          </a:p>
          <a:p>
            <a:pPr lvl="1" eaLnBrk="1" hangingPunct="1">
              <a:defRPr/>
            </a:pPr>
            <a:r>
              <a:rPr lang="en-US" dirty="0">
                <a:latin typeface="Courier New" panose="02070309020205020404" pitchFamily="49" charset="0"/>
              </a:rPr>
              <a:t>RMAN&gt; REGISTER DATABASE;</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510</a:t>
            </a:fld>
            <a:endParaRPr lang="en-US" dirty="0"/>
          </a:p>
        </p:txBody>
      </p:sp>
    </p:spTree>
    <p:extLst>
      <p:ext uri="{BB962C8B-B14F-4D97-AF65-F5344CB8AC3E}">
        <p14:creationId xmlns:p14="http://schemas.microsoft.com/office/powerpoint/2010/main" val="2033357015"/>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the </a:t>
            </a:r>
            <a:r>
              <a:rPr lang="en-US" altLang="en-US" dirty="0">
                <a:latin typeface="Courier New" panose="02070309020205020404" pitchFamily="49" charset="0"/>
              </a:rPr>
              <a:t>CONFIGURE</a:t>
            </a:r>
            <a:r>
              <a:rPr lang="en-US" altLang="en-US" dirty="0"/>
              <a:t> RMAN command to register and configure settings for databases in your Data Guard configuration. </a:t>
            </a:r>
          </a:p>
          <a:p>
            <a:pPr lvl="1" eaLnBrk="1" hangingPunct="1"/>
            <a:r>
              <a:rPr lang="en-US" altLang="en-US" dirty="0"/>
              <a:t>RMAN uses the </a:t>
            </a:r>
            <a:r>
              <a:rPr lang="en-US" altLang="en-US" dirty="0">
                <a:latin typeface="Courier New" panose="02070309020205020404" pitchFamily="49" charset="0"/>
              </a:rPr>
              <a:t>DB_UNIQUE_NAME</a:t>
            </a:r>
            <a:r>
              <a:rPr lang="en-US" altLang="en-US" dirty="0"/>
              <a:t> initialization parameter to distinguish the databases in the Data Guard configuration. You can use the </a:t>
            </a:r>
            <a:r>
              <a:rPr lang="en-US" altLang="en-US" dirty="0">
                <a:latin typeface="Courier New" panose="02070309020205020404" pitchFamily="49" charset="0"/>
              </a:rPr>
              <a:t>CONFIGURE</a:t>
            </a:r>
            <a:r>
              <a:rPr lang="en-US" altLang="en-US" dirty="0"/>
              <a:t> command with the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DB_UNIQUE_NAME</a:t>
            </a:r>
            <a:r>
              <a:rPr lang="en-US" altLang="en-US" dirty="0"/>
              <a:t> clause to create a persistent configuration for a database in a Data Guard configuration without connecting to the database as </a:t>
            </a:r>
            <a:r>
              <a:rPr lang="en-US" altLang="en-US" dirty="0">
                <a:latin typeface="Courier New" panose="02070309020205020404" pitchFamily="49" charset="0"/>
              </a:rPr>
              <a:t>TARGET</a:t>
            </a:r>
            <a:r>
              <a:rPr lang="en-US" altLang="en-US" dirty="0"/>
              <a:t>. Use the </a:t>
            </a:r>
            <a:r>
              <a:rPr lang="en-US" altLang="en-US" dirty="0">
                <a:latin typeface="Courier New" panose="02070309020205020404" pitchFamily="49" charset="0"/>
              </a:rPr>
              <a:t>SET</a:t>
            </a:r>
            <a:r>
              <a:rPr lang="en-US" altLang="en-US" dirty="0"/>
              <a:t> </a:t>
            </a:r>
            <a:r>
              <a:rPr lang="en-US" altLang="en-US" dirty="0">
                <a:latin typeface="Courier New" panose="02070309020205020404" pitchFamily="49" charset="0"/>
              </a:rPr>
              <a:t>DBID</a:t>
            </a:r>
            <a:r>
              <a:rPr lang="en-US" altLang="en-US" dirty="0"/>
              <a:t> command to set the </a:t>
            </a:r>
            <a:r>
              <a:rPr lang="en-US" altLang="en-US" dirty="0">
                <a:latin typeface="Courier New" panose="02070309020205020404" pitchFamily="49" charset="0"/>
              </a:rPr>
              <a:t>DBID</a:t>
            </a:r>
            <a:r>
              <a:rPr lang="en-US" altLang="en-US" dirty="0"/>
              <a:t> in the RMAN session so that you can configure a standby database when RMAN is not connected as </a:t>
            </a:r>
            <a:r>
              <a:rPr lang="en-US" altLang="en-US" dirty="0">
                <a:latin typeface="Courier New" panose="02070309020205020404" pitchFamily="49" charset="0"/>
              </a:rPr>
              <a:t>TARGET</a:t>
            </a:r>
            <a:r>
              <a:rPr lang="en-US" altLang="en-US" dirty="0"/>
              <a:t> to a database in the Data Guard environment. You can also use this technique to create a configuration for a standby database that is not yet created. </a:t>
            </a:r>
          </a:p>
          <a:p>
            <a:pPr lvl="1" eaLnBrk="1" hangingPunct="1"/>
            <a:r>
              <a:rPr lang="en-US" altLang="en-US" dirty="0"/>
              <a:t>RMAN must be connected to a recovery catalog when you create or alter a configuration for a database in the Data Guard environment</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511</a:t>
            </a:fld>
            <a:endParaRPr lang="en-US" dirty="0"/>
          </a:p>
        </p:txBody>
      </p:sp>
    </p:spTree>
    <p:extLst>
      <p:ext uri="{BB962C8B-B14F-4D97-AF65-F5344CB8AC3E}">
        <p14:creationId xmlns:p14="http://schemas.microsoft.com/office/powerpoint/2010/main" val="1356323947"/>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1" eaLnBrk="1" hangingPunct="1">
              <a:spcBef>
                <a:spcPts val="600"/>
              </a:spcBef>
            </a:pPr>
            <a:r>
              <a:rPr lang="en-US" altLang="en-US" b="1" dirty="0"/>
              <a:t>Configuring a Persistent Setting: Example</a:t>
            </a:r>
          </a:p>
          <a:p>
            <a:pPr lvl="1" eaLnBrk="1" hangingPunct="1">
              <a:spcBef>
                <a:spcPts val="600"/>
              </a:spcBef>
            </a:pPr>
            <a:r>
              <a:rPr lang="en-US" altLang="en-US" sz="1000" dirty="0">
                <a:latin typeface="Courier New" panose="02070309020205020404" pitchFamily="49" charset="0"/>
              </a:rPr>
              <a:t>[oracle@host01 ~]$ rman target sys/oracle_4U@boston catalog rcowner/rcpass@emrep</a:t>
            </a:r>
          </a:p>
          <a:p>
            <a:pPr lvl="1" eaLnBrk="1" hangingPunct="1">
              <a:spcBef>
                <a:spcPts val="600"/>
              </a:spcBef>
            </a:pPr>
            <a:endParaRPr lang="en-US" altLang="en-US" sz="1000" dirty="0">
              <a:latin typeface="Courier New" panose="02070309020205020404" pitchFamily="49" charset="0"/>
            </a:endParaRPr>
          </a:p>
          <a:p>
            <a:pPr lvl="1" eaLnBrk="1" hangingPunct="1">
              <a:spcBef>
                <a:spcPts val="600"/>
              </a:spcBef>
            </a:pPr>
            <a:r>
              <a:rPr lang="en-US" altLang="en-US" sz="1000" dirty="0">
                <a:latin typeface="Courier New" panose="02070309020205020404" pitchFamily="49" charset="0"/>
              </a:rPr>
              <a:t>Recovery Manager: Release 12.1.0.1.0 - Production on Wed Dec 18 16:04:49 2013</a:t>
            </a:r>
          </a:p>
          <a:p>
            <a:pPr lvl="1" eaLnBrk="1" hangingPunct="1">
              <a:spcBef>
                <a:spcPts val="200"/>
              </a:spcBef>
            </a:pPr>
            <a:r>
              <a:rPr lang="en-US" altLang="en-US" sz="1000" dirty="0">
                <a:latin typeface="Courier New" panose="02070309020205020404" pitchFamily="49" charset="0"/>
              </a:rPr>
              <a:t>Copyright (c) 1982, 2013, Oracle and/or its affiliates.  All rights reserved.</a:t>
            </a:r>
          </a:p>
          <a:p>
            <a:pPr lvl="1" eaLnBrk="1" hangingPunct="1">
              <a:spcBef>
                <a:spcPts val="200"/>
              </a:spcBef>
            </a:pPr>
            <a:r>
              <a:rPr lang="en-US" altLang="en-US" sz="1000" dirty="0">
                <a:latin typeface="Courier New" panose="02070309020205020404" pitchFamily="49" charset="0"/>
              </a:rPr>
              <a:t>connected to target database: BOSTON (DBID=2524687871, not open)</a:t>
            </a:r>
          </a:p>
          <a:p>
            <a:pPr lvl="1" eaLnBrk="1" hangingPunct="1">
              <a:spcBef>
                <a:spcPts val="200"/>
              </a:spcBef>
            </a:pPr>
            <a:r>
              <a:rPr lang="en-US" altLang="en-US" sz="1000" dirty="0">
                <a:latin typeface="Courier New" panose="02070309020205020404" pitchFamily="49" charset="0"/>
              </a:rPr>
              <a:t>connected to recovery catalog </a:t>
            </a:r>
            <a:r>
              <a:rPr lang="en-US" altLang="en-US" sz="1000" dirty="0" smtClean="0">
                <a:latin typeface="Courier New" panose="02070309020205020404" pitchFamily="49" charset="0"/>
              </a:rPr>
              <a:t>database</a:t>
            </a:r>
            <a:endParaRPr lang="en-US" altLang="en-US" sz="1000" dirty="0">
              <a:latin typeface="Courier New" panose="02070309020205020404" pitchFamily="49" charset="0"/>
            </a:endParaRPr>
          </a:p>
          <a:p>
            <a:pPr lvl="1" eaLnBrk="1" hangingPunct="1">
              <a:spcBef>
                <a:spcPts val="0"/>
              </a:spcBef>
            </a:pPr>
            <a:endParaRPr lang="en-US" altLang="en-US" sz="1000" dirty="0">
              <a:latin typeface="Courier New" panose="02070309020205020404" pitchFamily="49" charset="0"/>
            </a:endParaRPr>
          </a:p>
          <a:p>
            <a:pPr lvl="1" eaLnBrk="1" hangingPunct="1">
              <a:spcBef>
                <a:spcPts val="600"/>
              </a:spcBef>
            </a:pPr>
            <a:r>
              <a:rPr lang="en-US" altLang="en-US" sz="1000" dirty="0">
                <a:latin typeface="Courier New" panose="02070309020205020404" pitchFamily="49" charset="0"/>
              </a:rPr>
              <a:t>RMAN&gt; configure controlfile autobackup on;</a:t>
            </a:r>
          </a:p>
          <a:p>
            <a:pPr lvl="1" eaLnBrk="1" hangingPunct="1">
              <a:spcBef>
                <a:spcPts val="200"/>
              </a:spcBef>
            </a:pPr>
            <a:r>
              <a:rPr lang="en-US" altLang="en-US" sz="1000" dirty="0">
                <a:latin typeface="Courier New" panose="02070309020205020404" pitchFamily="49" charset="0"/>
              </a:rPr>
              <a:t>new RMAN configuration parameters:</a:t>
            </a:r>
          </a:p>
          <a:p>
            <a:pPr lvl="1" eaLnBrk="1" hangingPunct="1">
              <a:spcBef>
                <a:spcPts val="200"/>
              </a:spcBef>
            </a:pPr>
            <a:r>
              <a:rPr lang="en-US" altLang="en-US" sz="1000" dirty="0">
                <a:latin typeface="Courier New" panose="02070309020205020404" pitchFamily="49" charset="0"/>
              </a:rPr>
              <a:t>CONFIGURE CONTROLFILE AUTOBACKUP ON;</a:t>
            </a:r>
          </a:p>
          <a:p>
            <a:pPr lvl="1" eaLnBrk="1" hangingPunct="1">
              <a:spcBef>
                <a:spcPts val="200"/>
              </a:spcBef>
            </a:pPr>
            <a:r>
              <a:rPr lang="en-US" altLang="en-US" sz="1000" dirty="0">
                <a:latin typeface="Courier New" panose="02070309020205020404" pitchFamily="49" charset="0"/>
              </a:rPr>
              <a:t>new RMAN configuration parameters are successfully stored</a:t>
            </a:r>
          </a:p>
          <a:p>
            <a:pPr lvl="1" eaLnBrk="1" hangingPunct="1">
              <a:spcBef>
                <a:spcPts val="0"/>
              </a:spcBef>
            </a:pPr>
            <a:endParaRPr lang="en-US" altLang="en-US" sz="1000" dirty="0">
              <a:latin typeface="Courier New" panose="02070309020205020404" pitchFamily="49" charset="0"/>
            </a:endParaRPr>
          </a:p>
          <a:p>
            <a:pPr lvl="1" eaLnBrk="1" hangingPunct="1">
              <a:spcBef>
                <a:spcPts val="600"/>
              </a:spcBef>
            </a:pPr>
            <a:r>
              <a:rPr lang="en-US" altLang="en-US" sz="1000" dirty="0">
                <a:latin typeface="Courier New" panose="02070309020205020404" pitchFamily="49" charset="0"/>
              </a:rPr>
              <a:t>RMAN&gt; show all for db_unique_name boston;</a:t>
            </a:r>
          </a:p>
          <a:p>
            <a:pPr lvl="1" eaLnBrk="1" hangingPunct="1">
              <a:spcBef>
                <a:spcPts val="200"/>
              </a:spcBef>
            </a:pPr>
            <a:r>
              <a:rPr lang="en-US" altLang="en-US" sz="1000" dirty="0">
                <a:latin typeface="Courier New" panose="02070309020205020404" pitchFamily="49" charset="0"/>
              </a:rPr>
              <a:t>RMAN configuration parameters for database with db_unique_name BOSTON are:</a:t>
            </a:r>
          </a:p>
          <a:p>
            <a:pPr lvl="1" eaLnBrk="1" hangingPunct="1">
              <a:spcBef>
                <a:spcPts val="200"/>
              </a:spcBef>
            </a:pPr>
            <a:r>
              <a:rPr lang="en-US" altLang="en-US" sz="1000" dirty="0">
                <a:latin typeface="Courier New" panose="02070309020205020404" pitchFamily="49" charset="0"/>
              </a:rPr>
              <a:t>CONFIGURE RETENTION POLICY TO REDUNDANCY 1; # default</a:t>
            </a:r>
          </a:p>
          <a:p>
            <a:pPr lvl="1" eaLnBrk="1" hangingPunct="1">
              <a:spcBef>
                <a:spcPts val="200"/>
              </a:spcBef>
            </a:pPr>
            <a:r>
              <a:rPr lang="en-US" altLang="en-US" sz="1000" dirty="0">
                <a:latin typeface="Courier New" panose="02070309020205020404" pitchFamily="49" charset="0"/>
              </a:rPr>
              <a:t>CONFIGURE BACKUP OPTIMIZATION OFF; # default</a:t>
            </a:r>
          </a:p>
          <a:p>
            <a:pPr lvl="1" eaLnBrk="1" hangingPunct="1">
              <a:spcBef>
                <a:spcPts val="200"/>
              </a:spcBef>
            </a:pPr>
            <a:r>
              <a:rPr lang="en-US" altLang="en-US" sz="1000" dirty="0">
                <a:latin typeface="Courier New" panose="02070309020205020404" pitchFamily="49" charset="0"/>
              </a:rPr>
              <a:t>CONFIGURE DEFAULT DEVICE TYPE TO DISK; # default</a:t>
            </a:r>
          </a:p>
          <a:p>
            <a:pPr lvl="1" eaLnBrk="1" hangingPunct="1">
              <a:spcBef>
                <a:spcPts val="200"/>
              </a:spcBef>
            </a:pPr>
            <a:r>
              <a:rPr lang="en-US" altLang="en-US" sz="1000" dirty="0">
                <a:latin typeface="Courier New" panose="02070309020205020404" pitchFamily="49" charset="0"/>
              </a:rPr>
              <a:t>CONFIGURE CONTROLFILE AUTOBACKUP ON; # default</a:t>
            </a:r>
          </a:p>
          <a:p>
            <a:pPr lvl="1" eaLnBrk="1" hangingPunct="1">
              <a:spcBef>
                <a:spcPts val="200"/>
              </a:spcBef>
            </a:pPr>
            <a:r>
              <a:rPr lang="en-US" altLang="en-US" sz="1000" dirty="0">
                <a:latin typeface="Courier New" panose="02070309020205020404" pitchFamily="49" charset="0"/>
              </a:rPr>
              <a:t>CONFIGURE CONTROLFILE AUTOBACKUP FORMAT FOR DEVICE TYPE DISK TO '%F'; # default</a:t>
            </a:r>
          </a:p>
          <a:p>
            <a:pPr lvl="1" eaLnBrk="1" hangingPunct="1">
              <a:spcBef>
                <a:spcPts val="200"/>
              </a:spcBef>
            </a:pPr>
            <a:r>
              <a:rPr lang="en-US" altLang="en-US" sz="1000" dirty="0">
                <a:latin typeface="Courier New" panose="02070309020205020404" pitchFamily="49" charset="0"/>
              </a:rPr>
              <a:t>CONFIGURE DEVICE TYPE DISK PARALLELISM 1 BACKUP TYPE TO BACKUPSET; # default</a:t>
            </a:r>
          </a:p>
          <a:p>
            <a:pPr lvl="1" eaLnBrk="1" hangingPunct="1">
              <a:spcBef>
                <a:spcPts val="200"/>
              </a:spcBef>
            </a:pPr>
            <a:r>
              <a:rPr lang="en-US" altLang="en-US" sz="1000" dirty="0">
                <a:latin typeface="Courier New" panose="02070309020205020404" pitchFamily="49" charset="0"/>
              </a:rPr>
              <a:t>CONFIGURE DATAFILE BACKUP COPIES FOR DEVICE TYPE DISK TO 1; # default</a:t>
            </a:r>
          </a:p>
          <a:p>
            <a:pPr lvl="1" eaLnBrk="1" hangingPunct="1">
              <a:spcBef>
                <a:spcPts val="200"/>
              </a:spcBef>
            </a:pPr>
            <a:r>
              <a:rPr lang="en-US" altLang="en-US" sz="1000" dirty="0">
                <a:latin typeface="Courier New" panose="02070309020205020404" pitchFamily="49" charset="0"/>
              </a:rPr>
              <a:t>CONFIGURE ARCHIVELOG BACKUP COPIES FOR DEVICE TYPE DISK TO 1; # default</a:t>
            </a:r>
          </a:p>
          <a:p>
            <a:pPr lvl="1" eaLnBrk="1" hangingPunct="1">
              <a:spcBef>
                <a:spcPts val="200"/>
              </a:spcBef>
            </a:pPr>
            <a:r>
              <a:rPr lang="en-US" altLang="en-US" sz="1000" dirty="0">
                <a:latin typeface="Courier New" panose="02070309020205020404" pitchFamily="49" charset="0"/>
              </a:rPr>
              <a:t>CONFIGURE MAXSETSIZE TO UNLIMITED; # default</a:t>
            </a:r>
          </a:p>
          <a:p>
            <a:pPr lvl="1" eaLnBrk="1" hangingPunct="1">
              <a:spcBef>
                <a:spcPts val="200"/>
              </a:spcBef>
            </a:pPr>
            <a:r>
              <a:rPr lang="en-US" altLang="en-US" sz="1000" dirty="0">
                <a:latin typeface="Courier New" panose="02070309020205020404" pitchFamily="49" charset="0"/>
              </a:rPr>
              <a:t>CONFIGURE ENCRYPTION FOR DATABASE OFF; # default</a:t>
            </a:r>
          </a:p>
          <a:p>
            <a:pPr lvl="1" eaLnBrk="1" hangingPunct="1">
              <a:spcBef>
                <a:spcPts val="200"/>
              </a:spcBef>
            </a:pPr>
            <a:r>
              <a:rPr lang="en-US" altLang="en-US" sz="1000" dirty="0">
                <a:latin typeface="Courier New" panose="02070309020205020404" pitchFamily="49" charset="0"/>
              </a:rPr>
              <a:t>CONFIGURE ENCRYPTION ALGORITHM 'AES128'; # default</a:t>
            </a:r>
          </a:p>
          <a:p>
            <a:pPr lvl="1" eaLnBrk="1" hangingPunct="1">
              <a:spcBef>
                <a:spcPts val="200"/>
              </a:spcBef>
            </a:pPr>
            <a:r>
              <a:rPr lang="en-US" altLang="en-US" sz="1000" dirty="0">
                <a:latin typeface="Courier New" panose="02070309020205020404" pitchFamily="49" charset="0"/>
              </a:rPr>
              <a:t>CONFIGURE COMPRESSION ALGORITHM 'BASIC' AS OF RELEASE 'DEFAULT' OPTIMIZE FOR LOAD TRUE ; # default</a:t>
            </a:r>
          </a:p>
          <a:p>
            <a:pPr lvl="1" eaLnBrk="1" hangingPunct="1">
              <a:spcBef>
                <a:spcPts val="200"/>
              </a:spcBef>
            </a:pPr>
            <a:r>
              <a:rPr lang="en-US" altLang="en-US" sz="1000" dirty="0">
                <a:latin typeface="Courier New" panose="02070309020205020404" pitchFamily="49" charset="0"/>
              </a:rPr>
              <a:t>CONFIGURE RMAN OUTPUT TO KEEP FOR 7 DAYS; # default</a:t>
            </a:r>
          </a:p>
          <a:p>
            <a:pPr lvl="1" eaLnBrk="1" hangingPunct="1">
              <a:spcBef>
                <a:spcPts val="200"/>
              </a:spcBef>
            </a:pPr>
            <a:r>
              <a:rPr lang="en-US" altLang="en-US" sz="1000" dirty="0">
                <a:latin typeface="Courier New" panose="02070309020205020404" pitchFamily="49" charset="0"/>
              </a:rPr>
              <a:t>CONFIGURE ARCHIVELOG DELETION POLICY TO NONE; # default</a:t>
            </a:r>
          </a:p>
          <a:p>
            <a:pPr lvl="1" eaLnBrk="1" hangingPunct="1">
              <a:spcBef>
                <a:spcPts val="200"/>
              </a:spcBef>
            </a:pPr>
            <a:r>
              <a:rPr lang="en-US" altLang="en-US" sz="1000" dirty="0">
                <a:latin typeface="Courier New" panose="02070309020205020404" pitchFamily="49" charset="0"/>
              </a:rPr>
              <a:t>CONFIGURE SNAPSHOT CONTROLFILE NAME TO '/u01/app/oracle/product/12.1.0/dbhome_1/dbs/snapcf_boston.f'; # </a:t>
            </a:r>
            <a:r>
              <a:rPr lang="en-US" altLang="en-US" sz="1000" dirty="0" smtClean="0">
                <a:latin typeface="Courier New" panose="02070309020205020404" pitchFamily="49" charset="0"/>
              </a:rPr>
              <a:t>default</a:t>
            </a:r>
            <a:endParaRPr lang="en-US" altLang="en-US" sz="1000" dirty="0">
              <a:latin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512</a:t>
            </a:fld>
            <a:endParaRPr lang="en-US" dirty="0"/>
          </a:p>
        </p:txBody>
      </p:sp>
    </p:spTree>
    <p:extLst>
      <p:ext uri="{BB962C8B-B14F-4D97-AF65-F5344CB8AC3E}">
        <p14:creationId xmlns:p14="http://schemas.microsoft.com/office/powerpoint/2010/main" val="2732704422"/>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defRPr/>
            </a:pPr>
            <a:r>
              <a:rPr lang="en-US" dirty="0"/>
              <a:t>Configure the retention policy to determine the backups that need to be kept to recover to the specified point in time. This setting specifies that necessary backups should be kept to perform database recovery to any point in time within the specified number of days.</a:t>
            </a:r>
          </a:p>
          <a:p>
            <a:pPr marL="461963" lvl="4" eaLnBrk="1" hangingPunct="1">
              <a:defRPr/>
            </a:pPr>
            <a:r>
              <a:rPr lang="en-US" dirty="0" smtClean="0"/>
              <a:t>	CONFIGURE </a:t>
            </a:r>
            <a:r>
              <a:rPr lang="en-US" dirty="0"/>
              <a:t>RETENTION POLICY TO RECOVERY WINDOW OF &lt;n&gt; DAYS;</a:t>
            </a:r>
          </a:p>
          <a:p>
            <a:pPr lvl="2" eaLnBrk="1" hangingPunct="1">
              <a:buNone/>
              <a:defRPr/>
            </a:pPr>
            <a:r>
              <a:rPr lang="en-US" dirty="0"/>
              <a:t>	Execute the </a:t>
            </a:r>
            <a:r>
              <a:rPr lang="en-US" dirty="0">
                <a:latin typeface="Courier New" pitchFamily="49" charset="0"/>
              </a:rPr>
              <a:t>DELETE</a:t>
            </a:r>
            <a:r>
              <a:rPr lang="en-US" dirty="0"/>
              <a:t> </a:t>
            </a:r>
            <a:r>
              <a:rPr lang="en-US" dirty="0">
                <a:latin typeface="Courier New" pitchFamily="49" charset="0"/>
              </a:rPr>
              <a:t>OBSOLETE</a:t>
            </a:r>
            <a:r>
              <a:rPr lang="en-US" dirty="0"/>
              <a:t> command to delete any backups that are not required by the retention policy.</a:t>
            </a:r>
          </a:p>
          <a:p>
            <a:pPr lvl="2" eaLnBrk="1" hangingPunct="1">
              <a:defRPr/>
            </a:pPr>
            <a:r>
              <a:rPr lang="en-US" dirty="0"/>
              <a:t>Use the </a:t>
            </a:r>
            <a:r>
              <a:rPr lang="en-US" dirty="0">
                <a:latin typeface="Courier New" pitchFamily="49" charset="0"/>
              </a:rPr>
              <a:t>CONFIGURE</a:t>
            </a:r>
            <a:r>
              <a:rPr lang="en-US" dirty="0"/>
              <a:t> </a:t>
            </a:r>
            <a:r>
              <a:rPr lang="en-US" dirty="0">
                <a:latin typeface="Courier New" pitchFamily="49" charset="0"/>
              </a:rPr>
              <a:t>ARCHIVELOG</a:t>
            </a:r>
            <a:r>
              <a:rPr lang="en-US" dirty="0"/>
              <a:t> </a:t>
            </a:r>
            <a:r>
              <a:rPr lang="en-US" dirty="0">
                <a:latin typeface="Courier New" pitchFamily="49" charset="0"/>
              </a:rPr>
              <a:t>DELETION</a:t>
            </a:r>
            <a:r>
              <a:rPr lang="en-US" dirty="0"/>
              <a:t> </a:t>
            </a:r>
            <a:r>
              <a:rPr lang="en-US" dirty="0">
                <a:latin typeface="Courier New" pitchFamily="49" charset="0"/>
              </a:rPr>
              <a:t>POLICY</a:t>
            </a:r>
            <a:r>
              <a:rPr lang="en-US" dirty="0"/>
              <a:t> command to specify when archived logs can be deleted. </a:t>
            </a:r>
          </a:p>
          <a:p>
            <a:pPr lvl="3" eaLnBrk="1" hangingPunct="1">
              <a:defRPr/>
            </a:pPr>
            <a:r>
              <a:rPr lang="en-US" dirty="0"/>
              <a:t>To delete logs after ensuring that they shipped to all destinations:</a:t>
            </a:r>
          </a:p>
          <a:p>
            <a:pPr marL="798513" lvl="4" eaLnBrk="1" hangingPunct="1">
              <a:defRPr/>
            </a:pPr>
            <a:r>
              <a:rPr lang="en-US" dirty="0" smtClean="0"/>
              <a:t>	CONFIGURE </a:t>
            </a:r>
            <a:r>
              <a:rPr lang="en-US" dirty="0"/>
              <a:t>ARCHIVELOG DELETION POLICY TO SHIPPED TO ALL STANDBY;</a:t>
            </a:r>
          </a:p>
          <a:p>
            <a:pPr lvl="3" eaLnBrk="1" hangingPunct="1">
              <a:defRPr/>
            </a:pPr>
            <a:r>
              <a:rPr lang="en-US" dirty="0"/>
              <a:t>To delete logs after ensuring that they were applied on all standby destinations:</a:t>
            </a:r>
          </a:p>
          <a:p>
            <a:pPr marL="796925" lvl="4" eaLnBrk="1" hangingPunct="1">
              <a:defRPr/>
            </a:pPr>
            <a:r>
              <a:rPr lang="en-US" dirty="0" smtClean="0"/>
              <a:t>	CONFIGURE </a:t>
            </a:r>
            <a:r>
              <a:rPr lang="en-US" dirty="0"/>
              <a:t>ARCHIVELOG DELETION POLICY TO APPLIED ON ALL STANDBY;</a:t>
            </a:r>
          </a:p>
          <a:p>
            <a:pPr marL="742950" indent="-171450" eaLnBrk="1" hangingPunct="1">
              <a:buFont typeface="Arial" panose="020B0604020202020204" pitchFamily="34" charset="0"/>
              <a:buChar char="•"/>
              <a:defRPr/>
            </a:pPr>
            <a:r>
              <a:rPr lang="en-US" altLang="en-US" sz="1100" b="0" dirty="0"/>
              <a:t>Configure the connect identifier for the primary database and all standby databases so that RMAN can connect remotely and perform resynchronization when the </a:t>
            </a:r>
            <a:r>
              <a:rPr lang="en-US" altLang="en-US" sz="1100" b="0" dirty="0">
                <a:latin typeface="Courier New" panose="02070309020205020404" pitchFamily="49" charset="0"/>
                <a:cs typeface="Courier New" panose="02070309020205020404" pitchFamily="49" charset="0"/>
              </a:rPr>
              <a:t>RESYNC CATALOG FROM DB_UNIQUE_NAME </a:t>
            </a:r>
            <a:r>
              <a:rPr lang="en-US" altLang="en-US" sz="1100" b="0" dirty="0"/>
              <a:t>command is executed. The connect identifier is the Oracle Net service name that can be used from any database site to connect to the specified database site. </a:t>
            </a:r>
            <a:r>
              <a:rPr lang="en-US" altLang="en-US" sz="1100" b="0" dirty="0">
                <a:latin typeface="Courier New" panose="02070309020205020404" pitchFamily="49" charset="0"/>
                <a:cs typeface="Courier New" panose="02070309020205020404" pitchFamily="49" charset="0"/>
              </a:rPr>
              <a:t>CONFIGURE DB_UNIQUE_NAME </a:t>
            </a:r>
            <a:r>
              <a:rPr lang="en-US" altLang="en-US" sz="1100" b="0" dirty="0"/>
              <a:t>implicitly registers the database</a:t>
            </a:r>
            <a:r>
              <a:rPr lang="en-US" altLang="en-US" b="0" dirty="0" smtClean="0"/>
              <a:t>.</a:t>
            </a:r>
            <a:endParaRPr lang="en-US" altLang="en-US" b="0"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513</a:t>
            </a:fld>
            <a:endParaRPr lang="en-US" dirty="0"/>
          </a:p>
        </p:txBody>
      </p:sp>
    </p:spTree>
    <p:extLst>
      <p:ext uri="{BB962C8B-B14F-4D97-AF65-F5344CB8AC3E}">
        <p14:creationId xmlns:p14="http://schemas.microsoft.com/office/powerpoint/2010/main" val="4179550726"/>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physical standby database that you will be using for backups, set RMAN persistent configuration parameters as follows:</a:t>
            </a:r>
          </a:p>
          <a:p>
            <a:pPr lvl="2" eaLnBrk="1" hangingPunct="1"/>
            <a:r>
              <a:rPr lang="en-US" altLang="en-US" dirty="0"/>
              <a:t>Enable automatic backup of the control file and the server parameter file.</a:t>
            </a:r>
          </a:p>
          <a:p>
            <a:pPr marL="461963" lvl="4" eaLnBrk="1" hangingPunct="1"/>
            <a:r>
              <a:rPr lang="en-US" altLang="en-US" dirty="0" smtClean="0"/>
              <a:t>	CONFIGURE </a:t>
            </a:r>
            <a:r>
              <a:rPr lang="en-US" altLang="en-US" dirty="0"/>
              <a:t>CONTROLFILE AUTOBACKUP ON;</a:t>
            </a:r>
          </a:p>
          <a:p>
            <a:pPr lvl="2" eaLnBrk="1" hangingPunct="1"/>
            <a:r>
              <a:rPr lang="en-US" altLang="en-US" dirty="0"/>
              <a:t>Set backup optimization to </a:t>
            </a:r>
            <a:r>
              <a:rPr lang="en-US" altLang="en-US" dirty="0">
                <a:latin typeface="Courier New" panose="02070309020205020404" pitchFamily="49" charset="0"/>
              </a:rPr>
              <a:t>ON</a:t>
            </a:r>
            <a:r>
              <a:rPr lang="en-US" altLang="en-US" dirty="0"/>
              <a:t> so that RMAN does not back up data files for which there is valid backup with the same checkpoint.</a:t>
            </a:r>
          </a:p>
          <a:p>
            <a:pPr marL="461963" lvl="4" eaLnBrk="1" hangingPunct="1"/>
            <a:r>
              <a:rPr lang="en-US" altLang="en-US" dirty="0" smtClean="0"/>
              <a:t>	CONFIGURE </a:t>
            </a:r>
            <a:r>
              <a:rPr lang="en-US" altLang="en-US" dirty="0"/>
              <a:t>BACKUP OPTIMIZATION ON;</a:t>
            </a:r>
          </a:p>
          <a:p>
            <a:pPr lvl="2" eaLnBrk="1" hangingPunct="1"/>
            <a:r>
              <a:rPr lang="en-US" altLang="en-US" dirty="0"/>
              <a:t>Specify the archived log file deletion policy to indicate when archived redo log files are deleted.</a:t>
            </a:r>
          </a:p>
          <a:p>
            <a:pPr marL="461963" lvl="4" eaLnBrk="1" hangingPunct="1"/>
            <a:r>
              <a:rPr lang="en-US" altLang="en-US" dirty="0" smtClean="0"/>
              <a:t>	CONFIGURE </a:t>
            </a:r>
            <a:r>
              <a:rPr lang="en-US" altLang="en-US" dirty="0"/>
              <a:t>ARCHIVELOG DELETION POLICY TO </a:t>
            </a:r>
          </a:p>
          <a:p>
            <a:pPr marL="461963" lvl="4" eaLnBrk="1" hangingPunct="1">
              <a:spcBef>
                <a:spcPts val="0"/>
              </a:spcBef>
            </a:pPr>
            <a:r>
              <a:rPr lang="en-US" altLang="en-US" dirty="0" smtClean="0"/>
              <a:t>	BACKED </a:t>
            </a:r>
            <a:r>
              <a:rPr lang="en-US" altLang="en-US" dirty="0"/>
              <a:t>UP 1 TIMES TO DEVICE TYPE DISK;</a:t>
            </a:r>
          </a:p>
          <a:p>
            <a:pPr lvl="1" eaLnBrk="1" hangingPunct="1"/>
            <a:r>
              <a:rPr lang="en-US" altLang="en-US" dirty="0"/>
              <a:t>When backing up to tape, configure tape channels as required by the media management software. For details about backups to tape and the use of media management software, see </a:t>
            </a:r>
            <a:r>
              <a:rPr lang="en-US" altLang="en-US" i="1" dirty="0"/>
              <a:t>Oracle Data Guard Concepts and Administration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514</a:t>
            </a:fld>
            <a:endParaRPr lang="en-US" dirty="0"/>
          </a:p>
        </p:txBody>
      </p:sp>
    </p:spTree>
    <p:extLst>
      <p:ext uri="{BB962C8B-B14F-4D97-AF65-F5344CB8AC3E}">
        <p14:creationId xmlns:p14="http://schemas.microsoft.com/office/powerpoint/2010/main" val="2622873554"/>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You specify the archived log file deletion policy to indicate that archived logs are deleted after they are applied at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515</a:t>
            </a:fld>
            <a:endParaRPr lang="en-US" dirty="0"/>
          </a:p>
        </p:txBody>
      </p:sp>
    </p:spTree>
    <p:extLst>
      <p:ext uri="{BB962C8B-B14F-4D97-AF65-F5344CB8AC3E}">
        <p14:creationId xmlns:p14="http://schemas.microsoft.com/office/powerpoint/2010/main" val="3157990473"/>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With the Oracle Active Data Guard option, you can enable block change tracking on a physical standby database. When you back up the physical standby database, RMAN uses the block change tracking file to quickly identify the blocks that have changed since the last incremental backup. RMAN reads only the changed blocks rather than the entire data file.</a:t>
            </a:r>
          </a:p>
          <a:p>
            <a:pPr lvl="1" eaLnBrk="1" hangingPunct="1"/>
            <a:r>
              <a:rPr lang="en-US" altLang="en-US" dirty="0"/>
              <a:t>You enable block change tracking from the database home </a:t>
            </a:r>
            <a:r>
              <a:rPr lang="en-US" altLang="en-US" dirty="0">
                <a:solidFill>
                  <a:schemeClr val="tx1"/>
                </a:solidFill>
              </a:rPr>
              <a:t>page. Click the Policy tab on the Backup Settings page. You do not need to set the change tracking file destination if the</a:t>
            </a:r>
            <a:r>
              <a:rPr lang="en-US" altLang="en-US" dirty="0"/>
              <a:t> </a:t>
            </a:r>
            <a:r>
              <a:rPr lang="en-US" altLang="en-US" dirty="0">
                <a:latin typeface="Courier New" panose="02070309020205020404" pitchFamily="49" charset="0"/>
              </a:rPr>
              <a:t>DB_CREATE_FILE_DEST</a:t>
            </a:r>
            <a:r>
              <a:rPr lang="en-US" altLang="en-US" dirty="0"/>
              <a:t> initialization parameter is set, because the file is created as an Oracle Managed File (OMF) file in the </a:t>
            </a:r>
            <a:r>
              <a:rPr lang="en-US" altLang="en-US" dirty="0">
                <a:latin typeface="Courier New" panose="02070309020205020404" pitchFamily="49" charset="0"/>
              </a:rPr>
              <a:t>DB_CREATE_FILE_DEST</a:t>
            </a:r>
            <a:r>
              <a:rPr lang="en-US" altLang="en-US" dirty="0"/>
              <a:t> location. You can, however, specify the name of the change tracking file and place it in any location you choose. </a:t>
            </a:r>
          </a:p>
          <a:p>
            <a:pPr lvl="1" eaLnBrk="1" hangingPunct="1"/>
            <a:r>
              <a:rPr lang="en-US" altLang="en-US" dirty="0"/>
              <a:t>You can also enable or disable block change tracking by using an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SQL command. If the change tracking file is stored in the database area with your database files, it is deleted when you disable change tracking. </a:t>
            </a:r>
          </a:p>
          <a:p>
            <a:pPr lvl="1" eaLnBrk="1" hangingPunct="1"/>
            <a:r>
              <a:rPr lang="en-US" altLang="en-US" dirty="0"/>
              <a:t>You can rename the change tracking file by using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RENAME</a:t>
            </a:r>
            <a:r>
              <a:rPr lang="en-US" altLang="en-US" dirty="0"/>
              <a:t> SQL command. Your database must be in the </a:t>
            </a:r>
            <a:r>
              <a:rPr lang="en-US" altLang="en-US" dirty="0">
                <a:latin typeface="Courier New" panose="02070309020205020404" pitchFamily="49" charset="0"/>
              </a:rPr>
              <a:t>MOUNT</a:t>
            </a:r>
            <a:r>
              <a:rPr lang="en-US" altLang="en-US" dirty="0"/>
              <a:t> state to rename the tracking file.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RENAME</a:t>
            </a:r>
            <a:r>
              <a:rPr lang="en-US" altLang="en-US" dirty="0"/>
              <a:t> </a:t>
            </a:r>
            <a:r>
              <a:rPr lang="en-US" altLang="en-US" dirty="0">
                <a:latin typeface="Courier New" panose="02070309020205020404" pitchFamily="49" charset="0"/>
              </a:rPr>
              <a:t>FILE</a:t>
            </a:r>
            <a:r>
              <a:rPr lang="en-US" altLang="en-US" dirty="0"/>
              <a:t> command updates the control file to refer to the new location. Use the following syntax to rename the change tracking file:</a:t>
            </a:r>
          </a:p>
          <a:p>
            <a:pPr lvl="4" eaLnBrk="1" hangingPunct="1"/>
            <a:r>
              <a:rPr lang="en-US" altLang="en-US" dirty="0"/>
              <a:t>ALTER DATABASE RENAME FILE '...' TO </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516</a:t>
            </a:fld>
            <a:endParaRPr lang="en-US" dirty="0"/>
          </a:p>
        </p:txBody>
      </p:sp>
    </p:spTree>
    <p:extLst>
      <p:ext uri="{BB962C8B-B14F-4D97-AF65-F5344CB8AC3E}">
        <p14:creationId xmlns:p14="http://schemas.microsoft.com/office/powerpoint/2010/main" val="669428443"/>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Oracle Corporation recommends that you implement a daily incremental backup strategy. In this backup strategy, data file image copies are rolled forward with the latest incremental backups. The resulting up-to-date data file image copy is used by RMAN for media recovery. </a:t>
            </a:r>
          </a:p>
          <a:p>
            <a:pPr lvl="1" eaLnBrk="1" hangingPunct="1"/>
            <a:r>
              <a:rPr lang="en-US" altLang="en-US" dirty="0"/>
              <a:t>Perform a full database backup on the first day, followed by an incremental backup on day two. Archived redo logs can be used to recover the database to any point during either day. Beginning on day three, the previous day’s incremental backup is merged with the data file copy and a current incremental backup is taken, allowing fast recovery to any point within the last day. Redo logs can be used to recover the database to any point during the current day.</a:t>
            </a:r>
          </a:p>
          <a:p>
            <a:pPr lvl="1" eaLnBrk="1" hangingPunct="1"/>
            <a:r>
              <a:rPr lang="en-US" altLang="en-US" dirty="0"/>
              <a:t>You can create an RMAN script to take all of the backups (as shown in the slide):</a:t>
            </a:r>
          </a:p>
          <a:p>
            <a:pPr lvl="2" eaLnBrk="1" hangingPunct="1"/>
            <a:r>
              <a:rPr lang="en-US" altLang="en-US" b="1" dirty="0">
                <a:latin typeface="Courier New" panose="02070309020205020404" pitchFamily="49" charset="0"/>
              </a:rPr>
              <a:t>RESYNC</a:t>
            </a:r>
            <a:r>
              <a:rPr lang="en-US" altLang="en-US" b="1" dirty="0"/>
              <a:t> </a:t>
            </a:r>
            <a:r>
              <a:rPr lang="en-US" altLang="en-US" b="1" dirty="0">
                <a:latin typeface="Courier New" panose="02070309020205020404" pitchFamily="49" charset="0"/>
              </a:rPr>
              <a:t>CATALOG</a:t>
            </a:r>
            <a:r>
              <a:rPr lang="en-US" altLang="en-US" b="1" dirty="0"/>
              <a:t> </a:t>
            </a:r>
            <a:r>
              <a:rPr lang="en-US" altLang="en-US" b="1" dirty="0">
                <a:latin typeface="Courier New" panose="02070309020205020404" pitchFamily="49" charset="0"/>
              </a:rPr>
              <a:t>FROM</a:t>
            </a:r>
            <a:r>
              <a:rPr lang="en-US" altLang="en-US" b="1" dirty="0"/>
              <a:t> </a:t>
            </a:r>
            <a:r>
              <a:rPr lang="en-US" altLang="en-US" b="1" dirty="0">
                <a:latin typeface="Courier New" panose="02070309020205020404" pitchFamily="49" charset="0"/>
              </a:rPr>
              <a:t>DB_UNIQUE_NAME</a:t>
            </a:r>
            <a:r>
              <a:rPr lang="en-US" altLang="en-US" b="1" dirty="0"/>
              <a:t> </a:t>
            </a:r>
            <a:r>
              <a:rPr lang="en-US" altLang="en-US" b="1" dirty="0">
                <a:latin typeface="Courier New" panose="02070309020205020404" pitchFamily="49" charset="0"/>
              </a:rPr>
              <a:t>ALL</a:t>
            </a:r>
            <a:r>
              <a:rPr lang="en-US" altLang="en-US" b="1" dirty="0"/>
              <a:t>:</a:t>
            </a:r>
            <a:r>
              <a:rPr lang="en-US" altLang="en-US" dirty="0"/>
              <a:t> Resynchronizes the information from all database sites (primary and other standby databases) in the Data Guard configuration that are known to the recovery catalog.</a:t>
            </a:r>
          </a:p>
          <a:p>
            <a:pPr lvl="2" eaLnBrk="1" hangingPunct="1"/>
            <a:r>
              <a:rPr lang="en-US" altLang="en-US" b="1" dirty="0">
                <a:latin typeface="Courier New" panose="02070309020205020404" pitchFamily="49" charset="0"/>
              </a:rPr>
              <a:t>RECOVER</a:t>
            </a:r>
            <a:r>
              <a:rPr lang="en-US" altLang="en-US" b="1" dirty="0"/>
              <a:t> </a:t>
            </a:r>
            <a:r>
              <a:rPr lang="en-US" altLang="en-US" b="1" dirty="0">
                <a:latin typeface="Courier New" panose="02070309020205020404" pitchFamily="49" charset="0"/>
              </a:rPr>
              <a:t>COPY</a:t>
            </a:r>
            <a:r>
              <a:rPr lang="en-US" altLang="en-US" b="1" dirty="0"/>
              <a:t> </a:t>
            </a:r>
            <a:r>
              <a:rPr lang="en-US" altLang="en-US" b="1" dirty="0">
                <a:latin typeface="Courier New" panose="02070309020205020404" pitchFamily="49" charset="0"/>
              </a:rPr>
              <a:t>OF</a:t>
            </a:r>
            <a:r>
              <a:rPr lang="en-US" altLang="en-US" b="1" dirty="0"/>
              <a:t> </a:t>
            </a:r>
            <a:r>
              <a:rPr lang="en-US" altLang="en-US" b="1" dirty="0">
                <a:latin typeface="Courier New" panose="02070309020205020404" pitchFamily="49" charset="0"/>
              </a:rPr>
              <a:t>DATABASE</a:t>
            </a:r>
            <a:r>
              <a:rPr lang="en-US" altLang="en-US" b="1" dirty="0"/>
              <a:t> </a:t>
            </a:r>
            <a:r>
              <a:rPr lang="en-US" altLang="en-US" b="1" dirty="0">
                <a:latin typeface="Courier New" panose="02070309020205020404" pitchFamily="49" charset="0"/>
              </a:rPr>
              <a:t>WITH</a:t>
            </a:r>
            <a:r>
              <a:rPr lang="en-US" altLang="en-US" b="1" dirty="0"/>
              <a:t> </a:t>
            </a:r>
            <a:r>
              <a:rPr lang="en-US" altLang="en-US" b="1" dirty="0">
                <a:latin typeface="Courier New" panose="02070309020205020404" pitchFamily="49" charset="0"/>
              </a:rPr>
              <a:t>TAG</a:t>
            </a:r>
            <a:r>
              <a:rPr lang="en-US" altLang="en-US" b="1" dirty="0"/>
              <a:t> </a:t>
            </a:r>
            <a:r>
              <a:rPr lang="en-US" altLang="en-US" b="1" dirty="0">
                <a:latin typeface="Courier New" panose="02070309020205020404" pitchFamily="49" charset="0"/>
              </a:rPr>
              <a:t>'dgbkup'</a:t>
            </a:r>
            <a:r>
              <a:rPr lang="en-US" altLang="en-US" b="1" dirty="0"/>
              <a:t>:</a:t>
            </a:r>
            <a:r>
              <a:rPr lang="en-US" altLang="en-US" dirty="0"/>
              <a:t> Rolls forward the level 0 copy of the database by applying the level 1 incremental backup taken the day before.</a:t>
            </a:r>
          </a:p>
          <a:p>
            <a:pPr lvl="3" eaLnBrk="1" hangingPunct="1"/>
            <a:r>
              <a:rPr lang="en-US" altLang="en-US" dirty="0"/>
              <a:t>On day 1, there is no roll forward because there is no incremental level 1 backup.</a:t>
            </a:r>
          </a:p>
          <a:p>
            <a:pPr lvl="3" eaLnBrk="1" hangingPunct="1"/>
            <a:r>
              <a:rPr lang="en-US" altLang="en-US" dirty="0"/>
              <a:t>On day 2, there is no roll forward because there is only a level 0 incremental backup at this time.</a:t>
            </a:r>
          </a:p>
          <a:p>
            <a:pPr lvl="3" eaLnBrk="1" hangingPunct="1"/>
            <a:r>
              <a:rPr lang="en-US" altLang="en-US" dirty="0"/>
              <a:t>On day 3 and the following days, the roll forward is performed using the level 1 incremental backup created on the previous day.</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517</a:t>
            </a:fld>
            <a:endParaRPr lang="en-US" dirty="0"/>
          </a:p>
        </p:txBody>
      </p:sp>
    </p:spTree>
    <p:extLst>
      <p:ext uri="{BB962C8B-B14F-4D97-AF65-F5344CB8AC3E}">
        <p14:creationId xmlns:p14="http://schemas.microsoft.com/office/powerpoint/2010/main" val="900301902"/>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2" eaLnBrk="1" hangingPunct="1"/>
            <a:r>
              <a:rPr lang="en-US" altLang="en-US" b="1" dirty="0">
                <a:latin typeface="Courier New" panose="02070309020205020404" pitchFamily="49" charset="0"/>
              </a:rPr>
              <a:t>BACKUP</a:t>
            </a:r>
            <a:r>
              <a:rPr lang="en-US" altLang="en-US" b="1" dirty="0"/>
              <a:t> </a:t>
            </a:r>
            <a:r>
              <a:rPr lang="en-US" altLang="en-US" b="1" dirty="0">
                <a:latin typeface="Courier New" panose="02070309020205020404" pitchFamily="49" charset="0"/>
              </a:rPr>
              <a:t>DEVICE</a:t>
            </a:r>
            <a:r>
              <a:rPr lang="en-US" altLang="en-US" b="1" dirty="0"/>
              <a:t> </a:t>
            </a:r>
            <a:r>
              <a:rPr lang="en-US" altLang="en-US" b="1" dirty="0">
                <a:latin typeface="Courier New" panose="02070309020205020404" pitchFamily="49" charset="0"/>
              </a:rPr>
              <a:t>TYPE</a:t>
            </a:r>
            <a:r>
              <a:rPr lang="en-US" altLang="en-US" b="1" dirty="0"/>
              <a:t> </a:t>
            </a:r>
            <a:r>
              <a:rPr lang="en-US" altLang="en-US" b="1" dirty="0">
                <a:latin typeface="Courier New" panose="02070309020205020404" pitchFamily="49" charset="0"/>
              </a:rPr>
              <a:t>DISK</a:t>
            </a:r>
            <a:r>
              <a:rPr lang="en-US" altLang="en-US" b="1" dirty="0"/>
              <a:t> </a:t>
            </a:r>
            <a:r>
              <a:rPr lang="en-US" altLang="en-US" b="1" dirty="0">
                <a:latin typeface="Courier New" panose="02070309020205020404" pitchFamily="49" charset="0"/>
              </a:rPr>
              <a:t>INCREMENTAL</a:t>
            </a:r>
            <a:r>
              <a:rPr lang="en-US" altLang="en-US" b="1" dirty="0"/>
              <a:t> </a:t>
            </a:r>
            <a:r>
              <a:rPr lang="en-US" altLang="en-US" b="1" dirty="0">
                <a:latin typeface="Courier New" panose="02070309020205020404" pitchFamily="49" charset="0"/>
              </a:rPr>
              <a:t>LEVEL</a:t>
            </a:r>
            <a:r>
              <a:rPr lang="en-US" altLang="en-US" b="1" dirty="0"/>
              <a:t> </a:t>
            </a:r>
            <a:r>
              <a:rPr lang="en-US" altLang="en-US" b="1" dirty="0">
                <a:latin typeface="Courier New" panose="02070309020205020404" pitchFamily="49" charset="0"/>
              </a:rPr>
              <a:t>1</a:t>
            </a:r>
            <a:r>
              <a:rPr lang="en-US" altLang="en-US" b="1" dirty="0"/>
              <a:t> </a:t>
            </a:r>
            <a:r>
              <a:rPr lang="en-US" altLang="en-US" b="1" dirty="0">
                <a:latin typeface="Courier New" panose="02070309020205020404" pitchFamily="49" charset="0"/>
              </a:rPr>
              <a:t>FOR</a:t>
            </a:r>
            <a:r>
              <a:rPr lang="en-US" altLang="en-US" b="1" dirty="0"/>
              <a:t> </a:t>
            </a:r>
            <a:r>
              <a:rPr lang="en-US" altLang="en-US" b="1" dirty="0">
                <a:latin typeface="Courier New" panose="02070309020205020404" pitchFamily="49" charset="0"/>
              </a:rPr>
              <a:t>RECOVER</a:t>
            </a:r>
            <a:r>
              <a:rPr lang="en-US" altLang="en-US" b="1" dirty="0"/>
              <a:t> </a:t>
            </a:r>
            <a:r>
              <a:rPr lang="en-US" altLang="en-US" b="1" dirty="0">
                <a:latin typeface="Courier New" panose="02070309020205020404" pitchFamily="49" charset="0"/>
              </a:rPr>
              <a:t>OF</a:t>
            </a:r>
            <a:r>
              <a:rPr lang="en-US" altLang="en-US" b="1" dirty="0"/>
              <a:t> </a:t>
            </a:r>
            <a:r>
              <a:rPr lang="en-US" altLang="en-US" b="1" dirty="0">
                <a:latin typeface="Courier New" panose="02070309020205020404" pitchFamily="49" charset="0"/>
              </a:rPr>
              <a:t>COPY</a:t>
            </a:r>
            <a:r>
              <a:rPr lang="en-US" altLang="en-US" b="1" dirty="0"/>
              <a:t> </a:t>
            </a:r>
            <a:r>
              <a:rPr lang="en-US" altLang="en-US" b="1" dirty="0">
                <a:latin typeface="Courier New" panose="02070309020205020404" pitchFamily="49" charset="0"/>
              </a:rPr>
              <a:t>WITH</a:t>
            </a:r>
            <a:r>
              <a:rPr lang="en-US" altLang="en-US" b="1" dirty="0"/>
              <a:t> </a:t>
            </a:r>
            <a:r>
              <a:rPr lang="en-US" altLang="en-US" b="1" dirty="0">
                <a:latin typeface="Courier New" panose="02070309020205020404" pitchFamily="49" charset="0"/>
              </a:rPr>
              <a:t>TAG</a:t>
            </a:r>
            <a:r>
              <a:rPr lang="en-US" altLang="en-US" b="1" dirty="0"/>
              <a:t> </a:t>
            </a:r>
            <a:r>
              <a:rPr lang="en-US" altLang="en-US" b="1" dirty="0">
                <a:latin typeface="Courier New" panose="02070309020205020404" pitchFamily="49" charset="0"/>
              </a:rPr>
              <a:t>'dgbkup'</a:t>
            </a:r>
            <a:r>
              <a:rPr lang="en-US" altLang="en-US" b="1" dirty="0"/>
              <a:t> </a:t>
            </a:r>
            <a:r>
              <a:rPr lang="en-US" altLang="en-US" b="1" dirty="0">
                <a:latin typeface="Courier New" panose="02070309020205020404" pitchFamily="49" charset="0"/>
              </a:rPr>
              <a:t>DATABASE</a:t>
            </a:r>
            <a:r>
              <a:rPr lang="en-US" altLang="en-US" b="1" dirty="0"/>
              <a:t>:</a:t>
            </a:r>
            <a:r>
              <a:rPr lang="en-US" altLang="en-US" dirty="0"/>
              <a:t> Creates a new level 1 incremental backup.</a:t>
            </a:r>
          </a:p>
          <a:p>
            <a:pPr lvl="3" eaLnBrk="1" hangingPunct="1"/>
            <a:r>
              <a:rPr lang="en-US" altLang="en-US" dirty="0"/>
              <a:t>On day 1, a level 0 incremental backup is created.</a:t>
            </a:r>
          </a:p>
          <a:p>
            <a:pPr lvl="3" eaLnBrk="1" hangingPunct="1"/>
            <a:r>
              <a:rPr lang="en-US" altLang="en-US" dirty="0"/>
              <a:t>On day 2 and the following days, a level 1 incremental backup is created.</a:t>
            </a:r>
          </a:p>
          <a:p>
            <a:pPr lvl="2" eaLnBrk="1" hangingPunct="1"/>
            <a:r>
              <a:rPr lang="en-US" altLang="en-US" b="1" dirty="0">
                <a:latin typeface="Courier New" panose="02070309020205020404" pitchFamily="49" charset="0"/>
              </a:rPr>
              <a:t>BACKUP</a:t>
            </a:r>
            <a:r>
              <a:rPr lang="en-US" altLang="en-US" b="1" dirty="0"/>
              <a:t> </a:t>
            </a:r>
            <a:r>
              <a:rPr lang="en-US" altLang="en-US" b="1" dirty="0">
                <a:latin typeface="Courier New" panose="02070309020205020404" pitchFamily="49" charset="0"/>
              </a:rPr>
              <a:t>DEVICE</a:t>
            </a:r>
            <a:r>
              <a:rPr lang="en-US" altLang="en-US" b="1" dirty="0"/>
              <a:t> </a:t>
            </a:r>
            <a:r>
              <a:rPr lang="en-US" altLang="en-US" b="1" dirty="0">
                <a:latin typeface="Courier New" panose="02070309020205020404" pitchFamily="49" charset="0"/>
              </a:rPr>
              <a:t>TYPE</a:t>
            </a:r>
            <a:r>
              <a:rPr lang="en-US" altLang="en-US" b="1" dirty="0"/>
              <a:t> </a:t>
            </a:r>
            <a:r>
              <a:rPr lang="en-US" altLang="en-US" b="1" dirty="0">
                <a:solidFill>
                  <a:schemeClr val="tx1"/>
                </a:solidFill>
                <a:latin typeface="Courier New" panose="02070309020205020404" pitchFamily="49" charset="0"/>
              </a:rPr>
              <a:t>DISK</a:t>
            </a:r>
            <a:r>
              <a:rPr lang="en-US" altLang="en-US" b="1" dirty="0"/>
              <a:t> </a:t>
            </a:r>
            <a:r>
              <a:rPr lang="en-US" altLang="en-US" b="1" dirty="0">
                <a:latin typeface="Courier New" panose="02070309020205020404" pitchFamily="49" charset="0"/>
              </a:rPr>
              <a:t>ARCHIVELOG</a:t>
            </a:r>
            <a:r>
              <a:rPr lang="en-US" altLang="en-US" b="1" dirty="0"/>
              <a:t> </a:t>
            </a:r>
            <a:r>
              <a:rPr lang="en-US" altLang="en-US" b="1" dirty="0">
                <a:latin typeface="Courier New" panose="02070309020205020404" pitchFamily="49" charset="0"/>
              </a:rPr>
              <a:t>ALL</a:t>
            </a:r>
            <a:r>
              <a:rPr lang="en-US" altLang="en-US" b="1" dirty="0"/>
              <a:t>:</a:t>
            </a:r>
            <a:r>
              <a:rPr lang="en-US" altLang="en-US" dirty="0"/>
              <a:t> Backs up archived logs to </a:t>
            </a:r>
            <a:r>
              <a:rPr lang="en-US" altLang="en-US" dirty="0">
                <a:solidFill>
                  <a:schemeClr val="tx1"/>
                </a:solidFill>
              </a:rPr>
              <a:t>disk</a:t>
            </a:r>
            <a:r>
              <a:rPr lang="en-US" altLang="en-US" dirty="0"/>
              <a:t>.</a:t>
            </a:r>
            <a:endParaRPr lang="en-US" altLang="en-US" i="1" dirty="0">
              <a:solidFill>
                <a:schemeClr val="accent2"/>
              </a:solidFill>
            </a:endParaRPr>
          </a:p>
          <a:p>
            <a:pPr lvl="2" eaLnBrk="1" hangingPunct="1"/>
            <a:r>
              <a:rPr lang="en-US" altLang="en-US" b="1" dirty="0">
                <a:latin typeface="Courier New" panose="02070309020205020404" pitchFamily="49" charset="0"/>
              </a:rPr>
              <a:t>BACKUP</a:t>
            </a:r>
            <a:r>
              <a:rPr lang="en-US" altLang="en-US" b="1" dirty="0"/>
              <a:t> </a:t>
            </a:r>
            <a:r>
              <a:rPr lang="en-US" altLang="en-US" b="1" dirty="0">
                <a:latin typeface="Courier New" panose="02070309020205020404" pitchFamily="49" charset="0"/>
              </a:rPr>
              <a:t>BACKUPSET</a:t>
            </a:r>
            <a:r>
              <a:rPr lang="en-US" altLang="en-US" b="1" dirty="0"/>
              <a:t> </a:t>
            </a:r>
            <a:r>
              <a:rPr lang="en-US" altLang="en-US" b="1" dirty="0">
                <a:latin typeface="Courier New" panose="02070309020205020404" pitchFamily="49" charset="0"/>
              </a:rPr>
              <a:t>ALL</a:t>
            </a:r>
            <a:r>
              <a:rPr lang="en-US" altLang="en-US" b="1" dirty="0"/>
              <a:t>:</a:t>
            </a:r>
            <a:r>
              <a:rPr lang="en-US" altLang="en-US" dirty="0"/>
              <a:t> Backs up any backup sets that were created as a result of incremental backup.</a:t>
            </a:r>
          </a:p>
          <a:p>
            <a:pPr lvl="2" eaLnBrk="1" hangingPunct="1"/>
            <a:r>
              <a:rPr lang="en-US" altLang="en-US" b="1" dirty="0">
                <a:latin typeface="Courier New" panose="02070309020205020404" pitchFamily="49" charset="0"/>
              </a:rPr>
              <a:t>DELETE</a:t>
            </a:r>
            <a:r>
              <a:rPr lang="en-US" altLang="en-US" b="1" dirty="0"/>
              <a:t> </a:t>
            </a:r>
            <a:r>
              <a:rPr lang="en-US" altLang="en-US" b="1" dirty="0">
                <a:latin typeface="Courier New" panose="02070309020205020404" pitchFamily="49" charset="0"/>
              </a:rPr>
              <a:t>ARCHIVELOG</a:t>
            </a:r>
            <a:r>
              <a:rPr lang="en-US" altLang="en-US" b="1" dirty="0"/>
              <a:t> </a:t>
            </a:r>
            <a:r>
              <a:rPr lang="en-US" altLang="en-US" b="1" dirty="0">
                <a:latin typeface="Courier New" panose="02070309020205020404" pitchFamily="49" charset="0"/>
              </a:rPr>
              <a:t>ALL</a:t>
            </a:r>
            <a:r>
              <a:rPr lang="en-US" altLang="en-US" b="1" dirty="0"/>
              <a:t>:</a:t>
            </a:r>
            <a:r>
              <a:rPr lang="en-US" altLang="en-US" dirty="0"/>
              <a:t> Deletes archived logs according to the log deletion policy set by the </a:t>
            </a:r>
            <a:r>
              <a:rPr lang="en-US" altLang="en-US" dirty="0">
                <a:latin typeface="Courier New" panose="02070309020205020404" pitchFamily="49" charset="0"/>
              </a:rPr>
              <a:t>CONFIGURE</a:t>
            </a:r>
            <a:r>
              <a:rPr lang="en-US" altLang="en-US" dirty="0"/>
              <a:t> </a:t>
            </a:r>
            <a:r>
              <a:rPr lang="en-US" altLang="en-US" dirty="0">
                <a:latin typeface="Courier New" panose="02070309020205020404" pitchFamily="49" charset="0"/>
              </a:rPr>
              <a:t>ARCHIVELOG</a:t>
            </a:r>
            <a:r>
              <a:rPr lang="en-US" altLang="en-US" dirty="0"/>
              <a:t> </a:t>
            </a:r>
            <a:r>
              <a:rPr lang="en-US" altLang="en-US" dirty="0">
                <a:latin typeface="Courier New" panose="02070309020205020404" pitchFamily="49" charset="0"/>
              </a:rPr>
              <a:t>DELETION</a:t>
            </a:r>
            <a:r>
              <a:rPr lang="en-US" altLang="en-US" dirty="0"/>
              <a:t> </a:t>
            </a:r>
            <a:r>
              <a:rPr lang="en-US" altLang="en-US" dirty="0">
                <a:latin typeface="Courier New" panose="02070309020205020404" pitchFamily="49" charset="0"/>
              </a:rPr>
              <a:t>POLICY</a:t>
            </a:r>
            <a:r>
              <a:rPr lang="en-US" altLang="en-US" dirty="0"/>
              <a:t> command. If the archived logs are in a flash recovery area, they are automatically deleted when more open disk space is required. Therefore, you need to use this command only if you explicitly want to delete logs each day</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518</a:t>
            </a:fld>
            <a:endParaRPr lang="en-US" dirty="0"/>
          </a:p>
        </p:txBody>
      </p:sp>
    </p:spTree>
    <p:extLst>
      <p:ext uri="{BB962C8B-B14F-4D97-AF65-F5344CB8AC3E}">
        <p14:creationId xmlns:p14="http://schemas.microsoft.com/office/powerpoint/2010/main" val="1351089886"/>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These two methods are covered on the following slides.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519</a:t>
            </a:fld>
            <a:endParaRPr lang="en-US" dirty="0"/>
          </a:p>
        </p:txBody>
      </p:sp>
    </p:spTree>
    <p:extLst>
      <p:ext uri="{BB962C8B-B14F-4D97-AF65-F5344CB8AC3E}">
        <p14:creationId xmlns:p14="http://schemas.microsoft.com/office/powerpoint/2010/main" val="3477728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If standby redo logs are available and configured correctly, the RFS process will write the redo received from the primary database to the standby redo logs. Because the files are generally the same size as the online redo logs of the primary database, they should fill up and switch at a similar frequency as the online redo logs. There may be some delay due to the latency of the network transmission of the redo. The additional standby redo log group should allow the log switch of the standby redo logs without causing wait states. At log switch of the standby redo logs, the </a:t>
            </a:r>
            <a:r>
              <a:rPr lang="en-US" altLang="en-US" dirty="0">
                <a:latin typeface="Courier New" panose="02070309020205020404" pitchFamily="49" charset="0"/>
              </a:rPr>
              <a:t>ARC0</a:t>
            </a:r>
            <a:r>
              <a:rPr lang="en-US" altLang="en-US" dirty="0"/>
              <a:t> process will create an archived redo log using the completed standby redo log. </a:t>
            </a:r>
          </a:p>
          <a:p>
            <a:pPr lvl="1" eaLnBrk="1" hangingPunct="1"/>
            <a:r>
              <a:rPr lang="en-US" altLang="en-US" dirty="0"/>
              <a:t>The RFS process creates and writes directly to an archived redo log file instead of the standby redo log if any of the following conditions are met:</a:t>
            </a:r>
          </a:p>
          <a:p>
            <a:pPr lvl="2" eaLnBrk="1" hangingPunct="1"/>
            <a:r>
              <a:rPr lang="en-US" altLang="en-US" dirty="0"/>
              <a:t>There are no standby redo logs.</a:t>
            </a:r>
          </a:p>
          <a:p>
            <a:pPr lvl="2" eaLnBrk="1" hangingPunct="1"/>
            <a:r>
              <a:rPr lang="en-US" altLang="en-US" dirty="0"/>
              <a:t>It cannot find a standby redo log that is the same size as or larger than the incoming online redo log file.</a:t>
            </a:r>
          </a:p>
          <a:p>
            <a:pPr lvl="2" eaLnBrk="1" hangingPunct="1"/>
            <a:r>
              <a:rPr lang="en-US" altLang="en-US" dirty="0"/>
              <a:t>All standby redo logs of the correct size have not yet been archived.</a:t>
            </a:r>
          </a:p>
          <a:p>
            <a:pPr lvl="1" eaLnBrk="1" hangingPunct="1"/>
            <a:r>
              <a:rPr lang="en-US" altLang="en-US" b="1" dirty="0"/>
              <a:t>Note:</a:t>
            </a:r>
            <a:r>
              <a:rPr lang="en-US" altLang="en-US" dirty="0"/>
              <a:t> In previous releases, the parameter </a:t>
            </a:r>
            <a:r>
              <a:rPr lang="en-US" altLang="en-US" dirty="0">
                <a:latin typeface="Courier New" panose="02070309020205020404" pitchFamily="49" charset="0"/>
              </a:rPr>
              <a:t>STANDBY_ARCHIVE_DEST</a:t>
            </a:r>
            <a:r>
              <a:rPr lang="en-US" altLang="en-US" dirty="0"/>
              <a:t> was used to identify the location of the archived redo logs created on the standby database host that were created from the standby redo logs. This parameter is now deprecated, because an appropriate location is automatically chosen.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52</a:t>
            </a:fld>
            <a:endParaRPr lang="en-US" dirty="0"/>
          </a:p>
        </p:txBody>
      </p:sp>
    </p:spTree>
    <p:extLst>
      <p:ext uri="{BB962C8B-B14F-4D97-AF65-F5344CB8AC3E}">
        <p14:creationId xmlns:p14="http://schemas.microsoft.com/office/powerpoint/2010/main" val="566268126"/>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Invoke RMAN and connect to the primary database and the recovery catalog. </a:t>
            </a:r>
          </a:p>
          <a:p>
            <a:pPr lvl="2" eaLnBrk="1" hangingPunct="1"/>
            <a:r>
              <a:rPr lang="en-US" altLang="en-US" dirty="0"/>
              <a:t>Execute the </a:t>
            </a:r>
            <a:r>
              <a:rPr lang="en-US" altLang="en-US" dirty="0">
                <a:latin typeface="Courier New" panose="02070309020205020404" pitchFamily="49" charset="0"/>
              </a:rPr>
              <a:t>RESTORE</a:t>
            </a:r>
            <a:r>
              <a:rPr lang="en-US" altLang="en-US" dirty="0"/>
              <a:t> </a:t>
            </a:r>
            <a:r>
              <a:rPr lang="en-US" altLang="en-US" dirty="0">
                <a:latin typeface="Courier New" panose="02070309020205020404" pitchFamily="49" charset="0"/>
              </a:rPr>
              <a:t>DATAFILE</a:t>
            </a:r>
            <a:r>
              <a:rPr lang="en-US" altLang="en-US" dirty="0"/>
              <a:t> command to restore the data file. </a:t>
            </a:r>
          </a:p>
          <a:p>
            <a:pPr lvl="2" eaLnBrk="1" hangingPunct="1"/>
            <a:r>
              <a:rPr lang="en-US" altLang="en-US" dirty="0"/>
              <a:t>Execute the </a:t>
            </a:r>
            <a:r>
              <a:rPr lang="en-US" altLang="en-US" dirty="0">
                <a:latin typeface="Courier New" panose="02070309020205020404" pitchFamily="49" charset="0"/>
              </a:rPr>
              <a:t>RECOVER</a:t>
            </a:r>
            <a:r>
              <a:rPr lang="en-US" altLang="en-US" dirty="0"/>
              <a:t> </a:t>
            </a:r>
            <a:r>
              <a:rPr lang="en-US" altLang="en-US" dirty="0">
                <a:latin typeface="Courier New" panose="02070309020205020404" pitchFamily="49" charset="0"/>
              </a:rPr>
              <a:t>DATAFILE</a:t>
            </a:r>
            <a:r>
              <a:rPr lang="en-US" altLang="en-US" dirty="0"/>
              <a:t> command to recover the data file.</a:t>
            </a:r>
          </a:p>
          <a:p>
            <a:pPr lvl="1" eaLnBrk="1" hangingPunct="1"/>
            <a:r>
              <a:rPr lang="en-US" altLang="en-US" dirty="0"/>
              <a:t>For detailed information about the </a:t>
            </a:r>
            <a:r>
              <a:rPr lang="en-US" altLang="en-US" dirty="0">
                <a:latin typeface="Courier New" panose="02070309020205020404" pitchFamily="49" charset="0"/>
              </a:rPr>
              <a:t>RESTORE</a:t>
            </a:r>
            <a:r>
              <a:rPr lang="en-US" altLang="en-US" dirty="0"/>
              <a:t> and </a:t>
            </a:r>
            <a:r>
              <a:rPr lang="en-US" altLang="en-US" dirty="0">
                <a:latin typeface="Courier New" panose="02070309020205020404" pitchFamily="49" charset="0"/>
              </a:rPr>
              <a:t>RECOVER</a:t>
            </a:r>
            <a:r>
              <a:rPr lang="en-US" altLang="en-US" dirty="0"/>
              <a:t> commands, see the </a:t>
            </a:r>
            <a:r>
              <a:rPr lang="en-US" altLang="en-US" i="1" dirty="0"/>
              <a:t>Oracle Database Backup and Recovery Reference</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520</a:t>
            </a:fld>
            <a:endParaRPr lang="en-US" dirty="0"/>
          </a:p>
        </p:txBody>
      </p:sp>
    </p:spTree>
    <p:extLst>
      <p:ext uri="{BB962C8B-B14F-4D97-AF65-F5344CB8AC3E}">
        <p14:creationId xmlns:p14="http://schemas.microsoft.com/office/powerpoint/2010/main" val="517314490"/>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b="0" dirty="0"/>
              <a:t>In releases prior to Oracle Database </a:t>
            </a:r>
            <a:r>
              <a:rPr lang="en-US" altLang="en-US" b="0" dirty="0" smtClean="0"/>
              <a:t>19</a:t>
            </a:r>
            <a:r>
              <a:rPr lang="en-US" altLang="en-US" b="0" i="1" dirty="0" smtClean="0"/>
              <a:t>c</a:t>
            </a:r>
            <a:r>
              <a:rPr lang="en-US" altLang="en-US" b="0" dirty="0"/>
              <a:t>, to restore and recover files over the network, you used the RMAN BACKUP INCREMENTAL FROM SCN command to create a backup on the primary database that started at the current SCN of the standby, and it was then used to roll the standby database forward in time. That manual, multi-step method is not necessary as of Oracle </a:t>
            </a:r>
            <a:r>
              <a:rPr lang="en-US" altLang="en-US" b="0"/>
              <a:t>Database </a:t>
            </a:r>
            <a:r>
              <a:rPr lang="en-US" altLang="en-US" b="0" smtClean="0"/>
              <a:t>19</a:t>
            </a:r>
            <a:r>
              <a:rPr lang="en-US" altLang="en-US" b="0" i="1" smtClean="0"/>
              <a:t>c</a:t>
            </a:r>
            <a:r>
              <a:rPr lang="en-US" altLang="en-US" b="0" dirty="0"/>
              <a:t>.</a:t>
            </a:r>
          </a:p>
          <a:p>
            <a:pPr lvl="1"/>
            <a:r>
              <a:rPr lang="en-US" altLang="en-US" b="0" dirty="0"/>
              <a:t>As of Oracle Database </a:t>
            </a:r>
            <a:r>
              <a:rPr lang="en-US" altLang="en-US" b="0" dirty="0" smtClean="0"/>
              <a:t>19</a:t>
            </a:r>
            <a:r>
              <a:rPr lang="en-US" altLang="en-US" b="0" i="1" dirty="0" smtClean="0"/>
              <a:t>c</a:t>
            </a:r>
            <a:r>
              <a:rPr lang="en-US" altLang="en-US" b="0" dirty="0"/>
              <a:t>, RMAN lets you restore or recover files by connecting, over the network, to a physical standby database that contains the required files. You can restore an entire database, data files, control files, spfile, or tablespaces. Restoring files over the network is very useful in scenarios where you need to synchronize the primary and standby databases. RMAN restores database files, over the network, from a physical standby database by using the </a:t>
            </a:r>
            <a:r>
              <a:rPr lang="en-US" altLang="en-US" b="0" dirty="0">
                <a:latin typeface="Courier New" panose="02070309020205020404" pitchFamily="49" charset="0"/>
                <a:cs typeface="Courier New" panose="02070309020205020404" pitchFamily="49" charset="0"/>
              </a:rPr>
              <a:t>FROM SERVICE </a:t>
            </a:r>
            <a:r>
              <a:rPr lang="en-US" altLang="en-US" b="0" dirty="0"/>
              <a:t>clause of the </a:t>
            </a:r>
            <a:r>
              <a:rPr lang="en-US" altLang="en-US" b="0" dirty="0">
                <a:latin typeface="Courier New" panose="02070309020205020404" pitchFamily="49" charset="0"/>
                <a:cs typeface="Courier New" panose="02070309020205020404" pitchFamily="49" charset="0"/>
              </a:rPr>
              <a:t>RESTORE</a:t>
            </a:r>
            <a:r>
              <a:rPr lang="en-US" altLang="en-US" b="0" dirty="0"/>
              <a:t> command. The </a:t>
            </a:r>
            <a:r>
              <a:rPr lang="en-US" altLang="en-US" b="0" dirty="0">
                <a:latin typeface="Courier New" panose="02070309020205020404" pitchFamily="49" charset="0"/>
                <a:cs typeface="Courier New" panose="02070309020205020404" pitchFamily="49" charset="0"/>
              </a:rPr>
              <a:t>FROM SERVICE </a:t>
            </a:r>
            <a:r>
              <a:rPr lang="en-US" altLang="en-US" b="0" dirty="0"/>
              <a:t>clause provides the service name of the physical standby database from which the files must be restored. During the restore operation, RMAN creates backup sets, on the physical standby database, of the files that need to be restored and then transfers these backup sets to the target database over the network</a:t>
            </a:r>
            <a:endParaRPr lang="en-US" altLang="en-US" dirty="0"/>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521</a:t>
            </a:fld>
            <a:endParaRPr lang="en-US" dirty="0"/>
          </a:p>
        </p:txBody>
      </p:sp>
    </p:spTree>
    <p:extLst>
      <p:ext uri="{BB962C8B-B14F-4D97-AF65-F5344CB8AC3E}">
        <p14:creationId xmlns:p14="http://schemas.microsoft.com/office/powerpoint/2010/main" val="2212048982"/>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defRPr/>
            </a:pPr>
            <a:r>
              <a:rPr lang="en-US" dirty="0">
                <a:solidFill>
                  <a:schemeClr val="tx1"/>
                </a:solidFill>
              </a:rPr>
              <a:t>In Oracle Database </a:t>
            </a:r>
            <a:r>
              <a:rPr lang="en-US" dirty="0" smtClean="0">
                <a:solidFill>
                  <a:schemeClr val="tx1"/>
                </a:solidFill>
              </a:rPr>
              <a:t>12</a:t>
            </a:r>
            <a:r>
              <a:rPr lang="en-US" i="1" dirty="0" smtClean="0">
                <a:solidFill>
                  <a:schemeClr val="tx1"/>
                </a:solidFill>
              </a:rPr>
              <a:t>c</a:t>
            </a:r>
            <a:r>
              <a:rPr lang="en-US" dirty="0">
                <a:solidFill>
                  <a:schemeClr val="tx1"/>
                </a:solidFill>
              </a:rPr>
              <a:t>, t</a:t>
            </a:r>
            <a:r>
              <a:rPr lang="en-US" dirty="0"/>
              <a:t>he </a:t>
            </a:r>
            <a:r>
              <a:rPr lang="en-US" dirty="0">
                <a:latin typeface="Courier New" pitchFamily="49" charset="0"/>
                <a:cs typeface="Courier New" pitchFamily="49" charset="0"/>
              </a:rPr>
              <a:t>RECOVER … FROM SERVICE </a:t>
            </a:r>
            <a:r>
              <a:rPr lang="en-US" dirty="0"/>
              <a:t>command refreshes the standby data files and rolls them forward to the same point in time as the primary. However, the standby control file still contains old SCN values, which are lower than the SCN values in the standby data files. Therefore, to complete the synchronization of the physical standby database, you must refresh the standby control file to update the SCN#. Therefore, you have to place the physical standby database in </a:t>
            </a:r>
            <a:r>
              <a:rPr lang="en-US" dirty="0">
                <a:latin typeface="Courier New" pitchFamily="49" charset="0"/>
                <a:cs typeface="Courier New" pitchFamily="49" charset="0"/>
              </a:rPr>
              <a:t>NOMOUNT</a:t>
            </a:r>
            <a:r>
              <a:rPr lang="en-US" dirty="0"/>
              <a:t> mode and restore using the control file of the primary database to standby.</a:t>
            </a:r>
            <a:endParaRPr lang="en-US" dirty="0">
              <a:solidFill>
                <a:schemeClr val="tx1"/>
              </a:solidFill>
            </a:endParaRPr>
          </a:p>
          <a:p>
            <a:pPr lvl="1">
              <a:defRPr/>
            </a:pPr>
            <a:r>
              <a:rPr lang="en-US" dirty="0">
                <a:solidFill>
                  <a:schemeClr val="tx1"/>
                </a:solidFill>
              </a:rPr>
              <a:t>The automation in </a:t>
            </a:r>
            <a:r>
              <a:rPr lang="en-US" dirty="0">
                <a:latin typeface="Arial" charset="0"/>
              </a:rPr>
              <a:t>Oracle Database 18c </a:t>
            </a:r>
            <a:r>
              <a:rPr lang="en-US" dirty="0">
                <a:solidFill>
                  <a:schemeClr val="tx1"/>
                </a:solidFill>
              </a:rPr>
              <a:t>performs the following steps:</a:t>
            </a:r>
            <a:endParaRPr lang="en-US" sz="950" dirty="0">
              <a:solidFill>
                <a:schemeClr val="tx1"/>
              </a:solidFill>
            </a:endParaRPr>
          </a:p>
          <a:p>
            <a:pPr lvl="2">
              <a:buFont typeface="+mj-lt"/>
              <a:buAutoNum type="arabicPeriod"/>
              <a:defRPr/>
            </a:pPr>
            <a:r>
              <a:rPr lang="en-US" dirty="0">
                <a:solidFill>
                  <a:schemeClr val="tx1"/>
                </a:solidFill>
              </a:rPr>
              <a:t>Remember all data file names on the standby.</a:t>
            </a:r>
            <a:endParaRPr lang="en-US" sz="950" dirty="0">
              <a:solidFill>
                <a:schemeClr val="tx1"/>
              </a:solidFill>
            </a:endParaRPr>
          </a:p>
          <a:p>
            <a:pPr lvl="2">
              <a:buFont typeface="+mj-lt"/>
              <a:buAutoNum type="arabicPeriod"/>
              <a:defRPr/>
            </a:pPr>
            <a:r>
              <a:rPr lang="en-US" dirty="0">
                <a:solidFill>
                  <a:schemeClr val="tx1"/>
                </a:solidFill>
              </a:rPr>
              <a:t>Restart standby in nomount.</a:t>
            </a:r>
            <a:endParaRPr lang="en-US" sz="950" dirty="0">
              <a:solidFill>
                <a:schemeClr val="tx1"/>
              </a:solidFill>
            </a:endParaRPr>
          </a:p>
          <a:p>
            <a:pPr lvl="2">
              <a:buFont typeface="+mj-lt"/>
              <a:buAutoNum type="arabicPeriod"/>
              <a:defRPr/>
            </a:pPr>
            <a:r>
              <a:rPr lang="en-US" dirty="0">
                <a:solidFill>
                  <a:schemeClr val="tx1"/>
                </a:solidFill>
              </a:rPr>
              <a:t>Restore controlfile from primary.</a:t>
            </a:r>
            <a:endParaRPr lang="en-US" sz="950" dirty="0">
              <a:solidFill>
                <a:schemeClr val="tx1"/>
              </a:solidFill>
            </a:endParaRPr>
          </a:p>
          <a:p>
            <a:pPr lvl="2">
              <a:buFont typeface="+mj-lt"/>
              <a:buAutoNum type="arabicPeriod"/>
              <a:defRPr/>
            </a:pPr>
            <a:r>
              <a:rPr lang="en-US" dirty="0">
                <a:solidFill>
                  <a:schemeClr val="tx1"/>
                </a:solidFill>
              </a:rPr>
              <a:t>Mount standby database.</a:t>
            </a:r>
            <a:endParaRPr lang="en-US" sz="950" dirty="0">
              <a:solidFill>
                <a:schemeClr val="tx1"/>
              </a:solidFill>
            </a:endParaRPr>
          </a:p>
          <a:p>
            <a:pPr lvl="2">
              <a:buFont typeface="+mj-lt"/>
              <a:buAutoNum type="arabicPeriod"/>
              <a:defRPr/>
            </a:pPr>
            <a:r>
              <a:rPr lang="en-US" dirty="0">
                <a:solidFill>
                  <a:schemeClr val="tx1"/>
                </a:solidFill>
              </a:rPr>
              <a:t>Rename data files from stored standby names.</a:t>
            </a:r>
            <a:endParaRPr lang="en-US" sz="950" dirty="0">
              <a:solidFill>
                <a:schemeClr val="tx1"/>
              </a:solidFill>
            </a:endParaRPr>
          </a:p>
          <a:p>
            <a:pPr lvl="2">
              <a:buFont typeface="+mj-lt"/>
              <a:buAutoNum type="arabicPeriod"/>
              <a:defRPr/>
            </a:pPr>
            <a:r>
              <a:rPr lang="en-US" dirty="0">
                <a:solidFill>
                  <a:schemeClr val="tx1"/>
                </a:solidFill>
              </a:rPr>
              <a:t>Restore new data files to new names.</a:t>
            </a:r>
            <a:endParaRPr lang="en-US" sz="950" dirty="0">
              <a:solidFill>
                <a:schemeClr val="tx1"/>
              </a:solidFill>
            </a:endParaRPr>
          </a:p>
          <a:p>
            <a:pPr lvl="2">
              <a:buFont typeface="+mj-lt"/>
              <a:buAutoNum type="arabicPeriod"/>
              <a:defRPr/>
            </a:pPr>
            <a:r>
              <a:rPr lang="en-US" dirty="0">
                <a:solidFill>
                  <a:schemeClr val="tx1"/>
                </a:solidFill>
              </a:rPr>
              <a:t>Recover standby</a:t>
            </a:r>
            <a:r>
              <a:rPr lang="en-US" dirty="0" smtClean="0">
                <a:solidFill>
                  <a:schemeClr val="tx1"/>
                </a:solidFill>
              </a:rPr>
              <a:t>.</a:t>
            </a:r>
            <a:endParaRPr lang="en-US" sz="950"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522</a:t>
            </a:fld>
            <a:endParaRPr lang="en-US" dirty="0"/>
          </a:p>
        </p:txBody>
      </p:sp>
    </p:spTree>
    <p:extLst>
      <p:ext uri="{BB962C8B-B14F-4D97-AF65-F5344CB8AC3E}">
        <p14:creationId xmlns:p14="http://schemas.microsoft.com/office/powerpoint/2010/main" val="3701059999"/>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In past releases of Oracle Database, if a block was corrupted, you had to identify the corrupt block and manually perform block media recovery by executing the </a:t>
            </a:r>
            <a:r>
              <a:rPr lang="en-US" altLang="en-US" dirty="0">
                <a:latin typeface="Courier New" panose="02070309020205020404" pitchFamily="49" charset="0"/>
                <a:cs typeface="Courier New" panose="02070309020205020404" pitchFamily="49" charset="0"/>
              </a:rPr>
              <a:t>RECOVER … BLOCK </a:t>
            </a:r>
            <a:r>
              <a:rPr lang="en-US" altLang="en-US" dirty="0"/>
              <a:t>command. </a:t>
            </a:r>
          </a:p>
          <a:p>
            <a:pPr lvl="1"/>
            <a:r>
              <a:rPr lang="en-US" altLang="en-US" dirty="0"/>
              <a:t>The Automatic Block Repair feature enables block media recovery to use blocks from a physical standby database to perform the recovery without manual intervention. The physical standby database must have real-time query enabled to take advantage of this feature.</a:t>
            </a:r>
          </a:p>
          <a:p>
            <a:pPr lvl="1"/>
            <a:r>
              <a:rPr lang="en-US" altLang="en-US" dirty="0"/>
              <a:t>When a query is executed on a physical standby database configured with real-time query and a corrupted block is detected, a valid block is retrieved from the primary database.</a:t>
            </a:r>
          </a:p>
          <a:p>
            <a:pPr lvl="1"/>
            <a:r>
              <a:rPr lang="en-US" altLang="en-US" dirty="0"/>
              <a:t>When a corrupted block is detected during a recovery operation on the standby database, the recovery process will retrieve a valid block from the primary database.</a:t>
            </a:r>
          </a:p>
          <a:p>
            <a:pPr lvl="1"/>
            <a:r>
              <a:rPr lang="en-US" altLang="en-US" dirty="0"/>
              <a:t>This feature reduces the amount of time that production data cannot be accessed due to block corruption by automatically repairing the corruption as soon as it is detected. Block recovery time is reduced because up-to-date good blocks from a real-time, synchronized physical standby database are used rather than blocks from disk or tape backups or flashback logs.</a:t>
            </a:r>
          </a:p>
          <a:p>
            <a:pPr lvl="1"/>
            <a:r>
              <a:rPr lang="en-US" altLang="en-US" b="1" dirty="0"/>
              <a:t>Note: </a:t>
            </a:r>
            <a:r>
              <a:rPr lang="en-US" altLang="en-US" dirty="0"/>
              <a:t>Automatic Block Repair is applicable only for physical block corruption (when the checksum is invalid, the block contains all zeros, or the block header is fractured). </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523</a:t>
            </a:fld>
            <a:endParaRPr lang="en-US" dirty="0"/>
          </a:p>
        </p:txBody>
      </p:sp>
    </p:spTree>
    <p:extLst>
      <p:ext uri="{BB962C8B-B14F-4D97-AF65-F5344CB8AC3E}">
        <p14:creationId xmlns:p14="http://schemas.microsoft.com/office/powerpoint/2010/main" val="3204744578"/>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Automatic Block Repair also enables the automatic repair of corrupt blocks on the physical standby database. Block media recovery is performed by using blocks retrieved from the primary database. Real-time query must be enabled on the physical standby database to take advantage of this feature.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524</a:t>
            </a:fld>
            <a:endParaRPr lang="en-US" dirty="0"/>
          </a:p>
        </p:txBody>
      </p:sp>
    </p:spTree>
    <p:extLst>
      <p:ext uri="{BB962C8B-B14F-4D97-AF65-F5344CB8AC3E}">
        <p14:creationId xmlns:p14="http://schemas.microsoft.com/office/powerpoint/2010/main" val="686802465"/>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In past releases of Oracle Database, when you executed the </a:t>
            </a:r>
            <a:r>
              <a:rPr lang="en-US" altLang="en-US" dirty="0">
                <a:latin typeface="Courier New" panose="02070309020205020404" pitchFamily="49" charset="0"/>
              </a:rPr>
              <a:t>RECOVER</a:t>
            </a:r>
            <a:r>
              <a:rPr lang="en-US" altLang="en-US" dirty="0"/>
              <a:t> … </a:t>
            </a:r>
            <a:r>
              <a:rPr lang="en-US" altLang="en-US" dirty="0">
                <a:latin typeface="Courier New" panose="02070309020205020404" pitchFamily="49" charset="0"/>
              </a:rPr>
              <a:t>BLOCK</a:t>
            </a:r>
            <a:r>
              <a:rPr lang="en-US" altLang="en-US" dirty="0"/>
              <a:t> command to perform block media recovery, RMAN searched the flashback logs for good copies of the blocks and then searched in full or level 0 incremental backups. Now RMAN first attempts to restore blocks from a physical standby database that is configured with real-time query. If RMAN does not find a valid block in the physical standby database, the flashback logs are searched. Finally, the full or level 0 incremental backups are searched.</a:t>
            </a:r>
          </a:p>
          <a:p>
            <a:pPr lvl="1"/>
            <a:r>
              <a:rPr lang="en-US" altLang="en-US" dirty="0"/>
              <a:t>For RMAN to be able to search a standby database for good copies of corrupt blocks, the target database must be associated with a physical standby database in a Data Guard environment. In addition, the physical standby database must be open read-only in managed recovery.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525</a:t>
            </a:fld>
            <a:endParaRPr lang="en-US" dirty="0"/>
          </a:p>
        </p:txBody>
      </p:sp>
    </p:spTree>
    <p:extLst>
      <p:ext uri="{BB962C8B-B14F-4D97-AF65-F5344CB8AC3E}">
        <p14:creationId xmlns:p14="http://schemas.microsoft.com/office/powerpoint/2010/main" val="2909671647"/>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By default, the </a:t>
            </a:r>
            <a:r>
              <a:rPr lang="en-US" altLang="en-US" dirty="0">
                <a:latin typeface="Courier New" panose="02070309020205020404" pitchFamily="49" charset="0"/>
              </a:rPr>
              <a:t>RECOVER</a:t>
            </a:r>
            <a:r>
              <a:rPr lang="en-US" altLang="en-US" dirty="0"/>
              <a:t> … </a:t>
            </a:r>
            <a:r>
              <a:rPr lang="en-US" altLang="en-US" dirty="0">
                <a:latin typeface="Courier New" panose="02070309020205020404" pitchFamily="49" charset="0"/>
              </a:rPr>
              <a:t>BLOCK</a:t>
            </a:r>
            <a:r>
              <a:rPr lang="en-US" altLang="en-US" dirty="0"/>
              <a:t> command tries to retrieve a good block from a physical standby database. You can disable the search on the physical standby database by specifying the </a:t>
            </a:r>
            <a:r>
              <a:rPr lang="en-US" altLang="en-US" dirty="0">
                <a:latin typeface="Courier New" panose="02070309020205020404" pitchFamily="49" charset="0"/>
              </a:rPr>
              <a:t>EXCLUDE</a:t>
            </a:r>
            <a:r>
              <a:rPr lang="en-US" altLang="en-US" dirty="0"/>
              <a:t> </a:t>
            </a:r>
            <a:r>
              <a:rPr lang="en-US" altLang="en-US" dirty="0">
                <a:latin typeface="Courier New" panose="02070309020205020404" pitchFamily="49" charset="0"/>
              </a:rPr>
              <a:t>STANDBY</a:t>
            </a:r>
            <a:r>
              <a:rPr lang="en-US" altLang="en-US" dirty="0"/>
              <a:t> clause with the command. You may use the </a:t>
            </a:r>
            <a:r>
              <a:rPr lang="en-US" altLang="en-US" dirty="0">
                <a:latin typeface="Courier New" panose="02070309020205020404" pitchFamily="49" charset="0"/>
              </a:rPr>
              <a:t>EXCLUDE</a:t>
            </a:r>
            <a:r>
              <a:rPr lang="en-US" altLang="en-US" dirty="0"/>
              <a:t> </a:t>
            </a:r>
            <a:r>
              <a:rPr lang="en-US" altLang="en-US" dirty="0">
                <a:latin typeface="Courier New" panose="02070309020205020404" pitchFamily="49" charset="0"/>
              </a:rPr>
              <a:t>STANDBY</a:t>
            </a:r>
            <a:r>
              <a:rPr lang="en-US" altLang="en-US" dirty="0"/>
              <a:t> clause when you know there is a network issue or other reason that the standby database is not available.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526</a:t>
            </a:fld>
            <a:endParaRPr lang="en-US" dirty="0"/>
          </a:p>
        </p:txBody>
      </p:sp>
    </p:spTree>
    <p:extLst>
      <p:ext uri="{BB962C8B-B14F-4D97-AF65-F5344CB8AC3E}">
        <p14:creationId xmlns:p14="http://schemas.microsoft.com/office/powerpoint/2010/main" val="1673468726"/>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a:extLst>
              <a:ext uri="{FF2B5EF4-FFF2-40B4-BE49-F238E27FC236}">
                <a16:creationId xmlns="" xmlns:a16="http://schemas.microsoft.com/office/drawing/2014/main" id="{E6D0E631-E5F4-4379-ABDA-3E92EC26CA26}"/>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527</a:t>
            </a:fld>
            <a:endParaRPr lang="en-US" dirty="0"/>
          </a:p>
        </p:txBody>
      </p:sp>
    </p:spTree>
    <p:extLst>
      <p:ext uri="{BB962C8B-B14F-4D97-AF65-F5344CB8AC3E}">
        <p14:creationId xmlns:p14="http://schemas.microsoft.com/office/powerpoint/2010/main" val="391534827"/>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 xmlns:a16="http://schemas.microsoft.com/office/drawing/2014/main" id="{F2118A29-F65F-4F98-A917-167A943455A5}"/>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528</a:t>
            </a:fld>
            <a:endParaRPr lang="en-US" dirty="0"/>
          </a:p>
        </p:txBody>
      </p:sp>
    </p:spTree>
    <p:extLst>
      <p:ext uri="{BB962C8B-B14F-4D97-AF65-F5344CB8AC3E}">
        <p14:creationId xmlns:p14="http://schemas.microsoft.com/office/powerpoint/2010/main" val="1246053155"/>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529</a:t>
            </a:fld>
            <a:endParaRPr lang="en-US" dirty="0"/>
          </a:p>
        </p:txBody>
      </p:sp>
    </p:spTree>
    <p:extLst>
      <p:ext uri="{BB962C8B-B14F-4D97-AF65-F5344CB8AC3E}">
        <p14:creationId xmlns:p14="http://schemas.microsoft.com/office/powerpoint/2010/main" val="3147234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create standby redo logs by using the </a:t>
            </a:r>
            <a:r>
              <a:rPr lang="en-US" altLang="en-US" dirty="0">
                <a:latin typeface="Courier New" panose="02070309020205020404" pitchFamily="49" charset="0"/>
              </a:rPr>
              <a:t>ADD</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LOGFILE</a:t>
            </a:r>
            <a:r>
              <a:rPr lang="en-US" altLang="en-US" dirty="0"/>
              <a:t> clause of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statement. Although standby redo logs are used only when the database is operating in the standby role, you should create standby redo logs on the primary database so that switching roles does not require additional DBA intervention.</a:t>
            </a:r>
          </a:p>
          <a:p>
            <a:pPr lvl="1" eaLnBrk="1" hangingPunct="1"/>
            <a:r>
              <a:rPr lang="en-US" altLang="en-US" dirty="0"/>
              <a:t>You should create standby redo log files on the primary database prior to using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RMAN command so that RMAN creates standby redo log files automatically on the standby database. </a:t>
            </a:r>
          </a:p>
          <a:p>
            <a:pPr lvl="1" eaLnBrk="1" hangingPunct="1"/>
            <a:r>
              <a:rPr lang="en-US" altLang="en-US" dirty="0"/>
              <a:t>Create standby redo log file groups by using the following guidelines:</a:t>
            </a:r>
          </a:p>
          <a:p>
            <a:pPr lvl="2" eaLnBrk="1" hangingPunct="1"/>
            <a:r>
              <a:rPr lang="en-US" altLang="en-US" dirty="0"/>
              <a:t>Each standby redo log file must be at least as large as the largest redo log file in the redo source database. For administrative ease, Oracle recommends that all redo log files in the redo source database and the redo transport destination be of the same size.</a:t>
            </a:r>
          </a:p>
          <a:p>
            <a:pPr lvl="2" eaLnBrk="1" hangingPunct="1"/>
            <a:r>
              <a:rPr lang="en-US" altLang="en-US" dirty="0"/>
              <a:t>The standby redo log must have at least one more redo log group than the redo log on the redo source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53</a:t>
            </a:fld>
            <a:endParaRPr lang="en-US" dirty="0"/>
          </a:p>
        </p:txBody>
      </p:sp>
    </p:spTree>
    <p:extLst>
      <p:ext uri="{BB962C8B-B14F-4D97-AF65-F5344CB8AC3E}">
        <p14:creationId xmlns:p14="http://schemas.microsoft.com/office/powerpoint/2010/main" val="16022725"/>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17 - </a:t>
            </a:r>
            <a:fld id="{7C951E65-0BAA-4B24-AD87-683F8269D8DB}" type="slidenum">
              <a:rPr lang="en-US" smtClean="0"/>
              <a:pPr>
                <a:defRPr/>
              </a:pPr>
              <a:t>530</a:t>
            </a:fld>
            <a:endParaRPr lang="en-US" dirty="0"/>
          </a:p>
        </p:txBody>
      </p:sp>
    </p:spTree>
    <p:extLst>
      <p:ext uri="{BB962C8B-B14F-4D97-AF65-F5344CB8AC3E}">
        <p14:creationId xmlns:p14="http://schemas.microsoft.com/office/powerpoint/2010/main" val="2326465595"/>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717678"/>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532</a:t>
            </a:fld>
            <a:endParaRPr lang="en-US" dirty="0"/>
          </a:p>
        </p:txBody>
      </p:sp>
    </p:spTree>
    <p:extLst>
      <p:ext uri="{BB962C8B-B14F-4D97-AF65-F5344CB8AC3E}">
        <p14:creationId xmlns:p14="http://schemas.microsoft.com/office/powerpoint/2010/main" val="1637858547"/>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A physical standby database not using Active Data Guard maintains the database in a mounted mode and would not normally allow listener connections for normal users. However, with Active Data Guard, the database is open read-only to allow reporting against the physical standby. Also, the addition of logical standby databases that are open read write would allow a client to successfully connect using standard database authentication schemes such as username and password. It is important that the client connects to the appropriate environment. </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533</a:t>
            </a:fld>
            <a:endParaRPr lang="en-US" dirty="0"/>
          </a:p>
        </p:txBody>
      </p:sp>
    </p:spTree>
    <p:extLst>
      <p:ext uri="{BB962C8B-B14F-4D97-AF65-F5344CB8AC3E}">
        <p14:creationId xmlns:p14="http://schemas.microsoft.com/office/powerpoint/2010/main" val="2430017838"/>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Consider the issues listed in the slide when managing client connectivity in a Data Guard configuration.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534</a:t>
            </a:fld>
            <a:endParaRPr lang="en-US" dirty="0"/>
          </a:p>
        </p:txBody>
      </p:sp>
    </p:spTree>
    <p:extLst>
      <p:ext uri="{BB962C8B-B14F-4D97-AF65-F5344CB8AC3E}">
        <p14:creationId xmlns:p14="http://schemas.microsoft.com/office/powerpoint/2010/main" val="2275261728"/>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solidFill>
                  <a:schemeClr val="tx1"/>
                </a:solidFill>
              </a:rPr>
              <a:t>Clients who send connection requests to the wrong host might be connected to the wrong database instance, or they might receive an error message such as the following:</a:t>
            </a:r>
          </a:p>
          <a:p>
            <a:pPr lvl="4" eaLnBrk="1" hangingPunct="1"/>
            <a:r>
              <a:rPr lang="en-US" altLang="en-US" dirty="0">
                <a:solidFill>
                  <a:schemeClr val="tx1"/>
                </a:solidFill>
              </a:rPr>
              <a:t>ORA-01033: ORACLE initialization or shutdown in progress</a:t>
            </a:r>
          </a:p>
          <a:p>
            <a:pPr lvl="1" eaLnBrk="1" hangingPunct="1"/>
            <a:r>
              <a:rPr lang="en-US" altLang="en-US" dirty="0">
                <a:solidFill>
                  <a:schemeClr val="tx1"/>
                </a:solidFill>
              </a:rPr>
              <a:t>You can prevent clients from connecting to the wrong database by using database services.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535</a:t>
            </a:fld>
            <a:endParaRPr lang="en-US" dirty="0"/>
          </a:p>
        </p:txBody>
      </p:sp>
    </p:spTree>
    <p:extLst>
      <p:ext uri="{BB962C8B-B14F-4D97-AF65-F5344CB8AC3E}">
        <p14:creationId xmlns:p14="http://schemas.microsoft.com/office/powerpoint/2010/main" val="1057199286"/>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solidFill>
                  <a:schemeClr val="tx1"/>
                </a:solidFill>
              </a:rPr>
              <a:t>Database services are implemented with the </a:t>
            </a:r>
            <a:r>
              <a:rPr lang="en-US" altLang="en-US" dirty="0">
                <a:solidFill>
                  <a:schemeClr val="tx1"/>
                </a:solidFill>
                <a:latin typeface="Courier New" panose="02070309020205020404" pitchFamily="49" charset="0"/>
              </a:rPr>
              <a:t>DBMS_SERVICE</a:t>
            </a:r>
            <a:r>
              <a:rPr lang="en-US" altLang="en-US" dirty="0">
                <a:solidFill>
                  <a:schemeClr val="tx1"/>
                </a:solidFill>
              </a:rPr>
              <a:t> package. This package provides for the creation, deletion, starting, and stopping of services for a single database instance.</a:t>
            </a:r>
          </a:p>
          <a:p>
            <a:pPr lvl="1" eaLnBrk="1" hangingPunct="1"/>
            <a:r>
              <a:rPr lang="en-US" altLang="en-US" b="1" dirty="0">
                <a:solidFill>
                  <a:schemeClr val="tx1"/>
                </a:solidFill>
              </a:rPr>
              <a:t>Note:</a:t>
            </a:r>
            <a:r>
              <a:rPr lang="en-US" altLang="en-US" dirty="0">
                <a:solidFill>
                  <a:schemeClr val="tx1"/>
                </a:solidFill>
              </a:rPr>
              <a:t> If Oracle Restart is installed and configured by the installation of Grid Infrastructure for a Standalone Server, the </a:t>
            </a:r>
            <a:r>
              <a:rPr lang="en-US" altLang="en-US" dirty="0">
                <a:solidFill>
                  <a:schemeClr val="tx1"/>
                </a:solidFill>
                <a:latin typeface="Courier New" panose="02070309020205020404" pitchFamily="49" charset="0"/>
              </a:rPr>
              <a:t>SRVCTL</a:t>
            </a:r>
            <a:r>
              <a:rPr lang="en-US" altLang="en-US" dirty="0">
                <a:solidFill>
                  <a:schemeClr val="tx1"/>
                </a:solidFill>
              </a:rPr>
              <a:t> utility should be used to manage role-based services, instead of </a:t>
            </a:r>
            <a:r>
              <a:rPr lang="en-US" altLang="en-US" dirty="0">
                <a:solidFill>
                  <a:schemeClr val="tx1"/>
                </a:solidFill>
                <a:latin typeface="Courier New" panose="02070309020205020404" pitchFamily="49" charset="0"/>
              </a:rPr>
              <a:t>DBMS_SERVICE</a:t>
            </a:r>
            <a:r>
              <a:rPr lang="en-US" altLang="en-US" dirty="0">
                <a:solidFill>
                  <a:schemeClr val="tx1"/>
                </a:solidFill>
              </a:rPr>
              <a:t>.</a:t>
            </a:r>
          </a:p>
          <a:p>
            <a:pPr lvl="1" eaLnBrk="1" hangingPunct="1"/>
            <a:r>
              <a:rPr lang="en-US" altLang="en-US" dirty="0">
                <a:solidFill>
                  <a:schemeClr val="tx1"/>
                </a:solidFill>
              </a:rPr>
              <a:t>The </a:t>
            </a:r>
            <a:r>
              <a:rPr lang="en-US" altLang="en-US" dirty="0">
                <a:solidFill>
                  <a:schemeClr val="tx1"/>
                </a:solidFill>
                <a:latin typeface="Courier New" panose="02070309020205020404" pitchFamily="49" charset="0"/>
              </a:rPr>
              <a:t>SRVCTL</a:t>
            </a:r>
            <a:r>
              <a:rPr lang="en-US" altLang="en-US" dirty="0">
                <a:solidFill>
                  <a:schemeClr val="tx1"/>
                </a:solidFill>
              </a:rPr>
              <a:t> utility for Oracle Real Application Clusters should always be used to manage role-based services for a cluster environment.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536</a:t>
            </a:fld>
            <a:endParaRPr lang="en-US" dirty="0"/>
          </a:p>
        </p:txBody>
      </p:sp>
    </p:spTree>
    <p:extLst>
      <p:ext uri="{BB962C8B-B14F-4D97-AF65-F5344CB8AC3E}">
        <p14:creationId xmlns:p14="http://schemas.microsoft.com/office/powerpoint/2010/main" val="1180172361"/>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By using the </a:t>
            </a:r>
            <a:r>
              <a:rPr lang="en-US" altLang="en-US" dirty="0">
                <a:latin typeface="Courier New" panose="02070309020205020404" pitchFamily="49" charset="0"/>
              </a:rPr>
              <a:t>DBMS_SERVICE.CREATE_SERVICE</a:t>
            </a:r>
            <a:r>
              <a:rPr lang="en-US" altLang="en-US" dirty="0"/>
              <a:t> procedure, you define a service to represent each role or state in which the databases in your Data Guard configuration can operate. A service created with </a:t>
            </a:r>
            <a:r>
              <a:rPr lang="en-US" altLang="en-US" dirty="0">
                <a:latin typeface="Courier New" panose="02070309020205020404" pitchFamily="49" charset="0"/>
              </a:rPr>
              <a:t>DBMS_SERVICE.CREATE_SERVICE</a:t>
            </a:r>
            <a:r>
              <a:rPr lang="en-US" altLang="en-US" dirty="0"/>
              <a:t> is not aware of the actual database role. This functionality is only available with the SRVCTL interface for both Real Application Clusters and Oracle Restart. In the examples in the slide, the service name is being used to imply the database role, which could be inaccurate after role transitions. The </a:t>
            </a:r>
            <a:r>
              <a:rPr lang="en-US" altLang="en-US" dirty="0">
                <a:latin typeface="Courier New" panose="02070309020205020404" pitchFamily="49" charset="0"/>
              </a:rPr>
              <a:t>CREATE_SERVICE</a:t>
            </a:r>
            <a:r>
              <a:rPr lang="en-US" altLang="en-US" dirty="0"/>
              <a:t> procedure creates a service name in the data dictionary.</a:t>
            </a:r>
          </a:p>
          <a:p>
            <a:pPr lvl="1" eaLnBrk="1" hangingPunct="1"/>
            <a:r>
              <a:rPr lang="en-US" altLang="en-US" dirty="0"/>
              <a:t>You should create services for the physical standby database when it is opened in read-only mode (using real-time query) and when it is converted into a snapshot standby database. The </a:t>
            </a:r>
            <a:r>
              <a:rPr lang="en-US" altLang="en-US" dirty="0">
                <a:latin typeface="Courier New" panose="02070309020205020404" pitchFamily="49" charset="0"/>
              </a:rPr>
              <a:t>DBMS_SERVICE.CREATE_SERVICE </a:t>
            </a:r>
            <a:r>
              <a:rPr lang="en-US" altLang="en-US" dirty="0"/>
              <a:t>will fail to execute on a physical standby database even if it is open read-only. The service must be created on the primary and allowed to propagate to the physical standby. In addition, create a service for logical standby databases in your configuration.</a:t>
            </a:r>
          </a:p>
          <a:p>
            <a:pPr lvl="1" eaLnBrk="1" hangingPunct="1"/>
            <a:r>
              <a:rPr lang="en-US" altLang="en-US" b="1" dirty="0"/>
              <a:t>Note:</a:t>
            </a:r>
            <a:r>
              <a:rPr lang="en-US" altLang="en-US" dirty="0"/>
              <a:t> Database service names in the slide are examples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537</a:t>
            </a:fld>
            <a:endParaRPr lang="en-US" dirty="0"/>
          </a:p>
        </p:txBody>
      </p:sp>
    </p:spTree>
    <p:extLst>
      <p:ext uri="{BB962C8B-B14F-4D97-AF65-F5344CB8AC3E}">
        <p14:creationId xmlns:p14="http://schemas.microsoft.com/office/powerpoint/2010/main" val="1713063641"/>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solidFill>
                  <a:schemeClr val="tx1"/>
                </a:solidFill>
              </a:rPr>
              <a:t>Ensure that clients connect to the database instance that is in the correct state and role in the Data Guard configuration by using a database event trigger. The </a:t>
            </a:r>
            <a:r>
              <a:rPr lang="en-US" altLang="en-US" dirty="0">
                <a:solidFill>
                  <a:schemeClr val="tx1"/>
                </a:solidFill>
                <a:latin typeface="Courier New" panose="02070309020205020404" pitchFamily="49" charset="0"/>
              </a:rPr>
              <a:t>AFTER STARTUP</a:t>
            </a:r>
            <a:r>
              <a:rPr lang="en-US" altLang="en-US" dirty="0">
                <a:solidFill>
                  <a:schemeClr val="tx1"/>
                </a:solidFill>
              </a:rPr>
              <a:t> trigger starts the appropriate service on the database.</a:t>
            </a:r>
          </a:p>
          <a:p>
            <a:pPr lvl="1" eaLnBrk="1" hangingPunct="1"/>
            <a:r>
              <a:rPr lang="en-US" altLang="en-US" b="1" dirty="0">
                <a:solidFill>
                  <a:schemeClr val="tx1"/>
                </a:solidFill>
              </a:rPr>
              <a:t>Note:</a:t>
            </a:r>
            <a:r>
              <a:rPr lang="en-US" altLang="en-US" dirty="0">
                <a:solidFill>
                  <a:schemeClr val="tx1"/>
                </a:solidFill>
              </a:rPr>
              <a:t> Database service names in the slide are shown as an example. It is not necessary to employ an </a:t>
            </a:r>
            <a:r>
              <a:rPr lang="en-US" altLang="en-US" dirty="0">
                <a:solidFill>
                  <a:schemeClr val="tx1"/>
                </a:solidFill>
                <a:latin typeface="Courier New" panose="02070309020205020404" pitchFamily="49" charset="0"/>
                <a:cs typeface="Courier New" panose="02070309020205020404" pitchFamily="49" charset="0"/>
              </a:rPr>
              <a:t>AFTER STARTUP</a:t>
            </a:r>
            <a:r>
              <a:rPr lang="en-US" altLang="en-US" dirty="0">
                <a:solidFill>
                  <a:schemeClr val="tx1"/>
                </a:solidFill>
              </a:rPr>
              <a:t> trigger if the services are managed by Oracle Clusterware.</a:t>
            </a:r>
            <a:endParaRPr lang="en-US" altLang="en-US" i="1" dirty="0">
              <a:solidFill>
                <a:srgbClr val="0000FF"/>
              </a:solidFill>
            </a:endParaRP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538</a:t>
            </a:fld>
            <a:endParaRPr lang="en-US" dirty="0"/>
          </a:p>
        </p:txBody>
      </p:sp>
    </p:spTree>
    <p:extLst>
      <p:ext uri="{BB962C8B-B14F-4D97-AF65-F5344CB8AC3E}">
        <p14:creationId xmlns:p14="http://schemas.microsoft.com/office/powerpoint/2010/main" val="1368693038"/>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solidFill>
                  <a:schemeClr val="tx1"/>
                </a:solidFill>
              </a:rPr>
              <a:t>The </a:t>
            </a:r>
            <a:r>
              <a:rPr lang="en-US" altLang="en-US" dirty="0">
                <a:solidFill>
                  <a:schemeClr val="tx1"/>
                </a:solidFill>
                <a:latin typeface="Courier New" panose="02070309020205020404" pitchFamily="49" charset="0"/>
              </a:rPr>
              <a:t>AFTER DB_ROLE_CHANGE</a:t>
            </a:r>
            <a:r>
              <a:rPr lang="en-US" altLang="en-US" dirty="0">
                <a:solidFill>
                  <a:schemeClr val="tx1"/>
                </a:solidFill>
              </a:rPr>
              <a:t> trigger is invoked when the database is opened. The trigger checks the database role and the open mode of the database and, based on the values, invokes the </a:t>
            </a:r>
            <a:r>
              <a:rPr lang="en-US" altLang="en-US" dirty="0">
                <a:solidFill>
                  <a:schemeClr val="tx1"/>
                </a:solidFill>
                <a:latin typeface="Courier New" panose="02070309020205020404" pitchFamily="49" charset="0"/>
              </a:rPr>
              <a:t>DBMS_SERVICE.START_SERVICE</a:t>
            </a:r>
            <a:r>
              <a:rPr lang="en-US" altLang="en-US" dirty="0">
                <a:solidFill>
                  <a:schemeClr val="tx1"/>
                </a:solidFill>
              </a:rPr>
              <a:t> procedure to start the appropriate service. The </a:t>
            </a:r>
            <a:r>
              <a:rPr lang="en-US" altLang="en-US" dirty="0">
                <a:solidFill>
                  <a:schemeClr val="tx1"/>
                </a:solidFill>
                <a:latin typeface="Courier New" panose="02070309020205020404" pitchFamily="49" charset="0"/>
                <a:cs typeface="Courier New" panose="02070309020205020404" pitchFamily="49" charset="0"/>
              </a:rPr>
              <a:t>CREATE TRIGGER</a:t>
            </a:r>
            <a:r>
              <a:rPr lang="en-US" altLang="en-US" dirty="0">
                <a:solidFill>
                  <a:schemeClr val="tx1"/>
                </a:solidFill>
              </a:rPr>
              <a:t> SQL command needs to be run only in the primary database. It will be replicated to all standby databases.</a:t>
            </a:r>
          </a:p>
          <a:p>
            <a:pPr lvl="1" eaLnBrk="1" hangingPunct="1"/>
            <a:r>
              <a:rPr lang="en-US" altLang="en-US" dirty="0">
                <a:solidFill>
                  <a:schemeClr val="tx1"/>
                </a:solidFill>
              </a:rPr>
              <a:t>Starting with Oracle Database 12</a:t>
            </a:r>
            <a:r>
              <a:rPr lang="en-US" altLang="en-US" i="1" dirty="0">
                <a:solidFill>
                  <a:schemeClr val="tx1"/>
                </a:solidFill>
              </a:rPr>
              <a:t>c</a:t>
            </a:r>
            <a:r>
              <a:rPr lang="en-US" altLang="en-US" dirty="0">
                <a:solidFill>
                  <a:schemeClr val="tx1"/>
                </a:solidFill>
              </a:rPr>
              <a:t> Release 1 (12.1), there is a new role value for the </a:t>
            </a:r>
            <a:r>
              <a:rPr lang="en-US" altLang="en-US" dirty="0">
                <a:solidFill>
                  <a:schemeClr val="tx1"/>
                </a:solidFill>
                <a:latin typeface="Courier New" panose="02070309020205020404" pitchFamily="49" charset="0"/>
              </a:rPr>
              <a:t>DATABASE_ROLE</a:t>
            </a:r>
            <a:r>
              <a:rPr lang="en-US" altLang="en-US" dirty="0">
                <a:solidFill>
                  <a:schemeClr val="tx1"/>
                </a:solidFill>
              </a:rPr>
              <a:t> column of the </a:t>
            </a:r>
            <a:r>
              <a:rPr lang="en-US" altLang="en-US" dirty="0">
                <a:solidFill>
                  <a:schemeClr val="tx1"/>
                </a:solidFill>
                <a:latin typeface="Courier New" panose="02070309020205020404" pitchFamily="49" charset="0"/>
              </a:rPr>
              <a:t>V$DATABASE</a:t>
            </a:r>
            <a:r>
              <a:rPr lang="en-US" altLang="en-US" dirty="0">
                <a:solidFill>
                  <a:schemeClr val="tx1"/>
                </a:solidFill>
              </a:rPr>
              <a:t> view. The value FAR SYNC has been added. No additional services should be started for this role type. </a:t>
            </a:r>
          </a:p>
          <a:p>
            <a:pPr lvl="1" eaLnBrk="1" hangingPunct="1"/>
            <a:r>
              <a:rPr lang="en-US" altLang="en-US" b="1" dirty="0">
                <a:solidFill>
                  <a:schemeClr val="tx1"/>
                </a:solidFill>
              </a:rPr>
              <a:t>Note:</a:t>
            </a:r>
            <a:r>
              <a:rPr lang="en-US" altLang="en-US" dirty="0">
                <a:solidFill>
                  <a:schemeClr val="tx1"/>
                </a:solidFill>
              </a:rPr>
              <a:t> The trigger shown in the slide is an example using the service names defined earlier in the lesson. Additional trigger functionality may be necessary based on your circumstances. It is not necessary to employ an </a:t>
            </a:r>
            <a:r>
              <a:rPr lang="en-US" altLang="en-US" dirty="0">
                <a:solidFill>
                  <a:schemeClr val="tx1"/>
                </a:solidFill>
                <a:latin typeface="Courier New" panose="02070309020205020404" pitchFamily="49" charset="0"/>
                <a:cs typeface="Courier New" panose="02070309020205020404" pitchFamily="49" charset="0"/>
              </a:rPr>
              <a:t>AFTER DB_ROLE_CHANGE</a:t>
            </a:r>
            <a:r>
              <a:rPr lang="en-US" altLang="en-US" dirty="0">
                <a:solidFill>
                  <a:schemeClr val="tx1"/>
                </a:solidFill>
              </a:rPr>
              <a:t> trigger if the services are managed by Oracle Clusterware. The trigger listed in the slide does not consider the effect of pluggable databases. In the practice sessions for this course, you will write a startup trigger that is aware of pluggable databases.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539</a:t>
            </a:fld>
            <a:endParaRPr lang="en-US" dirty="0"/>
          </a:p>
        </p:txBody>
      </p:sp>
    </p:spTree>
    <p:extLst>
      <p:ext uri="{BB962C8B-B14F-4D97-AF65-F5344CB8AC3E}">
        <p14:creationId xmlns:p14="http://schemas.microsoft.com/office/powerpoint/2010/main" val="3193681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verify that standby redo logs were created, query </a:t>
            </a:r>
            <a:r>
              <a:rPr lang="en-US" altLang="en-US" dirty="0">
                <a:latin typeface="Courier New" panose="02070309020205020404" pitchFamily="49" charset="0"/>
              </a:rPr>
              <a:t>V$STANDBY_LOG</a:t>
            </a:r>
            <a:r>
              <a:rPr lang="en-US" altLang="en-US" dirty="0"/>
              <a:t> or </a:t>
            </a:r>
            <a:r>
              <a:rPr lang="en-US" altLang="en-US" dirty="0">
                <a:latin typeface="Courier New" panose="02070309020205020404" pitchFamily="49" charset="0"/>
              </a:rPr>
              <a:t>V$LOGFILE</a:t>
            </a:r>
            <a:r>
              <a:rPr lang="en-US" altLang="en-US" dirty="0"/>
              <a:t>. An example output using Automatic Storage Management (ASM) is shown below:</a:t>
            </a:r>
          </a:p>
          <a:p>
            <a:pPr lvl="2" eaLnBrk="1" hangingPunct="1">
              <a:buNone/>
            </a:pPr>
            <a:r>
              <a:rPr lang="en-US" altLang="en-US" dirty="0">
                <a:latin typeface="Courier New" panose="02070309020205020404" pitchFamily="49" charset="0"/>
                <a:cs typeface="Courier New" panose="02070309020205020404" pitchFamily="49" charset="0"/>
              </a:rPr>
              <a:t>SQL&gt; SELECT group#, type, member FROM v$logfile WHERE type = 'STANDBY‘;</a:t>
            </a:r>
          </a:p>
          <a:p>
            <a:pPr lvl="2" eaLnBrk="1" hangingPunct="1">
              <a:buNone/>
            </a:pPr>
            <a:r>
              <a:rPr lang="en-US" altLang="en-US" dirty="0">
                <a:latin typeface="Courier New" panose="02070309020205020404" pitchFamily="49" charset="0"/>
                <a:cs typeface="Courier New" panose="02070309020205020404" pitchFamily="49" charset="0"/>
              </a:rPr>
              <a:t>GROUP# TYPE    MEMBER</a:t>
            </a:r>
          </a:p>
          <a:p>
            <a:pPr lvl="2" eaLnBrk="1" hangingPunct="1">
              <a:buNone/>
            </a:pPr>
            <a:r>
              <a:rPr lang="en-US" altLang="en-US" dirty="0">
                <a:latin typeface="Courier New" panose="02070309020205020404" pitchFamily="49" charset="0"/>
                <a:cs typeface="Courier New" panose="02070309020205020404" pitchFamily="49" charset="0"/>
              </a:rPr>
              <a:t>---------- ------- ------------------------------------------------</a:t>
            </a:r>
          </a:p>
          <a:p>
            <a:pPr lvl="2" eaLnBrk="1" hangingPunct="1">
              <a:buNone/>
            </a:pPr>
            <a:r>
              <a:rPr lang="en-US" altLang="en-US" dirty="0">
                <a:latin typeface="Courier New" panose="02070309020205020404" pitchFamily="49" charset="0"/>
                <a:cs typeface="Courier New" panose="02070309020205020404" pitchFamily="49" charset="0"/>
              </a:rPr>
              <a:t>         4 STANDBY +SBDAT/london/onlinelog/group_4.266.711624939</a:t>
            </a:r>
          </a:p>
          <a:p>
            <a:pPr lvl="2" eaLnBrk="1" hangingPunct="1">
              <a:buNone/>
            </a:pPr>
            <a:r>
              <a:rPr lang="en-US" altLang="en-US" dirty="0">
                <a:latin typeface="Courier New" panose="02070309020205020404" pitchFamily="49" charset="0"/>
                <a:cs typeface="Courier New" panose="02070309020205020404" pitchFamily="49" charset="0"/>
              </a:rPr>
              <a:t>         5 STANDBY +SBDAT/london/onlinelog/group_5.267.711624945</a:t>
            </a:r>
          </a:p>
          <a:p>
            <a:pPr lvl="2" eaLnBrk="1" hangingPunct="1">
              <a:buNone/>
            </a:pPr>
            <a:r>
              <a:rPr lang="en-US" altLang="en-US" dirty="0">
                <a:latin typeface="Courier New" panose="02070309020205020404" pitchFamily="49" charset="0"/>
                <a:cs typeface="Courier New" panose="02070309020205020404" pitchFamily="49" charset="0"/>
              </a:rPr>
              <a:t>         6 STANDBY +SBDAT/london/onlinelog/group_6.268.711624951</a:t>
            </a:r>
          </a:p>
          <a:p>
            <a:pPr lvl="2" eaLnBrk="1" hangingPunct="1">
              <a:buNone/>
            </a:pPr>
            <a:r>
              <a:rPr lang="en-US" altLang="en-US" dirty="0">
                <a:latin typeface="Courier New" panose="02070309020205020404" pitchFamily="49" charset="0"/>
                <a:cs typeface="Courier New" panose="02070309020205020404" pitchFamily="49" charset="0"/>
              </a:rPr>
              <a:t>         7 STANDBY +SBDAT/london/onlinelog/group_7.269.711624957</a:t>
            </a:r>
          </a:p>
          <a:p>
            <a:pPr lvl="2" eaLnBrk="1" hangingPunct="1">
              <a:buNone/>
            </a:pPr>
            <a:r>
              <a:rPr lang="en-US" altLang="en-US" dirty="0">
                <a:latin typeface="Courier New" panose="02070309020205020404" pitchFamily="49" charset="0"/>
                <a:cs typeface="Courier New" panose="02070309020205020404" pitchFamily="49" charset="0"/>
              </a:rPr>
              <a:t>         4 STANDBY +SBFRA/london/onlinelog/group_4.259.711624941</a:t>
            </a:r>
          </a:p>
          <a:p>
            <a:pPr lvl="2" eaLnBrk="1" hangingPunct="1">
              <a:buNone/>
            </a:pPr>
            <a:r>
              <a:rPr lang="en-US" altLang="en-US" dirty="0">
                <a:latin typeface="Courier New" panose="02070309020205020404" pitchFamily="49" charset="0"/>
                <a:cs typeface="Courier New" panose="02070309020205020404" pitchFamily="49" charset="0"/>
              </a:rPr>
              <a:t>         5 STANDBY +SBFRA/london/onlinelog/group_5.260.711624947</a:t>
            </a:r>
          </a:p>
          <a:p>
            <a:pPr lvl="2" eaLnBrk="1" hangingPunct="1">
              <a:buNone/>
            </a:pPr>
            <a:r>
              <a:rPr lang="en-US" altLang="en-US" dirty="0">
                <a:latin typeface="Courier New" panose="02070309020205020404" pitchFamily="49" charset="0"/>
                <a:cs typeface="Courier New" panose="02070309020205020404" pitchFamily="49" charset="0"/>
              </a:rPr>
              <a:t>         6 STANDBY +SBFRA/london/onlinelog/group_6.261.711624955</a:t>
            </a:r>
          </a:p>
          <a:p>
            <a:pPr lvl="2" eaLnBrk="1" hangingPunct="1">
              <a:buNone/>
            </a:pPr>
            <a:r>
              <a:rPr lang="en-US" altLang="en-US" dirty="0">
                <a:latin typeface="Courier New" panose="02070309020205020404" pitchFamily="49" charset="0"/>
                <a:cs typeface="Courier New" panose="02070309020205020404" pitchFamily="49" charset="0"/>
              </a:rPr>
              <a:t>         7 STANDBY +SBFRA/london/onlinelog/group_7.262.711624963</a:t>
            </a:r>
          </a:p>
          <a:p>
            <a:pPr lvl="2" eaLnBrk="1" hangingPunct="1">
              <a:buNone/>
            </a:pPr>
            <a:r>
              <a:rPr lang="en-US" altLang="en-US" dirty="0">
                <a:latin typeface="Courier New" panose="02070309020205020404" pitchFamily="49" charset="0"/>
                <a:cs typeface="Courier New" panose="02070309020205020404" pitchFamily="49" charset="0"/>
              </a:rPr>
              <a:t>8 rows selected.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54</a:t>
            </a:fld>
            <a:endParaRPr lang="en-US" dirty="0"/>
          </a:p>
        </p:txBody>
      </p:sp>
    </p:spTree>
    <p:extLst>
      <p:ext uri="{BB962C8B-B14F-4D97-AF65-F5344CB8AC3E}">
        <p14:creationId xmlns:p14="http://schemas.microsoft.com/office/powerpoint/2010/main" val="918560806"/>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solidFill>
                  <a:schemeClr val="tx1"/>
                </a:solidFill>
              </a:rPr>
              <a:t>To ensure that clients connect to a database in the correct state and role for a particular service, configure a Net service name for each service in the </a:t>
            </a:r>
            <a:r>
              <a:rPr lang="en-US" altLang="en-US" dirty="0">
                <a:solidFill>
                  <a:schemeClr val="tx1"/>
                </a:solidFill>
                <a:latin typeface="Courier New" panose="02070309020205020404" pitchFamily="49" charset="0"/>
              </a:rPr>
              <a:t>tnsnames.ora</a:t>
            </a:r>
            <a:r>
              <a:rPr lang="en-US" altLang="en-US" dirty="0">
                <a:solidFill>
                  <a:schemeClr val="tx1"/>
                </a:solidFill>
              </a:rPr>
              <a:t> file. For each entry, both the listening endpoint on the primary database and the listening endpoint on the standby database are listed. This is needed if role-reversal events such as failover and switchover occur. Remember that the </a:t>
            </a:r>
            <a:r>
              <a:rPr lang="en-US" altLang="en-US" dirty="0">
                <a:solidFill>
                  <a:schemeClr val="tx1"/>
                </a:solidFill>
                <a:latin typeface="Courier New" panose="02070309020205020404" pitchFamily="49" charset="0"/>
              </a:rPr>
              <a:t>ADDRESS_LIST</a:t>
            </a:r>
            <a:r>
              <a:rPr lang="en-US" altLang="en-US" dirty="0">
                <a:solidFill>
                  <a:schemeClr val="tx1"/>
                </a:solidFill>
              </a:rPr>
              <a:t> syntax causes the </a:t>
            </a:r>
            <a:r>
              <a:rPr lang="en-US" altLang="en-US" dirty="0">
                <a:solidFill>
                  <a:schemeClr val="tx1"/>
                </a:solidFill>
                <a:latin typeface="Courier New" panose="02070309020205020404" pitchFamily="49" charset="0"/>
              </a:rPr>
              <a:t>FAILOVER=on</a:t>
            </a:r>
            <a:r>
              <a:rPr lang="en-US" altLang="en-US" dirty="0">
                <a:solidFill>
                  <a:schemeClr val="tx1"/>
                </a:solidFill>
              </a:rPr>
              <a:t> mode to be enabled even if not specified. </a:t>
            </a:r>
          </a:p>
          <a:p>
            <a:pPr lvl="1" eaLnBrk="1" hangingPunct="1"/>
            <a:r>
              <a:rPr lang="en-US" altLang="en-US" b="1" dirty="0">
                <a:solidFill>
                  <a:schemeClr val="tx1"/>
                </a:solidFill>
              </a:rPr>
              <a:t>Note:</a:t>
            </a:r>
            <a:r>
              <a:rPr lang="en-US" altLang="en-US" dirty="0">
                <a:solidFill>
                  <a:schemeClr val="tx1"/>
                </a:solidFill>
              </a:rPr>
              <a:t> The example in the slide corresponds to the service names and trigger defined earlier in the lesson. </a:t>
            </a:r>
            <a:endParaRPr lang="en-US" altLang="en-US" dirty="0">
              <a:solidFill>
                <a:schemeClr val="accent2"/>
              </a:solidFill>
            </a:endParaRP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540</a:t>
            </a:fld>
            <a:endParaRPr lang="en-US" dirty="0"/>
          </a:p>
        </p:txBody>
      </p:sp>
    </p:spTree>
    <p:extLst>
      <p:ext uri="{BB962C8B-B14F-4D97-AF65-F5344CB8AC3E}">
        <p14:creationId xmlns:p14="http://schemas.microsoft.com/office/powerpoint/2010/main" val="707618013"/>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You can configure database services with a database role on an Oracle RAC database or a single-instance database registered with Oracle Restart. The Data Guard broker interacts with Oracle Clusterware or Oracle Restart to ensure that the correct database services are active after a role change. This feature is available only if the Data Guard configuration is broker managed.</a:t>
            </a:r>
          </a:p>
          <a:p>
            <a:pPr lvl="1" eaLnBrk="1" hangingPunct="1"/>
            <a:r>
              <a:rPr lang="en-US" altLang="en-US" dirty="0"/>
              <a:t>The </a:t>
            </a:r>
            <a:r>
              <a:rPr lang="en-US" altLang="en-US" dirty="0">
                <a:latin typeface="Courier New" panose="02070309020205020404" pitchFamily="49" charset="0"/>
              </a:rPr>
              <a:t>SRVCTL</a:t>
            </a:r>
            <a:r>
              <a:rPr lang="en-US" altLang="en-US" dirty="0"/>
              <a:t> </a:t>
            </a:r>
            <a:r>
              <a:rPr lang="en-US" altLang="en-US" dirty="0">
                <a:latin typeface="Courier New" panose="02070309020205020404" pitchFamily="49" charset="0"/>
              </a:rPr>
              <a:t>ADD</a:t>
            </a:r>
            <a:r>
              <a:rPr lang="en-US" altLang="en-US" dirty="0"/>
              <a:t> </a:t>
            </a:r>
            <a:r>
              <a:rPr lang="en-US" altLang="en-US" dirty="0">
                <a:latin typeface="Courier New" panose="02070309020205020404" pitchFamily="49" charset="0"/>
              </a:rPr>
              <a:t>SERVICE</a:t>
            </a:r>
            <a:r>
              <a:rPr lang="en-US" altLang="en-US" dirty="0"/>
              <a:t> and </a:t>
            </a:r>
            <a:r>
              <a:rPr lang="en-US" altLang="en-US" dirty="0">
                <a:latin typeface="Courier New" panose="02070309020205020404" pitchFamily="49" charset="0"/>
              </a:rPr>
              <a:t>MODIFY</a:t>
            </a:r>
            <a:r>
              <a:rPr lang="en-US" altLang="en-US" dirty="0"/>
              <a:t> </a:t>
            </a:r>
            <a:r>
              <a:rPr lang="en-US" altLang="en-US" dirty="0">
                <a:latin typeface="Courier New" panose="02070309020205020404" pitchFamily="49" charset="0"/>
              </a:rPr>
              <a:t>SERVICE</a:t>
            </a:r>
            <a:r>
              <a:rPr lang="en-US" altLang="en-US" dirty="0"/>
              <a:t> commands support the following attributes:</a:t>
            </a:r>
          </a:p>
          <a:p>
            <a:pPr lvl="2" eaLnBrk="1" hangingPunct="1"/>
            <a:r>
              <a:rPr lang="en-US" altLang="en-US" b="1" dirty="0">
                <a:latin typeface="Courier New" panose="02070309020205020404" pitchFamily="49" charset="0"/>
              </a:rPr>
              <a:t>-role</a:t>
            </a:r>
            <a:r>
              <a:rPr lang="en-US" altLang="en-US" b="1" dirty="0"/>
              <a:t>:</a:t>
            </a:r>
            <a:r>
              <a:rPr lang="en-US" altLang="en-US" dirty="0"/>
              <a:t> </a:t>
            </a:r>
            <a:r>
              <a:rPr lang="en-US" altLang="en-US" dirty="0">
                <a:latin typeface="Courier New" panose="02070309020205020404" pitchFamily="49" charset="0"/>
              </a:rPr>
              <a:t>ROLE</a:t>
            </a:r>
            <a:r>
              <a:rPr lang="en-US" altLang="en-US" dirty="0"/>
              <a:t> attribute with values of </a:t>
            </a:r>
            <a:r>
              <a:rPr lang="en-US" altLang="en-US" dirty="0">
                <a:latin typeface="Courier New" panose="02070309020205020404" pitchFamily="49" charset="0"/>
              </a:rPr>
              <a:t>PRIMARY</a:t>
            </a:r>
            <a:r>
              <a:rPr lang="en-US" altLang="en-US" dirty="0"/>
              <a:t>, </a:t>
            </a:r>
            <a:r>
              <a:rPr lang="en-US" altLang="en-US" dirty="0">
                <a:latin typeface="Courier New" panose="02070309020205020404" pitchFamily="49" charset="0"/>
              </a:rPr>
              <a:t>PHYSICAL_STANDBY</a:t>
            </a:r>
            <a:r>
              <a:rPr lang="en-US" altLang="en-US" dirty="0"/>
              <a:t>, </a:t>
            </a:r>
            <a:r>
              <a:rPr lang="en-US" altLang="en-US" dirty="0">
                <a:latin typeface="Courier New" panose="02070309020205020404" pitchFamily="49" charset="0"/>
              </a:rPr>
              <a:t>LOGICAL_STANDBY</a:t>
            </a:r>
            <a:r>
              <a:rPr lang="en-US" altLang="en-US" dirty="0"/>
              <a:t>, and </a:t>
            </a:r>
            <a:r>
              <a:rPr lang="en-US" altLang="en-US" dirty="0">
                <a:latin typeface="Courier New" panose="02070309020205020404" pitchFamily="49" charset="0"/>
              </a:rPr>
              <a:t>SNAPSHOT_STANDBY</a:t>
            </a:r>
            <a:r>
              <a:rPr lang="en-US" altLang="en-US" dirty="0"/>
              <a:t>. Default is </a:t>
            </a:r>
            <a:r>
              <a:rPr lang="en-US" altLang="en-US" dirty="0">
                <a:latin typeface="Courier New" panose="02070309020205020404" pitchFamily="49" charset="0"/>
              </a:rPr>
              <a:t>PRIMARY</a:t>
            </a:r>
            <a:r>
              <a:rPr lang="en-US" altLang="en-US" dirty="0"/>
              <a:t>. This attribute is used to specify the database role for which a given database service should be active.</a:t>
            </a:r>
          </a:p>
          <a:p>
            <a:pPr lvl="2" eaLnBrk="1" hangingPunct="1"/>
            <a:r>
              <a:rPr lang="en-US" altLang="en-US" b="1" dirty="0">
                <a:latin typeface="Courier New" panose="02070309020205020404" pitchFamily="49" charset="0"/>
              </a:rPr>
              <a:t>-policy</a:t>
            </a:r>
            <a:r>
              <a:rPr lang="en-US" altLang="en-US" b="1" dirty="0"/>
              <a:t>:</a:t>
            </a:r>
            <a:r>
              <a:rPr lang="en-US" altLang="en-US" dirty="0"/>
              <a:t> </a:t>
            </a:r>
            <a:r>
              <a:rPr lang="en-US" altLang="en-US" dirty="0">
                <a:latin typeface="Courier New" panose="02070309020205020404" pitchFamily="49" charset="0"/>
              </a:rPr>
              <a:t>MANAGEMENT</a:t>
            </a:r>
            <a:r>
              <a:rPr lang="en-US" altLang="en-US" dirty="0"/>
              <a:t> </a:t>
            </a:r>
            <a:r>
              <a:rPr lang="en-US" altLang="en-US" dirty="0">
                <a:latin typeface="Courier New" panose="02070309020205020404" pitchFamily="49" charset="0"/>
              </a:rPr>
              <a:t>POLICY</a:t>
            </a:r>
            <a:r>
              <a:rPr lang="en-US" altLang="en-US" dirty="0"/>
              <a:t> attribute with values of </a:t>
            </a:r>
            <a:r>
              <a:rPr lang="en-US" altLang="en-US" dirty="0">
                <a:latin typeface="Courier New" panose="02070309020205020404" pitchFamily="49" charset="0"/>
              </a:rPr>
              <a:t>AUTOMATIC</a:t>
            </a:r>
            <a:r>
              <a:rPr lang="en-US" altLang="en-US" dirty="0"/>
              <a:t> and </a:t>
            </a:r>
            <a:r>
              <a:rPr lang="en-US" altLang="en-US" dirty="0">
                <a:latin typeface="Courier New" panose="02070309020205020404" pitchFamily="49" charset="0"/>
              </a:rPr>
              <a:t>MANUAL</a:t>
            </a:r>
            <a:r>
              <a:rPr lang="en-US" altLang="en-US" dirty="0"/>
              <a:t>. Default is </a:t>
            </a:r>
            <a:r>
              <a:rPr lang="en-US" altLang="en-US" dirty="0">
                <a:latin typeface="Courier New" panose="02070309020205020404" pitchFamily="49" charset="0"/>
              </a:rPr>
              <a:t>AUTOMATIC</a:t>
            </a:r>
            <a:r>
              <a:rPr lang="en-US" altLang="en-US" dirty="0"/>
              <a:t>.</a:t>
            </a:r>
          </a:p>
          <a:p>
            <a:pPr lvl="1" eaLnBrk="1" hangingPunct="1"/>
            <a:r>
              <a:rPr lang="en-US" altLang="en-US" dirty="0"/>
              <a:t>When the database instance starts, the service is started automatically if the </a:t>
            </a:r>
            <a:r>
              <a:rPr lang="en-US" altLang="en-US" dirty="0">
                <a:latin typeface="Courier New" panose="02070309020205020404" pitchFamily="49" charset="0"/>
              </a:rPr>
              <a:t>MANAGEMENT</a:t>
            </a:r>
            <a:r>
              <a:rPr lang="en-US" altLang="en-US" dirty="0"/>
              <a:t> </a:t>
            </a:r>
            <a:r>
              <a:rPr lang="en-US" altLang="en-US" dirty="0">
                <a:latin typeface="Courier New" panose="02070309020205020404" pitchFamily="49" charset="0"/>
              </a:rPr>
              <a:t>POLICY</a:t>
            </a:r>
            <a:r>
              <a:rPr lang="en-US" altLang="en-US" dirty="0"/>
              <a:t> attribute is set to </a:t>
            </a:r>
            <a:r>
              <a:rPr lang="en-US" altLang="en-US" dirty="0">
                <a:latin typeface="Courier New" panose="02070309020205020404" pitchFamily="49" charset="0"/>
              </a:rPr>
              <a:t>AUTOMATIC</a:t>
            </a:r>
            <a:r>
              <a:rPr lang="en-US" altLang="en-US" dirty="0"/>
              <a:t> and the value of the </a:t>
            </a:r>
            <a:r>
              <a:rPr lang="en-US" altLang="en-US" dirty="0">
                <a:latin typeface="Courier New" panose="02070309020205020404" pitchFamily="49" charset="0"/>
              </a:rPr>
              <a:t>ROLE</a:t>
            </a:r>
            <a:r>
              <a:rPr lang="en-US" altLang="en-US" dirty="0"/>
              <a:t> attribute matches the database role. Users can also start a service manually if the database instance is started</a:t>
            </a:r>
            <a:r>
              <a:rPr lang="en-US" altLang="en-US" i="1" dirty="0">
                <a:solidFill>
                  <a:schemeClr val="tx1"/>
                </a:solidFill>
              </a:rPr>
              <a:t>.</a:t>
            </a:r>
          </a:p>
          <a:p>
            <a:pPr lvl="1" eaLnBrk="1" hangingPunct="1"/>
            <a:r>
              <a:rPr lang="en-US" altLang="en-US" b="1" dirty="0">
                <a:solidFill>
                  <a:schemeClr val="tx1"/>
                </a:solidFill>
              </a:rPr>
              <a:t>Note:</a:t>
            </a:r>
            <a:r>
              <a:rPr lang="en-US" altLang="en-US" dirty="0">
                <a:solidFill>
                  <a:schemeClr val="tx1"/>
                </a:solidFill>
              </a:rPr>
              <a:t> If the service is created on a database instance that has already been started, then it will be necessary to manually start the service the first time. The following syntax illustrates using SRVTL to manually start a service:</a:t>
            </a:r>
          </a:p>
          <a:p>
            <a:pPr lvl="4" eaLnBrk="1" hangingPunct="1"/>
            <a:r>
              <a:rPr lang="en-US" altLang="en-US" dirty="0">
                <a:solidFill>
                  <a:schemeClr val="tx1"/>
                </a:solidFill>
              </a:rPr>
              <a:t>srvctl start service –db DG_PRMY –service </a:t>
            </a:r>
            <a:r>
              <a:rPr lang="en-US" altLang="en-US" dirty="0" smtClean="0">
                <a:solidFill>
                  <a:schemeClr val="tx1"/>
                </a:solidFill>
              </a:rPr>
              <a:t>DG_PRMY</a:t>
            </a:r>
            <a:endParaRPr lang="en-US" altLang="en-US"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541</a:t>
            </a:fld>
            <a:endParaRPr lang="en-US" dirty="0"/>
          </a:p>
        </p:txBody>
      </p:sp>
    </p:spTree>
    <p:extLst>
      <p:ext uri="{BB962C8B-B14F-4D97-AF65-F5344CB8AC3E}">
        <p14:creationId xmlns:p14="http://schemas.microsoft.com/office/powerpoint/2010/main" val="1717050439"/>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lvl="1" eaLnBrk="1" hangingPunct="1"/>
            <a:r>
              <a:rPr lang="en-US" altLang="en-US" dirty="0"/>
              <a:t>For stand-alone servers not using Real Application Clusters (RAC), the following options to the </a:t>
            </a:r>
            <a:r>
              <a:rPr lang="en-US" altLang="en-US" dirty="0">
                <a:latin typeface="Courier New" panose="02070309020205020404" pitchFamily="49" charset="0"/>
                <a:cs typeface="Courier New" panose="02070309020205020404" pitchFamily="49" charset="0"/>
              </a:rPr>
              <a:t>SRVCTL ADD SERVICE</a:t>
            </a:r>
            <a:r>
              <a:rPr lang="en-US" altLang="en-US" dirty="0"/>
              <a:t> command are applicable in Oracle Data Guard environments only:</a:t>
            </a:r>
          </a:p>
          <a:p>
            <a:pPr lvl="2" eaLnBrk="1" hangingPunct="1"/>
            <a:r>
              <a:rPr lang="en-US" altLang="en-US" dirty="0"/>
              <a:t>Failover type ( </a:t>
            </a:r>
            <a:r>
              <a:rPr lang="en-US" altLang="en-US" dirty="0">
                <a:latin typeface="Courier New" panose="02070309020205020404" pitchFamily="49" charset="0"/>
                <a:cs typeface="Courier New" panose="02070309020205020404" pitchFamily="49" charset="0"/>
              </a:rPr>
              <a:t>-failovertype </a:t>
            </a:r>
            <a:r>
              <a:rPr lang="en-US" altLang="en-US" dirty="0"/>
              <a:t>) with values { </a:t>
            </a:r>
            <a:r>
              <a:rPr lang="en-US" altLang="en-US" dirty="0">
                <a:latin typeface="Courier New" panose="02070309020205020404" pitchFamily="49" charset="0"/>
                <a:cs typeface="Courier New" panose="02070309020205020404" pitchFamily="49" charset="0"/>
              </a:rPr>
              <a:t>NONE</a:t>
            </a:r>
            <a:r>
              <a:rPr lang="en-US" altLang="en-US" dirty="0"/>
              <a:t> | </a:t>
            </a:r>
            <a:r>
              <a:rPr lang="en-US" altLang="en-US" dirty="0">
                <a:latin typeface="Courier New" panose="02070309020205020404" pitchFamily="49" charset="0"/>
                <a:cs typeface="Courier New" panose="02070309020205020404" pitchFamily="49" charset="0"/>
              </a:rPr>
              <a:t>SESSION</a:t>
            </a:r>
            <a:r>
              <a:rPr lang="en-US" altLang="en-US" dirty="0"/>
              <a:t> | </a:t>
            </a:r>
            <a:r>
              <a:rPr lang="en-US" altLang="en-US" dirty="0">
                <a:latin typeface="Courier New" panose="02070309020205020404" pitchFamily="49" charset="0"/>
                <a:cs typeface="Courier New" panose="02070309020205020404" pitchFamily="49" charset="0"/>
              </a:rPr>
              <a:t>SELECT </a:t>
            </a:r>
            <a:r>
              <a:rPr lang="en-US" altLang="en-US" dirty="0"/>
              <a:t>| </a:t>
            </a:r>
            <a:r>
              <a:rPr lang="en-US" altLang="en-US" dirty="0">
                <a:latin typeface="Courier New" panose="02070309020205020404" pitchFamily="49" charset="0"/>
                <a:cs typeface="Courier New" panose="02070309020205020404" pitchFamily="49" charset="0"/>
              </a:rPr>
              <a:t>TRANSACTION</a:t>
            </a:r>
            <a:r>
              <a:rPr lang="en-US" altLang="en-US" dirty="0"/>
              <a:t> }</a:t>
            </a:r>
          </a:p>
          <a:p>
            <a:pPr lvl="2" eaLnBrk="1" hangingPunct="1"/>
            <a:r>
              <a:rPr lang="en-US" altLang="en-US" dirty="0"/>
              <a:t>Failover method ( </a:t>
            </a:r>
            <a:r>
              <a:rPr lang="en-US" altLang="en-US" dirty="0">
                <a:latin typeface="Courier New" panose="02070309020205020404" pitchFamily="49" charset="0"/>
                <a:cs typeface="Courier New" panose="02070309020205020404" pitchFamily="49" charset="0"/>
              </a:rPr>
              <a:t>-failovermethod</a:t>
            </a:r>
            <a:r>
              <a:rPr lang="en-US" altLang="en-US" dirty="0"/>
              <a:t> ) with values { </a:t>
            </a:r>
            <a:r>
              <a:rPr lang="en-US" altLang="en-US" dirty="0">
                <a:latin typeface="Courier New" panose="02070309020205020404" pitchFamily="49" charset="0"/>
                <a:cs typeface="Courier New" panose="02070309020205020404" pitchFamily="49" charset="0"/>
              </a:rPr>
              <a:t>NONE</a:t>
            </a:r>
            <a:r>
              <a:rPr lang="en-US" altLang="en-US" dirty="0"/>
              <a:t> | </a:t>
            </a:r>
            <a:r>
              <a:rPr lang="en-US" altLang="en-US" dirty="0">
                <a:latin typeface="Courier New" panose="02070309020205020404" pitchFamily="49" charset="0"/>
                <a:cs typeface="Courier New" panose="02070309020205020404" pitchFamily="49" charset="0"/>
              </a:rPr>
              <a:t>BASIC</a:t>
            </a:r>
            <a:r>
              <a:rPr lang="en-US" altLang="en-US" dirty="0"/>
              <a:t> }</a:t>
            </a:r>
          </a:p>
          <a:p>
            <a:pPr lvl="2" eaLnBrk="1" hangingPunct="1"/>
            <a:r>
              <a:rPr lang="en-US" altLang="en-US" dirty="0"/>
              <a:t>Failover delay ( </a:t>
            </a:r>
            <a:r>
              <a:rPr lang="en-US" altLang="en-US" dirty="0">
                <a:latin typeface="Courier New" panose="02070309020205020404" pitchFamily="49" charset="0"/>
                <a:cs typeface="Courier New" panose="02070309020205020404" pitchFamily="49" charset="0"/>
              </a:rPr>
              <a:t>-failoverdelay </a:t>
            </a:r>
            <a:r>
              <a:rPr lang="en-US" altLang="en-US" dirty="0"/>
              <a:t>) integer value measured in seconds</a:t>
            </a:r>
          </a:p>
          <a:p>
            <a:pPr lvl="2" eaLnBrk="1" hangingPunct="1"/>
            <a:r>
              <a:rPr lang="en-US" altLang="en-US" dirty="0"/>
              <a:t>Failover retries ( </a:t>
            </a:r>
            <a:r>
              <a:rPr lang="en-US" altLang="en-US" dirty="0">
                <a:latin typeface="Courier New" panose="02070309020205020404" pitchFamily="49" charset="0"/>
                <a:cs typeface="Courier New" panose="02070309020205020404" pitchFamily="49" charset="0"/>
              </a:rPr>
              <a:t>-failoverretry </a:t>
            </a:r>
            <a:r>
              <a:rPr lang="en-US" altLang="en-US" dirty="0"/>
              <a:t>) integer value indicating a </a:t>
            </a:r>
            <a:r>
              <a:rPr lang="en-US" altLang="en-US" dirty="0" smtClean="0"/>
              <a:t>count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542</a:t>
            </a:fld>
            <a:endParaRPr lang="en-US" dirty="0"/>
          </a:p>
        </p:txBody>
      </p:sp>
    </p:spTree>
    <p:extLst>
      <p:ext uri="{BB962C8B-B14F-4D97-AF65-F5344CB8AC3E}">
        <p14:creationId xmlns:p14="http://schemas.microsoft.com/office/powerpoint/2010/main" val="1747562527"/>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When Enterprise Manager Cloud Control is used to create standby databases with the wizard-driven approach, the newly created standby databases are not automatically registered with the Oracle Restart configuration. Use SRVCTL to create the database object in the Oracle Restart Configuration before database services can be associated with the standby databases. The syntax for SRVCTL is displayed in the slide to create a new database object. The values for </a:t>
            </a:r>
            <a:r>
              <a:rPr lang="en-US" altLang="en-US" dirty="0">
                <a:latin typeface="Courier New" panose="02070309020205020404" pitchFamily="49" charset="0"/>
                <a:cs typeface="Courier New" panose="02070309020205020404" pitchFamily="49" charset="0"/>
              </a:rPr>
              <a:t>start_options</a:t>
            </a:r>
            <a:r>
              <a:rPr lang="en-US" altLang="en-US" dirty="0"/>
              <a:t> include </a:t>
            </a:r>
            <a:r>
              <a:rPr lang="en-US" altLang="en-US" dirty="0">
                <a:latin typeface="Courier New" panose="02070309020205020404" pitchFamily="49" charset="0"/>
                <a:cs typeface="Courier New" panose="02070309020205020404" pitchFamily="49" charset="0"/>
              </a:rPr>
              <a:t>open</a:t>
            </a:r>
            <a:r>
              <a:rPr lang="en-US" altLang="en-US" dirty="0"/>
              <a:t>, </a:t>
            </a:r>
            <a:r>
              <a:rPr lang="en-US" altLang="en-US" dirty="0">
                <a:latin typeface="Courier New" panose="02070309020205020404" pitchFamily="49" charset="0"/>
                <a:cs typeface="Courier New" panose="02070309020205020404" pitchFamily="49" charset="0"/>
              </a:rPr>
              <a:t>mount</a:t>
            </a:r>
            <a:r>
              <a:rPr lang="en-US" altLang="en-US" dirty="0"/>
              <a:t>, or </a:t>
            </a:r>
            <a:r>
              <a:rPr lang="en-US" altLang="en-US" dirty="0">
                <a:latin typeface="Courier New" panose="02070309020205020404" pitchFamily="49" charset="0"/>
                <a:cs typeface="Courier New" panose="02070309020205020404" pitchFamily="49" charset="0"/>
              </a:rPr>
              <a:t>nomount</a:t>
            </a:r>
            <a:r>
              <a:rPr lang="en-US" altLang="en-US" dirty="0"/>
              <a:t>. The values for </a:t>
            </a:r>
            <a:r>
              <a:rPr lang="en-US" altLang="en-US" dirty="0">
                <a:latin typeface="Courier New" panose="02070309020205020404" pitchFamily="49" charset="0"/>
                <a:cs typeface="Courier New" panose="02070309020205020404" pitchFamily="49" charset="0"/>
              </a:rPr>
              <a:t>stop_options</a:t>
            </a:r>
            <a:r>
              <a:rPr lang="en-US" altLang="en-US" dirty="0"/>
              <a:t> include </a:t>
            </a:r>
            <a:r>
              <a:rPr lang="en-US" altLang="en-US" dirty="0">
                <a:latin typeface="Courier New" panose="02070309020205020404" pitchFamily="49" charset="0"/>
                <a:cs typeface="Courier New" panose="02070309020205020404" pitchFamily="49" charset="0"/>
              </a:rPr>
              <a:t>normal</a:t>
            </a:r>
            <a:r>
              <a:rPr lang="en-US" altLang="en-US" dirty="0"/>
              <a:t>, </a:t>
            </a:r>
            <a:r>
              <a:rPr lang="en-US" altLang="en-US" dirty="0">
                <a:latin typeface="Courier New" panose="02070309020205020404" pitchFamily="49" charset="0"/>
                <a:cs typeface="Courier New" panose="02070309020205020404" pitchFamily="49" charset="0"/>
              </a:rPr>
              <a:t>transactional</a:t>
            </a:r>
            <a:r>
              <a:rPr lang="en-US" altLang="en-US" dirty="0"/>
              <a:t>, </a:t>
            </a:r>
            <a:r>
              <a:rPr lang="en-US" altLang="en-US" dirty="0">
                <a:latin typeface="Courier New" panose="02070309020205020404" pitchFamily="49" charset="0"/>
                <a:cs typeface="Courier New" panose="02070309020205020404" pitchFamily="49" charset="0"/>
              </a:rPr>
              <a:t>immediate</a:t>
            </a:r>
            <a:r>
              <a:rPr lang="en-US" altLang="en-US" dirty="0"/>
              <a:t>, or </a:t>
            </a:r>
            <a:r>
              <a:rPr lang="en-US" altLang="en-US" dirty="0">
                <a:latin typeface="Courier New" panose="02070309020205020404" pitchFamily="49" charset="0"/>
                <a:cs typeface="Courier New" panose="02070309020205020404" pitchFamily="49" charset="0"/>
              </a:rPr>
              <a:t>abort</a:t>
            </a:r>
            <a:r>
              <a:rPr lang="en-US" altLang="en-US" dirty="0"/>
              <a:t>.</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543</a:t>
            </a:fld>
            <a:endParaRPr lang="en-US" dirty="0"/>
          </a:p>
        </p:txBody>
      </p:sp>
    </p:spTree>
    <p:extLst>
      <p:ext uri="{BB962C8B-B14F-4D97-AF65-F5344CB8AC3E}">
        <p14:creationId xmlns:p14="http://schemas.microsoft.com/office/powerpoint/2010/main" val="4057380703"/>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The example in the slide shows the configuration of two role-specific services:</a:t>
            </a:r>
          </a:p>
          <a:p>
            <a:pPr lvl="2" eaLnBrk="1" hangingPunct="1"/>
            <a:r>
              <a:rPr lang="en-US" altLang="en-US" dirty="0">
                <a:latin typeface="Courier New" panose="02070309020205020404" pitchFamily="49" charset="0"/>
              </a:rPr>
              <a:t>PAYROLL</a:t>
            </a:r>
            <a:r>
              <a:rPr lang="en-US" altLang="en-US" dirty="0"/>
              <a:t> is a read-write service that always runs on the database with the primary role.</a:t>
            </a:r>
          </a:p>
          <a:p>
            <a:pPr lvl="2" eaLnBrk="1" hangingPunct="1"/>
            <a:r>
              <a:rPr lang="en-US" altLang="en-US" dirty="0">
                <a:latin typeface="Courier New" panose="02070309020205020404" pitchFamily="49" charset="0"/>
              </a:rPr>
              <a:t>ORDERSTATUS</a:t>
            </a:r>
            <a:r>
              <a:rPr lang="en-US" altLang="en-US" dirty="0"/>
              <a:t> is a read-only service that always runs on an Active Data Guard standby database, which is currently defined as the </a:t>
            </a:r>
            <a:r>
              <a:rPr lang="en-US" altLang="en-US" dirty="0">
                <a:latin typeface="Courier New" panose="02070309020205020404" pitchFamily="49" charset="0"/>
                <a:cs typeface="Courier New" panose="02070309020205020404" pitchFamily="49" charset="0"/>
              </a:rPr>
              <a:t>london</a:t>
            </a:r>
            <a:r>
              <a:rPr lang="en-US" altLang="en-US" dirty="0"/>
              <a:t> database while it is in the </a:t>
            </a:r>
            <a:r>
              <a:rPr lang="en-US" altLang="en-US" dirty="0">
                <a:latin typeface="Courier New" panose="02070309020205020404" pitchFamily="49" charset="0"/>
                <a:cs typeface="Courier New" panose="02070309020205020404" pitchFamily="49" charset="0"/>
              </a:rPr>
              <a:t>PHYSICAL_STANDBY</a:t>
            </a:r>
            <a:r>
              <a:rPr lang="en-US" altLang="en-US" dirty="0"/>
              <a:t> role. A role transition can stop this service.</a:t>
            </a:r>
          </a:p>
          <a:p>
            <a:pPr lvl="1" eaLnBrk="1" hangingPunct="1"/>
            <a:r>
              <a:rPr lang="en-US" altLang="en-US" b="1" dirty="0"/>
              <a:t>Note:</a:t>
            </a:r>
            <a:r>
              <a:rPr lang="en-US" altLang="en-US" dirty="0"/>
              <a:t> Database services are linked to a specific </a:t>
            </a:r>
            <a:r>
              <a:rPr lang="en-US" altLang="en-US" dirty="0">
                <a:latin typeface="Courier New" panose="02070309020205020404" pitchFamily="49" charset="0"/>
                <a:cs typeface="Courier New" panose="02070309020205020404" pitchFamily="49" charset="0"/>
              </a:rPr>
              <a:t>DB_UNIQUE_NAME</a:t>
            </a:r>
            <a:r>
              <a:rPr lang="en-US" altLang="en-US" dirty="0"/>
              <a:t> in the Oracle Restart Configuration. For the </a:t>
            </a:r>
            <a:r>
              <a:rPr lang="en-US" altLang="en-US" dirty="0">
                <a:latin typeface="Courier New" panose="02070309020205020404" pitchFamily="49" charset="0"/>
                <a:cs typeface="Courier New" panose="02070309020205020404" pitchFamily="49" charset="0"/>
              </a:rPr>
              <a:t>PAYROLL</a:t>
            </a:r>
            <a:r>
              <a:rPr lang="en-US" altLang="en-US" dirty="0"/>
              <a:t> service to be associated with both the primary database and standby database, it will have to be registered to each database individually. The role is set to </a:t>
            </a:r>
            <a:r>
              <a:rPr lang="en-US" altLang="en-US" dirty="0">
                <a:latin typeface="Courier New" panose="02070309020205020404" pitchFamily="49" charset="0"/>
                <a:cs typeface="Courier New" panose="02070309020205020404" pitchFamily="49" charset="0"/>
              </a:rPr>
              <a:t>PRIMARY</a:t>
            </a:r>
            <a:r>
              <a:rPr lang="en-US" altLang="en-US" dirty="0"/>
              <a:t>, so it will start only on one of the two databases.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544</a:t>
            </a:fld>
            <a:endParaRPr lang="en-US" dirty="0"/>
          </a:p>
        </p:txBody>
      </p:sp>
    </p:spTree>
    <p:extLst>
      <p:ext uri="{BB962C8B-B14F-4D97-AF65-F5344CB8AC3E}">
        <p14:creationId xmlns:p14="http://schemas.microsoft.com/office/powerpoint/2010/main" val="2602319042"/>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r>
              <a:rPr lang="en-US" altLang="en-US" dirty="0"/>
              <a:t>Without the use of the Oracle Data Guard broker, user-written database triggers are required to implement automatic failover as follows:</a:t>
            </a:r>
          </a:p>
          <a:p>
            <a:pPr lvl="2" eaLnBrk="1" hangingPunct="1"/>
            <a:r>
              <a:rPr lang="en-US" altLang="en-US" dirty="0"/>
              <a:t>A startup trigger is used to start database services on the new primary database.</a:t>
            </a:r>
          </a:p>
          <a:p>
            <a:pPr lvl="2" eaLnBrk="1" hangingPunct="1"/>
            <a:r>
              <a:rPr lang="en-US" altLang="en-US" dirty="0"/>
              <a:t>A role-change trigger is used to publish a FAN ONS event to break JDBC clients still connected to the original primary database out of a TCP timeout.</a:t>
            </a:r>
          </a:p>
          <a:p>
            <a:pPr lvl="1" eaLnBrk="1" hangingPunct="1"/>
            <a:r>
              <a:rPr lang="en-US" altLang="en-US" dirty="0"/>
              <a:t>You can automate fast failover of applications to a new primary database without the need for user-written triggers. You must use the Data Guard broker to use this feature.</a:t>
            </a:r>
          </a:p>
          <a:p>
            <a:pPr lvl="1" eaLnBrk="1" hangingPunct="1"/>
            <a:r>
              <a:rPr lang="en-US" altLang="en-US" dirty="0"/>
              <a:t>Automatic fast failover of application clients to a new primary database following failover requires:</a:t>
            </a:r>
          </a:p>
          <a:p>
            <a:pPr lvl="2" eaLnBrk="1" hangingPunct="1">
              <a:buNone/>
            </a:pPr>
            <a:r>
              <a:rPr lang="en-US" altLang="en-US" dirty="0"/>
              <a:t>1.	Fast database failover</a:t>
            </a:r>
          </a:p>
          <a:p>
            <a:pPr lvl="2" eaLnBrk="1" hangingPunct="1">
              <a:buNone/>
            </a:pPr>
            <a:r>
              <a:rPr lang="en-US" altLang="en-US" dirty="0"/>
              <a:t>2.	Restarting database services on the new primary database</a:t>
            </a:r>
          </a:p>
          <a:p>
            <a:pPr lvl="2" eaLnBrk="1" hangingPunct="1">
              <a:buNone/>
            </a:pPr>
            <a:r>
              <a:rPr lang="en-US" altLang="en-US" dirty="0"/>
              <a:t>3.	Notifying clients that a failure has occurred in order to break them out of TCP timeout and redirect them to the new primary </a:t>
            </a:r>
            <a:r>
              <a:rPr lang="en-US" altLang="en-US" dirty="0" smtClean="0"/>
              <a:t>database</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545</a:t>
            </a:fld>
            <a:endParaRPr lang="en-US" dirty="0"/>
          </a:p>
        </p:txBody>
      </p:sp>
    </p:spTree>
    <p:extLst>
      <p:ext uri="{BB962C8B-B14F-4D97-AF65-F5344CB8AC3E}">
        <p14:creationId xmlns:p14="http://schemas.microsoft.com/office/powerpoint/2010/main" val="1997493374"/>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2" eaLnBrk="1" hangingPunct="1"/>
            <a:r>
              <a:rPr lang="en-US" altLang="en-US" b="1" dirty="0"/>
              <a:t>Connect time failover:</a:t>
            </a:r>
            <a:r>
              <a:rPr lang="en-US" altLang="en-US" dirty="0"/>
              <a:t> Redirects failed connection requests to a secondary listener.</a:t>
            </a:r>
          </a:p>
          <a:p>
            <a:pPr lvl="2" eaLnBrk="1" hangingPunct="1"/>
            <a:r>
              <a:rPr lang="en-US" altLang="en-US" b="1" dirty="0">
                <a:latin typeface="Courier New" panose="02070309020205020404" pitchFamily="49" charset="0"/>
              </a:rPr>
              <a:t>DB_ROLE_CHANGE</a:t>
            </a:r>
            <a:r>
              <a:rPr lang="en-US" altLang="en-US" b="1" dirty="0"/>
              <a:t> system event:</a:t>
            </a:r>
            <a:r>
              <a:rPr lang="en-US" altLang="en-US" dirty="0"/>
              <a:t> Is fired when any database is first opened after a Data Guard role transition occurs. Using this system event, you can write a trigger to perform post-role change actions.</a:t>
            </a:r>
          </a:p>
          <a:p>
            <a:pPr lvl="2" eaLnBrk="1" hangingPunct="1"/>
            <a:r>
              <a:rPr lang="en-US" altLang="en-US" b="1" dirty="0"/>
              <a:t>Fast Application Notification (FAN):</a:t>
            </a:r>
            <a:r>
              <a:rPr lang="en-US" altLang="en-US" dirty="0"/>
              <a:t> Provides quick notification when a resource (such as an instance, service, node, or database) fails. FAN is available to all applications by using either Fast Connection Failover with a FAN-integrated Oracle client (clients using JDBC, OCI, or OLE DB) or by using the FAN API to read FAN events directly.</a:t>
            </a:r>
          </a:p>
          <a:p>
            <a:pPr lvl="2" eaLnBrk="1" hangingPunct="1"/>
            <a:r>
              <a:rPr lang="en-US" altLang="en-US" b="1" dirty="0"/>
              <a:t>Transparent Application Failover (TAF):</a:t>
            </a:r>
            <a:r>
              <a:rPr lang="en-US" altLang="en-US" dirty="0"/>
              <a:t> Enables Oracle Call Interface (OCI) client applications to automatically reconnect to a database if the original connection fails. TAF fails over only the session and </a:t>
            </a:r>
            <a:r>
              <a:rPr lang="en-US" altLang="en-US" dirty="0">
                <a:latin typeface="Courier New" panose="02070309020205020404" pitchFamily="49" charset="0"/>
              </a:rPr>
              <a:t>SELECT</a:t>
            </a:r>
            <a:r>
              <a:rPr lang="en-US" altLang="en-US" dirty="0"/>
              <a:t> statements. </a:t>
            </a:r>
            <a:r>
              <a:rPr lang="en-US" altLang="en-US" dirty="0">
                <a:latin typeface="Courier New" panose="02070309020205020404" pitchFamily="49" charset="0"/>
              </a:rPr>
              <a:t>SELECT</a:t>
            </a:r>
            <a:r>
              <a:rPr lang="en-US" altLang="en-US" dirty="0"/>
              <a:t> statements are automatically restarted in the new session when TAF is configured for </a:t>
            </a:r>
            <a:r>
              <a:rPr lang="en-US" altLang="en-US" dirty="0">
                <a:latin typeface="Courier New" panose="02070309020205020404" pitchFamily="49" charset="0"/>
              </a:rPr>
              <a:t>SELECT</a:t>
            </a:r>
            <a:r>
              <a:rPr lang="en-US" altLang="en-US" dirty="0"/>
              <a:t> failover. </a:t>
            </a:r>
            <a:r>
              <a:rPr lang="en-US" altLang="en-US" dirty="0">
                <a:latin typeface="Courier New" panose="02070309020205020404" pitchFamily="49" charset="0"/>
              </a:rPr>
              <a:t>INSERT</a:t>
            </a:r>
            <a:r>
              <a:rPr lang="en-US" altLang="en-US" dirty="0"/>
              <a:t>, </a:t>
            </a:r>
            <a:r>
              <a:rPr lang="en-US" altLang="en-US" dirty="0">
                <a:latin typeface="Courier New" panose="02070309020205020404" pitchFamily="49" charset="0"/>
              </a:rPr>
              <a:t>UPDATE</a:t>
            </a:r>
            <a:r>
              <a:rPr lang="en-US" altLang="en-US" dirty="0"/>
              <a:t>, and </a:t>
            </a:r>
            <a:r>
              <a:rPr lang="en-US" altLang="en-US" dirty="0">
                <a:latin typeface="Courier New" panose="02070309020205020404" pitchFamily="49" charset="0"/>
              </a:rPr>
              <a:t>DELETE</a:t>
            </a:r>
            <a:r>
              <a:rPr lang="en-US" altLang="en-US" dirty="0"/>
              <a:t> statements must be rolled back by the application. In addition, any session customizations (for example,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statements) must be reexecuted by the application. Process state variables (such as PL/SQL session level variables) are not reestablished but can be reestablished by using a TAF callback.</a:t>
            </a:r>
          </a:p>
          <a:p>
            <a:pPr lvl="2" eaLnBrk="1" hangingPunct="1"/>
            <a:r>
              <a:rPr lang="en-US" altLang="en-US" b="1" dirty="0"/>
              <a:t>Fast Connection Failover:</a:t>
            </a:r>
            <a:r>
              <a:rPr lang="en-US" altLang="en-US" dirty="0"/>
              <a:t> Provides fast failover of database connections by enabling you to configure FAN-integrated JDBC clients to automatically subscribe to FAN </a:t>
            </a:r>
            <a:r>
              <a:rPr lang="en-US" altLang="en-US" dirty="0">
                <a:solidFill>
                  <a:schemeClr val="tx1"/>
                </a:solidFill>
              </a:rPr>
              <a:t>high-availability</a:t>
            </a:r>
            <a:r>
              <a:rPr lang="en-US" altLang="en-US" dirty="0">
                <a:solidFill>
                  <a:srgbClr val="0000FF"/>
                </a:solidFill>
              </a:rPr>
              <a:t> </a:t>
            </a:r>
            <a:r>
              <a:rPr lang="en-US" altLang="en-US" dirty="0"/>
              <a:t>events and react to service, instance, and database </a:t>
            </a:r>
            <a:r>
              <a:rPr lang="en-US" altLang="en-US" dirty="0">
                <a:latin typeface="Courier New" panose="02070309020205020404" pitchFamily="49" charset="0"/>
              </a:rPr>
              <a:t>UP</a:t>
            </a:r>
            <a:r>
              <a:rPr lang="en-US" altLang="en-US" dirty="0"/>
              <a:t> and </a:t>
            </a:r>
            <a:r>
              <a:rPr lang="en-US" altLang="en-US" dirty="0">
                <a:latin typeface="Courier New" panose="02070309020205020404" pitchFamily="49" charset="0"/>
              </a:rPr>
              <a:t>DOWN</a:t>
            </a:r>
            <a:r>
              <a:rPr lang="en-US" altLang="en-US" dirty="0"/>
              <a:t> events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546</a:t>
            </a:fld>
            <a:endParaRPr lang="en-US" dirty="0"/>
          </a:p>
        </p:txBody>
      </p:sp>
    </p:spTree>
    <p:extLst>
      <p:ext uri="{BB962C8B-B14F-4D97-AF65-F5344CB8AC3E}">
        <p14:creationId xmlns:p14="http://schemas.microsoft.com/office/powerpoint/2010/main" val="2357318242"/>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defRPr/>
            </a:pPr>
            <a:r>
              <a:rPr lang="en-US" dirty="0"/>
              <a:t>When a failover operation is complete, the Data Guard broker publishes a Fast Application Notification (FAN) event to notify applications that the old primary database is down and that services on the old primary database are down. This enables applications to transparently fail over to the new primary database.</a:t>
            </a:r>
          </a:p>
          <a:p>
            <a:pPr lvl="1" eaLnBrk="1" hangingPunct="1">
              <a:defRPr/>
            </a:pPr>
            <a:r>
              <a:rPr lang="en-US" dirty="0"/>
              <a:t>FAN notification is sent after failover for databases configured with Cluster Ready Services (CRS) and for single-instance databases registered with Oracle Restart.</a:t>
            </a:r>
          </a:p>
          <a:p>
            <a:pPr lvl="1" eaLnBrk="1" hangingPunct="1">
              <a:defRPr/>
            </a:pPr>
            <a:r>
              <a:rPr lang="en-US" spc="-30" dirty="0"/>
              <a:t>Applications using the following Oracle integrated database clients can be configured for Fast Connection Failover (FCF) to automatically connect to a new primary database after a failover:</a:t>
            </a:r>
          </a:p>
          <a:p>
            <a:pPr lvl="2" eaLnBrk="1" hangingPunct="1">
              <a:defRPr/>
            </a:pPr>
            <a:r>
              <a:rPr lang="en-US" dirty="0"/>
              <a:t>Oracle Database JDBC</a:t>
            </a:r>
          </a:p>
          <a:p>
            <a:pPr lvl="2" eaLnBrk="1" hangingPunct="1">
              <a:defRPr/>
            </a:pPr>
            <a:r>
              <a:rPr lang="en-US" dirty="0"/>
              <a:t>Oracle Database Oracle Call Interface (OCI)</a:t>
            </a:r>
          </a:p>
          <a:p>
            <a:pPr lvl="2" eaLnBrk="1" hangingPunct="1">
              <a:defRPr/>
            </a:pPr>
            <a:r>
              <a:rPr lang="en-US" dirty="0"/>
              <a:t>Oracle Database ODP.NET </a:t>
            </a:r>
          </a:p>
          <a:p>
            <a:pPr lvl="1" eaLnBrk="1" hangingPunct="1">
              <a:defRPr/>
            </a:pPr>
            <a:r>
              <a:rPr lang="en-US" dirty="0"/>
              <a:t>These clients can use FAN without programmatic changes.</a:t>
            </a:r>
          </a:p>
          <a:p>
            <a:pPr lvl="1" eaLnBrk="1" hangingPunct="1">
              <a:defRPr/>
            </a:pPr>
            <a:r>
              <a:rPr lang="en-US" dirty="0"/>
              <a:t>Applications can use FAN programmatically by using the Oracle Notification Service (ONS) Application Programming Interface to subscribe to FAN events and to execute event-handling actions upon the receipt of an event.</a:t>
            </a:r>
          </a:p>
          <a:p>
            <a:pPr lvl="1" eaLnBrk="1" hangingPunct="1">
              <a:defRPr/>
            </a:pPr>
            <a:r>
              <a:rPr lang="en-US" spc="-30" dirty="0"/>
              <a:t>Refer to </a:t>
            </a:r>
            <a:r>
              <a:rPr lang="en-US" i="1" spc="-30" dirty="0"/>
              <a:t>Oracle Real Application Clusters Administration and Deployment Guide 12c Release 1</a:t>
            </a:r>
            <a:r>
              <a:rPr lang="en-US" spc="-30" dirty="0"/>
              <a:t> for detailed information about configuring FAN, FCF, and ONS in an Oracle RAC environment</a:t>
            </a:r>
            <a:r>
              <a:rPr lang="en-US" spc="-30" dirty="0" smtClean="0"/>
              <a:t>.</a:t>
            </a:r>
            <a:endParaRPr lang="en-US" spc="-30"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547</a:t>
            </a:fld>
            <a:endParaRPr lang="en-US" dirty="0"/>
          </a:p>
        </p:txBody>
      </p:sp>
    </p:spTree>
    <p:extLst>
      <p:ext uri="{BB962C8B-B14F-4D97-AF65-F5344CB8AC3E}">
        <p14:creationId xmlns:p14="http://schemas.microsoft.com/office/powerpoint/2010/main" val="1043211276"/>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Oracle Database 12</a:t>
            </a:r>
            <a:r>
              <a:rPr lang="en-US" altLang="en-US" i="1" dirty="0"/>
              <a:t>c</a:t>
            </a:r>
            <a:r>
              <a:rPr lang="en-US" altLang="en-US" dirty="0"/>
              <a:t> introduced two fundamental capabilities for ensuring continuity of applications after database outages:</a:t>
            </a:r>
          </a:p>
          <a:p>
            <a:pPr lvl="2">
              <a:buNone/>
            </a:pPr>
            <a:r>
              <a:rPr lang="en-US" altLang="en-US" dirty="0"/>
              <a:t>1.	A foolproof way for applications to know the outcome of transactions</a:t>
            </a:r>
          </a:p>
          <a:p>
            <a:pPr lvl="2">
              <a:buNone/>
            </a:pPr>
            <a:r>
              <a:rPr lang="en-US" altLang="en-US" dirty="0"/>
              <a:t>2.	The ability to mask outages by reconnecting to the database and replaying the workload</a:t>
            </a:r>
          </a:p>
          <a:p>
            <a:pPr lvl="1"/>
            <a:r>
              <a:rPr lang="en-US" altLang="en-US" dirty="0"/>
              <a:t>These capabilities are provided by two new features: Transaction Guard and Application Continuity. </a:t>
            </a:r>
          </a:p>
          <a:p>
            <a:pPr lvl="2">
              <a:buFont typeface="Arial" panose="020B0604020202020204" pitchFamily="34" charset="0"/>
              <a:buChar char="•"/>
            </a:pPr>
            <a:r>
              <a:rPr lang="en-US" altLang="en-US" dirty="0"/>
              <a:t>Transaction Guard is an API that applications use in error handling. It is a new and reliable way to return the outcome of the last transaction after a recoverable error has occurred. By itself, Transaction Guard can dramatically improve the end-user experience by erasing the doubt over whether the last transaction was committed or not.</a:t>
            </a:r>
          </a:p>
          <a:p>
            <a:pPr lvl="2">
              <a:buFont typeface="Arial" panose="020B0604020202020204" pitchFamily="34" charset="0"/>
              <a:buChar char="•"/>
            </a:pPr>
            <a:r>
              <a:rPr lang="en-US" altLang="en-US" dirty="0"/>
              <a:t>Application Continuity is a feature that masks recoverable outages from end users and applications. Application Continuity attempts to replay the transactional and nontransactional work that constitutes a database request. When replay is successful, the outage appears to the end user as if the execution was slightly delayed. With Application Continuity, the end-user experience is improved because users may never sense that an outage has occurred. Furthermore, Application Continuity can simplify application development by removing the burden of dealing with recoverable outages.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548</a:t>
            </a:fld>
            <a:endParaRPr lang="en-US" dirty="0"/>
          </a:p>
        </p:txBody>
      </p:sp>
    </p:spTree>
    <p:extLst>
      <p:ext uri="{BB962C8B-B14F-4D97-AF65-F5344CB8AC3E}">
        <p14:creationId xmlns:p14="http://schemas.microsoft.com/office/powerpoint/2010/main" val="1903103417"/>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altLang="en-US" dirty="0"/>
              <a:t>Transaction Guard is a reliable protocol and API that applications use to provide a reliable commit outcome. The API is typically embedded in error handling and should be called following recoverable errors. The outcome indicates whether the last transaction was committed and completed. After the commit outcome is returned to the application, the outcome persists.</a:t>
            </a:r>
            <a:r>
              <a:rPr lang="en-US" altLang="en-US" b="1" dirty="0"/>
              <a:t> </a:t>
            </a:r>
            <a:r>
              <a:rPr lang="en-US" altLang="en-US" dirty="0"/>
              <a:t>Therefore, if Transaction Guard returns committed or uncommitted, the status stays this way. This enables the application or user to proceed with confidence.</a:t>
            </a:r>
          </a:p>
          <a:p>
            <a:pPr lvl="1"/>
            <a:r>
              <a:rPr lang="en-US" altLang="en-US" dirty="0">
                <a:ea typeface="MS PGothic" panose="020B0600070205080204" pitchFamily="34" charset="-128"/>
              </a:rPr>
              <a:t>Transaction Guard is used by Application Continuity and is automatically enabled by it, but it can also be enabled independently. Transaction Guard prevents the transaction being replayed by Application Continuity from being applied more than once. If the application has implemented application-level replay, integration with Transaction Guard can be used to ensure transaction idempotence; that is, executing the transaction multiple times has the same result as executing it only once.</a:t>
            </a:r>
            <a:endParaRPr lang="en-US" altLang="en-US" dirty="0"/>
          </a:p>
          <a:p>
            <a:endParaRPr lang="en-US" dirty="0"/>
          </a:p>
        </p:txBody>
      </p:sp>
      <p:sp>
        <p:nvSpPr>
          <p:cNvPr id="3" name="Footer Placeholder 2"/>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549</a:t>
            </a:fld>
            <a:endParaRPr lang="en-US" dirty="0"/>
          </a:p>
        </p:txBody>
      </p:sp>
    </p:spTree>
    <p:extLst>
      <p:ext uri="{BB962C8B-B14F-4D97-AF65-F5344CB8AC3E}">
        <p14:creationId xmlns:p14="http://schemas.microsoft.com/office/powerpoint/2010/main" val="1701448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On the primary database, you define initialization parameters that control redo transport services while the database is in the primary role. These parameters are described in more detail in the following slides.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55</a:t>
            </a:fld>
            <a:endParaRPr lang="en-US" dirty="0"/>
          </a:p>
        </p:txBody>
      </p:sp>
    </p:spTree>
    <p:extLst>
      <p:ext uri="{BB962C8B-B14F-4D97-AF65-F5344CB8AC3E}">
        <p14:creationId xmlns:p14="http://schemas.microsoft.com/office/powerpoint/2010/main" val="963202695"/>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Without Application Continuity, network outages, instance failures, hardware failures, repairs, configuration changes, patches, and so on can result in the failure of a user session followed by an error message of some sort. </a:t>
            </a:r>
          </a:p>
          <a:p>
            <a:pPr lvl="1"/>
            <a:r>
              <a:rPr lang="en-US" altLang="en-US" dirty="0"/>
              <a:t>Application Continuity masks many recoverable database outages from applications and users. It achieves the masking by restoring the database session, the full session (including session state, cursors, and variables), and the last in-flight transaction (if there is one).</a:t>
            </a:r>
          </a:p>
          <a:p>
            <a:pPr lvl="1"/>
            <a:r>
              <a:rPr lang="en-US" altLang="en-US" dirty="0"/>
              <a:t>If the database session becomes unavailable due to a recoverable error, Application Continuity attempts to rebuild the session and any open transactions to the correct states. If the last transaction was successful and does not need to be reexecuted, the successful status is returned to the application. Otherwise, Application Continuity will replay the last in-flight transaction. </a:t>
            </a:r>
          </a:p>
          <a:p>
            <a:pPr lvl="1"/>
            <a:r>
              <a:rPr lang="en-US" altLang="en-US" dirty="0"/>
              <a:t>To be successful, the replay must return to the client exactly the same data that the client received previously in the original request. This ensures that any decisions based on previously queried data are honored during the replay. If the replay is successful, the application continues safely without duplication. </a:t>
            </a:r>
          </a:p>
          <a:p>
            <a:pPr lvl="1"/>
            <a:r>
              <a:rPr lang="en-US" altLang="en-US" dirty="0"/>
              <a:t>If the replay is not successful, the database rejects the replay and the application receives the original error. This ensures that the replay does not proceed if circumstances change between the original request and the replay</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550</a:t>
            </a:fld>
            <a:endParaRPr lang="en-US" dirty="0"/>
          </a:p>
        </p:txBody>
      </p:sp>
    </p:spTree>
    <p:extLst>
      <p:ext uri="{BB962C8B-B14F-4D97-AF65-F5344CB8AC3E}">
        <p14:creationId xmlns:p14="http://schemas.microsoft.com/office/powerpoint/2010/main" val="1677198185"/>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Application Continuity is supported for switchover or failover to physical standby databases. Application Continuity can also mask unplanned outages of a Data Guard primary database configured in Maximum Availability (zero data loss failover) with Data Guard Fast-Start Failover (automatic database failover). Use of Application Continuity for a Data Guard failover requires that both source and target databases be at Oracle 12.1.0.2 or later.</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551</a:t>
            </a:fld>
            <a:endParaRPr lang="en-US" dirty="0"/>
          </a:p>
        </p:txBody>
      </p:sp>
    </p:spTree>
    <p:extLst>
      <p:ext uri="{BB962C8B-B14F-4D97-AF65-F5344CB8AC3E}">
        <p14:creationId xmlns:p14="http://schemas.microsoft.com/office/powerpoint/2010/main" val="1953637655"/>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457200" y="4617720"/>
            <a:ext cx="6858000" cy="5440680"/>
          </a:xfrm>
        </p:spPr>
        <p:txBody>
          <a:bodyPr/>
          <a:lstStyle/>
          <a:p>
            <a:pPr lvl="1">
              <a:spcBef>
                <a:spcPts val="600"/>
              </a:spcBef>
            </a:pPr>
            <a:r>
              <a:rPr lang="en-US" altLang="en-US" dirty="0"/>
              <a:t>The slide lists key points relating to the use of Application Continuity. The following notes elaborate further:</a:t>
            </a:r>
          </a:p>
          <a:p>
            <a:pPr lvl="2"/>
            <a:r>
              <a:rPr lang="en-US" altLang="en-US" dirty="0"/>
              <a:t>Application Continuity recovers the database request, including any in-flight transaction and the database session states. The requests may include most SQL and PL/SQL, RPCs, and local JDBC calls. Note that for remote and distributed transactions, all databases involved must be release 12.1 or later.</a:t>
            </a:r>
          </a:p>
          <a:p>
            <a:pPr lvl="2">
              <a:lnSpc>
                <a:spcPct val="98000"/>
              </a:lnSpc>
            </a:pPr>
            <a:r>
              <a:rPr lang="en-US" altLang="en-US" dirty="0"/>
              <a:t>Application Continuity offers the ability to keep the original values for some Oracle functions, such as </a:t>
            </a:r>
            <a:r>
              <a:rPr lang="en-US" altLang="en-US" dirty="0">
                <a:latin typeface="Courier New" panose="02070309020205020404" pitchFamily="49" charset="0"/>
                <a:cs typeface="Courier New" panose="02070309020205020404" pitchFamily="49" charset="0"/>
              </a:rPr>
              <a:t>SEQUENCE.NEXTVAL</a:t>
            </a:r>
            <a:r>
              <a:rPr lang="en-US" altLang="en-US" dirty="0"/>
              <a:t>, that change their values each time that they are called. This improves the likelihood that the replay will succeed.</a:t>
            </a:r>
          </a:p>
          <a:p>
            <a:pPr lvl="2">
              <a:lnSpc>
                <a:spcPct val="98000"/>
              </a:lnSpc>
            </a:pPr>
            <a:r>
              <a:rPr lang="en-US" altLang="en-US" dirty="0"/>
              <a:t>Application Continuity uses Transaction Guard. Transaction Guard tags each database session with a logical transaction ID (LTXID) so that the database recognizes whether a request committed the transaction before the outage. </a:t>
            </a:r>
          </a:p>
          <a:p>
            <a:pPr lvl="2">
              <a:lnSpc>
                <a:spcPct val="98000"/>
              </a:lnSpc>
            </a:pPr>
            <a:r>
              <a:rPr lang="en-US" altLang="en-US" dirty="0"/>
              <a:t>Application Continuity works in conjunction with Oracle Real Application Clusters (Oracle RAC), RAC One, and Oracle Active Data Guard. </a:t>
            </a:r>
          </a:p>
          <a:p>
            <a:pPr lvl="2">
              <a:lnSpc>
                <a:spcPct val="98000"/>
              </a:lnSpc>
            </a:pPr>
            <a:r>
              <a:rPr lang="en-US" altLang="en-US" dirty="0"/>
              <a:t>On the database server, the validation performed by Application Continuity is accelerated using processor extensions built into current SPARC and Intel chips. </a:t>
            </a:r>
          </a:p>
          <a:p>
            <a:pPr lvl="2">
              <a:lnSpc>
                <a:spcPct val="98000"/>
              </a:lnSpc>
            </a:pPr>
            <a:r>
              <a:rPr lang="en-US" altLang="en-US" dirty="0">
                <a:solidFill>
                  <a:schemeClr val="tx1"/>
                </a:solidFill>
              </a:rPr>
              <a:t>Application Continuity provides client support for thin JDBC, Universal Connection Pool, and WebLogic Server, OCI drivers, ODP.NET, OCI Session Pool, and Tuxedo</a:t>
            </a:r>
          </a:p>
          <a:p>
            <a:pPr lvl="1">
              <a:lnSpc>
                <a:spcPct val="98000"/>
              </a:lnSpc>
            </a:pPr>
            <a:r>
              <a:rPr lang="en-US" altLang="en-US" dirty="0"/>
              <a:t>Application Continuity for Oracle Database 19c supports the following clients:</a:t>
            </a:r>
          </a:p>
          <a:p>
            <a:pPr lvl="2"/>
            <a:r>
              <a:rPr lang="en-US" altLang="en-US" dirty="0"/>
              <a:t>Oracle JDBC Replay Driver 12</a:t>
            </a:r>
            <a:r>
              <a:rPr lang="en-US" altLang="en-US" i="1" dirty="0"/>
              <a:t>c</a:t>
            </a:r>
            <a:r>
              <a:rPr lang="en-US" altLang="en-US" dirty="0"/>
              <a:t> or later. This is a JDBC driver feature provided with Oracle Database 12</a:t>
            </a:r>
            <a:r>
              <a:rPr lang="en-US" altLang="en-US" i="1" dirty="0"/>
              <a:t>c</a:t>
            </a:r>
            <a:r>
              <a:rPr lang="en-US" altLang="en-US" dirty="0"/>
              <a:t> for Application Continuity.</a:t>
            </a:r>
          </a:p>
          <a:p>
            <a:pPr lvl="2"/>
            <a:r>
              <a:rPr lang="en-US" altLang="en-US" dirty="0"/>
              <a:t>Oracle Universal Connection Pool (UCP) 12</a:t>
            </a:r>
            <a:r>
              <a:rPr lang="en-US" altLang="en-US" i="1" dirty="0"/>
              <a:t>c</a:t>
            </a:r>
            <a:r>
              <a:rPr lang="en-US" altLang="en-US" dirty="0"/>
              <a:t> or </a:t>
            </a:r>
            <a:r>
              <a:rPr lang="en-US" altLang="en-US" dirty="0" smtClean="0"/>
              <a:t>later</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552</a:t>
            </a:fld>
            <a:endParaRPr lang="en-US" dirty="0"/>
          </a:p>
        </p:txBody>
      </p:sp>
    </p:spTree>
    <p:extLst>
      <p:ext uri="{BB962C8B-B14F-4D97-AF65-F5344CB8AC3E}">
        <p14:creationId xmlns:p14="http://schemas.microsoft.com/office/powerpoint/2010/main" val="1784044724"/>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lvl="2">
              <a:defRPr/>
            </a:pPr>
            <a:r>
              <a:rPr lang="en-US" altLang="en-US" dirty="0"/>
              <a:t>Oracle JDBC Replay Driver 12</a:t>
            </a:r>
            <a:r>
              <a:rPr lang="en-US" altLang="en-US" i="1" dirty="0"/>
              <a:t>c</a:t>
            </a:r>
            <a:r>
              <a:rPr lang="en-US" altLang="en-US" dirty="0"/>
              <a:t> or later. This is a JDBC driver feature provided with Oracle Database 12</a:t>
            </a:r>
            <a:r>
              <a:rPr lang="en-US" altLang="en-US" i="1" dirty="0"/>
              <a:t>c</a:t>
            </a:r>
            <a:r>
              <a:rPr lang="en-US" altLang="en-US" dirty="0"/>
              <a:t> for</a:t>
            </a:r>
          </a:p>
          <a:p>
            <a:pPr lvl="2">
              <a:defRPr/>
            </a:pPr>
            <a:r>
              <a:rPr lang="en-US" altLang="en-US" dirty="0"/>
              <a:t>Oracle WebLogic Server 12</a:t>
            </a:r>
            <a:r>
              <a:rPr lang="en-US" altLang="en-US" i="1" dirty="0"/>
              <a:t>c</a:t>
            </a:r>
            <a:r>
              <a:rPr lang="en-US" altLang="en-US" dirty="0"/>
              <a:t> and third-party JDBC application servers using UCP</a:t>
            </a:r>
          </a:p>
          <a:p>
            <a:pPr lvl="2">
              <a:defRPr/>
            </a:pPr>
            <a:r>
              <a:rPr lang="en-US" altLang="en-US" dirty="0"/>
              <a:t>Java connection pools or standalone Java applications using Oracle JDBC - Replay Driver 12</a:t>
            </a:r>
            <a:r>
              <a:rPr lang="en-US" altLang="en-US" i="1" dirty="0"/>
              <a:t>c</a:t>
            </a:r>
            <a:r>
              <a:rPr lang="en-US" altLang="en-US" dirty="0"/>
              <a:t> or later with Request Boundaries</a:t>
            </a:r>
          </a:p>
          <a:p>
            <a:pPr lvl="2">
              <a:defRPr/>
            </a:pPr>
            <a:r>
              <a:rPr lang="en-US" altLang="en-US" dirty="0"/>
              <a:t>Applications and language drivers using Oracle Call Interface Session Pool 12</a:t>
            </a:r>
            <a:r>
              <a:rPr lang="en-US" altLang="en-US" i="1" dirty="0"/>
              <a:t>c</a:t>
            </a:r>
            <a:r>
              <a:rPr lang="en-US" altLang="en-US" dirty="0"/>
              <a:t> Release 2 or later</a:t>
            </a:r>
          </a:p>
          <a:p>
            <a:pPr lvl="2">
              <a:defRPr/>
            </a:pPr>
            <a:r>
              <a:rPr lang="en-US" altLang="en-US" dirty="0"/>
              <a:t>SQL*Plus 19c or later</a:t>
            </a:r>
          </a:p>
          <a:p>
            <a:pPr lvl="2">
              <a:defRPr/>
            </a:pPr>
            <a:r>
              <a:rPr lang="en-US" altLang="en-US" dirty="0"/>
              <a:t>ODP.NET Unmanaged Provider 12</a:t>
            </a:r>
            <a:r>
              <a:rPr lang="en-US" altLang="en-US" i="1" dirty="0"/>
              <a:t>c</a:t>
            </a:r>
            <a:r>
              <a:rPr lang="en-US" altLang="en-US" dirty="0"/>
              <a:t> Release 2 or later (“Pooling=true”;“Application Continuity=true” default in 12.2 and later)</a:t>
            </a:r>
          </a:p>
          <a:p>
            <a:pPr marL="228600" lvl="2" indent="0">
              <a:buNone/>
              <a:defRPr/>
            </a:pPr>
            <a:r>
              <a:rPr lang="en-US" altLang="en-US" dirty="0"/>
              <a:t>If using a third-party, Java-based application server, the most effective method to achieve high availability is to replace the data source with UCP. This approach is supported by many application servers including Oracle WebLogic Server, IBM WebSphere, IBM Liberty, Apache Tomcat, Red Hat WildFly (JBoss), Spring and Hibernate, and others. Using UCP as the data source allows UCP features such as Fast Connection Failover, Runtime Load Balancing, and Application Continuity to be used with certification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553</a:t>
            </a:fld>
            <a:endParaRPr lang="en-US" dirty="0"/>
          </a:p>
        </p:txBody>
      </p:sp>
    </p:spTree>
    <p:extLst>
      <p:ext uri="{BB962C8B-B14F-4D97-AF65-F5344CB8AC3E}">
        <p14:creationId xmlns:p14="http://schemas.microsoft.com/office/powerpoint/2010/main" val="3764463651"/>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smtClean="0"/>
              <a:t>If you are using a single-instance database, then use the </a:t>
            </a:r>
            <a:r>
              <a:rPr lang="en-US" altLang="en-US" dirty="0" smtClean="0">
                <a:latin typeface="Courier New" panose="02070309020205020404" pitchFamily="49" charset="0"/>
                <a:cs typeface="Courier New" panose="02070309020205020404" pitchFamily="49" charset="0"/>
              </a:rPr>
              <a:t>DBMS_SERVICE</a:t>
            </a:r>
            <a:r>
              <a:rPr lang="en-US" altLang="en-US" dirty="0" smtClean="0"/>
              <a:t> package to create and modify services.</a:t>
            </a:r>
          </a:p>
          <a:p>
            <a:pPr lvl="2"/>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554</a:t>
            </a:fld>
            <a:endParaRPr lang="en-US" dirty="0"/>
          </a:p>
        </p:txBody>
      </p:sp>
    </p:spTree>
    <p:extLst>
      <p:ext uri="{BB962C8B-B14F-4D97-AF65-F5344CB8AC3E}">
        <p14:creationId xmlns:p14="http://schemas.microsoft.com/office/powerpoint/2010/main" val="1055522130"/>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defRPr/>
            </a:pPr>
            <a:r>
              <a:rPr lang="en-US" b="1" dirty="0"/>
              <a:t>JDBC-thin Driver Checklist </a:t>
            </a:r>
          </a:p>
          <a:p>
            <a:pPr marL="690563" lvl="2" indent="-233363">
              <a:buFont typeface="+mj-lt"/>
              <a:buAutoNum type="arabicPeriod"/>
              <a:defRPr/>
            </a:pPr>
            <a:r>
              <a:rPr lang="en-US" dirty="0"/>
              <a:t>Ensure all recommended patches are applied at the client. Refer to the MOS note Client Validation Matrix for Application Continuity (Doc ID 2511448.1) </a:t>
            </a:r>
          </a:p>
          <a:p>
            <a:pPr marL="690563" lvl="2" indent="-233363">
              <a:buFont typeface="+mj-lt"/>
              <a:buAutoNum type="arabicPeriod"/>
              <a:defRPr/>
            </a:pPr>
            <a:r>
              <a:rPr lang="en-US" dirty="0"/>
              <a:t>Configure the Oracle JDBC Replay Data Source in the property file or on console: </a:t>
            </a:r>
          </a:p>
          <a:p>
            <a:pPr marL="627063" lvl="1">
              <a:defRPr/>
            </a:pPr>
            <a:r>
              <a:rPr lang="en-US" b="0" dirty="0">
                <a:latin typeface="Courier New" panose="02070309020205020404" pitchFamily="49" charset="0"/>
                <a:cs typeface="Courier New" panose="02070309020205020404" pitchFamily="49" charset="0"/>
              </a:rPr>
              <a:t>setConnectionFactoryClassName(“oracle.jdbc.replay.OracleDataSourceImpl</a:t>
            </a:r>
            <a:r>
              <a:rPr lang="en-US" b="0" dirty="0"/>
              <a:t>”); or </a:t>
            </a:r>
            <a:r>
              <a:rPr lang="en-US" b="0" dirty="0">
                <a:latin typeface="Courier New" panose="02070309020205020404" pitchFamily="49" charset="0"/>
                <a:cs typeface="Courier New" panose="02070309020205020404" pitchFamily="49" charset="0"/>
              </a:rPr>
              <a:t>setConnectionFactoryClassName(“oracle.jdbc.replay.OracleXADataSourceImpl”</a:t>
            </a:r>
            <a:r>
              <a:rPr lang="en-US" b="0" dirty="0"/>
              <a:t>); (for XA) </a:t>
            </a:r>
            <a:r>
              <a:rPr lang="en-US" sz="900" b="0" dirty="0"/>
              <a:t>	</a:t>
            </a:r>
          </a:p>
          <a:p>
            <a:pPr marL="690563" lvl="1" indent="-233363" eaLnBrk="1" hangingPunct="1">
              <a:defRPr/>
            </a:pPr>
            <a:r>
              <a:rPr lang="en-US" altLang="en-US" dirty="0"/>
              <a:t>3. 	Use JDBC Statement Cache for Coverage and Performance</a:t>
            </a:r>
          </a:p>
          <a:p>
            <a:pPr marL="690563" lvl="1" eaLnBrk="1" hangingPunct="1">
              <a:defRPr/>
            </a:pPr>
            <a:r>
              <a:rPr lang="en-US" altLang="en-US" dirty="0"/>
              <a:t>For best coverage and performance, use the JDBC driver statement cache in place of an application server statement cache. This allows the driver to know that statements are closed and memory is to be freed at the end of requests.</a:t>
            </a:r>
          </a:p>
          <a:p>
            <a:pPr marL="690563" lvl="1" eaLnBrk="1" hangingPunct="1">
              <a:defRPr/>
            </a:pPr>
            <a:r>
              <a:rPr lang="en-US" altLang="en-US" dirty="0"/>
              <a:t>To use the JDBC statement cache, use the connection property </a:t>
            </a:r>
            <a:r>
              <a:rPr lang="en-US" altLang="en-US" dirty="0">
                <a:latin typeface="Courier New" panose="02070309020205020404" pitchFamily="49" charset="0"/>
                <a:cs typeface="Courier New" panose="02070309020205020404" pitchFamily="49" charset="0"/>
              </a:rPr>
              <a:t>oracle.jdbc.implicitStatementCacheSize</a:t>
            </a:r>
            <a:r>
              <a:rPr lang="en-US" altLang="en-US" dirty="0"/>
              <a:t> (</a:t>
            </a:r>
            <a:r>
              <a:rPr lang="en-US" altLang="en-US" dirty="0">
                <a:latin typeface="Courier New" panose="02070309020205020404" pitchFamily="49" charset="0"/>
                <a:cs typeface="Courier New" panose="02070309020205020404" pitchFamily="49" charset="0"/>
              </a:rPr>
              <a:t>OracleConnection.CONNECTION_PROPERTY_IMPLICIT_STATEMENT_CACHE_SIZE</a:t>
            </a:r>
            <a:r>
              <a:rPr lang="en-US" altLang="en-US" dirty="0"/>
              <a:t>). The value for the cache size matches your number of </a:t>
            </a:r>
            <a:r>
              <a:rPr lang="en-US" altLang="en-US" dirty="0">
                <a:latin typeface="Courier New" panose="02070309020205020404" pitchFamily="49" charset="0"/>
                <a:cs typeface="Courier New" panose="02070309020205020404" pitchFamily="49" charset="0"/>
              </a:rPr>
              <a:t>open_cursors</a:t>
            </a:r>
            <a:r>
              <a:rPr lang="en-US" altLang="en-US" dirty="0"/>
              <a:t>. For example:</a:t>
            </a:r>
          </a:p>
          <a:p>
            <a:pPr marL="690563" lvl="1" eaLnBrk="1" hangingPunct="1">
              <a:defRPr/>
            </a:pPr>
            <a:r>
              <a:rPr lang="en-US" altLang="en-US" dirty="0">
                <a:latin typeface="Courier New" panose="02070309020205020404" pitchFamily="49" charset="0"/>
                <a:cs typeface="Courier New" panose="02070309020205020404" pitchFamily="49" charset="0"/>
              </a:rPr>
              <a:t>oracle.jdbc.implicitStatementCacheSize=nnn</a:t>
            </a:r>
            <a:r>
              <a:rPr lang="en-US" altLang="en-US" dirty="0"/>
              <a:t> where nnn is typically between 10 and 100 and is equal to the number of open cursors your application maintains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555</a:t>
            </a:fld>
            <a:endParaRPr lang="en-US" dirty="0"/>
          </a:p>
        </p:txBody>
      </p:sp>
    </p:spTree>
    <p:extLst>
      <p:ext uri="{BB962C8B-B14F-4D97-AF65-F5344CB8AC3E}">
        <p14:creationId xmlns:p14="http://schemas.microsoft.com/office/powerpoint/2010/main" val="329167954"/>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457200" y="449263"/>
            <a:ext cx="6858000" cy="9380537"/>
          </a:xfrm>
        </p:spPr>
        <p:txBody>
          <a:bodyPr/>
          <a:lstStyle/>
          <a:p>
            <a:pPr marL="457200" lvl="1">
              <a:spcBef>
                <a:spcPts val="600"/>
              </a:spcBef>
              <a:tabLst>
                <a:tab pos="690563" algn="l"/>
              </a:tabLst>
              <a:defRPr/>
            </a:pPr>
            <a:r>
              <a:rPr lang="en-US" dirty="0"/>
              <a:t>4.   Tune the Garbage Collector </a:t>
            </a:r>
          </a:p>
          <a:p>
            <a:pPr marL="690563" lvl="1">
              <a:spcBef>
                <a:spcPts val="600"/>
              </a:spcBef>
              <a:defRPr/>
            </a:pPr>
            <a:r>
              <a:rPr lang="en-US" dirty="0"/>
              <a:t>For many applications, the default Garbage Collector tuning is sufficient. For applications that return and keep large amounts of data, you can use higher values, such as 2G or larger. </a:t>
            </a:r>
          </a:p>
          <a:p>
            <a:pPr marL="690563" lvl="1">
              <a:spcBef>
                <a:spcPts val="600"/>
              </a:spcBef>
              <a:defRPr/>
            </a:pPr>
            <a:r>
              <a:rPr lang="en-US" dirty="0"/>
              <a:t>For example: </a:t>
            </a:r>
          </a:p>
          <a:p>
            <a:pPr marL="690563" lvl="1">
              <a:spcBef>
                <a:spcPts val="600"/>
              </a:spcBef>
              <a:defRPr/>
            </a:pPr>
            <a:r>
              <a:rPr lang="en-US" dirty="0">
                <a:latin typeface="Courier New" panose="02070309020205020404" pitchFamily="49" charset="0"/>
                <a:cs typeface="Courier New" panose="02070309020205020404" pitchFamily="49" charset="0"/>
              </a:rPr>
              <a:t>java -Xms3072m -Xmx3072m </a:t>
            </a:r>
          </a:p>
          <a:p>
            <a:pPr marL="690563" lvl="1">
              <a:spcBef>
                <a:spcPts val="600"/>
              </a:spcBef>
              <a:defRPr/>
            </a:pPr>
            <a:r>
              <a:rPr lang="en-US" dirty="0"/>
              <a:t>It is recommended to set the memory allocation for the initial Java heap size (ms) and maximum heap size (mx) to the same value. This prevents using system resources on growing and shrinking the memory heap. </a:t>
            </a:r>
          </a:p>
          <a:p>
            <a:pPr marL="457200" lvl="1">
              <a:spcBef>
                <a:spcPts val="600"/>
              </a:spcBef>
              <a:defRPr/>
            </a:pPr>
            <a:r>
              <a:rPr lang="en-US" dirty="0"/>
              <a:t>5.   JDBC Concrete Classes </a:t>
            </a:r>
          </a:p>
          <a:p>
            <a:pPr marL="690563" lvl="1">
              <a:spcBef>
                <a:spcPts val="600"/>
              </a:spcBef>
              <a:defRPr/>
            </a:pPr>
            <a:r>
              <a:rPr lang="en-US" dirty="0"/>
              <a:t>For JDBC applications, Oracle does not support deprecated oracle.sql concrete classes BLOB, CLOB, BFILE, OPAQUE, ARRAY, STRUCT or ORADATA. (See MOS note 1364193.1 </a:t>
            </a:r>
            <a:r>
              <a:rPr lang="en-US" i="1" dirty="0"/>
              <a:t>New JDBC Interfaces.</a:t>
            </a:r>
            <a:r>
              <a:rPr lang="en-US" dirty="0"/>
              <a:t>) Use ORAchk </a:t>
            </a:r>
            <a:r>
              <a:rPr lang="en-US" dirty="0">
                <a:latin typeface="Courier New" panose="02070309020205020404" pitchFamily="49" charset="0"/>
                <a:cs typeface="Courier New" panose="02070309020205020404" pitchFamily="49" charset="0"/>
              </a:rPr>
              <a:t>-acchk </a:t>
            </a:r>
            <a:r>
              <a:rPr lang="en-US" dirty="0"/>
              <a:t>on the client to know if an application passes. The list of restricted concrete classes for JDBC Replay Driver is reduced to the following starting with Oracle JDBC-thin driver version 18c and later: </a:t>
            </a:r>
            <a:r>
              <a:rPr lang="en-US" dirty="0">
                <a:latin typeface="Courier New" panose="02070309020205020404" pitchFamily="49" charset="0"/>
                <a:cs typeface="Courier New" panose="02070309020205020404" pitchFamily="49" charset="0"/>
              </a:rPr>
              <a:t>oracle.sql.OPAQUE, oracle.sql.STRUCT, </a:t>
            </a:r>
            <a:r>
              <a:rPr lang="en-US" dirty="0" err="1">
                <a:latin typeface="Courier New" panose="02070309020205020404" pitchFamily="49" charset="0"/>
                <a:cs typeface="Courier New" panose="02070309020205020404" pitchFamily="49" charset="0"/>
              </a:rPr>
              <a:t>oracle.sql.ANYDATA</a:t>
            </a:r>
            <a:r>
              <a:rPr lang="en-US" dirty="0">
                <a:latin typeface="Courier New" panose="02070309020205020404" pitchFamily="49" charset="0"/>
                <a:cs typeface="Courier New" panose="02070309020205020404" pitchFamily="49" charset="0"/>
              </a:rPr>
              <a:t> </a:t>
            </a:r>
            <a:endParaRPr lang="en-US" dirty="0"/>
          </a:p>
          <a:p>
            <a:pPr marL="457200" lvl="1">
              <a:spcBef>
                <a:spcPts val="600"/>
              </a:spcBef>
              <a:defRPr/>
            </a:pPr>
            <a:r>
              <a:rPr lang="en-US" dirty="0"/>
              <a:t>6.   Configure Fast Connection Failover (FCF) </a:t>
            </a:r>
          </a:p>
          <a:p>
            <a:pPr marL="690563" lvl="1">
              <a:spcBef>
                <a:spcPts val="600"/>
              </a:spcBef>
              <a:defRPr/>
            </a:pPr>
            <a:r>
              <a:rPr lang="en-US" dirty="0"/>
              <a:t>For client drivers 12</a:t>
            </a:r>
            <a:r>
              <a:rPr lang="en-US" i="1" dirty="0"/>
              <a:t>c</a:t>
            </a:r>
            <a:r>
              <a:rPr lang="en-US" dirty="0"/>
              <a:t> and later </a:t>
            </a:r>
          </a:p>
          <a:p>
            <a:pPr lvl="3">
              <a:defRPr/>
            </a:pPr>
            <a:r>
              <a:rPr lang="en-US" dirty="0"/>
              <a:t>Use the recommended URL for auto-ons </a:t>
            </a:r>
          </a:p>
          <a:p>
            <a:pPr lvl="3">
              <a:defRPr/>
            </a:pPr>
            <a:r>
              <a:rPr lang="en-US" dirty="0"/>
              <a:t>Check that ons.jar (plus optional WALLET jars, </a:t>
            </a:r>
            <a:r>
              <a:rPr lang="en-US" dirty="0">
                <a:latin typeface="Courier New" panose="02070309020205020404" pitchFamily="49" charset="0"/>
              </a:rPr>
              <a:t>osdt_cert.jar</a:t>
            </a:r>
            <a:r>
              <a:rPr lang="en-US" dirty="0"/>
              <a:t>, </a:t>
            </a:r>
            <a:r>
              <a:rPr lang="en-US" dirty="0">
                <a:latin typeface="Courier New" panose="02070309020205020404" pitchFamily="49" charset="0"/>
              </a:rPr>
              <a:t>osdt_core.jar</a:t>
            </a:r>
            <a:r>
              <a:rPr lang="en-US" dirty="0"/>
              <a:t>, </a:t>
            </a:r>
            <a:r>
              <a:rPr lang="en-US" dirty="0">
                <a:latin typeface="Courier New" panose="02070309020205020404" pitchFamily="49" charset="0"/>
              </a:rPr>
              <a:t>oraclepki.jar</a:t>
            </a:r>
            <a:r>
              <a:rPr lang="en-US" dirty="0"/>
              <a:t>) are on the </a:t>
            </a:r>
            <a:r>
              <a:rPr lang="en-US" dirty="0">
                <a:latin typeface="Courier New" panose="02070309020205020404" pitchFamily="49" charset="0"/>
              </a:rPr>
              <a:t>CLASSPATH </a:t>
            </a:r>
          </a:p>
          <a:p>
            <a:pPr lvl="3">
              <a:defRPr/>
            </a:pPr>
            <a:r>
              <a:rPr lang="en-US" dirty="0"/>
              <a:t>Set the pool or </a:t>
            </a:r>
            <a:r>
              <a:rPr lang="en-US" dirty="0" smtClean="0"/>
              <a:t>driver property </a:t>
            </a:r>
            <a:r>
              <a:rPr lang="en-US" dirty="0" err="1" smtClean="0">
                <a:latin typeface="Courier New" panose="02070309020205020404" pitchFamily="49" charset="0"/>
              </a:rPr>
              <a:t>fastConnectionFailoverEnabled</a:t>
            </a:r>
            <a:r>
              <a:rPr lang="en-US" dirty="0" smtClean="0">
                <a:latin typeface="Courier New" panose="02070309020205020404" pitchFamily="49" charset="0"/>
              </a:rPr>
              <a:t>=true </a:t>
            </a:r>
            <a:endParaRPr lang="en-US" dirty="0">
              <a:latin typeface="Courier New" panose="02070309020205020404" pitchFamily="49" charset="0"/>
            </a:endParaRPr>
          </a:p>
          <a:p>
            <a:pPr lvl="3">
              <a:defRPr/>
            </a:pPr>
            <a:r>
              <a:rPr lang="en-US" dirty="0"/>
              <a:t>For third-party JDBC pools, UCP is recommended </a:t>
            </a:r>
          </a:p>
          <a:p>
            <a:pPr lvl="3">
              <a:defRPr/>
            </a:pPr>
            <a:r>
              <a:rPr lang="en-US" dirty="0"/>
              <a:t>Open port 6200 for ONS (6200 is the default port, a different port may have been chosen) </a:t>
            </a:r>
          </a:p>
          <a:p>
            <a:pPr marL="690563" lvl="1">
              <a:spcBef>
                <a:spcPts val="600"/>
              </a:spcBef>
              <a:defRPr/>
            </a:pPr>
            <a:r>
              <a:rPr lang="en-US" dirty="0"/>
              <a:t>For client drivers prior to 12</a:t>
            </a:r>
            <a:r>
              <a:rPr lang="en-US" i="1" dirty="0"/>
              <a:t>c</a:t>
            </a:r>
            <a:r>
              <a:rPr lang="en-US" dirty="0"/>
              <a:t>, use the addresses provided: </a:t>
            </a:r>
          </a:p>
          <a:p>
            <a:pPr marL="690563" lvl="1">
              <a:spcBef>
                <a:spcPts val="600"/>
              </a:spcBef>
              <a:defRPr/>
            </a:pPr>
            <a:r>
              <a:rPr lang="en-US" dirty="0"/>
              <a:t>Set oracle.ons.nodes =XXX01:6200, XXX02:6200, XXX03:6200 	</a:t>
            </a:r>
          </a:p>
          <a:p>
            <a:pPr lvl="1">
              <a:spcBef>
                <a:spcPts val="600"/>
              </a:spcBef>
              <a:defRPr/>
            </a:pPr>
            <a:endParaRPr lang="en-US" dirty="0"/>
          </a:p>
          <a:p>
            <a:pPr lvl="1">
              <a:defRPr/>
            </a:pPr>
            <a:r>
              <a:rPr lang="en-US" i="1" dirty="0"/>
              <a:t>For more information on configuring client failover, review the white paper titled Continuous Availability (Application Continuity for the Oracle Database</a:t>
            </a:r>
            <a:r>
              <a:rPr lang="en-US" i="1" dirty="0" smtClean="0"/>
              <a:t>)</a:t>
            </a:r>
            <a:endParaRPr lang="en-US" i="1"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556</a:t>
            </a:fld>
            <a:endParaRPr lang="en-US" dirty="0"/>
          </a:p>
        </p:txBody>
      </p:sp>
    </p:spTree>
    <p:extLst>
      <p:ext uri="{BB962C8B-B14F-4D97-AF65-F5344CB8AC3E}">
        <p14:creationId xmlns:p14="http://schemas.microsoft.com/office/powerpoint/2010/main" val="4215985686"/>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defRPr/>
            </a:pPr>
            <a:r>
              <a:rPr lang="en-US" altLang="en-US" b="1" dirty="0"/>
              <a:t>OCI (Oracle Call Interface) Driver Checklist</a:t>
            </a:r>
          </a:p>
          <a:p>
            <a:pPr marL="690563" lvl="1" indent="-233363" eaLnBrk="1" hangingPunct="1">
              <a:spcBef>
                <a:spcPts val="600"/>
              </a:spcBef>
              <a:buFont typeface="+mj-lt"/>
              <a:buAutoNum type="arabicPeriod"/>
              <a:defRPr/>
            </a:pPr>
            <a:r>
              <a:rPr lang="en-US" altLang="en-US" dirty="0"/>
              <a:t>Ensure all recommended patches are applied at the client. Refer to the MOS Note Client Validation Matrix for Application Continuity (Doc ID 251148.1)</a:t>
            </a:r>
          </a:p>
          <a:p>
            <a:pPr marL="690563" lvl="1" indent="-233363" eaLnBrk="1" hangingPunct="1">
              <a:spcBef>
                <a:spcPts val="600"/>
              </a:spcBef>
              <a:buFont typeface="+mj-lt"/>
              <a:buAutoNum type="arabicPeriod"/>
              <a:defRPr/>
            </a:pPr>
            <a:r>
              <a:rPr lang="en-US" altLang="en-US" dirty="0"/>
              <a:t>Replace OCIStmtPrepare with OCIStmtPrepare2. OCIStmtPrepare() has been deprecated since 12.2. All applications should use OCIStmtPrepare2(). TAC and AC allow OCIStmtPrepare but do not replay this statement.</a:t>
            </a:r>
          </a:p>
          <a:p>
            <a:pPr marL="228600" lvl="2" indent="0" eaLnBrk="1" hangingPunct="1">
              <a:buNone/>
              <a:defRPr/>
            </a:pPr>
            <a:r>
              <a:rPr lang="en-US" altLang="en-US" dirty="0">
                <a:hlinkClick r:id="rId3"/>
              </a:rPr>
              <a:t>https://docs.oracle.com/en/database/oracle/oracle-database/19/lnoci/deprecated-oci-functions.html#GUID-FD74B639-8B97-4A5A-BC3E-269CE59345CA</a:t>
            </a:r>
            <a:r>
              <a:rPr lang="en-US" altLang="en-US" dirty="0"/>
              <a:t> </a:t>
            </a:r>
          </a:p>
          <a:p>
            <a:pPr marL="690563" lvl="1" indent="-233363" eaLnBrk="1" hangingPunct="1">
              <a:spcBef>
                <a:spcPts val="600"/>
              </a:spcBef>
              <a:buFont typeface="+mj-lt"/>
              <a:buAutoNum type="arabicPeriod"/>
              <a:defRPr/>
            </a:pPr>
            <a:r>
              <a:rPr lang="en-US" altLang="en-US" dirty="0"/>
              <a:t>To use FAN for OCI-based applications, do the following:</a:t>
            </a:r>
          </a:p>
          <a:p>
            <a:pPr lvl="3">
              <a:defRPr/>
            </a:pPr>
            <a:r>
              <a:rPr lang="en-US" altLang="en-US" dirty="0"/>
              <a:t>Use </a:t>
            </a:r>
            <a:r>
              <a:rPr lang="en-US" altLang="en-US" dirty="0" err="1">
                <a:latin typeface="Courier New" panose="02070309020205020404" pitchFamily="49" charset="0"/>
                <a:cs typeface="Courier New" panose="02070309020205020404" pitchFamily="49" charset="0"/>
              </a:rPr>
              <a:t>aq_ha_notifications</a:t>
            </a:r>
            <a:r>
              <a:rPr lang="en-US" altLang="en-US" dirty="0"/>
              <a:t> on the services</a:t>
            </a:r>
          </a:p>
          <a:p>
            <a:pPr lvl="3">
              <a:defRPr/>
            </a:pPr>
            <a:r>
              <a:rPr lang="en-US" altLang="en-US" dirty="0"/>
              <a:t>Use the recommended Connection String for auto-</a:t>
            </a:r>
            <a:r>
              <a:rPr lang="en-US" altLang="en-US" dirty="0" err="1"/>
              <a:t>ons</a:t>
            </a:r>
            <a:endParaRPr lang="en-US" altLang="en-US" dirty="0"/>
          </a:p>
          <a:p>
            <a:pPr lvl="3">
              <a:defRPr/>
            </a:pPr>
            <a:r>
              <a:rPr lang="en-US" altLang="en-US" dirty="0"/>
              <a:t>Set </a:t>
            </a:r>
            <a:r>
              <a:rPr lang="en-US" altLang="en-US" dirty="0" err="1">
                <a:latin typeface="Courier New" panose="02070309020205020404" pitchFamily="49" charset="0"/>
                <a:cs typeface="Courier New" panose="02070309020205020404" pitchFamily="49" charset="0"/>
              </a:rPr>
              <a:t>auto_config</a:t>
            </a:r>
            <a:r>
              <a:rPr lang="en-US" altLang="en-US" dirty="0"/>
              <a:t>, </a:t>
            </a:r>
            <a:r>
              <a:rPr lang="en-US" altLang="en-US" dirty="0">
                <a:latin typeface="Courier New" panose="02070309020205020404" pitchFamily="49" charset="0"/>
                <a:cs typeface="Courier New" panose="02070309020205020404" pitchFamily="49" charset="0"/>
              </a:rPr>
              <a:t>events</a:t>
            </a:r>
            <a:r>
              <a:rPr lang="en-US" altLang="en-US" dirty="0"/>
              <a:t>, and </a:t>
            </a:r>
            <a:r>
              <a:rPr lang="en-US" altLang="en-US" dirty="0" err="1">
                <a:latin typeface="Courier New" panose="02070309020205020404" pitchFamily="49" charset="0"/>
                <a:cs typeface="Courier New" panose="02070309020205020404" pitchFamily="49" charset="0"/>
              </a:rPr>
              <a:t>wallet_location</a:t>
            </a:r>
            <a:r>
              <a:rPr lang="en-US" altLang="en-US" dirty="0"/>
              <a:t> (optional) in </a:t>
            </a:r>
            <a:r>
              <a:rPr lang="en-US" altLang="en-US" dirty="0">
                <a:latin typeface="Courier New" panose="02070309020205020404" pitchFamily="49" charset="0"/>
                <a:cs typeface="Courier New" panose="02070309020205020404" pitchFamily="49" charset="0"/>
              </a:rPr>
              <a:t>oraaccess.xml</a:t>
            </a:r>
            <a:r>
              <a:rPr lang="en-US" altLang="en-US" dirty="0"/>
              <a:t> </a:t>
            </a:r>
          </a:p>
          <a:p>
            <a:pPr lvl="3">
              <a:defRPr/>
            </a:pPr>
            <a:r>
              <a:rPr lang="en-US" altLang="en-US" dirty="0"/>
              <a:t>Link the application with the O/S client thread library</a:t>
            </a:r>
          </a:p>
          <a:p>
            <a:pPr lvl="3">
              <a:defRPr/>
            </a:pPr>
            <a:r>
              <a:rPr lang="en-US" altLang="en-US" dirty="0"/>
              <a:t>Open port 6200 for ONS (6200 is the default port, a different port may have been chosen</a:t>
            </a:r>
            <a:r>
              <a:rPr lang="en-US" altLang="en-US" dirty="0" smtClean="0"/>
              <a:t>)</a:t>
            </a:r>
          </a:p>
          <a:p>
            <a:pPr lvl="1" eaLnBrk="1" hangingPunct="1">
              <a:defRPr/>
            </a:pPr>
            <a:r>
              <a:rPr lang="en-US" altLang="en-US" dirty="0" smtClean="0"/>
              <a:t>For </a:t>
            </a:r>
            <a:r>
              <a:rPr lang="en-US" altLang="en-US" dirty="0"/>
              <a:t>client drivers prior to 12</a:t>
            </a:r>
            <a:r>
              <a:rPr lang="en-US" altLang="en-US" i="1" dirty="0"/>
              <a:t>c</a:t>
            </a:r>
            <a:r>
              <a:rPr lang="en-US" altLang="en-US" dirty="0"/>
              <a:t>, use the addresses provided in oraccess.xml</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557</a:t>
            </a:fld>
            <a:endParaRPr lang="en-US" dirty="0"/>
          </a:p>
        </p:txBody>
      </p:sp>
    </p:spTree>
    <p:extLst>
      <p:ext uri="{BB962C8B-B14F-4D97-AF65-F5344CB8AC3E}">
        <p14:creationId xmlns:p14="http://schemas.microsoft.com/office/powerpoint/2010/main" val="2503866765"/>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eaLnBrk="1" hangingPunct="1">
              <a:defRPr/>
            </a:pPr>
            <a:r>
              <a:rPr lang="en-US" altLang="en-US" b="1" dirty="0"/>
              <a:t>ODP.NET Unmanaged Provider Driver Checklist</a:t>
            </a:r>
          </a:p>
          <a:p>
            <a:pPr marL="690563" lvl="1" indent="-233363" eaLnBrk="1" hangingPunct="1">
              <a:spcBef>
                <a:spcPts val="600"/>
              </a:spcBef>
              <a:buFont typeface="+mj-lt"/>
              <a:buAutoNum type="arabicPeriod"/>
              <a:defRPr/>
            </a:pPr>
            <a:r>
              <a:rPr lang="en-US" altLang="en-US" dirty="0"/>
              <a:t>Ensure all recommended patches are applied at the client. Refer to the MOS Note Client Validation Matrix for Application Continuity (Doc ID 251148.1)</a:t>
            </a:r>
          </a:p>
          <a:p>
            <a:pPr marL="690563" lvl="1" indent="-233363" eaLnBrk="1" hangingPunct="1">
              <a:spcBef>
                <a:spcPts val="600"/>
              </a:spcBef>
              <a:buFont typeface="+mj-lt"/>
              <a:buAutoNum type="arabicPeriod"/>
              <a:defRPr/>
            </a:pPr>
            <a:r>
              <a:rPr lang="en-US" altLang="en-US" dirty="0"/>
              <a:t>To use FAN for OCI-based applications, do the following:</a:t>
            </a:r>
          </a:p>
          <a:p>
            <a:pPr lvl="3">
              <a:defRPr/>
            </a:pPr>
            <a:r>
              <a:rPr lang="en-US" altLang="en-US" dirty="0"/>
              <a:t>Use </a:t>
            </a:r>
            <a:r>
              <a:rPr lang="en-US" altLang="en-US" dirty="0">
                <a:latin typeface="Courier New" panose="02070309020205020404" pitchFamily="49" charset="0"/>
                <a:cs typeface="Courier New" panose="02070309020205020404" pitchFamily="49" charset="0"/>
              </a:rPr>
              <a:t>aq_ha_notifications</a:t>
            </a:r>
            <a:r>
              <a:rPr lang="en-US" altLang="en-US" dirty="0"/>
              <a:t> on the services</a:t>
            </a:r>
          </a:p>
          <a:p>
            <a:pPr lvl="3">
              <a:defRPr/>
            </a:pPr>
            <a:r>
              <a:rPr lang="en-US" altLang="en-US" dirty="0"/>
              <a:t>Use Recommended Connection String for auto-ons</a:t>
            </a:r>
          </a:p>
          <a:p>
            <a:pPr lvl="3">
              <a:defRPr/>
            </a:pPr>
            <a:r>
              <a:rPr lang="en-US" altLang="en-US" dirty="0"/>
              <a:t>Set </a:t>
            </a:r>
            <a:r>
              <a:rPr lang="en-US" altLang="en-US" dirty="0">
                <a:latin typeface="Courier New" panose="02070309020205020404" pitchFamily="49" charset="0"/>
                <a:cs typeface="Courier New" panose="02070309020205020404" pitchFamily="49" charset="0"/>
              </a:rPr>
              <a:t>onsConfig</a:t>
            </a:r>
            <a:r>
              <a:rPr lang="en-US" altLang="en-US" dirty="0"/>
              <a:t> and </a:t>
            </a:r>
            <a:r>
              <a:rPr lang="en-US" altLang="en-US" dirty="0">
                <a:latin typeface="Courier New" panose="02070309020205020404" pitchFamily="49" charset="0"/>
                <a:cs typeface="Courier New" panose="02070309020205020404" pitchFamily="49" charset="0"/>
              </a:rPr>
              <a:t>wallet_location</a:t>
            </a:r>
            <a:r>
              <a:rPr lang="en-US" altLang="en-US" dirty="0"/>
              <a:t> (optional) in </a:t>
            </a:r>
            <a:r>
              <a:rPr lang="en-US" altLang="en-US" dirty="0">
                <a:latin typeface="Courier New" panose="02070309020205020404" pitchFamily="49" charset="0"/>
                <a:cs typeface="Courier New" panose="02070309020205020404" pitchFamily="49" charset="0"/>
              </a:rPr>
              <a:t>oraaccess.xml</a:t>
            </a:r>
            <a:r>
              <a:rPr lang="en-US" altLang="en-US" dirty="0"/>
              <a:t> </a:t>
            </a:r>
          </a:p>
          <a:p>
            <a:pPr lvl="3">
              <a:defRPr/>
            </a:pPr>
            <a:r>
              <a:rPr lang="en-US" altLang="en-US" dirty="0"/>
              <a:t>Open port 6200 for ONS (6200 is the default port, a different port may have been chosen)</a:t>
            </a:r>
          </a:p>
          <a:p>
            <a:pPr lvl="3">
              <a:defRPr/>
            </a:pPr>
            <a:r>
              <a:rPr lang="en-US" altLang="en-US" dirty="0"/>
              <a:t>Set FAN, in the connection string:</a:t>
            </a:r>
          </a:p>
          <a:p>
            <a:pPr marL="801688" lvl="3" indent="0" eaLnBrk="1" hangingPunct="1">
              <a:buNone/>
              <a:defRPr/>
            </a:pPr>
            <a:r>
              <a:rPr lang="en-US" altLang="en-US" dirty="0" smtClean="0">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user id=oracle; password=oracle; data source=HA; pooling=true; HA events=true;“</a:t>
            </a:r>
          </a:p>
          <a:p>
            <a:pPr lvl="3">
              <a:defRPr/>
            </a:pPr>
            <a:r>
              <a:rPr lang="en-US" altLang="en-US" dirty="0"/>
              <a:t>(optional) Set Runtime Load Balancing, also in the connection string:</a:t>
            </a:r>
          </a:p>
          <a:p>
            <a:pPr marL="801688" lvl="3" indent="0" eaLnBrk="1" hangingPunct="1">
              <a:buNone/>
              <a:defRPr/>
            </a:pPr>
            <a:r>
              <a:rPr lang="en-US" altLang="en-US" dirty="0">
                <a:latin typeface="Courier New" panose="02070309020205020404" pitchFamily="49" charset="0"/>
                <a:cs typeface="Courier New" panose="02070309020205020404" pitchFamily="49" charset="0"/>
              </a:rPr>
              <a:t>"user id=oracle; password=oracle; data source=HA; pooling=true; HA events=true; load balancing=true</a:t>
            </a:r>
            <a:r>
              <a:rPr lang="en-US" altLang="en-US" dirty="0" smtClean="0">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558</a:t>
            </a:fld>
            <a:endParaRPr lang="en-US" dirty="0"/>
          </a:p>
        </p:txBody>
      </p:sp>
    </p:spTree>
    <p:extLst>
      <p:ext uri="{BB962C8B-B14F-4D97-AF65-F5344CB8AC3E}">
        <p14:creationId xmlns:p14="http://schemas.microsoft.com/office/powerpoint/2010/main" val="878669965"/>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xmlns="" id="{A5E32B5A-ADE0-4684-BCB5-08AFAE4965AC}"/>
              </a:ext>
            </a:extLst>
          </p:cNvPr>
          <p:cNvSpPr>
            <a:spLocks noGrp="1" noChangeArrowheads="1"/>
          </p:cNvSpPr>
          <p:nvPr>
            <p:ph type="body" idx="1"/>
          </p:nvPr>
        </p:nvSpPr>
        <p:spPr/>
        <p:txBody>
          <a:bodyPr/>
          <a:lstStyle/>
          <a:p>
            <a:r>
              <a:rPr lang="en-US" altLang="en-US" dirty="0"/>
              <a:t>Answer: b</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559</a:t>
            </a:fld>
            <a:endParaRPr lang="en-US" dirty="0"/>
          </a:p>
        </p:txBody>
      </p:sp>
    </p:spTree>
    <p:extLst>
      <p:ext uri="{BB962C8B-B14F-4D97-AF65-F5344CB8AC3E}">
        <p14:creationId xmlns:p14="http://schemas.microsoft.com/office/powerpoint/2010/main" val="2462879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Specify the </a:t>
            </a:r>
            <a:r>
              <a:rPr lang="en-US" altLang="en-US" dirty="0">
                <a:latin typeface="Courier New" panose="02070309020205020404" pitchFamily="49" charset="0"/>
              </a:rPr>
              <a:t>DG_CONFIG</a:t>
            </a:r>
            <a:r>
              <a:rPr lang="en-US" altLang="en-US" dirty="0"/>
              <a:t> attribute of the </a:t>
            </a:r>
            <a:r>
              <a:rPr lang="en-US" altLang="en-US" dirty="0">
                <a:latin typeface="Courier New" panose="02070309020205020404" pitchFamily="49" charset="0"/>
              </a:rPr>
              <a:t>LOG_ARCHIVE_CONFIG</a:t>
            </a:r>
            <a:r>
              <a:rPr lang="en-US" altLang="en-US" dirty="0"/>
              <a:t> parameter to list the </a:t>
            </a:r>
            <a:r>
              <a:rPr lang="en-US" altLang="en-US" dirty="0">
                <a:latin typeface="Courier New" panose="02070309020205020404" pitchFamily="49" charset="0"/>
              </a:rPr>
              <a:t>DB_UNIQUE_NAME</a:t>
            </a:r>
            <a:r>
              <a:rPr lang="en-US" altLang="en-US" dirty="0"/>
              <a:t> of the primary and standby databases in the Data Guard configuration. </a:t>
            </a:r>
            <a:r>
              <a:rPr lang="en-US" altLang="en-US" dirty="0">
                <a:solidFill>
                  <a:schemeClr val="tx1"/>
                </a:solidFill>
              </a:rPr>
              <a:t>By default, the </a:t>
            </a:r>
            <a:r>
              <a:rPr lang="en-US" altLang="en-US" dirty="0">
                <a:solidFill>
                  <a:schemeClr val="tx1"/>
                </a:solidFill>
                <a:latin typeface="Courier New" panose="02070309020205020404" pitchFamily="49" charset="0"/>
              </a:rPr>
              <a:t>LOG_ARCHIVE_CONFIG</a:t>
            </a:r>
            <a:r>
              <a:rPr lang="en-US" altLang="en-US" dirty="0">
                <a:solidFill>
                  <a:schemeClr val="tx1"/>
                </a:solidFill>
              </a:rPr>
              <a:t> parameter enables the</a:t>
            </a:r>
            <a:r>
              <a:rPr lang="en-US" altLang="en-US" dirty="0"/>
              <a:t> database to send and receive redo. The </a:t>
            </a:r>
            <a:r>
              <a:rPr lang="en-US" altLang="en-US" dirty="0">
                <a:solidFill>
                  <a:schemeClr val="tx1"/>
                </a:solidFill>
                <a:latin typeface="Courier New" panose="02070309020205020404" pitchFamily="49" charset="0"/>
              </a:rPr>
              <a:t>LOG_ARCHIVE_CONFIG</a:t>
            </a:r>
            <a:r>
              <a:rPr lang="en-US" altLang="en-US" dirty="0">
                <a:solidFill>
                  <a:schemeClr val="tx1"/>
                </a:solidFill>
              </a:rPr>
              <a:t> parameter can be used to disable the sending of redo logs to remote destinations or disable the receipt of remote redo logs. The complete syntax for the </a:t>
            </a:r>
            <a:r>
              <a:rPr lang="en-US" altLang="en-US" dirty="0">
                <a:solidFill>
                  <a:schemeClr val="tx1"/>
                </a:solidFill>
                <a:latin typeface="Courier New" panose="02070309020205020404" pitchFamily="49" charset="0"/>
              </a:rPr>
              <a:t>LOG_ARCHIVE_CONFIG</a:t>
            </a:r>
            <a:r>
              <a:rPr lang="en-US" altLang="en-US" dirty="0">
                <a:solidFill>
                  <a:schemeClr val="tx1"/>
                </a:solidFill>
              </a:rPr>
              <a:t> parameter is as follows:</a:t>
            </a:r>
            <a:endParaRPr lang="en-US" altLang="en-US" dirty="0"/>
          </a:p>
          <a:p>
            <a:pPr lvl="4" eaLnBrk="1" hangingPunct="1"/>
            <a:r>
              <a:rPr lang="en-US" altLang="en-US" dirty="0">
                <a:cs typeface="Courier New" panose="02070309020205020404" pitchFamily="49" charset="0"/>
              </a:rPr>
              <a:t>LOG_ARCHIVE_CONFIG = { </a:t>
            </a:r>
          </a:p>
          <a:p>
            <a:pPr lvl="4" eaLnBrk="1" hangingPunct="1"/>
            <a:r>
              <a:rPr lang="en-US" altLang="en-US" dirty="0">
                <a:cs typeface="Courier New" panose="02070309020205020404" pitchFamily="49" charset="0"/>
              </a:rPr>
              <a:t>[ SEND | NOSEND ][ RECEIVE | NORECEIVE ]</a:t>
            </a:r>
          </a:p>
          <a:p>
            <a:pPr lvl="4" eaLnBrk="1" hangingPunct="1"/>
            <a:r>
              <a:rPr lang="en-US" altLang="en-US" dirty="0">
                <a:cs typeface="Courier New" panose="02070309020205020404" pitchFamily="49" charset="0"/>
              </a:rPr>
              <a:t>[ DG_CONFIG=(remote_db_unique_name1 </a:t>
            </a:r>
          </a:p>
          <a:p>
            <a:pPr lvl="4" eaLnBrk="1" hangingPunct="1"/>
            <a:r>
              <a:rPr lang="en-US" altLang="en-US" dirty="0">
                <a:cs typeface="Courier New" panose="02070309020205020404" pitchFamily="49" charset="0"/>
              </a:rPr>
              <a:t>[, ... remote_db_unique_name9) | NODG_CONFIG ] }</a:t>
            </a:r>
          </a:p>
          <a:p>
            <a:pPr lvl="1" eaLnBrk="1" hangingPunct="1"/>
            <a:r>
              <a:rPr lang="en-US" altLang="en-US" dirty="0"/>
              <a:t>Use the </a:t>
            </a:r>
            <a:r>
              <a:rPr lang="en-US" altLang="en-US" dirty="0">
                <a:latin typeface="Courier New" panose="02070309020205020404" pitchFamily="49" charset="0"/>
              </a:rPr>
              <a:t>V$DATAGUARD_CONFIG</a:t>
            </a:r>
            <a:r>
              <a:rPr lang="en-US" altLang="en-US" dirty="0"/>
              <a:t> view to see the unique database names defined with the </a:t>
            </a:r>
            <a:r>
              <a:rPr lang="en-US" altLang="en-US" dirty="0">
                <a:latin typeface="Courier New" panose="02070309020205020404" pitchFamily="49" charset="0"/>
              </a:rPr>
              <a:t>DB_UNIQUE_NAME</a:t>
            </a:r>
            <a:r>
              <a:rPr lang="en-US" altLang="en-US" dirty="0"/>
              <a:t> and </a:t>
            </a:r>
            <a:r>
              <a:rPr lang="en-US" altLang="en-US" dirty="0">
                <a:latin typeface="Courier New" panose="02070309020205020404" pitchFamily="49" charset="0"/>
              </a:rPr>
              <a:t>LOG_ARCHIVE_CONFIG</a:t>
            </a:r>
            <a:r>
              <a:rPr lang="en-US" altLang="en-US" dirty="0"/>
              <a:t> initialization parameters; you can thus view </a:t>
            </a:r>
            <a:br>
              <a:rPr lang="en-US" altLang="en-US" dirty="0"/>
            </a:br>
            <a:r>
              <a:rPr lang="en-US" altLang="en-US" dirty="0"/>
              <a:t>the Data Guard environment from any database in the configuration. The first row of the view lists the unique database name of the current database that was specified with the </a:t>
            </a:r>
            <a:r>
              <a:rPr lang="en-US" altLang="en-US" dirty="0">
                <a:latin typeface="Courier New" panose="02070309020205020404" pitchFamily="49" charset="0"/>
              </a:rPr>
              <a:t>DB_UNIQUE_NAME</a:t>
            </a:r>
            <a:r>
              <a:rPr lang="en-US" altLang="en-US" dirty="0"/>
              <a:t> initialization parameter. Additional rows reflect the unique database names of the other databases in the configuration that were specified with the </a:t>
            </a:r>
            <a:r>
              <a:rPr lang="en-US" altLang="en-US" dirty="0">
                <a:latin typeface="Courier New" panose="02070309020205020404" pitchFamily="49" charset="0"/>
              </a:rPr>
              <a:t>DG_CONFIG</a:t>
            </a:r>
            <a:r>
              <a:rPr lang="en-US" altLang="en-US" dirty="0"/>
              <a:t> keyword of the </a:t>
            </a:r>
            <a:r>
              <a:rPr lang="en-US" altLang="en-US" dirty="0">
                <a:latin typeface="Courier New" panose="02070309020205020404" pitchFamily="49" charset="0"/>
              </a:rPr>
              <a:t>LOG_ARCHIVE_CONFIG</a:t>
            </a:r>
            <a:r>
              <a:rPr lang="en-US" altLang="en-US" dirty="0"/>
              <a:t> initialization parameter.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56</a:t>
            </a:fld>
            <a:endParaRPr lang="en-US" dirty="0"/>
          </a:p>
        </p:txBody>
      </p:sp>
    </p:spTree>
    <p:extLst>
      <p:ext uri="{BB962C8B-B14F-4D97-AF65-F5344CB8AC3E}">
        <p14:creationId xmlns:p14="http://schemas.microsoft.com/office/powerpoint/2010/main" val="3174997793"/>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xmlns="" id="{50EBCE42-0917-466E-BF32-473B89C912C8}"/>
              </a:ext>
            </a:extLst>
          </p:cNvPr>
          <p:cNvSpPr>
            <a:spLocks noGrp="1" noChangeArrowheads="1"/>
          </p:cNvSpPr>
          <p:nvPr>
            <p:ph type="body" idx="1"/>
          </p:nvPr>
        </p:nvSpPr>
        <p:spPr/>
        <p:txBody>
          <a:bodyPr/>
          <a:lstStyle/>
          <a:p>
            <a:r>
              <a:rPr lang="en-US" altLang="en-US" dirty="0"/>
              <a:t>Answer: a</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560</a:t>
            </a:fld>
            <a:endParaRPr lang="en-US" dirty="0"/>
          </a:p>
        </p:txBody>
      </p:sp>
    </p:spTree>
    <p:extLst>
      <p:ext uri="{BB962C8B-B14F-4D97-AF65-F5344CB8AC3E}">
        <p14:creationId xmlns:p14="http://schemas.microsoft.com/office/powerpoint/2010/main" val="1678534284"/>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a:extLst>
              <a:ext uri="{FF2B5EF4-FFF2-40B4-BE49-F238E27FC236}">
                <a16:creationId xmlns:a16="http://schemas.microsoft.com/office/drawing/2014/main" xmlns="" id="{50EBCE42-0917-466E-BF32-473B89C912C8}"/>
              </a:ext>
            </a:extLst>
          </p:cNvPr>
          <p:cNvSpPr>
            <a:spLocks noGrp="1" noChangeArrowheads="1"/>
          </p:cNvSpPr>
          <p:nvPr>
            <p:ph type="body" idx="1"/>
          </p:nvPr>
        </p:nvSpPr>
        <p:spPr/>
        <p:txBody>
          <a:bodyPr/>
          <a:lstStyle/>
          <a:p>
            <a:r>
              <a:rPr lang="en-US" altLang="en-US" dirty="0"/>
              <a:t>Answer: a, b, d</a:t>
            </a:r>
          </a:p>
        </p:txBody>
      </p:sp>
      <p:sp>
        <p:nvSpPr>
          <p:cNvPr id="4" name="Slide Image Placeholder 3"/>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561</a:t>
            </a:fld>
            <a:endParaRPr lang="en-US" dirty="0"/>
          </a:p>
        </p:txBody>
      </p:sp>
    </p:spTree>
    <p:extLst>
      <p:ext uri="{BB962C8B-B14F-4D97-AF65-F5344CB8AC3E}">
        <p14:creationId xmlns:p14="http://schemas.microsoft.com/office/powerpoint/2010/main" val="1166995954"/>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562</a:t>
            </a:fld>
            <a:endParaRPr lang="en-US" dirty="0"/>
          </a:p>
        </p:txBody>
      </p:sp>
    </p:spTree>
    <p:extLst>
      <p:ext uri="{BB962C8B-B14F-4D97-AF65-F5344CB8AC3E}">
        <p14:creationId xmlns:p14="http://schemas.microsoft.com/office/powerpoint/2010/main" val="3154701706"/>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18 - </a:t>
            </a:r>
            <a:fld id="{7C951E65-0BAA-4B24-AD87-683F8269D8DB}" type="slidenum">
              <a:rPr lang="en-US" smtClean="0"/>
              <a:pPr>
                <a:defRPr/>
              </a:pPr>
              <a:t>563</a:t>
            </a:fld>
            <a:endParaRPr lang="en-US" dirty="0"/>
          </a:p>
        </p:txBody>
      </p:sp>
    </p:spTree>
    <p:extLst>
      <p:ext uri="{BB962C8B-B14F-4D97-AF65-F5344CB8AC3E}">
        <p14:creationId xmlns:p14="http://schemas.microsoft.com/office/powerpoint/2010/main" val="3638677357"/>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054753"/>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51695"/>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methods outlined in this lesson are applicable for a patch, a critical patch update (CPU), a patch set, or a major release.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566</a:t>
            </a:fld>
            <a:endParaRPr lang="en-US" dirty="0"/>
          </a:p>
        </p:txBody>
      </p:sp>
    </p:spTree>
    <p:extLst>
      <p:ext uri="{BB962C8B-B14F-4D97-AF65-F5344CB8AC3E}">
        <p14:creationId xmlns:p14="http://schemas.microsoft.com/office/powerpoint/2010/main" val="3827439098"/>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 typical database patch consists of two main steps: step 1) patch installation consisting of patching the Oracle Database Home or Grid Infrastructure Home or both, and step 2) patch post-installation consisting of running SQL scripts or SQL commands. A Standby-First Patch only executes step 1 to a physical standby environment. To finalize the patch, both step 1 and step 2 need to be executed on the primary database, because step 2 requires a read-write database. All changes from step 2 are replicated via the redo stream to the physical standby database.</a:t>
            </a:r>
          </a:p>
          <a:p>
            <a:pPr lvl="1" eaLnBrk="1" hangingPunct="1"/>
            <a:r>
              <a:rPr lang="en-US" altLang="en-US" dirty="0"/>
              <a:t>Oracle Data Guard Standby-First Patch Apply provides a supported method to apply a patch initially to a physical standby database while the primary database remains at the previous software release.</a:t>
            </a:r>
          </a:p>
          <a:p>
            <a:pPr lvl="1" eaLnBrk="1" hangingPunct="1"/>
            <a:r>
              <a:rPr lang="en-US" altLang="en-US" dirty="0"/>
              <a:t>Oracle Data Guard Standby-First Patch Apply is supported between database patch releases between the primary and standby that are a maximum of one year apart from the patch release dates or the patches are within 6 versions of each other. For example (using 11.2.0.2 versions, because there are no valid Oracle Database 12</a:t>
            </a:r>
            <a:r>
              <a:rPr lang="en-US" altLang="en-US" i="1" dirty="0"/>
              <a:t>c</a:t>
            </a:r>
            <a:r>
              <a:rPr lang="en-US" altLang="en-US" dirty="0"/>
              <a:t> examples currently), the primary database at 11.2.0.2 Bundle Patch 8 (updated 25-Apr-2011) and standby at 11.2.0.2 Bundle Patch 16 (update 17-Apr-2012) barely qualify. The Data Guard software combination is a viable candidate because the bundle patches are less than 1 year apart and also within "n-6“, and 11.2.0.2 BP16 patch readme states, “This patch is Data Guard Standby-First Installable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567</a:t>
            </a:fld>
            <a:endParaRPr lang="en-US" dirty="0"/>
          </a:p>
        </p:txBody>
      </p:sp>
    </p:spTree>
    <p:extLst>
      <p:ext uri="{BB962C8B-B14F-4D97-AF65-F5344CB8AC3E}">
        <p14:creationId xmlns:p14="http://schemas.microsoft.com/office/powerpoint/2010/main" val="465351989"/>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1" eaLnBrk="1" hangingPunct="1">
              <a:spcBef>
                <a:spcPts val="600"/>
              </a:spcBef>
            </a:pPr>
            <a:r>
              <a:rPr lang="en-US" altLang="en-US" dirty="0" smtClean="0"/>
              <a:t>The following types of patches are candidates to be Data Guard Standby-First certified:</a:t>
            </a:r>
          </a:p>
          <a:p>
            <a:pPr marL="685800" lvl="2" indent="-228600" eaLnBrk="1" hangingPunct="1">
              <a:buFont typeface="Arial" panose="020B0604020202020204" pitchFamily="34" charset="0"/>
              <a:buChar char="•"/>
            </a:pPr>
            <a:r>
              <a:rPr lang="en-US" altLang="en-US" dirty="0" smtClean="0"/>
              <a:t>Database home interim patches</a:t>
            </a:r>
          </a:p>
          <a:p>
            <a:pPr marL="685800" lvl="2" indent="-228600" eaLnBrk="1" hangingPunct="1">
              <a:buFont typeface="Arial" panose="020B0604020202020204" pitchFamily="34" charset="0"/>
              <a:buChar char="•"/>
            </a:pPr>
            <a:r>
              <a:rPr lang="en-US" altLang="en-US" dirty="0" err="1" smtClean="0"/>
              <a:t>Exadata</a:t>
            </a:r>
            <a:r>
              <a:rPr lang="en-US" altLang="en-US" dirty="0" smtClean="0"/>
              <a:t> bundle patches (e.g. Monthly and quarterly database patches for </a:t>
            </a:r>
            <a:r>
              <a:rPr lang="en-US" altLang="en-US" dirty="0" err="1" smtClean="0"/>
              <a:t>Exadata</a:t>
            </a:r>
            <a:r>
              <a:rPr lang="en-US" altLang="en-US" dirty="0" smtClean="0"/>
              <a:t>)</a:t>
            </a:r>
          </a:p>
          <a:p>
            <a:pPr marL="685800" lvl="2" indent="-228600" eaLnBrk="1" hangingPunct="1">
              <a:buFont typeface="Arial" panose="020B0604020202020204" pitchFamily="34" charset="0"/>
              <a:buChar char="•"/>
            </a:pPr>
            <a:r>
              <a:rPr lang="en-US" altLang="en-US" dirty="0" smtClean="0"/>
              <a:t>Database patch set updates</a:t>
            </a:r>
          </a:p>
          <a:p>
            <a:pPr lvl="1" eaLnBrk="1" hangingPunct="1"/>
            <a:r>
              <a:rPr lang="en-US" altLang="en-US" dirty="0" smtClean="0"/>
              <a:t>Oracle patch sets and major release upgrades do not apply. For example, upgrades from 11.2.0.2 to 11.2.0.3 or 11.2 to 12.1 do not qualify for standby-first patch apply. Use the Data Guard transient logical standby method for patch sets and major releases. Refer to the README file for the patch to determine whether a target patch is certified as being a “Standby-First” or “DG Rolling Installable” patch.</a:t>
            </a:r>
          </a:p>
          <a:p>
            <a:pPr lvl="1" eaLnBrk="1" hangingPunct="1"/>
            <a:r>
              <a:rPr lang="en-US" altLang="en-US" dirty="0" smtClean="0"/>
              <a:t>Data Guard Standby-First Patch Apply has the following advantages:</a:t>
            </a:r>
          </a:p>
          <a:p>
            <a:pPr marL="685800" lvl="2" indent="-228600" eaLnBrk="1" hangingPunct="1">
              <a:buFont typeface="Arial" panose="020B0604020202020204" pitchFamily="34" charset="0"/>
              <a:buChar char="•"/>
            </a:pPr>
            <a:r>
              <a:rPr lang="en-US" altLang="en-US" dirty="0" smtClean="0"/>
              <a:t>Ability to apply software changes to the physical standby database for recovery, backup, or query validation prior to role transition, or prior to application on the primary database. This mitigates risk and potential down time on the primary database. </a:t>
            </a:r>
          </a:p>
          <a:p>
            <a:pPr marL="685800" lvl="2" indent="-228600" eaLnBrk="1" hangingPunct="1">
              <a:buFont typeface="Arial" panose="020B0604020202020204" pitchFamily="34" charset="0"/>
              <a:buChar char="•"/>
            </a:pPr>
            <a:r>
              <a:rPr lang="en-US" altLang="en-US" dirty="0" smtClean="0"/>
              <a:t>Ability to switch over to the targeted database after completing validation with reduced risk and minimum down time</a:t>
            </a:r>
          </a:p>
          <a:p>
            <a:pPr marL="685800" lvl="2" indent="-228600" eaLnBrk="1" hangingPunct="1">
              <a:buFont typeface="Arial" panose="020B0604020202020204" pitchFamily="34" charset="0"/>
              <a:buChar char="•"/>
            </a:pPr>
            <a:r>
              <a:rPr lang="en-US" altLang="en-US" dirty="0" smtClean="0"/>
              <a:t>Ability to switch back, also known as fallback, if there are stability or performance regressions</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568</a:t>
            </a:fld>
            <a:endParaRPr lang="en-US" dirty="0"/>
          </a:p>
        </p:txBody>
      </p:sp>
    </p:spTree>
    <p:extLst>
      <p:ext uri="{BB962C8B-B14F-4D97-AF65-F5344CB8AC3E}">
        <p14:creationId xmlns:p14="http://schemas.microsoft.com/office/powerpoint/2010/main" val="251233940"/>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dirty="0"/>
              <a:t>The Data Guard can be managed by SQL*Plus or the broker when using the Standby-First Patch Apply technique. The patch evaluation can be performed by any or all of the following methods:</a:t>
            </a:r>
          </a:p>
          <a:p>
            <a:pPr lvl="2" eaLnBrk="1" hangingPunct="1">
              <a:defRPr/>
            </a:pPr>
            <a:r>
              <a:rPr lang="en-US" dirty="0"/>
              <a:t>Leave the standby database in managed recovery mode at the mount state and monitor for any issues in the standby alert log and trace files.</a:t>
            </a:r>
          </a:p>
          <a:p>
            <a:pPr lvl="2" eaLnBrk="1" hangingPunct="1">
              <a:defRPr/>
            </a:pPr>
            <a:r>
              <a:rPr lang="en-US" dirty="0"/>
              <a:t>If using the Active Data Guard option, open the standby database in read-only mode and stress the standby database by running your read-only workload.</a:t>
            </a:r>
          </a:p>
          <a:p>
            <a:pPr lvl="2" eaLnBrk="1" hangingPunct="1">
              <a:defRPr/>
            </a:pPr>
            <a:r>
              <a:rPr lang="en-US" dirty="0"/>
              <a:t>Convert the standby database into a snapshot standby, as described in the </a:t>
            </a:r>
            <a:r>
              <a:rPr lang="en-US" i="1" dirty="0"/>
              <a:t>Oracle Data Guard Concepts and Administration Guide</a:t>
            </a:r>
            <a:r>
              <a:rPr lang="en-US" dirty="0"/>
              <a:t>, execute patch post-installation step 2, and test the application against the snapshot standby. Optionally, use Oracle Real Application Testing to perform a full application evaluation. This evaluation method is the most comprehensive and is the Oracle recommended best practice. Once testing is complete, convert the snapshot standby back to a physical standby.</a:t>
            </a:r>
          </a:p>
          <a:p>
            <a:pPr lvl="1" eaLnBrk="1" hangingPunct="1">
              <a:defRPr/>
            </a:pPr>
            <a:r>
              <a:rPr lang="en-US" dirty="0"/>
              <a:t>Patches that are listed as RAC Rolling Installable in the patch README can be applied on the primary with the standby performing recovery in read-only mode. However, for patches that are not RAC Rolling Installable, you must stop read-only recovery on the standby, bring the standby database to the mount state, and restart recovery prior to applying the patch to the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569</a:t>
            </a:fld>
            <a:endParaRPr lang="en-US" dirty="0"/>
          </a:p>
        </p:txBody>
      </p:sp>
    </p:spTree>
    <p:extLst>
      <p:ext uri="{BB962C8B-B14F-4D97-AF65-F5344CB8AC3E}">
        <p14:creationId xmlns:p14="http://schemas.microsoft.com/office/powerpoint/2010/main" val="1056029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Notes Placeholder 5">
            <a:extLst>
              <a:ext uri="{FF2B5EF4-FFF2-40B4-BE49-F238E27FC236}">
                <a16:creationId xmlns="" xmlns:a16="http://schemas.microsoft.com/office/drawing/2014/main" id="{12F80B5A-6FC1-4A94-92B2-57F7AFE48ECF}"/>
              </a:ext>
            </a:extLst>
          </p:cNvPr>
          <p:cNvSpPr>
            <a:spLocks noGrp="1"/>
          </p:cNvSpPr>
          <p:nvPr>
            <p:ph type="body" idx="1"/>
          </p:nvPr>
        </p:nvSpPr>
        <p:spPr>
          <a:xfrm>
            <a:off x="457200" y="449263"/>
            <a:ext cx="6858000" cy="9380537"/>
          </a:xfrm>
        </p:spPr>
        <p:txBody>
          <a:bodyPr/>
          <a:lstStyle/>
          <a:p>
            <a:pPr lvl="1" eaLnBrk="1" hangingPunct="1"/>
            <a:r>
              <a:rPr lang="en-US" altLang="en-US" dirty="0"/>
              <a:t>The following example illustrates the use of </a:t>
            </a:r>
            <a:r>
              <a:rPr lang="en-US" altLang="en-US" dirty="0">
                <a:latin typeface="Courier New" panose="02070309020205020404" pitchFamily="49" charset="0"/>
              </a:rPr>
              <a:t>V$DATAGUARD_CONFIG</a:t>
            </a:r>
            <a:r>
              <a:rPr lang="en-US" altLang="en-US" dirty="0"/>
              <a:t>:</a:t>
            </a:r>
          </a:p>
          <a:p>
            <a:pPr lvl="4" eaLnBrk="1" hangingPunct="1"/>
            <a:endParaRPr lang="en-US" altLang="en-US" dirty="0"/>
          </a:p>
          <a:p>
            <a:pPr lvl="2" eaLnBrk="1" hangingPunct="1">
              <a:spcBef>
                <a:spcPts val="0"/>
              </a:spcBef>
              <a:buNone/>
            </a:pPr>
            <a:r>
              <a:rPr lang="en-US" altLang="en-US" dirty="0">
                <a:latin typeface="Courier New" panose="02070309020205020404" pitchFamily="49" charset="0"/>
              </a:rPr>
              <a:t>SQL&gt; show parameter </a:t>
            </a:r>
            <a:r>
              <a:rPr lang="en-US" altLang="en-US" dirty="0" err="1">
                <a:latin typeface="Courier New" panose="02070309020205020404" pitchFamily="49" charset="0"/>
              </a:rPr>
              <a:t>log_archive_config</a:t>
            </a:r>
            <a:endParaRPr lang="en-US" altLang="en-US" dirty="0">
              <a:latin typeface="Courier New" panose="02070309020205020404" pitchFamily="49" charset="0"/>
            </a:endParaRPr>
          </a:p>
          <a:p>
            <a:pPr lvl="2" eaLnBrk="1" hangingPunct="1">
              <a:spcBef>
                <a:spcPts val="0"/>
              </a:spcBef>
              <a:buNone/>
            </a:pPr>
            <a:endParaRPr lang="en-US" altLang="en-US" dirty="0">
              <a:latin typeface="Courier New" panose="02070309020205020404" pitchFamily="49" charset="0"/>
            </a:endParaRPr>
          </a:p>
          <a:p>
            <a:pPr lvl="2" eaLnBrk="1" hangingPunct="1">
              <a:spcBef>
                <a:spcPts val="0"/>
              </a:spcBef>
              <a:buNone/>
            </a:pPr>
            <a:r>
              <a:rPr lang="en-US" altLang="en-US" dirty="0">
                <a:latin typeface="Courier New" panose="02070309020205020404" pitchFamily="49" charset="0"/>
              </a:rPr>
              <a:t>NAME                TYPE        VALUE</a:t>
            </a:r>
          </a:p>
          <a:p>
            <a:pPr lvl="2" eaLnBrk="1" hangingPunct="1">
              <a:spcBef>
                <a:spcPts val="0"/>
              </a:spcBef>
              <a:buNone/>
            </a:pPr>
            <a:r>
              <a:rPr lang="en-US" altLang="en-US" dirty="0">
                <a:latin typeface="Courier New" panose="02070309020205020404" pitchFamily="49" charset="0"/>
              </a:rPr>
              <a:t>------------------- ------- ---------------------------</a:t>
            </a:r>
          </a:p>
          <a:p>
            <a:pPr lvl="2" eaLnBrk="1" hangingPunct="1">
              <a:spcBef>
                <a:spcPts val="0"/>
              </a:spcBef>
              <a:buNone/>
            </a:pPr>
            <a:r>
              <a:rPr lang="en-US" altLang="en-US" dirty="0" err="1">
                <a:latin typeface="Courier New" panose="02070309020205020404" pitchFamily="49" charset="0"/>
              </a:rPr>
              <a:t>log_archive_config</a:t>
            </a:r>
            <a:r>
              <a:rPr lang="en-US" altLang="en-US" dirty="0">
                <a:latin typeface="Courier New" panose="02070309020205020404" pitchFamily="49" charset="0"/>
              </a:rPr>
              <a:t>  string  </a:t>
            </a:r>
            <a:r>
              <a:rPr lang="en-US" altLang="en-US" dirty="0" err="1">
                <a:latin typeface="Courier New" panose="02070309020205020404" pitchFamily="49" charset="0"/>
              </a:rPr>
              <a:t>dg_config</a:t>
            </a:r>
            <a:r>
              <a:rPr lang="en-US" altLang="en-US" dirty="0">
                <a:latin typeface="Courier New" panose="02070309020205020404" pitchFamily="49" charset="0"/>
              </a:rPr>
              <a:t>=(boston,bostonFS,london,london2,londonFS)</a:t>
            </a:r>
          </a:p>
          <a:p>
            <a:pPr lvl="2" eaLnBrk="1" hangingPunct="1">
              <a:spcBef>
                <a:spcPts val="0"/>
              </a:spcBef>
              <a:buNone/>
            </a:pPr>
            <a:endParaRPr lang="en-US" altLang="en-US" dirty="0">
              <a:latin typeface="Courier New" panose="02070309020205020404" pitchFamily="49" charset="0"/>
            </a:endParaRPr>
          </a:p>
          <a:p>
            <a:pPr lvl="2" eaLnBrk="1" hangingPunct="1">
              <a:spcBef>
                <a:spcPts val="0"/>
              </a:spcBef>
              <a:buNone/>
            </a:pPr>
            <a:r>
              <a:rPr lang="en-US" altLang="en-US" dirty="0">
                <a:latin typeface="Courier New" panose="02070309020205020404" pitchFamily="49" charset="0"/>
              </a:rPr>
              <a:t>SQL&gt; SELECT * FROM </a:t>
            </a:r>
            <a:r>
              <a:rPr lang="en-US" altLang="en-US" dirty="0" err="1">
                <a:latin typeface="Courier New" panose="02070309020205020404" pitchFamily="49" charset="0"/>
              </a:rPr>
              <a:t>v$dataguard_config</a:t>
            </a:r>
            <a:r>
              <a:rPr lang="en-US" altLang="en-US" dirty="0">
                <a:latin typeface="Courier New" panose="02070309020205020404" pitchFamily="49" charset="0"/>
              </a:rPr>
              <a:t>;</a:t>
            </a:r>
          </a:p>
          <a:p>
            <a:pPr lvl="2" eaLnBrk="1" hangingPunct="1">
              <a:spcBef>
                <a:spcPts val="0"/>
              </a:spcBef>
              <a:buNone/>
            </a:pPr>
            <a:endParaRPr lang="en-US" altLang="en-US" dirty="0">
              <a:latin typeface="Courier New" panose="02070309020205020404" pitchFamily="49" charset="0"/>
            </a:endParaRPr>
          </a:p>
          <a:p>
            <a:pPr lvl="2" eaLnBrk="1" hangingPunct="1">
              <a:spcBef>
                <a:spcPts val="0"/>
              </a:spcBef>
              <a:buNone/>
            </a:pPr>
            <a:r>
              <a:rPr lang="en-US" altLang="en-US" dirty="0">
                <a:latin typeface="Courier New" panose="02070309020205020404" pitchFamily="49" charset="0"/>
              </a:rPr>
              <a:t>DB_UNIQUE_NAME</a:t>
            </a:r>
          </a:p>
          <a:p>
            <a:pPr lvl="2" eaLnBrk="1" hangingPunct="1">
              <a:spcBef>
                <a:spcPts val="0"/>
              </a:spcBef>
              <a:buNone/>
            </a:pPr>
            <a:r>
              <a:rPr lang="en-US" altLang="en-US" dirty="0">
                <a:latin typeface="Courier New" panose="02070309020205020404" pitchFamily="49" charset="0"/>
              </a:rPr>
              <a:t>------------------------------</a:t>
            </a:r>
          </a:p>
          <a:p>
            <a:pPr lvl="2" eaLnBrk="1" hangingPunct="1">
              <a:spcBef>
                <a:spcPts val="0"/>
              </a:spcBef>
              <a:buNone/>
            </a:pPr>
            <a:r>
              <a:rPr lang="en-US" altLang="en-US" dirty="0" err="1">
                <a:latin typeface="Courier New" panose="02070309020205020404" pitchFamily="49" charset="0"/>
              </a:rPr>
              <a:t>boston</a:t>
            </a:r>
            <a:endParaRPr lang="en-US" altLang="en-US" dirty="0">
              <a:latin typeface="Courier New" panose="02070309020205020404" pitchFamily="49" charset="0"/>
            </a:endParaRPr>
          </a:p>
          <a:p>
            <a:pPr lvl="2" eaLnBrk="1" hangingPunct="1">
              <a:spcBef>
                <a:spcPts val="0"/>
              </a:spcBef>
              <a:buNone/>
            </a:pPr>
            <a:r>
              <a:rPr lang="en-US" altLang="en-US" dirty="0" err="1">
                <a:latin typeface="Courier New" panose="02070309020205020404" pitchFamily="49" charset="0"/>
              </a:rPr>
              <a:t>bostonFS</a:t>
            </a:r>
            <a:endParaRPr lang="en-US" altLang="en-US" dirty="0">
              <a:latin typeface="Courier New" panose="02070309020205020404" pitchFamily="49" charset="0"/>
            </a:endParaRPr>
          </a:p>
          <a:p>
            <a:pPr lvl="2" eaLnBrk="1" hangingPunct="1">
              <a:spcBef>
                <a:spcPts val="0"/>
              </a:spcBef>
              <a:buNone/>
            </a:pPr>
            <a:r>
              <a:rPr lang="en-US" altLang="en-US" dirty="0" err="1">
                <a:latin typeface="Courier New" panose="02070309020205020404" pitchFamily="49" charset="0"/>
              </a:rPr>
              <a:t>london</a:t>
            </a:r>
            <a:endParaRPr lang="en-US" altLang="en-US" dirty="0"/>
          </a:p>
          <a:p>
            <a:pPr lvl="2" eaLnBrk="1" hangingPunct="1">
              <a:spcBef>
                <a:spcPts val="0"/>
              </a:spcBef>
              <a:buNone/>
            </a:pPr>
            <a:r>
              <a:rPr lang="en-US" altLang="en-US" dirty="0">
                <a:latin typeface="Courier New" panose="02070309020205020404" pitchFamily="49" charset="0"/>
              </a:rPr>
              <a:t>london2</a:t>
            </a:r>
          </a:p>
          <a:p>
            <a:pPr lvl="2" eaLnBrk="1" hangingPunct="1">
              <a:spcBef>
                <a:spcPts val="0"/>
              </a:spcBef>
              <a:buNone/>
            </a:pPr>
            <a:r>
              <a:rPr lang="en-US" altLang="en-US" dirty="0" err="1">
                <a:latin typeface="Courier New" panose="02070309020205020404" pitchFamily="49" charset="0"/>
              </a:rPr>
              <a:t>londonFS</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57</a:t>
            </a:fld>
            <a:endParaRPr lang="en-US" dirty="0"/>
          </a:p>
        </p:txBody>
      </p:sp>
    </p:spTree>
    <p:extLst>
      <p:ext uri="{BB962C8B-B14F-4D97-AF65-F5344CB8AC3E}">
        <p14:creationId xmlns:p14="http://schemas.microsoft.com/office/powerpoint/2010/main" val="1172133645"/>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Oracle patch sets and major releases require an upgrade method. To upgrade the databases in your Data Guard configuration:</a:t>
            </a:r>
          </a:p>
          <a:p>
            <a:pPr lvl="2" eaLnBrk="1" hangingPunct="1">
              <a:buNone/>
            </a:pPr>
            <a:r>
              <a:rPr lang="en-US" altLang="en-US" dirty="0"/>
              <a:t>1.	Disable broker management of the databases in the Data Guard configuration by executing the following DGMGRL command:</a:t>
            </a:r>
          </a:p>
          <a:p>
            <a:pPr marL="457200" lvl="4" eaLnBrk="1" hangingPunct="1"/>
            <a:r>
              <a:rPr lang="en-US" altLang="en-US" dirty="0"/>
              <a:t>DGMGRL&gt; DISABLE CONFIGURATION;</a:t>
            </a:r>
          </a:p>
          <a:p>
            <a:pPr lvl="2" eaLnBrk="1" hangingPunct="1">
              <a:buNone/>
            </a:pPr>
            <a:r>
              <a:rPr lang="en-US" altLang="en-US" dirty="0"/>
              <a:t>2. 	Execute the following SQL*Plus statement to stop the broker:</a:t>
            </a:r>
          </a:p>
          <a:p>
            <a:pPr marL="457200" lvl="4" eaLnBrk="1" hangingPunct="1"/>
            <a:r>
              <a:rPr lang="en-US" altLang="en-US" dirty="0"/>
              <a:t>SQL&gt; ALTER SYSTEM SET DG_BROKER_START=FALSE;</a:t>
            </a:r>
          </a:p>
          <a:p>
            <a:pPr lvl="1" eaLnBrk="1" hangingPunct="1"/>
            <a:r>
              <a:rPr lang="en-US" altLang="en-US" dirty="0"/>
              <a:t>After completing the upgrade:</a:t>
            </a:r>
          </a:p>
          <a:p>
            <a:pPr lvl="2" eaLnBrk="1" hangingPunct="1">
              <a:buNone/>
            </a:pPr>
            <a:r>
              <a:rPr lang="en-US" altLang="en-US" dirty="0"/>
              <a:t>1.	Start the Data Guard broker by executing the following command in SQL*Plus:</a:t>
            </a:r>
          </a:p>
          <a:p>
            <a:pPr marL="457200" lvl="4" eaLnBrk="1" hangingPunct="1"/>
            <a:r>
              <a:rPr lang="en-US" altLang="en-US" dirty="0"/>
              <a:t>SQL&gt; ALTER SYSTEM SET DG_BROKER_START=TRUE;</a:t>
            </a:r>
          </a:p>
          <a:p>
            <a:pPr lvl="2" eaLnBrk="1" hangingPunct="1">
              <a:buNone/>
            </a:pPr>
            <a:r>
              <a:rPr lang="en-US" altLang="en-US" dirty="0"/>
              <a:t>2.	Enable broker management of the configuration by connecting to the primary database and executing the following DGMGRL command:</a:t>
            </a:r>
          </a:p>
          <a:p>
            <a:pPr marL="457200" lvl="4" eaLnBrk="1" hangingPunct="1"/>
            <a:r>
              <a:rPr lang="en-US" altLang="en-US" dirty="0"/>
              <a:t>DGMGRL&gt; ENABLE </a:t>
            </a:r>
            <a:r>
              <a:rPr lang="en-US" altLang="en-US" dirty="0" smtClean="0"/>
              <a:t>CONFIGURATION</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570</a:t>
            </a:fld>
            <a:endParaRPr lang="en-US" dirty="0"/>
          </a:p>
        </p:txBody>
      </p:sp>
    </p:spTree>
    <p:extLst>
      <p:ext uri="{BB962C8B-B14F-4D97-AF65-F5344CB8AC3E}">
        <p14:creationId xmlns:p14="http://schemas.microsoft.com/office/powerpoint/2010/main" val="3260752713"/>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Perform the steps in the slide to upgrade to Oracle Database 19c when your Data Guard configuration contains one or more physical standby databases.</a:t>
            </a:r>
            <a:endParaRPr lang="en-US" altLang="en-US" b="1" dirty="0"/>
          </a:p>
          <a:p>
            <a:pPr lvl="1" eaLnBrk="1" hangingPunct="1"/>
            <a:r>
              <a:rPr lang="en-US" altLang="en-US" b="1" dirty="0"/>
              <a:t>Note:</a:t>
            </a:r>
            <a:r>
              <a:rPr lang="en-US" altLang="en-US" dirty="0"/>
              <a:t> For detailed information about these steps, see the </a:t>
            </a:r>
            <a:r>
              <a:rPr lang="en-US" altLang="en-US" i="1" dirty="0"/>
              <a:t>Oracle Database Upgrade Guide</a:t>
            </a:r>
            <a:r>
              <a:rPr lang="en-US" altLang="en-US" dirty="0"/>
              <a:t> (including the lesson titled “Preparing to Upgrade”).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571</a:t>
            </a:fld>
            <a:endParaRPr lang="en-US" dirty="0"/>
          </a:p>
        </p:txBody>
      </p:sp>
    </p:spTree>
    <p:extLst>
      <p:ext uri="{BB962C8B-B14F-4D97-AF65-F5344CB8AC3E}">
        <p14:creationId xmlns:p14="http://schemas.microsoft.com/office/powerpoint/2010/main" val="3349887369"/>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Perform the steps in the slide to upgrade to Oracle Database 19c when your Data Guard configuration contains one or more physical standby databases.</a:t>
            </a:r>
            <a:endParaRPr lang="en-US" altLang="en-US" b="1" dirty="0"/>
          </a:p>
          <a:p>
            <a:pPr lvl="1" eaLnBrk="1" hangingPunct="1"/>
            <a:r>
              <a:rPr lang="en-US" altLang="en-US" b="1" dirty="0"/>
              <a:t>Note:</a:t>
            </a:r>
            <a:r>
              <a:rPr lang="en-US" altLang="en-US" dirty="0"/>
              <a:t> For detailed information about these steps, see the </a:t>
            </a:r>
            <a:r>
              <a:rPr lang="en-US" altLang="en-US" i="1" dirty="0"/>
              <a:t>Oracle Database Upgrade Guide</a:t>
            </a:r>
            <a:r>
              <a:rPr lang="en-US" altLang="en-US" dirty="0"/>
              <a:t> (including the lesson titled “Preparing to Upgrade”).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572</a:t>
            </a:fld>
            <a:endParaRPr lang="en-US" dirty="0"/>
          </a:p>
        </p:txBody>
      </p:sp>
    </p:spTree>
    <p:extLst>
      <p:ext uri="{BB962C8B-B14F-4D97-AF65-F5344CB8AC3E}">
        <p14:creationId xmlns:p14="http://schemas.microsoft.com/office/powerpoint/2010/main" val="1753322105"/>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Perform the steps in the slide to upgrade to Oracle Database 19</a:t>
            </a:r>
            <a:r>
              <a:rPr lang="en-US" altLang="en-US" i="1" dirty="0"/>
              <a:t>c</a:t>
            </a:r>
            <a:r>
              <a:rPr lang="en-US" altLang="en-US" dirty="0"/>
              <a:t> when your Data Guard configuration contains a logical standby database.</a:t>
            </a:r>
          </a:p>
          <a:p>
            <a:pPr lvl="1" eaLnBrk="1" hangingPunct="1"/>
            <a:r>
              <a:rPr lang="en-US" altLang="en-US" b="1" dirty="0"/>
              <a:t>Note:</a:t>
            </a:r>
            <a:r>
              <a:rPr lang="en-US" altLang="en-US" dirty="0"/>
              <a:t> For detailed information about these steps, see the </a:t>
            </a:r>
            <a:r>
              <a:rPr lang="en-US" altLang="en-US" i="1" dirty="0"/>
              <a:t>Oracle Database Upgrade Guide</a:t>
            </a:r>
            <a:r>
              <a:rPr lang="en-US" altLang="en-US" dirty="0"/>
              <a:t> (including the lesson titled “Preparing to Upgrade”).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573</a:t>
            </a:fld>
            <a:endParaRPr lang="en-US" dirty="0"/>
          </a:p>
        </p:txBody>
      </p:sp>
    </p:spTree>
    <p:extLst>
      <p:ext uri="{BB962C8B-B14F-4D97-AF65-F5344CB8AC3E}">
        <p14:creationId xmlns:p14="http://schemas.microsoft.com/office/powerpoint/2010/main" val="3378375783"/>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You can use a logical standby database to perform a rolling upgrade of Oracle Database 11</a:t>
            </a:r>
            <a:r>
              <a:rPr lang="en-US" altLang="en-US" i="1" dirty="0"/>
              <a:t>g</a:t>
            </a:r>
            <a:r>
              <a:rPr lang="en-US" altLang="en-US" dirty="0"/>
              <a:t> Release 2 (11.2.0.4) software to Oracle Database 19</a:t>
            </a:r>
            <a:r>
              <a:rPr lang="en-US" altLang="en-US" i="1" dirty="0"/>
              <a:t>c</a:t>
            </a:r>
            <a:r>
              <a:rPr lang="en-US" altLang="en-US" dirty="0"/>
              <a:t>. During a rolling upgrade, different releases of Oracle Database can be on the primary database and logical standby databases while you upgrade them one at a time, incurring minimal down time on the primary database.</a:t>
            </a:r>
          </a:p>
          <a:p>
            <a:pPr lvl="1"/>
            <a:r>
              <a:rPr lang="en-US" altLang="en-US" dirty="0"/>
              <a:t>Using Data Guard SQL Apply, you can perform a rolling upgrade of the Oracle Database software from patch set release </a:t>
            </a:r>
            <a:r>
              <a:rPr lang="en-US" altLang="en-US" i="1" dirty="0"/>
              <a:t>n</a:t>
            </a:r>
            <a:r>
              <a:rPr lang="en-US" altLang="en-US" dirty="0"/>
              <a:t> to any higher-versioned patch set or major version release. </a:t>
            </a:r>
          </a:p>
          <a:p>
            <a:pPr lvl="1"/>
            <a:r>
              <a:rPr lang="en-US" altLang="en-US" b="1" dirty="0"/>
              <a:t>Note:</a:t>
            </a:r>
            <a:r>
              <a:rPr lang="en-US" altLang="en-US" dirty="0"/>
              <a:t> When upgrading from Oracle Database 12</a:t>
            </a:r>
            <a:r>
              <a:rPr lang="en-US" altLang="en-US" i="1" dirty="0"/>
              <a:t>c</a:t>
            </a:r>
            <a:r>
              <a:rPr lang="en-US" altLang="en-US" dirty="0"/>
              <a:t> Release 1 to Oracle Database 12</a:t>
            </a:r>
            <a:r>
              <a:rPr lang="en-US" altLang="en-US" i="1" dirty="0"/>
              <a:t>c</a:t>
            </a:r>
            <a:r>
              <a:rPr lang="en-US" altLang="en-US" dirty="0"/>
              <a:t> Release 2, the preferred method is to use the </a:t>
            </a:r>
            <a:r>
              <a:rPr lang="en-US" altLang="en-US" dirty="0">
                <a:latin typeface="Courier New" panose="02070309020205020404" pitchFamily="49" charset="0"/>
              </a:rPr>
              <a:t>DBMS_ROLLING</a:t>
            </a:r>
            <a:r>
              <a:rPr lang="en-US" altLang="en-US" dirty="0"/>
              <a:t> package.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574</a:t>
            </a:fld>
            <a:endParaRPr lang="en-US" dirty="0"/>
          </a:p>
        </p:txBody>
      </p:sp>
    </p:spTree>
    <p:extLst>
      <p:ext uri="{BB962C8B-B14F-4D97-AF65-F5344CB8AC3E}">
        <p14:creationId xmlns:p14="http://schemas.microsoft.com/office/powerpoint/2010/main" val="3496003240"/>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Prior to performing the rolling upgrade, complete the following requirements:</a:t>
            </a:r>
          </a:p>
          <a:p>
            <a:pPr lvl="2" eaLnBrk="1" hangingPunct="1"/>
            <a:r>
              <a:rPr lang="en-US" altLang="en-US" dirty="0"/>
              <a:t>Disable the broker configuration. </a:t>
            </a:r>
          </a:p>
          <a:p>
            <a:pPr lvl="2" eaLnBrk="1" hangingPunct="1"/>
            <a:r>
              <a:rPr lang="en-US" altLang="en-US" dirty="0"/>
              <a:t>Set the Data Guard protection mode to either maximum availability or maximum performance.</a:t>
            </a:r>
          </a:p>
          <a:p>
            <a:pPr lvl="2" eaLnBrk="1" hangingPunct="1"/>
            <a:r>
              <a:rPr lang="en-US" altLang="en-US" dirty="0"/>
              <a:t>The </a:t>
            </a:r>
            <a:r>
              <a:rPr lang="en-US" altLang="en-US" dirty="0">
                <a:latin typeface="Courier New" panose="02070309020205020404" pitchFamily="49" charset="0"/>
                <a:cs typeface="Courier New" panose="02070309020205020404" pitchFamily="49" charset="0"/>
              </a:rPr>
              <a:t>LOG_ARCHIVE_DEST_</a:t>
            </a:r>
            <a:r>
              <a:rPr lang="en-US" altLang="en-US" i="1" dirty="0">
                <a:latin typeface="Courier New" panose="02070309020205020404" pitchFamily="49" charset="0"/>
                <a:cs typeface="Courier New" panose="02070309020205020404" pitchFamily="49" charset="0"/>
              </a:rPr>
              <a:t>n</a:t>
            </a:r>
            <a:r>
              <a:rPr lang="en-US" altLang="en-US" i="1" dirty="0"/>
              <a:t> </a:t>
            </a:r>
            <a:r>
              <a:rPr lang="en-US" altLang="en-US" dirty="0"/>
              <a:t>initialization parameter for the logical standby destination must </a:t>
            </a:r>
            <a:r>
              <a:rPr lang="en-US" altLang="en-US" i="1" dirty="0"/>
              <a:t>not</a:t>
            </a:r>
            <a:r>
              <a:rPr lang="en-US" altLang="en-US" dirty="0"/>
              <a:t> be set to </a:t>
            </a:r>
            <a:r>
              <a:rPr lang="en-US" altLang="en-US" dirty="0">
                <a:latin typeface="Courier New" panose="02070309020205020404" pitchFamily="49" charset="0"/>
                <a:cs typeface="Courier New" panose="02070309020205020404" pitchFamily="49" charset="0"/>
              </a:rPr>
              <a:t>MANDATORY</a:t>
            </a:r>
            <a:r>
              <a:rPr lang="en-US" altLang="en-US" dirty="0"/>
              <a:t>.</a:t>
            </a:r>
          </a:p>
          <a:p>
            <a:pPr lvl="2" eaLnBrk="1" hangingPunct="1"/>
            <a:r>
              <a:rPr lang="en-US" altLang="en-US" dirty="0"/>
              <a:t>Set the </a:t>
            </a:r>
            <a:r>
              <a:rPr lang="en-US" altLang="en-US" dirty="0">
                <a:latin typeface="Courier New" panose="02070309020205020404" pitchFamily="49" charset="0"/>
              </a:rPr>
              <a:t>COMPATIBLE</a:t>
            </a:r>
            <a:r>
              <a:rPr lang="en-US" altLang="en-US" dirty="0"/>
              <a:t> initialization parameter so that it matches the software release prior to the upgrade. A rolling upgrade from release </a:t>
            </a:r>
            <a:r>
              <a:rPr lang="en-US" altLang="en-US" i="1" dirty="0"/>
              <a:t>x</a:t>
            </a:r>
            <a:r>
              <a:rPr lang="en-US" altLang="en-US" dirty="0"/>
              <a:t> to release </a:t>
            </a:r>
            <a:r>
              <a:rPr lang="en-US" altLang="en-US" i="1" dirty="0"/>
              <a:t>y</a:t>
            </a:r>
            <a:r>
              <a:rPr lang="en-US" altLang="en-US" dirty="0"/>
              <a:t> requires that the </a:t>
            </a:r>
            <a:r>
              <a:rPr lang="en-US" altLang="en-US" dirty="0">
                <a:latin typeface="Courier New" panose="02070309020205020404" pitchFamily="49" charset="0"/>
              </a:rPr>
              <a:t>COMPATIBLE</a:t>
            </a:r>
            <a:r>
              <a:rPr lang="en-US" altLang="en-US" dirty="0"/>
              <a:t> initialization parameter be set to release </a:t>
            </a:r>
            <a:r>
              <a:rPr lang="en-US" altLang="en-US" i="1" dirty="0"/>
              <a:t>x</a:t>
            </a:r>
            <a:r>
              <a:rPr lang="en-US" altLang="en-US" dirty="0"/>
              <a:t> on the primary database and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575</a:t>
            </a:fld>
            <a:endParaRPr lang="en-US" dirty="0"/>
          </a:p>
        </p:txBody>
      </p:sp>
    </p:spTree>
    <p:extLst>
      <p:ext uri="{BB962C8B-B14F-4D97-AF65-F5344CB8AC3E}">
        <p14:creationId xmlns:p14="http://schemas.microsoft.com/office/powerpoint/2010/main" val="4132380552"/>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You can use SQL Apply to perform a rolling upgrade in several different configurations. Each of the configurations is outlined in detail in this lesson.</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576</a:t>
            </a:fld>
            <a:endParaRPr lang="en-US" dirty="0"/>
          </a:p>
        </p:txBody>
      </p:sp>
    </p:spTree>
    <p:extLst>
      <p:ext uri="{BB962C8B-B14F-4D97-AF65-F5344CB8AC3E}">
        <p14:creationId xmlns:p14="http://schemas.microsoft.com/office/powerpoint/2010/main" val="2909873457"/>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Before you perform a rolling upgrade, determine whether any of the tables involved contain data types that are unsupported on logical standby databases.</a:t>
            </a:r>
          </a:p>
          <a:p>
            <a:pPr lvl="1" eaLnBrk="1" hangingPunct="1"/>
            <a:r>
              <a:rPr lang="en-US" altLang="en-US" dirty="0"/>
              <a:t>To do this, you can query either the DBA_LOGSTDBY_UNSUPPORTED view or the DBA_ROLLING_UNSUPPORTED view, depending on the type of rolling upgrade being performed.</a:t>
            </a:r>
          </a:p>
          <a:p>
            <a:pPr lvl="2" eaLnBrk="1" hangingPunct="1"/>
            <a:r>
              <a:rPr lang="en-US" altLang="en-US" dirty="0"/>
              <a:t>If you are performing a rolling upgrade using the DBMS_ROLLING PL/SQL package, then query the DBA_ROLLING_UNSUPPORTED view.</a:t>
            </a:r>
          </a:p>
          <a:p>
            <a:pPr lvl="2" eaLnBrk="1" hangingPunct="1"/>
            <a:r>
              <a:rPr lang="en-US" altLang="en-US" dirty="0"/>
              <a:t>If you are not using the DBMS_ROLLING package, but are instead following the manual process, then query the DBA_LOGSTDBY_UNSUPPORTED view.</a:t>
            </a:r>
          </a:p>
          <a:p>
            <a:pPr lvl="1" eaLnBrk="1" hangingPunct="1"/>
            <a:r>
              <a:rPr lang="en-US" altLang="en-US" dirty="0"/>
              <a:t>A rolling upgrade performed using DBMS_ROLLING supports more object types than a manual rolling upgrade operation. For example, only upgrades performed with DBMS_ROLLING support queue tables. Additionally, a rolling upgrade performed using DBMS_ROLLING also supports more PL/SQL packages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577</a:t>
            </a:fld>
            <a:endParaRPr lang="en-US" dirty="0"/>
          </a:p>
        </p:txBody>
      </p:sp>
    </p:spTree>
    <p:extLst>
      <p:ext uri="{BB962C8B-B14F-4D97-AF65-F5344CB8AC3E}">
        <p14:creationId xmlns:p14="http://schemas.microsoft.com/office/powerpoint/2010/main" val="2642884801"/>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To perform a rolling upgrade by using a logical standby database in your Data Guard configuration:</a:t>
            </a:r>
          </a:p>
          <a:p>
            <a:pPr lvl="2" eaLnBrk="1" hangingPunct="1">
              <a:buNone/>
            </a:pPr>
            <a:r>
              <a:rPr lang="en-US" altLang="en-US" dirty="0"/>
              <a:t>1. 	Prepare for the rolling upgrade as follows:</a:t>
            </a:r>
          </a:p>
          <a:p>
            <a:pPr lvl="3" eaLnBrk="1" hangingPunct="1">
              <a:buNone/>
            </a:pPr>
            <a:r>
              <a:rPr lang="en-US" altLang="en-US" dirty="0"/>
              <a:t>a. 	Stop SQL Apply by issuing the following statement on the logical standby database:</a:t>
            </a:r>
          </a:p>
          <a:p>
            <a:pPr marL="800100" lvl="4" eaLnBrk="1" hangingPunct="1"/>
            <a:r>
              <a:rPr lang="en-US" altLang="en-US" dirty="0"/>
              <a:t>ALTER DATABASE STOP LOGICAL STANDBY APPLY;</a:t>
            </a:r>
          </a:p>
          <a:p>
            <a:pPr lvl="3" eaLnBrk="1" hangingPunct="1">
              <a:buNone/>
            </a:pPr>
            <a:r>
              <a:rPr lang="en-US" altLang="en-US" dirty="0"/>
              <a:t>b.	Set the </a:t>
            </a:r>
            <a:r>
              <a:rPr lang="en-US" altLang="en-US" dirty="0">
                <a:latin typeface="Courier New" panose="02070309020205020404" pitchFamily="49" charset="0"/>
              </a:rPr>
              <a:t>COMPATIBLE</a:t>
            </a:r>
            <a:r>
              <a:rPr lang="en-US" altLang="en-US" dirty="0"/>
              <a:t> initialization parameter to the highest value. Ensure that the </a:t>
            </a:r>
            <a:r>
              <a:rPr lang="en-US" altLang="en-US" dirty="0">
                <a:latin typeface="Courier New" panose="02070309020205020404" pitchFamily="49" charset="0"/>
              </a:rPr>
              <a:t>COMPATIBLE</a:t>
            </a:r>
            <a:r>
              <a:rPr lang="en-US" altLang="en-US" dirty="0"/>
              <a:t> initialization parameter specifies the release number for the Oracle Database software running on the primary database prior to the upgrade.</a:t>
            </a:r>
          </a:p>
          <a:p>
            <a:pPr lvl="2" eaLnBrk="1" hangingPunct="1">
              <a:buNone/>
            </a:pPr>
            <a:r>
              <a:rPr lang="en-US" altLang="en-US" dirty="0"/>
              <a:t>2.	Upgrade the Oracle Database software on the logical standby database to release </a:t>
            </a:r>
            <a:r>
              <a:rPr lang="en-US" altLang="en-US" i="1" dirty="0"/>
              <a:t>y</a:t>
            </a:r>
            <a:r>
              <a:rPr lang="en-US" altLang="en-US" dirty="0"/>
              <a:t>. While the logical standby database is being upgraded, it does not accept redo data from the primary database. See the </a:t>
            </a:r>
            <a:r>
              <a:rPr lang="en-US" altLang="en-US" i="1" dirty="0"/>
              <a:t>Oracle Database Upgrade Guide</a:t>
            </a:r>
            <a:r>
              <a:rPr lang="en-US" altLang="en-US" dirty="0"/>
              <a:t> for detailed information.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578</a:t>
            </a:fld>
            <a:endParaRPr lang="en-US" dirty="0"/>
          </a:p>
        </p:txBody>
      </p:sp>
    </p:spTree>
    <p:extLst>
      <p:ext uri="{BB962C8B-B14F-4D97-AF65-F5344CB8AC3E}">
        <p14:creationId xmlns:p14="http://schemas.microsoft.com/office/powerpoint/2010/main" val="334149617"/>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3.	Restart SQL Apply by executing the following statement on the standby database:</a:t>
            </a:r>
          </a:p>
          <a:p>
            <a:pPr marL="457200" lvl="4" eaLnBrk="1" hangingPunct="1"/>
            <a:r>
              <a:rPr lang="en-US" altLang="en-US" dirty="0"/>
              <a:t>ALTER DATABASE START LOGICAL STANDBY APPLY IMMEDIATE;</a:t>
            </a:r>
          </a:p>
          <a:p>
            <a:pPr lvl="2" eaLnBrk="1" hangingPunct="1">
              <a:buNone/>
            </a:pPr>
            <a:r>
              <a:rPr lang="en-US" altLang="en-US" dirty="0"/>
              <a:t>	The redo data that was accumulating on the primary database system is automatically transmitted and applied on the logical standby database. To monitor how quickly the logical standby database is catching up to the primary database, query the </a:t>
            </a:r>
            <a:r>
              <a:rPr lang="en-US" altLang="en-US" dirty="0">
                <a:latin typeface="Courier New" panose="02070309020205020404" pitchFamily="49" charset="0"/>
                <a:cs typeface="Courier New" panose="02070309020205020404" pitchFamily="49" charset="0"/>
              </a:rPr>
              <a:t>V$LOGSTDBY_PROGRESS </a:t>
            </a:r>
            <a:r>
              <a:rPr lang="en-US" altLang="en-US" dirty="0"/>
              <a:t>view on the logical standby database. For example:</a:t>
            </a:r>
          </a:p>
          <a:p>
            <a:pPr marL="457200" lvl="4" eaLnBrk="1" hangingPunct="1"/>
            <a:r>
              <a:rPr lang="en-US" altLang="en-US" dirty="0"/>
              <a:t>SQL&gt; ALTER SESSION SET NLS_DATE_FORMAT = 'DD-MON-YY HH24:MI:SS';</a:t>
            </a:r>
          </a:p>
          <a:p>
            <a:pPr marL="457200" lvl="4" eaLnBrk="1" hangingPunct="1"/>
            <a:r>
              <a:rPr lang="en-US" altLang="en-US" dirty="0"/>
              <a:t>Session altered.</a:t>
            </a:r>
          </a:p>
          <a:p>
            <a:pPr marL="457200" lvl="4" eaLnBrk="1" hangingPunct="1"/>
            <a:endParaRPr lang="en-US" altLang="en-US" dirty="0"/>
          </a:p>
          <a:p>
            <a:pPr marL="457200" lvl="4" eaLnBrk="1" hangingPunct="1"/>
            <a:r>
              <a:rPr lang="en-US" altLang="en-US" dirty="0"/>
              <a:t>SQL&gt; SELECT SYSDATE, APPLIED_TIME FROM V$LOGSTDBY_PROGRESS;</a:t>
            </a:r>
          </a:p>
          <a:p>
            <a:pPr marL="457200" lvl="4" eaLnBrk="1" hangingPunct="1"/>
            <a:r>
              <a:rPr lang="en-US" altLang="en-US" dirty="0"/>
              <a:t>SYSDATE            APPLIED_TIME</a:t>
            </a:r>
          </a:p>
          <a:p>
            <a:pPr marL="457200" lvl="4" eaLnBrk="1" hangingPunct="1"/>
            <a:r>
              <a:rPr lang="en-US" altLang="en-US" dirty="0"/>
              <a:t>------------------ ------------------</a:t>
            </a:r>
          </a:p>
          <a:p>
            <a:pPr marL="457200" lvl="4" eaLnBrk="1" hangingPunct="1"/>
            <a:r>
              <a:rPr lang="en-US" altLang="en-US" dirty="0"/>
              <a:t>27-FEB-10 17:07:06 27-FEB-10 </a:t>
            </a:r>
            <a:r>
              <a:rPr lang="en-US" altLang="en-US" dirty="0" smtClean="0"/>
              <a:t>17:06:50</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579</a:t>
            </a:fld>
            <a:endParaRPr lang="en-US" dirty="0"/>
          </a:p>
        </p:txBody>
      </p:sp>
    </p:spTree>
    <p:extLst>
      <p:ext uri="{BB962C8B-B14F-4D97-AF65-F5344CB8AC3E}">
        <p14:creationId xmlns:p14="http://schemas.microsoft.com/office/powerpoint/2010/main" val="1004768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By using the various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attributes, you define most of the settings for the Data Guard configuration. The Redo Transport Service is directly controlled by these settings. A number of different attributes can be set for each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Most have defaults that are adequate for most configurations. See </a:t>
            </a:r>
            <a:r>
              <a:rPr lang="en-US" altLang="en-US" i="1" dirty="0"/>
              <a:t>Oracle Data Guard Concepts and Administration</a:t>
            </a:r>
            <a:r>
              <a:rPr lang="en-US" altLang="en-US" dirty="0"/>
              <a:t> for a complete list and a description of each. </a:t>
            </a:r>
          </a:p>
          <a:p>
            <a:pPr lvl="1" eaLnBrk="1" hangingPunct="1"/>
            <a:r>
              <a:rPr lang="en-US" altLang="en-US" dirty="0">
                <a:solidFill>
                  <a:schemeClr val="tx1"/>
                </a:solidFill>
              </a:rPr>
              <a:t>You should specify a</a:t>
            </a:r>
            <a:r>
              <a:rPr lang="en-US" altLang="en-US" dirty="0">
                <a:solidFill>
                  <a:schemeClr val="accent2"/>
                </a:solidFill>
              </a:rPr>
              <a:t>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 (where </a:t>
            </a:r>
            <a:r>
              <a:rPr lang="en-US" altLang="en-US" i="1" dirty="0">
                <a:latin typeface="Courier New" panose="02070309020205020404" pitchFamily="49" charset="0"/>
              </a:rPr>
              <a:t>n</a:t>
            </a:r>
            <a:r>
              <a:rPr lang="en-US" altLang="en-US" dirty="0"/>
              <a:t> is an integer from 1 to 31) for the local archiving destination and one for the standby location. In previous versions of Oracle Database, </a:t>
            </a:r>
            <a:r>
              <a:rPr lang="en-US" altLang="en-US" dirty="0">
                <a:latin typeface="Courier New" panose="02070309020205020404" pitchFamily="49" charset="0"/>
              </a:rPr>
              <a:t>LOG_ARCHIVE_DEST_10 </a:t>
            </a:r>
            <a:r>
              <a:rPr lang="en-US" altLang="en-US" dirty="0"/>
              <a:t>was set to </a:t>
            </a:r>
            <a:r>
              <a:rPr lang="en-US" altLang="en-US" dirty="0">
                <a:latin typeface="Courier New" panose="02070309020205020404" pitchFamily="49" charset="0"/>
                <a:cs typeface="Courier New" panose="02070309020205020404" pitchFamily="49" charset="0"/>
              </a:rPr>
              <a:t>USE_DB_RECOVERY_FILE_DEST</a:t>
            </a:r>
            <a:r>
              <a:rPr lang="en-US" altLang="en-US" dirty="0"/>
              <a:t> when the fast recovery area was being used. Beginning with Oracle Database 11</a:t>
            </a:r>
            <a:r>
              <a:rPr lang="en-US" altLang="en-US" i="1" dirty="0"/>
              <a:t>g</a:t>
            </a:r>
            <a:r>
              <a:rPr lang="en-US" altLang="en-US" dirty="0"/>
              <a:t> Release 2, you must manually set a location to use the fast recovery area. Query the </a:t>
            </a:r>
            <a:r>
              <a:rPr lang="en-US" altLang="en-US" dirty="0">
                <a:latin typeface="Courier New" panose="02070309020205020404" pitchFamily="49" charset="0"/>
              </a:rPr>
              <a:t>V$ARCHIVE_DEST</a:t>
            </a:r>
            <a:r>
              <a:rPr lang="en-US" altLang="en-US" dirty="0"/>
              <a:t> view to see current settings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a:t>
            </a:r>
            <a:endParaRPr lang="en-US" altLang="en-US" dirty="0">
              <a:solidFill>
                <a:schemeClr val="accent2"/>
              </a:solidFill>
            </a:endParaRPr>
          </a:p>
          <a:p>
            <a:pPr lvl="1" eaLnBrk="1" hangingPunct="1"/>
            <a:r>
              <a:rPr lang="en-US" altLang="en-US" dirty="0"/>
              <a:t>All defined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parameters must contain, at a minimum, either a </a:t>
            </a:r>
            <a:r>
              <a:rPr lang="en-US" altLang="en-US" dirty="0">
                <a:latin typeface="Courier New" panose="02070309020205020404" pitchFamily="49" charset="0"/>
              </a:rPr>
              <a:t>LOCATION</a:t>
            </a:r>
            <a:r>
              <a:rPr lang="en-US" altLang="en-US" dirty="0"/>
              <a:t> attribute or a </a:t>
            </a:r>
            <a:r>
              <a:rPr lang="en-US" altLang="en-US" dirty="0">
                <a:latin typeface="Courier New" panose="02070309020205020404" pitchFamily="49" charset="0"/>
              </a:rPr>
              <a:t>SERVICE</a:t>
            </a:r>
            <a:r>
              <a:rPr lang="en-US" altLang="en-US" dirty="0"/>
              <a:t> attribute. </a:t>
            </a:r>
          </a:p>
          <a:p>
            <a:pPr lvl="1" eaLnBrk="1" hangingPunct="1"/>
            <a:r>
              <a:rPr lang="en-US" altLang="en-US" dirty="0"/>
              <a:t>In addition, you must have a </a:t>
            </a:r>
            <a:r>
              <a:rPr lang="en-US" altLang="en-US" dirty="0">
                <a:latin typeface="Courier New" panose="02070309020205020404" pitchFamily="49" charset="0"/>
              </a:rPr>
              <a:t>LOG_ARCHIVE_DEST_STATE_</a:t>
            </a:r>
            <a:r>
              <a:rPr lang="en-US" altLang="en-US" i="1" dirty="0">
                <a:latin typeface="Courier New" panose="02070309020205020404" pitchFamily="49" charset="0"/>
              </a:rPr>
              <a:t>n</a:t>
            </a:r>
            <a:r>
              <a:rPr lang="en-US" altLang="en-US" dirty="0"/>
              <a:t> parameter for each defined destination. </a:t>
            </a:r>
            <a:r>
              <a:rPr lang="en-US" altLang="en-US" dirty="0">
                <a:latin typeface="Courier New" panose="02070309020205020404" pitchFamily="49" charset="0"/>
              </a:rPr>
              <a:t>LOG_ARCHIVE_DEST_STATE_</a:t>
            </a:r>
            <a:r>
              <a:rPr lang="en-US" altLang="en-US" i="1" dirty="0">
                <a:latin typeface="Courier New" panose="02070309020205020404" pitchFamily="49" charset="0"/>
              </a:rPr>
              <a:t>n</a:t>
            </a:r>
            <a:r>
              <a:rPr lang="en-US" altLang="en-US" dirty="0"/>
              <a:t> defaults to </a:t>
            </a:r>
            <a:r>
              <a:rPr lang="en-US" altLang="en-US" dirty="0">
                <a:latin typeface="Courier New" panose="02070309020205020404" pitchFamily="49" charset="0"/>
              </a:rPr>
              <a:t>ENABLE</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58</a:t>
            </a:fld>
            <a:endParaRPr lang="en-US" dirty="0"/>
          </a:p>
        </p:txBody>
      </p:sp>
    </p:spTree>
    <p:extLst>
      <p:ext uri="{BB962C8B-B14F-4D97-AF65-F5344CB8AC3E}">
        <p14:creationId xmlns:p14="http://schemas.microsoft.com/office/powerpoint/2010/main" val="1567108899"/>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4.	Query </a:t>
            </a:r>
            <a:r>
              <a:rPr lang="en-US" altLang="en-US" dirty="0">
                <a:latin typeface="Courier New" panose="02070309020205020404" pitchFamily="49" charset="0"/>
              </a:rPr>
              <a:t>DBA_LOGSTDBY_EVENTS</a:t>
            </a:r>
            <a:r>
              <a:rPr lang="en-US" altLang="en-US" dirty="0"/>
              <a:t> to determine whether there are any DDL and DML statements that were not applied on the logical standby database:</a:t>
            </a:r>
          </a:p>
          <a:p>
            <a:pPr marL="457200" lvl="4" eaLnBrk="1" hangingPunct="1"/>
            <a:r>
              <a:rPr lang="en-US" altLang="en-US" dirty="0"/>
              <a:t>SELECT EVENT_TIMESTAMP, EVENT, STATUS </a:t>
            </a:r>
          </a:p>
          <a:p>
            <a:pPr marL="457200" lvl="4" eaLnBrk="1" hangingPunct="1"/>
            <a:r>
              <a:rPr lang="en-US" altLang="en-US" dirty="0"/>
              <a:t>FROM DBA_LOGSTDBY_EVENTS</a:t>
            </a:r>
          </a:p>
          <a:p>
            <a:pPr marL="457200" lvl="4" eaLnBrk="1" hangingPunct="1"/>
            <a:r>
              <a:rPr lang="en-US" altLang="en-US" dirty="0"/>
              <a:t>ORDER BY EVENT_TIMESTAMP;</a:t>
            </a:r>
          </a:p>
          <a:p>
            <a:pPr lvl="2" eaLnBrk="1" hangingPunct="1">
              <a:buNone/>
            </a:pPr>
            <a:r>
              <a:rPr lang="en-US" altLang="en-US" dirty="0"/>
              <a:t>5.	Begin a switchover to the upgraded logical standby database by executing the following statement on the primary database: </a:t>
            </a:r>
          </a:p>
          <a:p>
            <a:pPr marL="457200" lvl="4" eaLnBrk="1" hangingPunct="1"/>
            <a:r>
              <a:rPr lang="en-US" altLang="en-US" dirty="0"/>
              <a:t>ALTER DATABASE COMMIT TO SWITCHOVER TO LOGICAL STANDBY;</a:t>
            </a:r>
          </a:p>
          <a:p>
            <a:pPr lvl="2" eaLnBrk="1" hangingPunct="1">
              <a:buNone/>
            </a:pPr>
            <a:r>
              <a:rPr lang="en-US" altLang="en-US" dirty="0"/>
              <a:t>	This statement waits for existing transactions to complete. To minimize the time it takes to complete the switchover, users connected to the primary database should log off immediately and reconnect to the standby database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580</a:t>
            </a:fld>
            <a:endParaRPr lang="en-US" dirty="0"/>
          </a:p>
        </p:txBody>
      </p:sp>
    </p:spTree>
    <p:extLst>
      <p:ext uri="{BB962C8B-B14F-4D97-AF65-F5344CB8AC3E}">
        <p14:creationId xmlns:p14="http://schemas.microsoft.com/office/powerpoint/2010/main" val="3408254697"/>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6.	Import any tables that were modified during the upgrade from the primary database that were unsupported in the logical standby database.</a:t>
            </a:r>
          </a:p>
          <a:p>
            <a:pPr lvl="2" eaLnBrk="1" hangingPunct="1">
              <a:spcBef>
                <a:spcPct val="25000"/>
              </a:spcBef>
              <a:buNone/>
            </a:pPr>
            <a:r>
              <a:rPr lang="en-US" altLang="en-US" dirty="0"/>
              <a:t>7.	Complete the switchover by executing the following statement on the logical standby database:</a:t>
            </a:r>
          </a:p>
          <a:p>
            <a:pPr marL="457200" lvl="4" eaLnBrk="1" hangingPunct="1"/>
            <a:r>
              <a:rPr lang="en-US" altLang="en-US" dirty="0"/>
              <a:t>ALTER DATABASE COMMIT TO SWITCHOVER TO LOGICAL PRIMARY;</a:t>
            </a:r>
          </a:p>
          <a:p>
            <a:pPr lvl="2" eaLnBrk="1" hangingPunct="1">
              <a:buNone/>
            </a:pPr>
            <a:r>
              <a:rPr lang="en-US" altLang="en-US" dirty="0"/>
              <a:t>	After the switchover, you cannot send redo data from the new primary database (using the new Oracle Database software release) to the new standby database (using the older Oracle Database software release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581</a:t>
            </a:fld>
            <a:endParaRPr lang="en-US" dirty="0"/>
          </a:p>
        </p:txBody>
      </p:sp>
    </p:spTree>
    <p:extLst>
      <p:ext uri="{BB962C8B-B14F-4D97-AF65-F5344CB8AC3E}">
        <p14:creationId xmlns:p14="http://schemas.microsoft.com/office/powerpoint/2010/main" val="3708077544"/>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8. 	Upgrade the Oracle Database software on the original primary database to release </a:t>
            </a:r>
            <a:r>
              <a:rPr lang="en-US" altLang="en-US" i="1" dirty="0"/>
              <a:t>y</a:t>
            </a:r>
            <a:r>
              <a:rPr lang="en-US" altLang="en-US" dirty="0"/>
              <a:t>. </a:t>
            </a:r>
            <a:br>
              <a:rPr lang="en-US" altLang="en-US" dirty="0"/>
            </a:br>
            <a:r>
              <a:rPr lang="en-US" altLang="en-US" dirty="0"/>
              <a:t>See the </a:t>
            </a:r>
            <a:r>
              <a:rPr lang="en-US" altLang="en-US" i="1" dirty="0"/>
              <a:t>Oracle Database Upgrade Guide</a:t>
            </a:r>
            <a:r>
              <a:rPr lang="en-US" altLang="en-US" dirty="0"/>
              <a:t> for detailed information.</a:t>
            </a:r>
          </a:p>
          <a:p>
            <a:pPr lvl="2" eaLnBrk="1" hangingPunct="1">
              <a:buNone/>
            </a:pPr>
            <a:r>
              <a:rPr lang="en-US" altLang="en-US" dirty="0"/>
              <a:t>9.	Start SQL Apply on the original primary database. You may also need to create a database link to the new primary database:</a:t>
            </a:r>
          </a:p>
          <a:p>
            <a:pPr marL="457200" lvl="4" eaLnBrk="1" hangingPunct="1"/>
            <a:r>
              <a:rPr lang="en-US" altLang="en-US" dirty="0"/>
              <a:t>ALTER DATABASE START LOGICAL STANDBY APPLY IMMEDIATE </a:t>
            </a:r>
          </a:p>
          <a:p>
            <a:pPr marL="457200" lvl="4" eaLnBrk="1" hangingPunct="1"/>
            <a:r>
              <a:rPr lang="en-US" altLang="en-US" dirty="0"/>
              <a:t>NEW PRIMARY </a:t>
            </a:r>
            <a:r>
              <a:rPr lang="en-US" altLang="en-US" dirty="0" err="1"/>
              <a:t>db_link</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582</a:t>
            </a:fld>
            <a:endParaRPr lang="en-US" dirty="0"/>
          </a:p>
        </p:txBody>
      </p:sp>
    </p:spTree>
    <p:extLst>
      <p:ext uri="{BB962C8B-B14F-4D97-AF65-F5344CB8AC3E}">
        <p14:creationId xmlns:p14="http://schemas.microsoft.com/office/powerpoint/2010/main" val="746900016"/>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10.	Monitor events on the new logical standby database by querying the </a:t>
            </a:r>
            <a:r>
              <a:rPr lang="en-US" altLang="en-US" dirty="0">
                <a:latin typeface="Courier New" panose="02070309020205020404" pitchFamily="49" charset="0"/>
              </a:rPr>
              <a:t>DBA_LOGSTDBY_EVENTS</a:t>
            </a:r>
            <a:r>
              <a:rPr lang="en-US" altLang="en-US" dirty="0"/>
              <a:t> view.</a:t>
            </a:r>
          </a:p>
          <a:p>
            <a:pPr lvl="2" eaLnBrk="1" hangingPunct="1">
              <a:buNone/>
            </a:pPr>
            <a:r>
              <a:rPr lang="en-US" altLang="en-US" dirty="0"/>
              <a:t>11.	</a:t>
            </a:r>
            <a:r>
              <a:rPr lang="en-US" altLang="en-US" b="1" dirty="0"/>
              <a:t>Optional: </a:t>
            </a:r>
            <a:r>
              <a:rPr lang="en-US" altLang="en-US" dirty="0"/>
              <a:t>Perform a switchover to return to the original configuration.</a:t>
            </a:r>
          </a:p>
          <a:p>
            <a:pPr lvl="2" eaLnBrk="1" hangingPunct="1">
              <a:buNone/>
            </a:pPr>
            <a:r>
              <a:rPr lang="en-US" altLang="en-US" dirty="0"/>
              <a:t>12.	</a:t>
            </a:r>
            <a:r>
              <a:rPr lang="en-US" altLang="en-US" b="1" dirty="0"/>
              <a:t>Optional:</a:t>
            </a:r>
            <a:r>
              <a:rPr lang="en-US" altLang="en-US" dirty="0"/>
              <a:t> Raise the compatibility level on both databases by setting the </a:t>
            </a:r>
            <a:r>
              <a:rPr lang="en-US" altLang="en-US" dirty="0">
                <a:latin typeface="Courier New" panose="02070309020205020404" pitchFamily="49" charset="0"/>
              </a:rPr>
              <a:t>COMPATIBLE</a:t>
            </a:r>
            <a:r>
              <a:rPr lang="en-US" altLang="en-US" dirty="0"/>
              <a:t> initialization parameter on the standby database before you set it on the primary database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583</a:t>
            </a:fld>
            <a:endParaRPr lang="en-US" dirty="0"/>
          </a:p>
        </p:txBody>
      </p:sp>
    </p:spTree>
    <p:extLst>
      <p:ext uri="{BB962C8B-B14F-4D97-AF65-F5344CB8AC3E}">
        <p14:creationId xmlns:p14="http://schemas.microsoft.com/office/powerpoint/2010/main" val="2236045202"/>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1.	Identify data types and storage attributes on the primary database that are not supported in a logical standby database (as described earlier in this lesson). </a:t>
            </a:r>
          </a:p>
          <a:p>
            <a:pPr lvl="2" eaLnBrk="1" hangingPunct="1">
              <a:buNone/>
            </a:pPr>
            <a:r>
              <a:rPr lang="en-US" altLang="en-US" dirty="0"/>
              <a:t>2.	Create a logical standby database (as described in the lesson titled “Creating a Logical Standby Database”).</a:t>
            </a:r>
          </a:p>
          <a:p>
            <a:pPr lvl="2" eaLnBrk="1" hangingPunct="1">
              <a:buNone/>
            </a:pPr>
            <a:r>
              <a:rPr lang="en-US" altLang="en-US" dirty="0"/>
              <a:t>3.	Perform a rolling upgrade (as described earlier in this lesson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584</a:t>
            </a:fld>
            <a:endParaRPr lang="en-US" dirty="0"/>
          </a:p>
        </p:txBody>
      </p:sp>
    </p:spTree>
    <p:extLst>
      <p:ext uri="{BB962C8B-B14F-4D97-AF65-F5344CB8AC3E}">
        <p14:creationId xmlns:p14="http://schemas.microsoft.com/office/powerpoint/2010/main" val="3283107646"/>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b="1" dirty="0"/>
              <a:t>Note:</a:t>
            </a:r>
            <a:r>
              <a:rPr lang="en-US" altLang="en-US" dirty="0"/>
              <a:t> Use the following technique only when you are upgrading an Oracle Database 11</a:t>
            </a:r>
            <a:r>
              <a:rPr lang="en-US" altLang="en-US" i="1" dirty="0"/>
              <a:t>g</a:t>
            </a:r>
            <a:r>
              <a:rPr lang="en-US" altLang="en-US" dirty="0"/>
              <a:t> database to a later release.</a:t>
            </a:r>
          </a:p>
          <a:p>
            <a:pPr lvl="1"/>
            <a:r>
              <a:rPr lang="en-US" altLang="en-US" dirty="0"/>
              <a:t>To perform a rolling upgrade when your configuration contains a physical standby database:</a:t>
            </a:r>
          </a:p>
          <a:p>
            <a:pPr lvl="2">
              <a:buNone/>
            </a:pPr>
            <a:r>
              <a:rPr lang="en-US" altLang="en-US" dirty="0"/>
              <a:t>1.	Prepare the primary database for a rolling upgrade:</a:t>
            </a:r>
          </a:p>
          <a:p>
            <a:pPr lvl="3">
              <a:buNone/>
            </a:pPr>
            <a:r>
              <a:rPr lang="en-US" altLang="en-US" dirty="0"/>
              <a:t>a.	Enable Flashback Database.</a:t>
            </a:r>
          </a:p>
          <a:p>
            <a:pPr lvl="3">
              <a:buNone/>
            </a:pPr>
            <a:r>
              <a:rPr lang="en-US" altLang="en-US" dirty="0"/>
              <a:t>b.	Create a guaranteed restore point:</a:t>
            </a:r>
          </a:p>
          <a:p>
            <a:pPr marL="800100" lvl="4"/>
            <a:r>
              <a:rPr lang="en-US" altLang="en-US" dirty="0"/>
              <a:t>CREATE RESTORE POINT pre_upgrade GUARANTEE FLASHBACK DATABASE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585</a:t>
            </a:fld>
            <a:endParaRPr lang="en-US" dirty="0"/>
          </a:p>
        </p:txBody>
      </p:sp>
    </p:spTree>
    <p:extLst>
      <p:ext uri="{BB962C8B-B14F-4D97-AF65-F5344CB8AC3E}">
        <p14:creationId xmlns:p14="http://schemas.microsoft.com/office/powerpoint/2010/main" val="2942267685"/>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2">
              <a:buNone/>
              <a:defRPr/>
            </a:pPr>
            <a:r>
              <a:rPr lang="en-US" dirty="0"/>
              <a:t>2.	Convert the physical standby database to a logical standby database. This is only temporarily done for the duration of the rolling upgrade.</a:t>
            </a:r>
          </a:p>
          <a:p>
            <a:pPr lvl="3">
              <a:buNone/>
              <a:defRPr/>
            </a:pPr>
            <a:r>
              <a:rPr lang="en-US" dirty="0"/>
              <a:t>a.	Create a logical standby database and execute the following command:</a:t>
            </a:r>
          </a:p>
          <a:p>
            <a:pPr marL="800100" lvl="4">
              <a:defRPr/>
            </a:pPr>
            <a:r>
              <a:rPr lang="en-US" dirty="0"/>
              <a:t>ALTER DATABASE RECOVER TO LOGICAL STANDBY KEEP IDENTITY;</a:t>
            </a:r>
          </a:p>
          <a:p>
            <a:pPr marL="571500" lvl="3" indent="0">
              <a:buNone/>
              <a:defRPr/>
            </a:pPr>
            <a:r>
              <a:rPr lang="en-US" b="1" dirty="0"/>
              <a:t>Note:</a:t>
            </a:r>
            <a:r>
              <a:rPr lang="en-US" dirty="0"/>
              <a:t> A logical standby database created with the </a:t>
            </a:r>
            <a:r>
              <a:rPr lang="en-US" dirty="0">
                <a:latin typeface="Courier New" pitchFamily="49" charset="0"/>
                <a:cs typeface="Courier New" pitchFamily="49" charset="0"/>
              </a:rPr>
              <a:t>KEEP IDENTITY</a:t>
            </a:r>
            <a:r>
              <a:rPr lang="en-US" dirty="0"/>
              <a:t> clause retains the same </a:t>
            </a:r>
            <a:r>
              <a:rPr lang="en-US" dirty="0">
                <a:latin typeface="Courier New" pitchFamily="49" charset="0"/>
                <a:cs typeface="Courier New" pitchFamily="49" charset="0"/>
              </a:rPr>
              <a:t>DB_NAME</a:t>
            </a:r>
            <a:r>
              <a:rPr lang="en-US" dirty="0"/>
              <a:t> and </a:t>
            </a:r>
            <a:r>
              <a:rPr lang="en-US" dirty="0">
                <a:latin typeface="Courier New" pitchFamily="49" charset="0"/>
                <a:cs typeface="Courier New" pitchFamily="49" charset="0"/>
              </a:rPr>
              <a:t>DBID</a:t>
            </a:r>
            <a:r>
              <a:rPr lang="en-US" dirty="0"/>
              <a:t> as those of its primary database.</a:t>
            </a:r>
          </a:p>
          <a:p>
            <a:pPr lvl="3">
              <a:buNone/>
              <a:defRPr/>
            </a:pPr>
            <a:r>
              <a:rPr lang="en-US" dirty="0"/>
              <a:t>b.	Disable automatic deletion of foreign archived logs at the logical standby database:</a:t>
            </a:r>
          </a:p>
          <a:p>
            <a:pPr marL="800100" lvl="4">
              <a:defRPr/>
            </a:pPr>
            <a:r>
              <a:rPr lang="en-US" dirty="0"/>
              <a:t>execute DBMS_LOGSTDBY.APPLY_SET('LOG_AUTO_DELETE', 'FALSE');</a:t>
            </a:r>
          </a:p>
          <a:p>
            <a:pPr lvl="3">
              <a:buNone/>
              <a:defRPr/>
            </a:pPr>
            <a:r>
              <a:rPr lang="en-US" dirty="0"/>
              <a:t>c.	Start SQL Apply:</a:t>
            </a:r>
          </a:p>
          <a:p>
            <a:pPr marL="800100" lvl="4">
              <a:defRPr/>
            </a:pPr>
            <a:r>
              <a:rPr lang="en-US" dirty="0"/>
              <a:t>ALTER DATABASE START LOGICAL STANDBY APPLY IMMEDIATE</a:t>
            </a:r>
            <a:r>
              <a:rPr lang="en-US" dirty="0" smtClean="0"/>
              <a:t>;</a:t>
            </a:r>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586</a:t>
            </a:fld>
            <a:endParaRPr lang="en-US" dirty="0"/>
          </a:p>
        </p:txBody>
      </p:sp>
    </p:spTree>
    <p:extLst>
      <p:ext uri="{BB962C8B-B14F-4D97-AF65-F5344CB8AC3E}">
        <p14:creationId xmlns:p14="http://schemas.microsoft.com/office/powerpoint/2010/main" val="2556199053"/>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After completing these steps, your original primary database will be the logical standby database and your original physical standby database will be your primary database with an upgraded version of the Oracle Database software.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587</a:t>
            </a:fld>
            <a:endParaRPr lang="en-US" dirty="0"/>
          </a:p>
        </p:txBody>
      </p:sp>
    </p:spTree>
    <p:extLst>
      <p:ext uri="{BB962C8B-B14F-4D97-AF65-F5344CB8AC3E}">
        <p14:creationId xmlns:p14="http://schemas.microsoft.com/office/powerpoint/2010/main" val="1270078198"/>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a:xfrm>
            <a:off x="457200" y="4617720"/>
            <a:ext cx="6741368" cy="5212080"/>
          </a:xfrm>
        </p:spPr>
        <p:txBody>
          <a:bodyPr/>
          <a:lstStyle/>
          <a:p>
            <a:pPr lvl="2" eaLnBrk="1" hangingPunct="1">
              <a:spcBef>
                <a:spcPct val="25000"/>
              </a:spcBef>
              <a:buNone/>
            </a:pPr>
            <a:r>
              <a:rPr lang="en-US" altLang="en-US" dirty="0"/>
              <a:t>4.	Flash back the original primary database to the guaranteed restore point that you created in step 1.</a:t>
            </a:r>
          </a:p>
          <a:p>
            <a:pPr lvl="2" eaLnBrk="1" hangingPunct="1">
              <a:buNone/>
            </a:pPr>
            <a:r>
              <a:rPr lang="en-US" altLang="en-US" dirty="0"/>
              <a:t>5.	Mount the original primary database using the new version of the software. You will not run the upgrade scripts, because this database will be turned into a physical standby and will be upgraded automatically as it applies redo data generated from the new primary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588</a:t>
            </a:fld>
            <a:endParaRPr lang="en-US" dirty="0"/>
          </a:p>
        </p:txBody>
      </p:sp>
    </p:spTree>
    <p:extLst>
      <p:ext uri="{BB962C8B-B14F-4D97-AF65-F5344CB8AC3E}">
        <p14:creationId xmlns:p14="http://schemas.microsoft.com/office/powerpoint/2010/main" val="374331200"/>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buNone/>
            </a:pPr>
            <a:r>
              <a:rPr lang="en-US" altLang="en-US" dirty="0"/>
              <a:t>6.	Convert the original primary database to a physical standby database:</a:t>
            </a:r>
          </a:p>
          <a:p>
            <a:pPr marL="457200" lvl="4" eaLnBrk="1" hangingPunct="1"/>
            <a:r>
              <a:rPr lang="en-US" altLang="en-US" dirty="0">
                <a:cs typeface="Times New Roman" panose="02020603050405020304" pitchFamily="18" charset="0"/>
              </a:rPr>
              <a:t>ALTER DATABASE CONVERT TO PHYSICAL STANDBY;</a:t>
            </a:r>
          </a:p>
          <a:p>
            <a:pPr marL="457200" lvl="4" eaLnBrk="1" hangingPunct="1">
              <a:spcBef>
                <a:spcPts val="0"/>
              </a:spcBef>
            </a:pPr>
            <a:r>
              <a:rPr lang="en-US" altLang="en-US" dirty="0">
                <a:cs typeface="Times New Roman" panose="02020603050405020304" pitchFamily="18" charset="0"/>
              </a:rPr>
              <a:t>SHUTDOWN IMMEDIATE;</a:t>
            </a:r>
          </a:p>
          <a:p>
            <a:pPr lvl="2" eaLnBrk="1" hangingPunct="1">
              <a:spcBef>
                <a:spcPts val="800"/>
              </a:spcBef>
              <a:buNone/>
            </a:pPr>
            <a:r>
              <a:rPr lang="en-US" altLang="en-US" dirty="0">
                <a:cs typeface="Times New Roman" panose="02020603050405020304" pitchFamily="18" charset="0"/>
              </a:rPr>
              <a:t>7.	Start the managed recovery process on the original primary database:</a:t>
            </a:r>
          </a:p>
          <a:p>
            <a:pPr marL="457200" lvl="4" eaLnBrk="1" hangingPunct="1"/>
            <a:r>
              <a:rPr lang="en-US" altLang="en-US" dirty="0">
                <a:cs typeface="Courier New" panose="02070309020205020404" pitchFamily="49" charset="0"/>
              </a:rPr>
              <a:t>ALTER DATABASE RECOVER MANAGED STANDBY DATABASE </a:t>
            </a:r>
            <a:endParaRPr lang="en-US" altLang="en-US" dirty="0">
              <a:cs typeface="Times New Roman" panose="02020603050405020304" pitchFamily="18" charset="0"/>
            </a:endParaRPr>
          </a:p>
          <a:p>
            <a:pPr marL="457200" lvl="4" eaLnBrk="1" hangingPunct="1">
              <a:spcBef>
                <a:spcPts val="0"/>
              </a:spcBef>
            </a:pPr>
            <a:r>
              <a:rPr lang="en-US" altLang="en-US" dirty="0">
                <a:cs typeface="Courier New" panose="02070309020205020404" pitchFamily="49" charset="0"/>
              </a:rPr>
              <a:t>USING CURRENT LOGFILE DISCONNECT FROM SESSION;</a:t>
            </a:r>
            <a:endParaRPr lang="en-US" altLang="en-US" dirty="0">
              <a:cs typeface="Times New Roman" panose="02020603050405020304" pitchFamily="18" charset="0"/>
            </a:endParaRP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589</a:t>
            </a:fld>
            <a:endParaRPr lang="en-US" dirty="0"/>
          </a:p>
        </p:txBody>
      </p:sp>
    </p:spTree>
    <p:extLst>
      <p:ext uri="{BB962C8B-B14F-4D97-AF65-F5344CB8AC3E}">
        <p14:creationId xmlns:p14="http://schemas.microsoft.com/office/powerpoint/2010/main" val="920317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VALID_FOR</a:t>
            </a:r>
            <a:r>
              <a:rPr lang="en-US" altLang="en-US" dirty="0"/>
              <a:t> attribute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enables you to identify exactly when the archive destination is to be used, as well as which type of log file it is used for. The attribute uses a keyword pair to identify the redo log type as well as the database role. Using this attribute enables you to set up parameters in anticipation of switchover and failover operations.</a:t>
            </a:r>
          </a:p>
          <a:p>
            <a:pPr lvl="1" eaLnBrk="1" hangingPunct="1"/>
            <a:r>
              <a:rPr lang="en-US" altLang="en-US" dirty="0"/>
              <a:t>In the example in the slide, there is a destination on the standby database and the primary database defined with the </a:t>
            </a:r>
            <a:r>
              <a:rPr lang="en-US" altLang="en-US" dirty="0">
                <a:latin typeface="Courier New" panose="02070309020205020404" pitchFamily="49" charset="0"/>
              </a:rPr>
              <a:t>VALID_FOR</a:t>
            </a:r>
            <a:r>
              <a:rPr lang="en-US" altLang="en-US" dirty="0"/>
              <a:t> setting shown. This destination is to be used on the standby database only after a switchover, when the standby becomes a primary. The destination on the old primary is ignored when it becomes a standby.</a:t>
            </a:r>
          </a:p>
          <a:p>
            <a:pPr lvl="1" eaLnBrk="1" hangingPunct="1"/>
            <a:r>
              <a:rPr lang="en-US" altLang="en-US" dirty="0"/>
              <a:t>You supply two values for the </a:t>
            </a:r>
            <a:r>
              <a:rPr lang="en-US" altLang="en-US" dirty="0">
                <a:latin typeface="Courier New" panose="02070309020205020404" pitchFamily="49" charset="0"/>
              </a:rPr>
              <a:t>VALID_FOR</a:t>
            </a:r>
            <a:r>
              <a:rPr lang="en-US" altLang="en-US" dirty="0"/>
              <a:t> attribute: </a:t>
            </a:r>
            <a:r>
              <a:rPr lang="en-US" altLang="en-US" dirty="0">
                <a:latin typeface="Courier New" panose="02070309020205020404" pitchFamily="49" charset="0"/>
              </a:rPr>
              <a:t>redo_log_type</a:t>
            </a:r>
            <a:r>
              <a:rPr lang="en-US" altLang="en-US" dirty="0"/>
              <a:t> and </a:t>
            </a:r>
            <a:r>
              <a:rPr lang="en-US" altLang="en-US" dirty="0">
                <a:latin typeface="Courier New" panose="02070309020205020404" pitchFamily="49" charset="0"/>
              </a:rPr>
              <a:t>database_role</a:t>
            </a:r>
            <a:r>
              <a:rPr lang="en-US" altLang="en-US" dirty="0"/>
              <a:t>.</a:t>
            </a:r>
          </a:p>
          <a:p>
            <a:pPr lvl="1" eaLnBrk="1" hangingPunct="1"/>
            <a:r>
              <a:rPr lang="en-US" altLang="en-US" dirty="0"/>
              <a:t>The </a:t>
            </a:r>
            <a:r>
              <a:rPr lang="en-US" altLang="en-US" dirty="0">
                <a:latin typeface="Courier New" panose="02070309020205020404" pitchFamily="49" charset="0"/>
              </a:rPr>
              <a:t>redo_log_type</a:t>
            </a:r>
            <a:r>
              <a:rPr lang="en-US" altLang="en-US" dirty="0"/>
              <a:t> keywords are:</a:t>
            </a:r>
          </a:p>
          <a:p>
            <a:pPr lvl="2" eaLnBrk="1" hangingPunct="1"/>
            <a:r>
              <a:rPr lang="en-US" altLang="en-US" b="1" dirty="0">
                <a:latin typeface="Courier New" panose="02070309020205020404" pitchFamily="49" charset="0"/>
              </a:rPr>
              <a:t>ONLINE_LOGFILE</a:t>
            </a:r>
            <a:r>
              <a:rPr lang="en-US" altLang="en-US" b="1" dirty="0"/>
              <a:t>:</a:t>
            </a:r>
            <a:r>
              <a:rPr lang="en-US" altLang="en-US" dirty="0"/>
              <a:t> This destination is used only when archiving online redo log files.</a:t>
            </a:r>
          </a:p>
          <a:p>
            <a:pPr lvl="2" eaLnBrk="1" hangingPunct="1"/>
            <a:r>
              <a:rPr lang="en-US" altLang="en-US" b="1" dirty="0">
                <a:latin typeface="Courier New" panose="02070309020205020404" pitchFamily="49" charset="0"/>
              </a:rPr>
              <a:t>STANDBY_LOGFILE</a:t>
            </a:r>
            <a:r>
              <a:rPr lang="en-US" altLang="en-US" b="1" dirty="0"/>
              <a:t>:</a:t>
            </a:r>
            <a:r>
              <a:rPr lang="en-US" altLang="en-US" dirty="0"/>
              <a:t> This destination is used only when archiving standby redo log files or receiving archive logs from another database. </a:t>
            </a:r>
          </a:p>
          <a:p>
            <a:pPr lvl="2" eaLnBrk="1" hangingPunct="1"/>
            <a:r>
              <a:rPr lang="en-US" altLang="en-US" b="1" dirty="0">
                <a:latin typeface="Courier New" panose="02070309020205020404" pitchFamily="49" charset="0"/>
              </a:rPr>
              <a:t>ALL_LOGFILES</a:t>
            </a:r>
            <a:r>
              <a:rPr lang="en-US" altLang="en-US" b="1" dirty="0"/>
              <a:t>:</a:t>
            </a:r>
            <a:r>
              <a:rPr lang="en-US" altLang="en-US" dirty="0"/>
              <a:t> This destination is used when archiving either online or standby redo log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59</a:t>
            </a:fld>
            <a:endParaRPr lang="en-US" dirty="0"/>
          </a:p>
        </p:txBody>
      </p:sp>
    </p:spTree>
    <p:extLst>
      <p:ext uri="{BB962C8B-B14F-4D97-AF65-F5344CB8AC3E}">
        <p14:creationId xmlns:p14="http://schemas.microsoft.com/office/powerpoint/2010/main" val="1729359542"/>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2" eaLnBrk="1" hangingPunct="1">
              <a:spcBef>
                <a:spcPct val="25000"/>
              </a:spcBef>
              <a:buNone/>
            </a:pPr>
            <a:r>
              <a:rPr lang="en-US" altLang="en-US" dirty="0"/>
              <a:t>8.	To perform a switchover to return to your original configuration, execute the following commands on the new primary database:</a:t>
            </a:r>
          </a:p>
          <a:p>
            <a:pPr marL="457200" lvl="4" eaLnBrk="1" hangingPunct="1"/>
            <a:r>
              <a:rPr lang="en-US" altLang="en-US" dirty="0"/>
              <a:t>ALTER DATABASE COMMIT TO SWITCHOVER TO PHYSICAL STANDBY WITH SESSION SHUTDOWN;</a:t>
            </a:r>
          </a:p>
          <a:p>
            <a:pPr marL="457200" lvl="4" eaLnBrk="1" hangingPunct="1">
              <a:spcBef>
                <a:spcPts val="300"/>
              </a:spcBef>
            </a:pPr>
            <a:r>
              <a:rPr lang="en-US" altLang="en-US" dirty="0"/>
              <a:t>SHUTDOWN IMMEDIATE;</a:t>
            </a:r>
          </a:p>
          <a:p>
            <a:pPr marL="457200" lvl="4" eaLnBrk="1" hangingPunct="1">
              <a:spcBef>
                <a:spcPts val="300"/>
              </a:spcBef>
            </a:pPr>
            <a:r>
              <a:rPr lang="en-US" altLang="en-US" dirty="0"/>
              <a:t>STARTUP MOUNT;</a:t>
            </a:r>
          </a:p>
          <a:p>
            <a:pPr lvl="2" eaLnBrk="1" hangingPunct="1">
              <a:buNone/>
            </a:pPr>
            <a:r>
              <a:rPr lang="en-US" altLang="en-US" dirty="0"/>
              <a:t>	On the original primary database, execute the following commands:</a:t>
            </a:r>
          </a:p>
          <a:p>
            <a:pPr marL="457200" lvl="4" eaLnBrk="1" hangingPunct="1"/>
            <a:r>
              <a:rPr lang="en-US" altLang="en-US" dirty="0"/>
              <a:t>ALTER DATABASE COMMIT TO SWITCHOVER TO PRIMARY;</a:t>
            </a:r>
          </a:p>
          <a:p>
            <a:pPr marL="457200" lvl="4" eaLnBrk="1" hangingPunct="1">
              <a:spcBef>
                <a:spcPts val="300"/>
              </a:spcBef>
            </a:pPr>
            <a:r>
              <a:rPr lang="en-US" altLang="en-US" dirty="0"/>
              <a:t>SHUTDOWN IMMEDIATE;</a:t>
            </a:r>
          </a:p>
          <a:p>
            <a:pPr marL="457200" lvl="4" eaLnBrk="1" hangingPunct="1">
              <a:spcBef>
                <a:spcPts val="300"/>
              </a:spcBef>
            </a:pPr>
            <a:r>
              <a:rPr lang="en-US" altLang="en-US" dirty="0"/>
              <a:t>STARTUP</a:t>
            </a:r>
          </a:p>
          <a:p>
            <a:pPr marL="690563" lvl="1" indent="-233363" eaLnBrk="1" hangingPunct="1">
              <a:spcBef>
                <a:spcPts val="1000"/>
              </a:spcBef>
            </a:pPr>
            <a:r>
              <a:rPr lang="en-US" altLang="en-US" dirty="0"/>
              <a:t> 9.	Clean up the guaranteed restore point created in step 1.</a:t>
            </a:r>
          </a:p>
          <a:p>
            <a:pPr marL="457200" lvl="4" eaLnBrk="1" hangingPunct="1"/>
            <a:r>
              <a:rPr lang="en-US" altLang="en-US" dirty="0"/>
              <a:t>DROP RESTORE POINT PRE_UPGRADE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590</a:t>
            </a:fld>
            <a:endParaRPr lang="en-US" dirty="0"/>
          </a:p>
        </p:txBody>
      </p:sp>
    </p:spTree>
    <p:extLst>
      <p:ext uri="{BB962C8B-B14F-4D97-AF65-F5344CB8AC3E}">
        <p14:creationId xmlns:p14="http://schemas.microsoft.com/office/powerpoint/2010/main" val="4057826917"/>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Rolling Upgrade Using Active Data Guard feature provides a streamlined method of performing rolling upgrades. It is implemented using the new DBMS_ROLLING PL/SQL package, which allows you to upgrade the database software in a Data Guard configuration in a rolling fashion. The Rolling Upgrade Using Active Data Guard feature requires the Oracle Active Data Guard option.</a:t>
            </a:r>
          </a:p>
          <a:p>
            <a:pPr lvl="1" eaLnBrk="1" hangingPunct="1"/>
            <a:r>
              <a:rPr lang="en-US" altLang="en-US" dirty="0"/>
              <a:t>You can use this feature for database version upgrades starting with the first patchset of Oracle Database 12c. This means that the manual Transient Logical Standby upgrade procedure must still be used when upgrading from Oracle Database 11</a:t>
            </a:r>
            <a:r>
              <a:rPr lang="en-US" altLang="en-US" i="1" dirty="0"/>
              <a:t>g</a:t>
            </a:r>
            <a:r>
              <a:rPr lang="en-US" altLang="en-US" dirty="0"/>
              <a:t> to Oracle Database12c.</a:t>
            </a:r>
          </a:p>
          <a:p>
            <a:pPr lvl="1" eaLnBrk="1" hangingPunct="1"/>
            <a:r>
              <a:rPr lang="en-US" altLang="en-US" dirty="0"/>
              <a:t>Additionally, you can use this feature immediately for other database maintenance tasks beginning with Oracle Database 12c Release 1 (12.1). The database where maintenance is performed must be operating at a minimum of Oracle 12.1. Such maintenance tasks include adding partitioning to nonpartitioned tables, changing BasicFiles LOBs to SecureFiles LOBs, changing XMLType stored as CLOB to XMLType stored as binary XML, and altering tables to be OLTP-compressed</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591</a:t>
            </a:fld>
            <a:endParaRPr lang="en-US" dirty="0"/>
          </a:p>
        </p:txBody>
      </p:sp>
    </p:spTree>
    <p:extLst>
      <p:ext uri="{BB962C8B-B14F-4D97-AF65-F5344CB8AC3E}">
        <p14:creationId xmlns:p14="http://schemas.microsoft.com/office/powerpoint/2010/main" val="1299937129"/>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Rolling changes can be applied to the whole Data Guard configuration using all standby databases identified by the </a:t>
            </a:r>
            <a:r>
              <a:rPr lang="en-US" altLang="en-US" dirty="0">
                <a:latin typeface="Courier New" panose="02070309020205020404" pitchFamily="49" charset="0"/>
                <a:cs typeface="Courier New" panose="02070309020205020404" pitchFamily="49" charset="0"/>
              </a:rPr>
              <a:t>LOG_ARCHIVE_CONFIG</a:t>
            </a:r>
            <a:r>
              <a:rPr lang="en-US" altLang="en-US" dirty="0"/>
              <a:t> parameter. There are three stages to the rolling upgrade process using the </a:t>
            </a:r>
            <a:r>
              <a:rPr lang="en-US" altLang="en-US" dirty="0">
                <a:latin typeface="Courier New" panose="02070309020205020404" pitchFamily="49" charset="0"/>
                <a:cs typeface="Courier New" panose="02070309020205020404" pitchFamily="49" charset="0"/>
              </a:rPr>
              <a:t>DBMS_ROLLING</a:t>
            </a:r>
            <a:r>
              <a:rPr lang="en-US" altLang="en-US" dirty="0"/>
              <a:t> PL/SQL package: Specification, Compilation, and Execution. In the Specification stage, you identify how you want to implement the rolling upgrade process and designate which standby will become the future primary database. The Compilation stage builds an upgrade plan by performing validation checks and reports any errors that require corrective actions before the Execution stage begins. The Execution stage performs the actual upgrade and has three phases to it: Start, Switchover, and Finish.</a:t>
            </a:r>
          </a:p>
          <a:p>
            <a:pPr lvl="1" eaLnBrk="1" hangingPunct="1"/>
            <a:r>
              <a:rPr lang="en-US" altLang="en-US" dirty="0"/>
              <a:t>Conceptually, the rolling upgrade process splits the Data Guard configuration into two groups: the leading group (LG) and the trailing group (TG). The leading group contains a master database that is designated to be the future primary database. The leading group can contain additional standby databases designed to protect the master database during the upgrade process. Databases in the leading group are upgraded first before switchover. The trailing group contains the original primary database along with any additional databases designed to protect it during the upgrade process. Databases in the trailing group are upgraded last after the switchover is performed</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592</a:t>
            </a:fld>
            <a:endParaRPr lang="en-US" dirty="0"/>
          </a:p>
        </p:txBody>
      </p:sp>
    </p:spTree>
    <p:extLst>
      <p:ext uri="{BB962C8B-B14F-4D97-AF65-F5344CB8AC3E}">
        <p14:creationId xmlns:p14="http://schemas.microsoft.com/office/powerpoint/2010/main" val="4123724348"/>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leading group contains the designated future primary database, known as the Leading Group Master database (LGM), and the physical standbys that you can configure to protect the designated future primary. All other standbys in the leading group can only be physical standbys. The LGM is first converted into a logical standby database, and then the new database software is installed on it and the upgrade process is run. Other standby databases in the leading group also must have their software upgraded at this point. In the event of a failure during the upgrade process, you can fail over to any of the additional standby databases in the leading group and then designate the failover target database to take over the role of the LGM.</a:t>
            </a:r>
          </a:p>
          <a:p>
            <a:pPr lvl="1" eaLnBrk="1" hangingPunct="1"/>
            <a:r>
              <a:rPr lang="en-US" altLang="en-US" dirty="0"/>
              <a:t>The trailing group contains the original primary database known as the Trailing Group Master database (TGM) and standby databases that will protect the original primary during the rolling upgrade process. While the databases in the leading group are going through the upgrade process, user applications can still be connected to the original primary and making changes. The trailing group databases continue running the old database software until all the databases in the leading group are upgraded and the future primary has caught up with the original primary by applying the changes that were generated at the original primary database during the upgrade window. New software is then installed on the databases that are part of the trailing group after switchover, and they are reinstated into the configuration as standbys to the new primary database. The role of TGM can be transferred to other standby databases in the trailing group in the event a failure occurs during the upgrade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593</a:t>
            </a:fld>
            <a:endParaRPr lang="en-US" dirty="0"/>
          </a:p>
        </p:txBody>
      </p:sp>
    </p:spTree>
    <p:extLst>
      <p:ext uri="{BB962C8B-B14F-4D97-AF65-F5344CB8AC3E}">
        <p14:creationId xmlns:p14="http://schemas.microsoft.com/office/powerpoint/2010/main" val="1483138023"/>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defRPr/>
            </a:pPr>
            <a:r>
              <a:rPr lang="en-US" altLang="en-US" dirty="0"/>
              <a:t>There are three stages to the rolling upgrade process using the </a:t>
            </a:r>
            <a:r>
              <a:rPr lang="en-US" altLang="en-US" dirty="0">
                <a:latin typeface="Courier New" panose="02070309020205020404" pitchFamily="49" charset="0"/>
                <a:cs typeface="Courier New" panose="02070309020205020404" pitchFamily="49" charset="0"/>
              </a:rPr>
              <a:t>DBMS_ROLLING</a:t>
            </a:r>
            <a:r>
              <a:rPr lang="en-US" altLang="en-US" dirty="0"/>
              <a:t> PL/SQL Package: specification, compilation, and execution.</a:t>
            </a:r>
          </a:p>
          <a:p>
            <a:pPr marL="692150" lvl="2" indent="-228600" eaLnBrk="1" hangingPunct="1">
              <a:buFont typeface="+mj-lt"/>
              <a:buAutoNum type="arabicPeriod"/>
              <a:defRPr/>
            </a:pPr>
            <a:r>
              <a:rPr lang="en-US" altLang="en-US" b="1" dirty="0"/>
              <a:t>Specification:</a:t>
            </a:r>
            <a:r>
              <a:rPr lang="en-US" altLang="en-US" dirty="0"/>
              <a:t> You first specify how you want to implement the rolling upgrade process. It is mandatory that you designate a future primary database. This act conceptually creates the leading and the trailing groups. At this point, the leading group only contains the LGM. You can optionally specify other standbys to protect the LGM. </a:t>
            </a:r>
            <a:br>
              <a:rPr lang="en-US" altLang="en-US" dirty="0"/>
            </a:br>
            <a:r>
              <a:rPr lang="en-US" altLang="en-US" dirty="0"/>
              <a:t/>
            </a:r>
            <a:br>
              <a:rPr lang="en-US" altLang="en-US" dirty="0"/>
            </a:br>
            <a:r>
              <a:rPr lang="en-US" altLang="en-US" dirty="0"/>
              <a:t>You use the following procedures during the specification phase:</a:t>
            </a:r>
          </a:p>
          <a:p>
            <a:pPr marL="966788" lvl="3" indent="-171450" eaLnBrk="1" hangingPunct="1">
              <a:buFont typeface="Arial" panose="020B0604020202020204" pitchFamily="34" charset="0"/>
              <a:buChar char="•"/>
              <a:defRPr/>
            </a:pPr>
            <a:r>
              <a:rPr lang="en-US" altLang="en-US" dirty="0">
                <a:latin typeface="Courier New" panose="02070309020205020404" pitchFamily="49" charset="0"/>
                <a:cs typeface="Courier New" panose="02070309020205020404" pitchFamily="49" charset="0"/>
              </a:rPr>
              <a:t>DBMS_ROLLING.INIT_PLAN</a:t>
            </a:r>
          </a:p>
          <a:p>
            <a:pPr marL="966788" lvl="3" indent="-171450" eaLnBrk="1" hangingPunct="1">
              <a:buFont typeface="Arial" panose="020B0604020202020204" pitchFamily="34" charset="0"/>
              <a:buChar char="•"/>
              <a:defRPr/>
            </a:pPr>
            <a:r>
              <a:rPr lang="en-US" altLang="en-US" dirty="0">
                <a:latin typeface="Courier New" panose="02070309020205020404" pitchFamily="49" charset="0"/>
                <a:cs typeface="Courier New" panose="02070309020205020404" pitchFamily="49" charset="0"/>
              </a:rPr>
              <a:t>DBMS_ROLLING.SET_PARAMETER</a:t>
            </a:r>
          </a:p>
          <a:p>
            <a:pPr marL="685800" lvl="2" indent="-228600" eaLnBrk="1" hangingPunct="1">
              <a:buFont typeface="+mj-lt"/>
              <a:buAutoNum type="arabicPeriod"/>
              <a:defRPr/>
            </a:pPr>
            <a:r>
              <a:rPr lang="en-US" b="1" dirty="0"/>
              <a:t>Compilation: </a:t>
            </a:r>
            <a:r>
              <a:rPr lang="en-US" dirty="0"/>
              <a:t>This is initiated by calling the </a:t>
            </a:r>
            <a:r>
              <a:rPr lang="en-US" dirty="0">
                <a:latin typeface="Courier New" panose="02070309020205020404" pitchFamily="49" charset="0"/>
                <a:cs typeface="Courier New" panose="02070309020205020404" pitchFamily="49" charset="0"/>
              </a:rPr>
              <a:t>DBMS_ROLLING.BUILD_PLAN</a:t>
            </a:r>
            <a:r>
              <a:rPr lang="en-US" dirty="0"/>
              <a:t> procedure. The </a:t>
            </a:r>
            <a:r>
              <a:rPr lang="en-US" dirty="0">
                <a:latin typeface="Courier New" panose="02070309020205020404" pitchFamily="49" charset="0"/>
                <a:cs typeface="Courier New" panose="02070309020205020404" pitchFamily="49" charset="0"/>
              </a:rPr>
              <a:t>BUILD_PLAN</a:t>
            </a:r>
            <a:r>
              <a:rPr lang="en-US" dirty="0"/>
              <a:t> procedure communicates with all databases participating in the rolling upgrade and assembles a rolling upgrade plan. The </a:t>
            </a:r>
            <a:r>
              <a:rPr lang="en-US" dirty="0">
                <a:latin typeface="Courier New" panose="02070309020205020404" pitchFamily="49" charset="0"/>
                <a:cs typeface="Courier New" panose="02070309020205020404" pitchFamily="49" charset="0"/>
              </a:rPr>
              <a:t>BUILD_PLAN</a:t>
            </a:r>
            <a:r>
              <a:rPr lang="en-US" dirty="0"/>
              <a:t> procedure is also called to alter an existing rolling upgrade plan. Alterations are necessary after changes to </a:t>
            </a:r>
            <a:r>
              <a:rPr lang="en-US" dirty="0">
                <a:latin typeface="Courier New" panose="02070309020205020404" pitchFamily="49" charset="0"/>
                <a:cs typeface="Courier New" panose="02070309020205020404" pitchFamily="49" charset="0"/>
              </a:rPr>
              <a:t>DBMS_ROLLING</a:t>
            </a:r>
            <a:r>
              <a:rPr lang="en-US" dirty="0"/>
              <a:t> parameters and after changes to the topology as a result of failover. All participating databases must be reachable during execution of the </a:t>
            </a:r>
            <a:r>
              <a:rPr lang="en-US" dirty="0">
                <a:latin typeface="Courier New" panose="02070309020205020404" pitchFamily="49" charset="0"/>
                <a:cs typeface="Courier New" panose="02070309020205020404" pitchFamily="49" charset="0"/>
              </a:rPr>
              <a:t>BUILD_PLAN</a:t>
            </a:r>
            <a:r>
              <a:rPr lang="en-US" dirty="0"/>
              <a:t> procedure because numerous validations are required to ensure a successful rolling upgrade</a:t>
            </a:r>
            <a:r>
              <a:rPr lang="en-US" dirty="0" smtClean="0"/>
              <a:t>.</a:t>
            </a:r>
            <a:endParaRPr lang="en-US" alt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594</a:t>
            </a:fld>
            <a:endParaRPr lang="en-US" dirty="0"/>
          </a:p>
        </p:txBody>
      </p:sp>
    </p:spTree>
    <p:extLst>
      <p:ext uri="{BB962C8B-B14F-4D97-AF65-F5344CB8AC3E}">
        <p14:creationId xmlns:p14="http://schemas.microsoft.com/office/powerpoint/2010/main" val="1733122046"/>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marL="690563" lvl="2" indent="-233363">
              <a:buFont typeface="+mj-lt"/>
              <a:buAutoNum type="arabicPeriod" startAt="3"/>
              <a:defRPr/>
            </a:pPr>
            <a:r>
              <a:rPr lang="en-US" b="1" dirty="0"/>
              <a:t>Execution: </a:t>
            </a:r>
            <a:r>
              <a:rPr lang="en-US" dirty="0"/>
              <a:t>Execution of the rolling upgrade has five stages.</a:t>
            </a:r>
          </a:p>
          <a:p>
            <a:pPr marL="914400" lvl="2" indent="-169863">
              <a:buFont typeface="Arial" panose="020B0604020202020204" pitchFamily="34" charset="0"/>
              <a:buChar char="•"/>
              <a:defRPr/>
            </a:pPr>
            <a:r>
              <a:rPr lang="en-US" b="1" dirty="0"/>
              <a:t>Stage 1: </a:t>
            </a:r>
            <a:r>
              <a:rPr lang="en-US" dirty="0"/>
              <a:t>The </a:t>
            </a:r>
            <a:r>
              <a:rPr lang="en-US" dirty="0">
                <a:latin typeface="Courier New" panose="02070309020205020404" pitchFamily="49" charset="0"/>
                <a:cs typeface="Courier New" panose="02070309020205020404" pitchFamily="49" charset="0"/>
              </a:rPr>
              <a:t>DBMS_ROLLING.START_PLAN</a:t>
            </a:r>
            <a:r>
              <a:rPr lang="en-US" dirty="0"/>
              <a:t> procedure starts the execution of the rolling upgrade. This converts the LGM database to a logical standby and starts the SQL Apply process at the LGM.</a:t>
            </a:r>
          </a:p>
          <a:p>
            <a:pPr marL="914400" lvl="2" indent="-169863">
              <a:buFont typeface="Arial" panose="020B0604020202020204" pitchFamily="34" charset="0"/>
              <a:buChar char="•"/>
              <a:defRPr/>
            </a:pPr>
            <a:r>
              <a:rPr lang="en-US" b="1" dirty="0"/>
              <a:t>Stage 2: </a:t>
            </a:r>
            <a:r>
              <a:rPr lang="en-US" dirty="0"/>
              <a:t>You upgrade the database software at the databases that are part of the leading group. You also run the upgrade scripts at the LGM. After this is done, you must restart SQL Apply processes at the LGM database. (See </a:t>
            </a:r>
            <a:r>
              <a:rPr lang="en-US" i="1" dirty="0"/>
              <a:t>Oracle Database Upgrade Guide </a:t>
            </a:r>
            <a:r>
              <a:rPr lang="en-US" dirty="0"/>
              <a:t>for information about upgrade scripts.) Leading group physical standbys are also addressed during this stage by re-mounting them using the higher version binaries. These databases are upgraded via recovery of the redo from the LGM.</a:t>
            </a:r>
          </a:p>
          <a:p>
            <a:pPr marL="914400" lvl="2" indent="-169863">
              <a:buFont typeface="Arial" panose="020B0604020202020204" pitchFamily="34" charset="0"/>
              <a:buChar char="•"/>
              <a:defRPr/>
            </a:pPr>
            <a:r>
              <a:rPr lang="en-US" b="1" dirty="0"/>
              <a:t>Stage 3: </a:t>
            </a:r>
            <a:r>
              <a:rPr lang="en-US" dirty="0"/>
              <a:t>After the apply lag reaches a given threshold (set to 10 minutes by default, but can be configured during the specification stage), the </a:t>
            </a:r>
            <a:r>
              <a:rPr lang="en-US" dirty="0">
                <a:latin typeface="Courier New" panose="02070309020205020404" pitchFamily="49" charset="0"/>
                <a:cs typeface="Courier New" panose="02070309020205020404" pitchFamily="49" charset="0"/>
              </a:rPr>
              <a:t>DBMS_ROLLING.SWITCHOVER</a:t>
            </a:r>
            <a:r>
              <a:rPr lang="en-US" dirty="0"/>
              <a:t> procedure proceeds with the switchover operation. When the switchover is complete, the LGM becomes the primary database.</a:t>
            </a:r>
          </a:p>
          <a:p>
            <a:pPr marL="914400" lvl="2" indent="-169863">
              <a:buFont typeface="Arial" panose="020B0604020202020204" pitchFamily="34" charset="0"/>
              <a:buChar char="•"/>
              <a:defRPr/>
            </a:pPr>
            <a:r>
              <a:rPr lang="en-US" b="1" dirty="0"/>
              <a:t>Stage 4: </a:t>
            </a:r>
            <a:r>
              <a:rPr lang="en-US" dirty="0"/>
              <a:t>The LGM is now the primary database running the new database software, and the databases in the leading group are protecting it. The TGM is mounted, and the databases in the trailing group are still running the older version of the database software. You must prepare the TGM and TGS databases for upgrade by upgrading the database software and re-mounting the databases on the higher version binaries. (See </a:t>
            </a:r>
            <a:r>
              <a:rPr lang="en-US" i="1" dirty="0"/>
              <a:t>Oracle Database Upgrade Guide </a:t>
            </a:r>
            <a:r>
              <a:rPr lang="en-US" dirty="0"/>
              <a:t>for information about upgrade scripts.)</a:t>
            </a:r>
          </a:p>
          <a:p>
            <a:pPr marL="914400" lvl="2" indent="-169863">
              <a:buFont typeface="Arial" panose="020B0604020202020204" pitchFamily="34" charset="0"/>
              <a:buChar char="•"/>
              <a:defRPr/>
            </a:pPr>
            <a:r>
              <a:rPr lang="en-US" b="1" dirty="0"/>
              <a:t>Stage 5: </a:t>
            </a:r>
            <a:r>
              <a:rPr lang="en-US" dirty="0"/>
              <a:t>Execute the </a:t>
            </a:r>
            <a:r>
              <a:rPr lang="en-US" dirty="0">
                <a:latin typeface="Courier New" panose="02070309020205020404" pitchFamily="49" charset="0"/>
                <a:cs typeface="Courier New" panose="02070309020205020404" pitchFamily="49" charset="0"/>
              </a:rPr>
              <a:t>DBMS_ROLLING.FINISH_PLAN</a:t>
            </a:r>
            <a:r>
              <a:rPr lang="en-US" dirty="0"/>
              <a:t> procedure at the current primary database (originally the LGM). It reinstates all the databases in the trailing group to become the standbys of the current primary database and restarts the apply processes. The FINISH_PLAN procedure waits for all databases in the trailing group to be upgraded to the new release. (Although the database software for the trailing group databases was changed in Stage 4, the data dictionary of the trailing group databases, except for any logical standbys in the trailing group, are updated based on media recovery of the redo generated during the upgrade at the LGM database.)</a:t>
            </a:r>
          </a:p>
          <a:p>
            <a:pPr lvl="1">
              <a:defRPr/>
            </a:pPr>
            <a:r>
              <a:rPr lang="en-US" dirty="0"/>
              <a:t>After the rolling upgrade has been successfully executed, you can remove your rolling upgrade specification by calling the </a:t>
            </a:r>
            <a:r>
              <a:rPr lang="en-US" dirty="0">
                <a:latin typeface="Courier New" panose="02070309020205020404" pitchFamily="49" charset="0"/>
                <a:cs typeface="Courier New" panose="02070309020205020404" pitchFamily="49" charset="0"/>
              </a:rPr>
              <a:t>DBMS_ROLLING.DESTROY_PLAN</a:t>
            </a:r>
            <a:r>
              <a:rPr lang="en-US" dirty="0"/>
              <a:t> procedure</a:t>
            </a:r>
            <a:r>
              <a:rPr 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595</a:t>
            </a:fld>
            <a:endParaRPr lang="en-US" dirty="0"/>
          </a:p>
        </p:txBody>
      </p:sp>
    </p:spTree>
    <p:extLst>
      <p:ext uri="{BB962C8B-B14F-4D97-AF65-F5344CB8AC3E}">
        <p14:creationId xmlns:p14="http://schemas.microsoft.com/office/powerpoint/2010/main" val="3695936652"/>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Specification and Compilation stages involve the following six steps to create a centralized upgrade plan that drives the rolling upgrade process:</a:t>
            </a:r>
          </a:p>
          <a:p>
            <a:pPr lvl="2" eaLnBrk="1" hangingPunct="1">
              <a:buNone/>
            </a:pPr>
            <a:r>
              <a:rPr lang="en-US" altLang="en-US" dirty="0"/>
              <a:t>1.	Initialize the upgrade parameters.</a:t>
            </a:r>
          </a:p>
          <a:p>
            <a:pPr lvl="2" eaLnBrk="1" hangingPunct="1">
              <a:buNone/>
            </a:pPr>
            <a:r>
              <a:rPr lang="en-US" altLang="en-US" dirty="0"/>
              <a:t>2.	View the current upgrade parameters.</a:t>
            </a:r>
          </a:p>
          <a:p>
            <a:pPr lvl="2" eaLnBrk="1" hangingPunct="1">
              <a:buNone/>
            </a:pPr>
            <a:r>
              <a:rPr lang="en-US" altLang="en-US" dirty="0"/>
              <a:t>3.	Modify the upgrade parameter values as necessary.</a:t>
            </a:r>
          </a:p>
          <a:p>
            <a:pPr lvl="2" eaLnBrk="1" hangingPunct="1">
              <a:buNone/>
            </a:pPr>
            <a:r>
              <a:rPr lang="en-US" altLang="en-US" dirty="0"/>
              <a:t>4.	Build the upgrade plan.</a:t>
            </a:r>
          </a:p>
          <a:p>
            <a:pPr lvl="2" eaLnBrk="1" hangingPunct="1">
              <a:buNone/>
            </a:pPr>
            <a:r>
              <a:rPr lang="en-US" altLang="en-US" dirty="0"/>
              <a:t>5.	View the current plan.</a:t>
            </a:r>
          </a:p>
          <a:p>
            <a:pPr lvl="2" eaLnBrk="1" hangingPunct="1">
              <a:buNone/>
            </a:pPr>
            <a:r>
              <a:rPr lang="en-US" altLang="en-US" dirty="0"/>
              <a:t>6.	Revise the upgrade plan as necessary.</a:t>
            </a:r>
          </a:p>
          <a:p>
            <a:pPr lvl="1" eaLnBrk="1" hangingPunct="1"/>
            <a:r>
              <a:rPr lang="en-US" altLang="en-US" dirty="0"/>
              <a:t>The </a:t>
            </a:r>
            <a:r>
              <a:rPr lang="en-US" altLang="en-US" dirty="0">
                <a:latin typeface="Courier New" panose="02070309020205020404" pitchFamily="49" charset="0"/>
              </a:rPr>
              <a:t>DBMS_ROLLING.INIT_PLAN</a:t>
            </a:r>
            <a:r>
              <a:rPr lang="en-US" altLang="en-US" dirty="0"/>
              <a:t> procedure generates system default parameters for all databases specified in the </a:t>
            </a:r>
            <a:r>
              <a:rPr lang="en-US" altLang="en-US" dirty="0">
                <a:latin typeface="Courier New" panose="02070309020205020404" pitchFamily="49" charset="0"/>
              </a:rPr>
              <a:t>DG_CONFIG</a:t>
            </a:r>
            <a:r>
              <a:rPr lang="en-US" altLang="en-US" dirty="0"/>
              <a:t> parameter. You can adjust parameters with the </a:t>
            </a:r>
            <a:r>
              <a:rPr lang="en-US" altLang="en-US" dirty="0">
                <a:latin typeface="Courier New" panose="02070309020205020404" pitchFamily="49" charset="0"/>
              </a:rPr>
              <a:t>DBMS_ROLLING.SET_PARAMETER</a:t>
            </a:r>
            <a:r>
              <a:rPr lang="en-US" altLang="en-US" dirty="0"/>
              <a:t> procedure. All parameters for the rolling upgrade are visible with the </a:t>
            </a:r>
            <a:r>
              <a:rPr lang="en-US" altLang="en-US" dirty="0">
                <a:latin typeface="Courier New" panose="02070309020205020404" pitchFamily="49" charset="0"/>
              </a:rPr>
              <a:t>DBA_ROLLING_PARAMETERS</a:t>
            </a:r>
            <a:r>
              <a:rPr lang="en-US" altLang="en-US" dirty="0"/>
              <a:t> view.</a:t>
            </a:r>
          </a:p>
          <a:p>
            <a:pPr lvl="1" eaLnBrk="1" hangingPunct="1"/>
            <a:r>
              <a:rPr lang="en-US" altLang="en-US" dirty="0"/>
              <a:t>When you finalize the parameters, use the </a:t>
            </a:r>
            <a:r>
              <a:rPr lang="en-US" altLang="en-US" dirty="0">
                <a:latin typeface="Courier New" panose="02070309020205020404" pitchFamily="49" charset="0"/>
              </a:rPr>
              <a:t>DBMS_ROLLING.BUILD_PLAN</a:t>
            </a:r>
            <a:r>
              <a:rPr lang="en-US" altLang="en-US" dirty="0"/>
              <a:t> procedure to generate the actual plan and perform validation against the plan. If the validation identifies any errors with the plan, the </a:t>
            </a:r>
            <a:r>
              <a:rPr lang="en-US" altLang="en-US" dirty="0">
                <a:latin typeface="Courier New" panose="02070309020205020404" pitchFamily="49" charset="0"/>
              </a:rPr>
              <a:t>DBMS_ROLLING_EVENTS</a:t>
            </a:r>
            <a:r>
              <a:rPr lang="en-US" altLang="en-US" dirty="0"/>
              <a:t> view displays the errors that need attention</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596</a:t>
            </a:fld>
            <a:endParaRPr lang="en-US" dirty="0"/>
          </a:p>
        </p:txBody>
      </p:sp>
    </p:spTree>
    <p:extLst>
      <p:ext uri="{BB962C8B-B14F-4D97-AF65-F5344CB8AC3E}">
        <p14:creationId xmlns:p14="http://schemas.microsoft.com/office/powerpoint/2010/main" val="3935862984"/>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Plan parameters must be initialized to system-generated default values before they can be customized. To initialize plan parameters, call the </a:t>
            </a:r>
            <a:r>
              <a:rPr lang="en-US" altLang="en-US" dirty="0">
                <a:latin typeface="Courier New" panose="02070309020205020404" pitchFamily="49" charset="0"/>
                <a:cs typeface="Courier New" panose="02070309020205020404" pitchFamily="49" charset="0"/>
              </a:rPr>
              <a:t>DBMS_ROLLING.INIT_PLAN</a:t>
            </a:r>
            <a:r>
              <a:rPr lang="en-US" altLang="en-US" dirty="0"/>
              <a:t> procedure. This procedure identifies the </a:t>
            </a:r>
            <a:r>
              <a:rPr lang="en-US" altLang="en-US" dirty="0">
                <a:latin typeface="Courier New" panose="02070309020205020404" pitchFamily="49" charset="0"/>
                <a:cs typeface="Courier New" panose="02070309020205020404" pitchFamily="49" charset="0"/>
              </a:rPr>
              <a:t>DB_UNIQUE_NAME</a:t>
            </a:r>
            <a:r>
              <a:rPr lang="en-US" altLang="en-US" dirty="0"/>
              <a:t> of the future primary database (that is, the Leading Group Master or LGM). The </a:t>
            </a:r>
            <a:r>
              <a:rPr lang="en-US" altLang="en-US" dirty="0">
                <a:latin typeface="Courier New" panose="02070309020205020404" pitchFamily="49" charset="0"/>
                <a:cs typeface="Courier New" panose="02070309020205020404" pitchFamily="49" charset="0"/>
              </a:rPr>
              <a:t>INIT_PLAN</a:t>
            </a:r>
            <a:r>
              <a:rPr lang="en-US" altLang="en-US" dirty="0"/>
              <a:t> procedure returns an initial set of system-generated plan parameters. Once the database-related parameters have been defined, the </a:t>
            </a:r>
            <a:r>
              <a:rPr lang="en-US" altLang="en-US" dirty="0">
                <a:latin typeface="Courier New" panose="02070309020205020404" pitchFamily="49" charset="0"/>
              </a:rPr>
              <a:t>INIT_PLAN</a:t>
            </a:r>
            <a:r>
              <a:rPr lang="en-US" altLang="en-US" dirty="0"/>
              <a:t> procedure defines operational parameters with system-supplied defaults. In most cases, the plan parameters will be ready for plan validation; however, to ensure that they meet your needs, you should review each parameter. Plan parameters are persisted in the database until you call the </a:t>
            </a:r>
            <a:r>
              <a:rPr lang="en-US" altLang="en-US" dirty="0">
                <a:latin typeface="Courier New" panose="02070309020205020404" pitchFamily="49" charset="0"/>
              </a:rPr>
              <a:t>DESTROY_PLAN</a:t>
            </a:r>
            <a:r>
              <a:rPr lang="en-US" altLang="en-US" dirty="0"/>
              <a:t> procedure to remove all states related to the rolling upgrade.</a:t>
            </a:r>
            <a:endParaRPr lang="en-US" altLang="en-US" b="1" dirty="0"/>
          </a:p>
          <a:p>
            <a:pPr lvl="1" eaLnBrk="1" hangingPunct="1"/>
            <a:r>
              <a:rPr lang="en-US" altLang="en-US" dirty="0"/>
              <a:t>You can query the </a:t>
            </a:r>
            <a:r>
              <a:rPr lang="en-US" altLang="en-US" dirty="0">
                <a:latin typeface="Courier New" panose="02070309020205020404" pitchFamily="49" charset="0"/>
              </a:rPr>
              <a:t>DBA_ROLLING_PARAMETERS</a:t>
            </a:r>
            <a:r>
              <a:rPr lang="en-US" altLang="en-US" dirty="0"/>
              <a:t> view to see the plan parameters and their current values. Plan parameters are either global or local in scope. Global parameters are attributes of the rolling upgrade as a whole and are independent of the database participants. Global parameters have a </a:t>
            </a:r>
            <a:r>
              <a:rPr lang="en-US" altLang="en-US" dirty="0">
                <a:latin typeface="Courier New" panose="02070309020205020404" pitchFamily="49" charset="0"/>
              </a:rPr>
              <a:t>NULL</a:t>
            </a:r>
            <a:r>
              <a:rPr lang="en-US" altLang="en-US" dirty="0"/>
              <a:t> value in the </a:t>
            </a:r>
            <a:r>
              <a:rPr lang="en-US" altLang="en-US" dirty="0">
                <a:latin typeface="Courier New" panose="02070309020205020404" pitchFamily="49" charset="0"/>
              </a:rPr>
              <a:t>SCOPE</a:t>
            </a:r>
            <a:r>
              <a:rPr lang="en-US" altLang="en-US" dirty="0"/>
              <a:t> column. Local parameters are associated with a specific database name in the </a:t>
            </a:r>
            <a:r>
              <a:rPr lang="en-US" altLang="en-US" dirty="0">
                <a:latin typeface="Courier New" panose="02070309020205020404" pitchFamily="49" charset="0"/>
              </a:rPr>
              <a:t>SCOPE</a:t>
            </a:r>
            <a:r>
              <a:rPr lang="en-US" altLang="en-US" dirty="0"/>
              <a:t> column.</a:t>
            </a:r>
          </a:p>
          <a:p>
            <a:pPr lvl="1" eaLnBrk="1" hangingPunct="1"/>
            <a:r>
              <a:rPr lang="en-US" altLang="en-US" dirty="0"/>
              <a:t>To modify any existing rolling upgrade parameter, use the </a:t>
            </a:r>
            <a:r>
              <a:rPr lang="en-US" altLang="en-US" dirty="0">
                <a:latin typeface="Courier New" panose="02070309020205020404" pitchFamily="49" charset="0"/>
              </a:rPr>
              <a:t>DBMS_ROLLING.SET_PARAMETER</a:t>
            </a:r>
            <a:r>
              <a:rPr lang="en-US" altLang="en-US" dirty="0"/>
              <a:t> PL/SQL procedure</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597</a:t>
            </a:fld>
            <a:endParaRPr lang="en-US" dirty="0"/>
          </a:p>
        </p:txBody>
      </p:sp>
    </p:spTree>
    <p:extLst>
      <p:ext uri="{BB962C8B-B14F-4D97-AF65-F5344CB8AC3E}">
        <p14:creationId xmlns:p14="http://schemas.microsoft.com/office/powerpoint/2010/main" val="1667788690"/>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After all the necessary parameters are specified, you build an upgrade plan. An upgrade plan is a custom-generated set of instructions that guides your Data Guard configuration through a rolling upgrade. To build an upgrade plan, use the </a:t>
            </a:r>
            <a:r>
              <a:rPr lang="en-US" altLang="en-US" dirty="0">
                <a:latin typeface="Courier New" panose="02070309020205020404" pitchFamily="49" charset="0"/>
              </a:rPr>
              <a:t>DBA_ROLLING.BUILD_PLAN</a:t>
            </a:r>
            <a:r>
              <a:rPr lang="en-US" altLang="en-US" dirty="0"/>
              <a:t> PL/SQL procedure. This procedure requires the configuration to be exactly as described by the plan parameters with all of the instances started and reachable through the network. There are no arguments to specify, because the procedure gets all its input from the </a:t>
            </a:r>
            <a:r>
              <a:rPr lang="en-US" altLang="en-US" dirty="0">
                <a:latin typeface="Courier New" panose="02070309020205020404" pitchFamily="49" charset="0"/>
              </a:rPr>
              <a:t>DBA_ROLLING_PARAMETERS</a:t>
            </a:r>
            <a:r>
              <a:rPr lang="en-US" altLang="en-US" dirty="0"/>
              <a:t> view. The procedure validates plan parameters and performs site-specific validations of resources such as log transport and flash recovery area settings. In general, configuration settings that do not meet best-practice criteria generate a warning message.</a:t>
            </a:r>
          </a:p>
          <a:p>
            <a:pPr lvl="1" eaLnBrk="1" hangingPunct="1"/>
            <a:r>
              <a:rPr lang="en-US" altLang="en-US" dirty="0"/>
              <a:t>After the </a:t>
            </a:r>
            <a:r>
              <a:rPr lang="en-US" altLang="en-US" dirty="0">
                <a:latin typeface="Courier New" panose="02070309020205020404" pitchFamily="49" charset="0"/>
              </a:rPr>
              <a:t>BUILD_PLAN</a:t>
            </a:r>
            <a:r>
              <a:rPr lang="en-US" altLang="en-US" dirty="0"/>
              <a:t> procedure successfully returns, the complete upgrade plan is viewable in the </a:t>
            </a:r>
            <a:r>
              <a:rPr lang="en-US" altLang="en-US" dirty="0">
                <a:latin typeface="Courier New" panose="02070309020205020404" pitchFamily="49" charset="0"/>
              </a:rPr>
              <a:t>DBA_ROLLING_PLAN</a:t>
            </a:r>
            <a:r>
              <a:rPr lang="en-US" altLang="en-US" dirty="0"/>
              <a:t> view. Each record in the view identifies a specific instruction that is scheduled for execution and recorded in the </a:t>
            </a:r>
            <a:r>
              <a:rPr lang="en-US" altLang="en-US" dirty="0">
                <a:latin typeface="Courier New" panose="02070309020205020404" pitchFamily="49" charset="0"/>
              </a:rPr>
              <a:t>DBA_ROLLING_EVENTS</a:t>
            </a:r>
            <a:r>
              <a:rPr lang="en-US" altLang="en-US" dirty="0"/>
              <a:t> view</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598</a:t>
            </a:fld>
            <a:endParaRPr lang="en-US" dirty="0"/>
          </a:p>
        </p:txBody>
      </p:sp>
    </p:spTree>
    <p:extLst>
      <p:ext uri="{BB962C8B-B14F-4D97-AF65-F5344CB8AC3E}">
        <p14:creationId xmlns:p14="http://schemas.microsoft.com/office/powerpoint/2010/main" val="618270640"/>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Execution stage of the rolling upgrade process involves the following five steps:</a:t>
            </a:r>
          </a:p>
          <a:p>
            <a:pPr lvl="2" eaLnBrk="1" hangingPunct="1">
              <a:buNone/>
            </a:pPr>
            <a:r>
              <a:rPr lang="en-US" altLang="en-US" dirty="0"/>
              <a:t>1.	Call the </a:t>
            </a:r>
            <a:r>
              <a:rPr lang="en-US" altLang="en-US" dirty="0">
                <a:latin typeface="Courier New" panose="02070309020205020404" pitchFamily="49" charset="0"/>
              </a:rPr>
              <a:t>DBMS_ROLLING.START_PLAN</a:t>
            </a:r>
            <a:r>
              <a:rPr lang="en-US" altLang="en-US" dirty="0"/>
              <a:t> procedure to configure the future primary and physical standbys designated to protect the future primary.</a:t>
            </a:r>
          </a:p>
          <a:p>
            <a:pPr lvl="2" eaLnBrk="1" hangingPunct="1">
              <a:buNone/>
            </a:pPr>
            <a:r>
              <a:rPr lang="en-US" altLang="en-US" dirty="0"/>
              <a:t>2.	Manually upgrade the Oracle Database software at the future primary database and standbys that protect it.</a:t>
            </a:r>
          </a:p>
          <a:p>
            <a:pPr lvl="2" eaLnBrk="1" hangingPunct="1">
              <a:buNone/>
            </a:pPr>
            <a:r>
              <a:rPr lang="en-US" altLang="en-US" dirty="0"/>
              <a:t>3.	Call the </a:t>
            </a:r>
            <a:r>
              <a:rPr lang="en-US" altLang="en-US" dirty="0">
                <a:latin typeface="Courier New" panose="02070309020205020404" pitchFamily="49" charset="0"/>
              </a:rPr>
              <a:t>DBMS_ROLLING.SWITCHOVER</a:t>
            </a:r>
            <a:r>
              <a:rPr lang="en-US" altLang="en-US" dirty="0"/>
              <a:t> procedure to switch roles between the current primary database and the future primary database.</a:t>
            </a:r>
          </a:p>
          <a:p>
            <a:pPr lvl="2" eaLnBrk="1" hangingPunct="1">
              <a:buNone/>
            </a:pPr>
            <a:r>
              <a:rPr lang="en-US" altLang="en-US" dirty="0"/>
              <a:t>4.	Manually restart the former primary and remaining standby databases on the higher version of the Oracle Database software.</a:t>
            </a:r>
          </a:p>
          <a:p>
            <a:pPr lvl="2" eaLnBrk="1" hangingPunct="1">
              <a:buNone/>
            </a:pPr>
            <a:r>
              <a:rPr lang="en-US" altLang="en-US" dirty="0"/>
              <a:t>5.	Call the </a:t>
            </a:r>
            <a:r>
              <a:rPr lang="en-US" altLang="en-US" dirty="0">
                <a:latin typeface="Courier New" panose="02070309020205020404" pitchFamily="49" charset="0"/>
              </a:rPr>
              <a:t>DBMS_ROLLING.FINISH_PLAN</a:t>
            </a:r>
            <a:r>
              <a:rPr lang="en-US" altLang="en-US" dirty="0"/>
              <a:t> procedure to convert the former primary to a physical standby and to configure the remaining standby databases for recovery of the upgrade redo.</a:t>
            </a:r>
          </a:p>
          <a:p>
            <a:pPr lvl="1" eaLnBrk="1" hangingPunct="1"/>
            <a:r>
              <a:rPr lang="en-US" altLang="en-US" dirty="0"/>
              <a:t>No arguments are required for the </a:t>
            </a:r>
            <a:r>
              <a:rPr lang="en-US" altLang="en-US" dirty="0">
                <a:latin typeface="Courier New" panose="02070309020205020404" pitchFamily="49" charset="0"/>
              </a:rPr>
              <a:t>START_PLAN</a:t>
            </a:r>
            <a:r>
              <a:rPr lang="en-US" altLang="en-US" dirty="0"/>
              <a:t>, </a:t>
            </a:r>
            <a:r>
              <a:rPr lang="en-US" altLang="en-US" dirty="0">
                <a:latin typeface="Courier New" panose="02070309020205020404" pitchFamily="49" charset="0"/>
              </a:rPr>
              <a:t>SWITCHOVER</a:t>
            </a:r>
            <a:r>
              <a:rPr lang="en-US" altLang="en-US" dirty="0"/>
              <a:t>, and </a:t>
            </a:r>
            <a:r>
              <a:rPr lang="en-US" altLang="en-US" dirty="0">
                <a:latin typeface="Courier New" panose="02070309020205020404" pitchFamily="49" charset="0"/>
              </a:rPr>
              <a:t>FINISH_PLAN</a:t>
            </a:r>
            <a:r>
              <a:rPr lang="en-US" altLang="en-US" dirty="0"/>
              <a:t> procedures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599</a:t>
            </a:fld>
            <a:endParaRPr lang="en-US" dirty="0"/>
          </a:p>
        </p:txBody>
      </p:sp>
    </p:spTree>
    <p:extLst>
      <p:ext uri="{BB962C8B-B14F-4D97-AF65-F5344CB8AC3E}">
        <p14:creationId xmlns:p14="http://schemas.microsoft.com/office/powerpoint/2010/main" val="378180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following types of services are available with Data Guard:</a:t>
            </a:r>
          </a:p>
          <a:p>
            <a:pPr lvl="2" eaLnBrk="1" hangingPunct="1"/>
            <a:r>
              <a:rPr lang="en-US" altLang="en-US" b="1" dirty="0"/>
              <a:t>Redo transport services:</a:t>
            </a:r>
            <a:r>
              <a:rPr lang="en-US" altLang="en-US" dirty="0"/>
              <a:t> Control the automated transmittal of redo information from the primary database to one or more standby databases or archival destinations</a:t>
            </a:r>
          </a:p>
          <a:p>
            <a:pPr lvl="2" eaLnBrk="1" hangingPunct="1"/>
            <a:r>
              <a:rPr lang="en-US" altLang="en-US" b="1" dirty="0"/>
              <a:t>Apply services:</a:t>
            </a:r>
            <a:r>
              <a:rPr lang="en-US" altLang="en-US" dirty="0"/>
              <a:t> Control when and how data is applied to the standby database</a:t>
            </a:r>
          </a:p>
          <a:p>
            <a:pPr lvl="3" eaLnBrk="1" hangingPunct="1"/>
            <a:r>
              <a:rPr lang="en-US" altLang="en-US" b="1" dirty="0"/>
              <a:t>Redo Apply:</a:t>
            </a:r>
            <a:r>
              <a:rPr lang="en-US" altLang="en-US" dirty="0"/>
              <a:t> Technology used for physical standby databases. Redo data is applied on the standby database by using Oracle media recovery.</a:t>
            </a:r>
          </a:p>
          <a:p>
            <a:pPr lvl="3" eaLnBrk="1" hangingPunct="1"/>
            <a:r>
              <a:rPr lang="en-US" altLang="en-US" b="1" dirty="0"/>
              <a:t>SQL Apply:</a:t>
            </a:r>
            <a:r>
              <a:rPr lang="en-US" altLang="en-US" dirty="0"/>
              <a:t> Technology used for logical standby databases. The received redo data is first transformed into SQL statements, and then the generated SQL statements are executed on the logical standby database.</a:t>
            </a:r>
          </a:p>
          <a:p>
            <a:pPr lvl="2" eaLnBrk="1" hangingPunct="1"/>
            <a:r>
              <a:rPr lang="en-US" altLang="en-US" b="1" dirty="0"/>
              <a:t>Role management services:</a:t>
            </a:r>
            <a:r>
              <a:rPr lang="en-US" altLang="en-US" dirty="0"/>
              <a:t> A database operates in one of two mutually exclusive roles: primary or standby. Role management services operate in conjunction with redo transport services and apply services to change these roles dynamically as a planned transition (called a </a:t>
            </a:r>
            <a:r>
              <a:rPr lang="en-US" altLang="en-US" i="1" dirty="0"/>
              <a:t>switchover operation</a:t>
            </a:r>
            <a:r>
              <a:rPr lang="en-US" altLang="en-US" dirty="0"/>
              <a:t>) or as a result of database failure due to a failover operation.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6</a:t>
            </a:fld>
            <a:endParaRPr lang="en-US" dirty="0"/>
          </a:p>
        </p:txBody>
      </p:sp>
    </p:spTree>
    <p:extLst>
      <p:ext uri="{BB962C8B-B14F-4D97-AF65-F5344CB8AC3E}">
        <p14:creationId xmlns:p14="http://schemas.microsoft.com/office/powerpoint/2010/main" val="26463424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Notes Placeholder 5">
            <a:extLst>
              <a:ext uri="{FF2B5EF4-FFF2-40B4-BE49-F238E27FC236}">
                <a16:creationId xmlns="" xmlns:a16="http://schemas.microsoft.com/office/drawing/2014/main" id="{E8533974-8AA3-47B6-A7D9-3587DC151908}"/>
              </a:ext>
            </a:extLst>
          </p:cNvPr>
          <p:cNvSpPr>
            <a:spLocks noGrp="1"/>
          </p:cNvSpPr>
          <p:nvPr>
            <p:ph type="body" idx="1"/>
          </p:nvPr>
        </p:nvSpPr>
        <p:spPr>
          <a:xfrm>
            <a:off x="457200" y="449263"/>
            <a:ext cx="6858000" cy="9380537"/>
          </a:xfrm>
        </p:spPr>
        <p:txBody>
          <a:bodyPr/>
          <a:lstStyle/>
          <a:p>
            <a:pPr lvl="1" eaLnBrk="1" hangingPunct="1"/>
            <a:r>
              <a:rPr lang="en-US" altLang="en-US" dirty="0">
                <a:cs typeface="Times New Roman" panose="02020603050405020304" pitchFamily="18" charset="0"/>
              </a:rPr>
              <a:t>The </a:t>
            </a:r>
            <a:r>
              <a:rPr lang="en-US" altLang="en-US" i="1" dirty="0" err="1">
                <a:latin typeface="Courier New" panose="02070309020205020404" pitchFamily="49" charset="0"/>
                <a:cs typeface="Times New Roman" panose="02020603050405020304" pitchFamily="18" charset="0"/>
              </a:rPr>
              <a:t>database_role</a:t>
            </a:r>
            <a:r>
              <a:rPr lang="en-US" altLang="en-US" dirty="0">
                <a:cs typeface="Times New Roman" panose="02020603050405020304" pitchFamily="18" charset="0"/>
              </a:rPr>
              <a:t> keywords are the following:</a:t>
            </a:r>
          </a:p>
          <a:p>
            <a:pPr lvl="2" eaLnBrk="1" hangingPunct="1">
              <a:buSzTx/>
            </a:pPr>
            <a:r>
              <a:rPr lang="en-US" altLang="en-US" b="1" dirty="0">
                <a:latin typeface="Courier New" panose="02070309020205020404" pitchFamily="49" charset="0"/>
                <a:cs typeface="Times New Roman" panose="02020603050405020304" pitchFamily="18" charset="0"/>
              </a:rPr>
              <a:t>PRIMARY_ROLE</a:t>
            </a:r>
            <a:r>
              <a:rPr lang="en-US" altLang="en-US" b="1" dirty="0">
                <a:cs typeface="Times New Roman" panose="02020603050405020304" pitchFamily="18" charset="0"/>
              </a:rPr>
              <a:t>:</a:t>
            </a:r>
            <a:r>
              <a:rPr lang="en-US" altLang="en-US" dirty="0">
                <a:cs typeface="Times New Roman" panose="02020603050405020304" pitchFamily="18" charset="0"/>
              </a:rPr>
              <a:t> This destination is used only when the database is in the primary database role.</a:t>
            </a:r>
          </a:p>
          <a:p>
            <a:pPr lvl="2" eaLnBrk="1" hangingPunct="1">
              <a:buSzTx/>
            </a:pPr>
            <a:r>
              <a:rPr lang="en-US" altLang="en-US" b="1" dirty="0">
                <a:latin typeface="Courier New" panose="02070309020205020404" pitchFamily="49" charset="0"/>
                <a:cs typeface="Times New Roman" panose="02020603050405020304" pitchFamily="18" charset="0"/>
              </a:rPr>
              <a:t>STANDBY_ROLE</a:t>
            </a:r>
            <a:r>
              <a:rPr lang="en-US" altLang="en-US" b="1" dirty="0">
                <a:cs typeface="Times New Roman" panose="02020603050405020304" pitchFamily="18" charset="0"/>
              </a:rPr>
              <a:t>:</a:t>
            </a:r>
            <a:r>
              <a:rPr lang="en-US" altLang="en-US" dirty="0">
                <a:cs typeface="Times New Roman" panose="02020603050405020304" pitchFamily="18" charset="0"/>
              </a:rPr>
              <a:t> This destination is used only when the database is in the standby (logical or physical) role.</a:t>
            </a:r>
          </a:p>
          <a:p>
            <a:pPr lvl="2" eaLnBrk="1" hangingPunct="1">
              <a:buSzTx/>
            </a:pPr>
            <a:r>
              <a:rPr lang="en-US" altLang="en-US" b="1" dirty="0">
                <a:latin typeface="Courier New" panose="02070309020205020404" pitchFamily="49" charset="0"/>
                <a:cs typeface="Times New Roman" panose="02020603050405020304" pitchFamily="18" charset="0"/>
              </a:rPr>
              <a:t>ALL_ROLES</a:t>
            </a:r>
            <a:r>
              <a:rPr lang="en-US" altLang="en-US" b="1" dirty="0">
                <a:cs typeface="Times New Roman" panose="02020603050405020304" pitchFamily="18" charset="0"/>
              </a:rPr>
              <a:t>:</a:t>
            </a:r>
            <a:r>
              <a:rPr lang="en-US" altLang="en-US" dirty="0">
                <a:cs typeface="Times New Roman" panose="02020603050405020304" pitchFamily="18" charset="0"/>
              </a:rPr>
              <a:t> This destination is used when the database is in either the primary or the standby (logical or physical) role.</a:t>
            </a:r>
          </a:p>
          <a:p>
            <a:pPr lvl="1" eaLnBrk="1" hangingPunct="1"/>
            <a:r>
              <a:rPr lang="en-US" altLang="en-US" b="1" dirty="0">
                <a:cs typeface="Times New Roman" panose="02020603050405020304" pitchFamily="18" charset="0"/>
              </a:rPr>
              <a:t>Note:</a:t>
            </a:r>
            <a:r>
              <a:rPr lang="en-US" altLang="en-US" dirty="0">
                <a:cs typeface="Times New Roman" panose="02020603050405020304" pitchFamily="18" charset="0"/>
              </a:rPr>
              <a:t> Because the keywords are unique, the </a:t>
            </a:r>
            <a:r>
              <a:rPr lang="en-US" altLang="en-US" i="1" dirty="0" err="1">
                <a:latin typeface="Courier New" panose="02070309020205020404" pitchFamily="49" charset="0"/>
                <a:cs typeface="Times New Roman" panose="02020603050405020304" pitchFamily="18" charset="0"/>
              </a:rPr>
              <a:t>archival_source</a:t>
            </a:r>
            <a:r>
              <a:rPr lang="en-US" altLang="en-US" dirty="0">
                <a:cs typeface="Times New Roman" panose="02020603050405020304" pitchFamily="18" charset="0"/>
              </a:rPr>
              <a:t> and </a:t>
            </a:r>
            <a:r>
              <a:rPr lang="en-US" altLang="en-US" i="1" dirty="0" err="1">
                <a:latin typeface="Courier New" panose="02070309020205020404" pitchFamily="49" charset="0"/>
                <a:cs typeface="Times New Roman" panose="02020603050405020304" pitchFamily="18" charset="0"/>
              </a:rPr>
              <a:t>database_role</a:t>
            </a:r>
            <a:r>
              <a:rPr lang="en-US" altLang="en-US" i="1" dirty="0">
                <a:cs typeface="Times New Roman" panose="02020603050405020304" pitchFamily="18" charset="0"/>
              </a:rPr>
              <a:t> </a:t>
            </a:r>
            <a:r>
              <a:rPr lang="en-US" altLang="en-US" dirty="0">
                <a:cs typeface="Times New Roman" panose="02020603050405020304" pitchFamily="18" charset="0"/>
              </a:rPr>
              <a:t>values can be specified in any order.</a:t>
            </a:r>
          </a:p>
          <a:p>
            <a:pPr lvl="1" eaLnBrk="1" hangingPunct="1"/>
            <a:r>
              <a:rPr lang="en-US" altLang="en-US" dirty="0">
                <a:cs typeface="Times New Roman" panose="02020603050405020304" pitchFamily="18" charset="0"/>
              </a:rPr>
              <a:t>For example, </a:t>
            </a:r>
            <a:r>
              <a:rPr lang="en-US" altLang="en-US" dirty="0">
                <a:latin typeface="Courier New" panose="02070309020205020404" pitchFamily="49" charset="0"/>
                <a:cs typeface="Times New Roman" panose="02020603050405020304" pitchFamily="18" charset="0"/>
              </a:rPr>
              <a:t>VALID_FOR=(PRIMARY_ROLE,ONLINE_LOGFILE)</a:t>
            </a:r>
            <a:r>
              <a:rPr lang="en-US" altLang="en-US" dirty="0">
                <a:cs typeface="Times New Roman" panose="02020603050405020304" pitchFamily="18" charset="0"/>
              </a:rPr>
              <a:t> is functionally equivalent to </a:t>
            </a:r>
            <a:r>
              <a:rPr lang="en-US" altLang="en-US" dirty="0">
                <a:latin typeface="Courier New" panose="02070309020205020404" pitchFamily="49" charset="0"/>
                <a:cs typeface="Times New Roman" panose="02020603050405020304" pitchFamily="18" charset="0"/>
              </a:rPr>
              <a:t>VALID_FOR=(ONLINE_LOGFILE,PRIMARY_ROLE)</a:t>
            </a:r>
            <a:r>
              <a:rPr lang="en-US" altLang="en-US" dirty="0">
                <a:cs typeface="Times New Roman" panose="02020603050405020304" pitchFamily="18" charset="0"/>
              </a:rPr>
              <a:t>.</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60</a:t>
            </a:fld>
            <a:endParaRPr lang="en-US" dirty="0"/>
          </a:p>
        </p:txBody>
      </p:sp>
    </p:spTree>
    <p:extLst>
      <p:ext uri="{BB962C8B-B14F-4D97-AF65-F5344CB8AC3E}">
        <p14:creationId xmlns:p14="http://schemas.microsoft.com/office/powerpoint/2010/main" val="3988850609"/>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steps to perform a rolling upgrade by using </a:t>
            </a:r>
            <a:r>
              <a:rPr lang="en-US" altLang="en-US" dirty="0">
                <a:latin typeface="Courier New" panose="02070309020205020404" pitchFamily="49" charset="0"/>
                <a:cs typeface="Courier New" panose="02070309020205020404" pitchFamily="49" charset="0"/>
              </a:rPr>
              <a:t>DBMS_ROLLING</a:t>
            </a:r>
            <a:r>
              <a:rPr lang="en-US" altLang="en-US" dirty="0"/>
              <a:t> on a multitenant container database are no different from non-CDB environments, but there are additional requirements and considerations.</a:t>
            </a:r>
          </a:p>
          <a:p>
            <a:pPr lvl="1"/>
            <a:r>
              <a:rPr lang="en-US" altLang="en-US" dirty="0"/>
              <a:t>The additional requirements when you use </a:t>
            </a:r>
            <a:r>
              <a:rPr lang="en-US" altLang="en-US" dirty="0">
                <a:latin typeface="Courier New" panose="02070309020205020404" pitchFamily="49" charset="0"/>
                <a:cs typeface="Courier New" panose="02070309020205020404" pitchFamily="49" charset="0"/>
              </a:rPr>
              <a:t>DBMS_ROLLING</a:t>
            </a:r>
            <a:r>
              <a:rPr lang="en-US" altLang="en-US" dirty="0"/>
              <a:t> to perform a rolling upgrade on a CDB are as follows:</a:t>
            </a:r>
          </a:p>
          <a:p>
            <a:pPr lvl="2"/>
            <a:r>
              <a:rPr lang="en-US" altLang="en-US" dirty="0"/>
              <a:t>The TNS services referenced in the </a:t>
            </a:r>
            <a:r>
              <a:rPr lang="en-US" altLang="en-US" dirty="0">
                <a:latin typeface="Courier New" panose="02070309020205020404" pitchFamily="49" charset="0"/>
                <a:cs typeface="Courier New" panose="02070309020205020404" pitchFamily="49" charset="0"/>
              </a:rPr>
              <a:t>LOG_ARCHIVE_DEST_</a:t>
            </a:r>
            <a:r>
              <a:rPr lang="en-US" altLang="en-US" i="1" dirty="0">
                <a:latin typeface="Courier New" panose="02070309020205020404" pitchFamily="49" charset="0"/>
                <a:cs typeface="Courier New" panose="02070309020205020404" pitchFamily="49" charset="0"/>
              </a:rPr>
              <a:t>n</a:t>
            </a:r>
            <a:r>
              <a:rPr lang="en-US" altLang="en-US" dirty="0">
                <a:latin typeface="Courier New" panose="02070309020205020404" pitchFamily="49" charset="0"/>
                <a:cs typeface="Courier New" panose="02070309020205020404" pitchFamily="49" charset="0"/>
              </a:rPr>
              <a:t> </a:t>
            </a:r>
            <a:r>
              <a:rPr lang="en-US" altLang="en-US" dirty="0"/>
              <a:t>parameters must be services that resolve to the root container of the destination database. The process assisting </a:t>
            </a:r>
            <a:r>
              <a:rPr lang="en-US" altLang="en-US" dirty="0">
                <a:latin typeface="Courier New" panose="02070309020205020404" pitchFamily="49" charset="0"/>
                <a:cs typeface="Courier New" panose="02070309020205020404" pitchFamily="49" charset="0"/>
              </a:rPr>
              <a:t>DBMS_ROLLING</a:t>
            </a:r>
            <a:r>
              <a:rPr lang="en-US" altLang="en-US" dirty="0"/>
              <a:t> performs numerous operations that can execute only from the root container.</a:t>
            </a:r>
          </a:p>
          <a:p>
            <a:pPr lvl="2"/>
            <a:r>
              <a:rPr lang="en-US" altLang="en-US" dirty="0"/>
              <a:t>All container databases on the transient logical standby must be plugged in and opened before calling </a:t>
            </a:r>
            <a:r>
              <a:rPr lang="en-US" altLang="en-US" dirty="0">
                <a:latin typeface="Courier New" panose="02070309020205020404" pitchFamily="49" charset="0"/>
                <a:cs typeface="Courier New" panose="02070309020205020404" pitchFamily="49" charset="0"/>
              </a:rPr>
              <a:t>DBMS_ROLLING.SWITCHOVER</a:t>
            </a:r>
            <a:r>
              <a:rPr lang="en-US" altLang="en-US" dirty="0"/>
              <a:t>. This eliminates the possibility that the logical standby apply engine will halt because it cannot apply to a given PDB.</a:t>
            </a:r>
          </a:p>
          <a:p>
            <a:pPr lvl="1"/>
            <a:r>
              <a:rPr lang="en-US" altLang="en-US" dirty="0"/>
              <a:t>Installing, upgrading, or patching of applications installed in application containers is not supported while a </a:t>
            </a:r>
            <a:r>
              <a:rPr lang="en-US" altLang="en-US" dirty="0">
                <a:latin typeface="Courier New" panose="02070309020205020404" pitchFamily="49" charset="0"/>
                <a:cs typeface="Courier New" panose="02070309020205020404" pitchFamily="49" charset="0"/>
              </a:rPr>
              <a:t>DBMS_ROLLING</a:t>
            </a:r>
            <a:r>
              <a:rPr lang="en-US" altLang="en-US" dirty="0"/>
              <a:t> upgrade is in progress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600</a:t>
            </a:fld>
            <a:endParaRPr lang="en-US" dirty="0"/>
          </a:p>
        </p:txBody>
      </p:sp>
    </p:spTree>
    <p:extLst>
      <p:ext uri="{BB962C8B-B14F-4D97-AF65-F5344CB8AC3E}">
        <p14:creationId xmlns:p14="http://schemas.microsoft.com/office/powerpoint/2010/main" val="942862595"/>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 xmlns:a16="http://schemas.microsoft.com/office/drawing/2014/main" id="{08EC1905-AA69-42D5-A030-93E33404CCD1}"/>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601</a:t>
            </a:fld>
            <a:endParaRPr lang="en-US" dirty="0"/>
          </a:p>
        </p:txBody>
      </p:sp>
    </p:spTree>
    <p:extLst>
      <p:ext uri="{BB962C8B-B14F-4D97-AF65-F5344CB8AC3E}">
        <p14:creationId xmlns:p14="http://schemas.microsoft.com/office/powerpoint/2010/main" val="1142250534"/>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 xmlns:a16="http://schemas.microsoft.com/office/drawing/2014/main" id="{91908E65-E4C1-40B1-BDD7-4196C458721A}"/>
              </a:ext>
            </a:extLst>
          </p:cNvPr>
          <p:cNvSpPr>
            <a:spLocks noGrp="1" noChangeArrowheads="1"/>
          </p:cNvSpPr>
          <p:nvPr>
            <p:ph type="body" idx="1"/>
          </p:nvPr>
        </p:nvSpPr>
        <p:spPr/>
        <p:txBody>
          <a:bodyPr/>
          <a:lstStyle/>
          <a:p>
            <a:r>
              <a:rPr lang="en-US" altLang="en-US" dirty="0"/>
              <a:t>Answer: a</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602</a:t>
            </a:fld>
            <a:endParaRPr lang="en-US" dirty="0"/>
          </a:p>
        </p:txBody>
      </p:sp>
    </p:spTree>
    <p:extLst>
      <p:ext uri="{BB962C8B-B14F-4D97-AF65-F5344CB8AC3E}">
        <p14:creationId xmlns:p14="http://schemas.microsoft.com/office/powerpoint/2010/main" val="1381672099"/>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19 - </a:t>
            </a:r>
            <a:fld id="{7C951E65-0BAA-4B24-AD87-683F8269D8DB}" type="slidenum">
              <a:rPr lang="en-US" smtClean="0"/>
              <a:pPr>
                <a:defRPr/>
              </a:pPr>
              <a:t>603</a:t>
            </a:fld>
            <a:endParaRPr lang="en-US" dirty="0"/>
          </a:p>
        </p:txBody>
      </p:sp>
    </p:spTree>
    <p:extLst>
      <p:ext uri="{BB962C8B-B14F-4D97-AF65-F5344CB8AC3E}">
        <p14:creationId xmlns:p14="http://schemas.microsoft.com/office/powerpoint/2010/main" val="1666339868"/>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8913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 the table in the slide, </a:t>
            </a:r>
            <a:r>
              <a:rPr lang="en-US" altLang="en-US" i="1" dirty="0"/>
              <a:t>Valid</a:t>
            </a:r>
            <a:r>
              <a:rPr lang="en-US" altLang="en-US" dirty="0"/>
              <a:t> indicates that the archive log destination is used in a database that is in the role defined by the column heading. </a:t>
            </a:r>
            <a:r>
              <a:rPr lang="en-US" altLang="en-US" i="1" dirty="0"/>
              <a:t>Ignored</a:t>
            </a:r>
            <a:r>
              <a:rPr lang="en-US" altLang="en-US" dirty="0"/>
              <a:t> means that the archive log destination is not appropriate and that a destination of this type is ignored. An ignored destination does not generate an error.</a:t>
            </a:r>
          </a:p>
          <a:p>
            <a:pPr lvl="1" eaLnBrk="1" hangingPunct="1"/>
            <a:r>
              <a:rPr lang="en-US" altLang="en-US" dirty="0"/>
              <a:t>There is only one invalid combination: </a:t>
            </a:r>
            <a:r>
              <a:rPr lang="en-US" altLang="en-US" dirty="0">
                <a:latin typeface="Courier New" panose="02070309020205020404" pitchFamily="49" charset="0"/>
              </a:rPr>
              <a:t>STANDBY_LOGFILE</a:t>
            </a:r>
            <a:r>
              <a:rPr lang="en-US" altLang="en-US" dirty="0"/>
              <a:t>, </a:t>
            </a:r>
            <a:r>
              <a:rPr lang="en-US" altLang="en-US" dirty="0">
                <a:latin typeface="Courier New" panose="02070309020205020404" pitchFamily="49" charset="0"/>
              </a:rPr>
              <a:t>PRIMARY_ROLE</a:t>
            </a:r>
            <a:r>
              <a:rPr lang="en-US" altLang="en-US" dirty="0"/>
              <a:t>. Specifying this combination causes an error for all database roles. If it is set, you receive the following error at startup: </a:t>
            </a:r>
          </a:p>
          <a:p>
            <a:pPr lvl="4" eaLnBrk="1" hangingPunct="1"/>
            <a:r>
              <a:rPr lang="en-US" altLang="en-US" dirty="0"/>
              <a:t>ORA-16026: The parameter LOG_ARCHIVE_DEST_n contains an invalid attribute value</a:t>
            </a:r>
          </a:p>
          <a:p>
            <a:pPr lvl="1" eaLnBrk="1" hangingPunct="1"/>
            <a:r>
              <a:rPr lang="en-US" altLang="en-US" b="1" dirty="0"/>
              <a:t>Note:</a:t>
            </a:r>
            <a:r>
              <a:rPr lang="en-US" altLang="en-US" dirty="0"/>
              <a:t> Both single and plural forms of the keywords are valid. For example, you can specify either </a:t>
            </a:r>
            <a:r>
              <a:rPr lang="en-US" altLang="en-US" dirty="0">
                <a:latin typeface="Courier New" panose="02070309020205020404" pitchFamily="49" charset="0"/>
              </a:rPr>
              <a:t>PRIMARY_ROLE</a:t>
            </a:r>
            <a:r>
              <a:rPr lang="en-US" altLang="en-US" dirty="0"/>
              <a:t> or </a:t>
            </a:r>
            <a:r>
              <a:rPr lang="en-US" altLang="en-US" dirty="0">
                <a:latin typeface="Courier New" panose="02070309020205020404" pitchFamily="49" charset="0"/>
              </a:rPr>
              <a:t>PRIMARY_ROLES</a:t>
            </a:r>
            <a:r>
              <a:rPr lang="en-US" altLang="en-US" dirty="0"/>
              <a:t>, as well as </a:t>
            </a:r>
            <a:r>
              <a:rPr lang="en-US" altLang="en-US" dirty="0">
                <a:latin typeface="Courier New" panose="02070309020205020404" pitchFamily="49" charset="0"/>
              </a:rPr>
              <a:t>ONLINE_LOGFILE</a:t>
            </a:r>
            <a:r>
              <a:rPr lang="en-US" altLang="en-US" dirty="0"/>
              <a:t> or </a:t>
            </a:r>
            <a:r>
              <a:rPr lang="en-US" altLang="en-US" dirty="0">
                <a:latin typeface="Courier New" panose="02070309020205020404" pitchFamily="49" charset="0"/>
              </a:rPr>
              <a:t>ONLINE_LOGFILES</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61</a:t>
            </a:fld>
            <a:endParaRPr lang="en-US" dirty="0"/>
          </a:p>
        </p:txBody>
      </p:sp>
    </p:spTree>
    <p:extLst>
      <p:ext uri="{BB962C8B-B14F-4D97-AF65-F5344CB8AC3E}">
        <p14:creationId xmlns:p14="http://schemas.microsoft.com/office/powerpoint/2010/main" val="1813700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following attributes of the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initialization parameter define the redo transport mode that is used by the primary database to send redo to the standby database.</a:t>
            </a:r>
          </a:p>
          <a:p>
            <a:pPr lvl="2" eaLnBrk="1" hangingPunct="1"/>
            <a:r>
              <a:rPr lang="en-US" altLang="en-US" b="1" dirty="0">
                <a:latin typeface="Courier New" panose="02070309020205020404" pitchFamily="49" charset="0"/>
              </a:rPr>
              <a:t>SYNC</a:t>
            </a:r>
            <a:r>
              <a:rPr lang="en-US" altLang="en-US" b="1" dirty="0"/>
              <a:t>:</a:t>
            </a:r>
            <a:r>
              <a:rPr lang="en-US" altLang="en-US" dirty="0"/>
              <a:t> Specifies that redo data generated by a transaction must have been received at a destination that has this attribute before the transaction can commit; otherwise, the destination is deemed to have failed. In a configuration with multiple </a:t>
            </a:r>
            <a:r>
              <a:rPr lang="en-US" altLang="en-US" dirty="0">
                <a:latin typeface="Courier New" panose="02070309020205020404" pitchFamily="49" charset="0"/>
              </a:rPr>
              <a:t>SYNC</a:t>
            </a:r>
            <a:r>
              <a:rPr lang="en-US" altLang="en-US" dirty="0"/>
              <a:t> destinations, the redo must be processed as described here for every </a:t>
            </a:r>
            <a:r>
              <a:rPr lang="en-US" altLang="en-US" dirty="0">
                <a:latin typeface="Courier New" panose="02070309020205020404" pitchFamily="49" charset="0"/>
              </a:rPr>
              <a:t>SYNC</a:t>
            </a:r>
            <a:r>
              <a:rPr lang="en-US" altLang="en-US" dirty="0"/>
              <a:t> destination.</a:t>
            </a:r>
          </a:p>
          <a:p>
            <a:pPr lvl="2" eaLnBrk="1" hangingPunct="1"/>
            <a:r>
              <a:rPr lang="en-US" altLang="en-US" b="1" dirty="0">
                <a:latin typeface="Courier New" panose="02070309020205020404" pitchFamily="49" charset="0"/>
              </a:rPr>
              <a:t>ASYNC</a:t>
            </a:r>
            <a:r>
              <a:rPr lang="en-US" altLang="en-US" b="1" dirty="0"/>
              <a:t> (default):</a:t>
            </a:r>
            <a:r>
              <a:rPr lang="en-US" altLang="en-US" dirty="0"/>
              <a:t> Specifies that redo data generated by a transaction need not have been received at a destination that has this attribute before the transaction can commit</a:t>
            </a:r>
          </a:p>
          <a:p>
            <a:pPr lvl="2" eaLnBrk="1" hangingPunct="1"/>
            <a:r>
              <a:rPr lang="en-US" altLang="en-US" b="1" dirty="0">
                <a:latin typeface="Courier New" panose="02070309020205020404" pitchFamily="49" charset="0"/>
              </a:rPr>
              <a:t>AFFIRM</a:t>
            </a:r>
            <a:r>
              <a:rPr lang="en-US" altLang="en-US" b="1" dirty="0"/>
              <a:t>:</a:t>
            </a:r>
            <a:r>
              <a:rPr lang="en-US" altLang="en-US" dirty="0"/>
              <a:t> Specifies that a redo transport destination acknowledges received redo data </a:t>
            </a:r>
            <a:r>
              <a:rPr lang="en-US" altLang="en-US" i="1" dirty="0"/>
              <a:t>after </a:t>
            </a:r>
            <a:r>
              <a:rPr lang="en-US" altLang="en-US" dirty="0"/>
              <a:t>writing it to the standby redo log</a:t>
            </a:r>
          </a:p>
          <a:p>
            <a:pPr lvl="2" eaLnBrk="1" hangingPunct="1"/>
            <a:r>
              <a:rPr lang="en-US" altLang="en-US" b="1" dirty="0">
                <a:latin typeface="Courier New" panose="02070309020205020404" pitchFamily="49" charset="0"/>
              </a:rPr>
              <a:t>NOAFFIRM</a:t>
            </a:r>
            <a:r>
              <a:rPr lang="en-US" altLang="en-US" b="1" dirty="0"/>
              <a:t>:</a:t>
            </a:r>
            <a:r>
              <a:rPr lang="en-US" altLang="en-US" dirty="0"/>
              <a:t> Specifies that a redo transport destination acknowledges received redo data </a:t>
            </a:r>
            <a:r>
              <a:rPr lang="en-US" altLang="en-US" i="1" dirty="0"/>
              <a:t>before</a:t>
            </a:r>
            <a:r>
              <a:rPr lang="en-US" altLang="en-US" dirty="0"/>
              <a:t> writing it to the standby redo log</a:t>
            </a:r>
          </a:p>
          <a:p>
            <a:pPr lvl="1" eaLnBrk="1" hangingPunct="1"/>
            <a:r>
              <a:rPr lang="en-US" altLang="en-US" dirty="0"/>
              <a:t>If neither the </a:t>
            </a:r>
            <a:r>
              <a:rPr lang="en-US" altLang="en-US" dirty="0">
                <a:latin typeface="Courier New" panose="02070309020205020404" pitchFamily="49" charset="0"/>
              </a:rPr>
              <a:t>AFFIRM</a:t>
            </a:r>
            <a:r>
              <a:rPr lang="en-US" altLang="en-US" dirty="0"/>
              <a:t> nor the </a:t>
            </a:r>
            <a:r>
              <a:rPr lang="en-US" altLang="en-US" dirty="0">
                <a:latin typeface="Courier New" panose="02070309020205020404" pitchFamily="49" charset="0"/>
              </a:rPr>
              <a:t>NOAFFIRM</a:t>
            </a:r>
            <a:r>
              <a:rPr lang="en-US" altLang="en-US" dirty="0"/>
              <a:t> attribute is specified, the default is </a:t>
            </a:r>
            <a:r>
              <a:rPr lang="en-US" altLang="en-US" dirty="0">
                <a:latin typeface="Courier New" panose="02070309020205020404" pitchFamily="49" charset="0"/>
              </a:rPr>
              <a:t>AFFIRM</a:t>
            </a:r>
            <a:r>
              <a:rPr lang="en-US" altLang="en-US" dirty="0"/>
              <a:t> when the </a:t>
            </a:r>
            <a:r>
              <a:rPr lang="en-US" altLang="en-US" dirty="0">
                <a:latin typeface="Courier New" panose="02070309020205020404" pitchFamily="49" charset="0"/>
              </a:rPr>
              <a:t>SYNC</a:t>
            </a:r>
            <a:r>
              <a:rPr lang="en-US" altLang="en-US" dirty="0"/>
              <a:t> attribute is specified and </a:t>
            </a:r>
            <a:r>
              <a:rPr lang="en-US" altLang="en-US" dirty="0">
                <a:latin typeface="Courier New" panose="02070309020205020404" pitchFamily="49" charset="0"/>
              </a:rPr>
              <a:t>NOAFFIRM</a:t>
            </a:r>
            <a:r>
              <a:rPr lang="en-US" altLang="en-US" dirty="0"/>
              <a:t> when the </a:t>
            </a:r>
            <a:r>
              <a:rPr lang="en-US" altLang="en-US" dirty="0">
                <a:latin typeface="Courier New" panose="02070309020205020404" pitchFamily="49" charset="0"/>
              </a:rPr>
              <a:t>ASYNC</a:t>
            </a:r>
            <a:r>
              <a:rPr lang="en-US" altLang="en-US" dirty="0"/>
              <a:t> attribute is specified.</a:t>
            </a:r>
          </a:p>
          <a:p>
            <a:pPr lvl="1" eaLnBrk="1" hangingPunct="1"/>
            <a:r>
              <a:rPr lang="en-US" altLang="en-US" b="1" dirty="0"/>
              <a:t>Note:</a:t>
            </a:r>
            <a:r>
              <a:rPr lang="en-US" altLang="en-US" dirty="0"/>
              <a:t> Specifying the </a:t>
            </a:r>
            <a:r>
              <a:rPr lang="en-US" altLang="en-US" dirty="0">
                <a:latin typeface="Courier New" panose="02070309020205020404" pitchFamily="49" charset="0"/>
                <a:cs typeface="Courier New" panose="02070309020205020404" pitchFamily="49" charset="0"/>
              </a:rPr>
              <a:t>AFFIRM</a:t>
            </a:r>
            <a:r>
              <a:rPr lang="en-US" altLang="en-US" dirty="0"/>
              <a:t> attribute without the </a:t>
            </a:r>
            <a:r>
              <a:rPr lang="en-US" altLang="en-US" dirty="0">
                <a:latin typeface="Courier New" panose="02070309020205020404" pitchFamily="49" charset="0"/>
                <a:cs typeface="Courier New" panose="02070309020205020404" pitchFamily="49" charset="0"/>
              </a:rPr>
              <a:t>SYNC</a:t>
            </a:r>
            <a:r>
              <a:rPr lang="en-US" altLang="en-US" dirty="0"/>
              <a:t> attribute is deprecated and will not be supported in future releases</a:t>
            </a:r>
            <a:r>
              <a:rPr lang="en-US" altLang="en-US" dirty="0" smtClean="0"/>
              <a:t>.</a:t>
            </a:r>
            <a:endParaRPr lang="en-US" alt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62</a:t>
            </a:fld>
            <a:endParaRPr lang="en-US" dirty="0"/>
          </a:p>
        </p:txBody>
      </p:sp>
    </p:spTree>
    <p:extLst>
      <p:ext uri="{BB962C8B-B14F-4D97-AF65-F5344CB8AC3E}">
        <p14:creationId xmlns:p14="http://schemas.microsoft.com/office/powerpoint/2010/main" val="6140229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parameters listed in the slide are required if the disk configuration is not the same for the primary and standby databases. The parameters are also applicable when the primary database is transitioned to a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63</a:t>
            </a:fld>
            <a:endParaRPr lang="en-US" dirty="0"/>
          </a:p>
        </p:txBody>
      </p:sp>
    </p:spTree>
    <p:extLst>
      <p:ext uri="{BB962C8B-B14F-4D97-AF65-F5344CB8AC3E}">
        <p14:creationId xmlns:p14="http://schemas.microsoft.com/office/powerpoint/2010/main" val="3236180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files are added to the standby database, the </a:t>
            </a:r>
            <a:r>
              <a:rPr lang="en-US" altLang="en-US" dirty="0">
                <a:latin typeface="Courier New" panose="02070309020205020404" pitchFamily="49" charset="0"/>
              </a:rPr>
              <a:t>DB_FILE_NAME_CONVERT</a:t>
            </a:r>
            <a:r>
              <a:rPr lang="en-US" altLang="en-US" dirty="0"/>
              <a:t> parameter is used to convert the data file name on the primary database to a data file name on the standby database. The file must exist and be writable on the physical standby database; if it is not, the recovery process halts with an error.</a:t>
            </a:r>
          </a:p>
          <a:p>
            <a:pPr lvl="1" eaLnBrk="1" hangingPunct="1"/>
            <a:r>
              <a:rPr lang="en-US" altLang="en-US" dirty="0"/>
              <a:t>You specify the path name and file name location of the primary database data files followed by the standby location by setting the value of this parameter to two strings. The first string is the pattern found in the data file names on the primary database. The second string is the pattern found in the data file names on the physical standby database. You can use as many pairs of primary and standby replacement strings as required. You can use single or double quotation marks. Parentheses are optional.</a:t>
            </a:r>
          </a:p>
          <a:p>
            <a:pPr lvl="1" eaLnBrk="1" hangingPunct="1"/>
            <a:r>
              <a:rPr lang="en-US" altLang="en-US" dirty="0"/>
              <a:t>In the example in the slide, </a:t>
            </a:r>
            <a:r>
              <a:rPr lang="en-US" altLang="en-US" dirty="0">
                <a:latin typeface="Courier New" panose="02070309020205020404" pitchFamily="49" charset="0"/>
              </a:rPr>
              <a:t>/u01/…/boston/</a:t>
            </a:r>
            <a:r>
              <a:rPr lang="en-US" altLang="en-US" dirty="0"/>
              <a:t> and </a:t>
            </a:r>
            <a:r>
              <a:rPr lang="en-US" altLang="en-US" dirty="0">
                <a:latin typeface="Courier New" panose="02070309020205020404" pitchFamily="49" charset="0"/>
              </a:rPr>
              <a:t>/u02/…boston/</a:t>
            </a:r>
            <a:r>
              <a:rPr lang="en-US" altLang="en-US" dirty="0"/>
              <a:t> are used to match file names coming from the primary database. </a:t>
            </a:r>
            <a:r>
              <a:rPr lang="en-US" altLang="en-US" dirty="0">
                <a:latin typeface="Courier New" panose="02070309020205020404" pitchFamily="49" charset="0"/>
              </a:rPr>
              <a:t>/u01/…/london/</a:t>
            </a:r>
            <a:r>
              <a:rPr lang="en-US" altLang="en-US" dirty="0"/>
              <a:t> and </a:t>
            </a:r>
            <a:r>
              <a:rPr lang="en-US" altLang="en-US" dirty="0">
                <a:latin typeface="Courier New" panose="02070309020205020404" pitchFamily="49" charset="0"/>
              </a:rPr>
              <a:t>/u02/…/london/</a:t>
            </a:r>
            <a:r>
              <a:rPr lang="en-US" altLang="en-US" dirty="0"/>
              <a:t> are the corresponding strings for the physical standby database. A file on the primary database named </a:t>
            </a:r>
            <a:r>
              <a:rPr lang="en-US" altLang="en-US" dirty="0">
                <a:latin typeface="Courier New" panose="02070309020205020404" pitchFamily="49" charset="0"/>
              </a:rPr>
              <a:t>/u01/…/boston/system01.dbf</a:t>
            </a:r>
            <a:r>
              <a:rPr lang="en-US" altLang="en-US" dirty="0"/>
              <a:t> is converted to </a:t>
            </a:r>
            <a:r>
              <a:rPr lang="en-US" altLang="en-US" dirty="0">
                <a:latin typeface="Courier New" panose="02070309020205020404" pitchFamily="49" charset="0"/>
              </a:rPr>
              <a:t>/u01/…/london/system01.dbf</a:t>
            </a:r>
            <a:r>
              <a:rPr lang="en-US" altLang="en-US" dirty="0"/>
              <a:t> on the standby database.</a:t>
            </a:r>
          </a:p>
          <a:p>
            <a:pPr lvl="1" eaLnBrk="1" hangingPunct="1"/>
            <a:r>
              <a:rPr lang="en-US" altLang="en-US" dirty="0"/>
              <a:t>Multiple pairs can be specified such as </a:t>
            </a:r>
            <a:r>
              <a:rPr lang="en-US" altLang="en-US" dirty="0">
                <a:latin typeface="Courier New" panose="02070309020205020404" pitchFamily="49" charset="0"/>
                <a:cs typeface="Courier New" panose="02070309020205020404" pitchFamily="49" charset="0"/>
              </a:rPr>
              <a:t>('a','b','1','2')</a:t>
            </a:r>
            <a:r>
              <a:rPr lang="en-US" altLang="en-US" dirty="0"/>
              <a:t>.</a:t>
            </a:r>
          </a:p>
          <a:p>
            <a:pPr lvl="1" eaLnBrk="1" hangingPunct="1"/>
            <a:r>
              <a:rPr lang="en-US" altLang="en-US" b="1" dirty="0"/>
              <a:t>Note:</a:t>
            </a:r>
            <a:r>
              <a:rPr lang="en-US" altLang="en-US" dirty="0"/>
              <a:t> If the standby database uses Oracle Managed Files (OMF), do not set the </a:t>
            </a:r>
            <a:r>
              <a:rPr lang="en-US" altLang="en-US" dirty="0">
                <a:latin typeface="Courier New" panose="02070309020205020404" pitchFamily="49" charset="0"/>
              </a:rPr>
              <a:t>DB_FILE_NAME_CONVERT</a:t>
            </a:r>
            <a:r>
              <a:rPr lang="en-US" altLang="en-US" dirty="0"/>
              <a:t> parameter. There is a 255-character limit on this parameter.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64</a:t>
            </a:fld>
            <a:endParaRPr lang="en-US" dirty="0"/>
          </a:p>
        </p:txBody>
      </p:sp>
    </p:spTree>
    <p:extLst>
      <p:ext uri="{BB962C8B-B14F-4D97-AF65-F5344CB8AC3E}">
        <p14:creationId xmlns:p14="http://schemas.microsoft.com/office/powerpoint/2010/main" val="2069282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t>
            </a:r>
            <a:r>
              <a:rPr lang="en-US" altLang="en-US" dirty="0">
                <a:latin typeface="Courier New" panose="02070309020205020404" pitchFamily="49" charset="0"/>
              </a:rPr>
              <a:t>LOG_FILE_NAME_CONVERT</a:t>
            </a:r>
            <a:r>
              <a:rPr lang="en-US" altLang="en-US" dirty="0"/>
              <a:t> parameter is used to convert the name of a redo log file on the primary database to the name of a redo log file on the standby database. Adding a redo log file to the primary database requires adding a corresponding file to the standby database. When the standby database is updated, this parameter is used to convert the log file name from the primary database to the log file name on the standby database. This parameter is required if the standby database is on the same system as the primary database or on a separate system that uses different path names.</a:t>
            </a:r>
          </a:p>
          <a:p>
            <a:pPr lvl="1" eaLnBrk="1" hangingPunct="1"/>
            <a:r>
              <a:rPr lang="en-US" altLang="en-US" dirty="0"/>
              <a:t>Specify the location of the primary database online redo log files followed by the standby location. The use of parentheses is optional.</a:t>
            </a:r>
          </a:p>
          <a:p>
            <a:pPr lvl="1" eaLnBrk="1" hangingPunct="1"/>
            <a:r>
              <a:rPr lang="en-US" altLang="en-US" b="1" dirty="0"/>
              <a:t>Note:</a:t>
            </a:r>
            <a:r>
              <a:rPr lang="en-US" altLang="en-US" dirty="0"/>
              <a:t> If the standby database uses OMF, do not set the </a:t>
            </a:r>
            <a:r>
              <a:rPr lang="en-US" altLang="en-US" dirty="0">
                <a:latin typeface="Courier New" panose="02070309020205020404" pitchFamily="49" charset="0"/>
              </a:rPr>
              <a:t>LOG_FILE_NAME_CONVERT</a:t>
            </a:r>
            <a:r>
              <a:rPr lang="en-US" altLang="en-US" dirty="0"/>
              <a:t> parameter. There is a 255-character limit on this parameter.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65</a:t>
            </a:fld>
            <a:endParaRPr lang="en-US" dirty="0"/>
          </a:p>
        </p:txBody>
      </p:sp>
    </p:spTree>
    <p:extLst>
      <p:ext uri="{BB962C8B-B14F-4D97-AF65-F5344CB8AC3E}">
        <p14:creationId xmlns:p14="http://schemas.microsoft.com/office/powerpoint/2010/main" val="89283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When </a:t>
            </a:r>
            <a:r>
              <a:rPr lang="en-US" altLang="en-US" dirty="0">
                <a:latin typeface="Courier New" panose="02070309020205020404" pitchFamily="49" charset="0"/>
              </a:rPr>
              <a:t>STANDBY_FILE_MANAGEMENT</a:t>
            </a:r>
            <a:r>
              <a:rPr lang="en-US" altLang="en-US" dirty="0"/>
              <a:t> is set to </a:t>
            </a:r>
            <a:r>
              <a:rPr lang="en-US" altLang="en-US" dirty="0">
                <a:latin typeface="Courier New" panose="02070309020205020404" pitchFamily="49" charset="0"/>
              </a:rPr>
              <a:t>AUTO</a:t>
            </a:r>
            <a:r>
              <a:rPr lang="en-US" altLang="en-US" dirty="0"/>
              <a:t>, you cannot execute the following commands on the standby database:</a:t>
            </a:r>
          </a:p>
          <a:p>
            <a:pPr lvl="2" eaLnBrk="1" hangingPunct="1"/>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RENAME</a:t>
            </a:r>
          </a:p>
          <a:p>
            <a:pPr lvl="2" eaLnBrk="1" hangingPunct="1"/>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ADD/DROP</a:t>
            </a:r>
            <a:r>
              <a:rPr lang="en-US" altLang="en-US" dirty="0"/>
              <a:t> </a:t>
            </a:r>
            <a:r>
              <a:rPr lang="en-US" altLang="en-US" dirty="0">
                <a:latin typeface="Courier New" panose="02070309020205020404" pitchFamily="49" charset="0"/>
              </a:rPr>
              <a:t>LOGFILE</a:t>
            </a:r>
            <a:r>
              <a:rPr lang="en-US" altLang="en-US" dirty="0"/>
              <a:t> </a:t>
            </a:r>
            <a:r>
              <a:rPr lang="en-US" altLang="en-US" dirty="0">
                <a:latin typeface="Courier New" panose="02070309020205020404" pitchFamily="49" charset="0"/>
              </a:rPr>
              <a:t>[MEMBER]</a:t>
            </a:r>
          </a:p>
          <a:p>
            <a:pPr lvl="2" eaLnBrk="1" hangingPunct="1"/>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ADD/DROP</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LOGFILE</a:t>
            </a:r>
            <a:r>
              <a:rPr lang="en-US" altLang="en-US" dirty="0"/>
              <a:t> </a:t>
            </a:r>
            <a:r>
              <a:rPr lang="en-US" altLang="en-US" dirty="0">
                <a:latin typeface="Courier New" panose="02070309020205020404" pitchFamily="49" charset="0"/>
              </a:rPr>
              <a:t>MEMBER</a:t>
            </a:r>
          </a:p>
          <a:p>
            <a:pPr lvl="2" eaLnBrk="1" hangingPunct="1"/>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CREATE</a:t>
            </a:r>
            <a:r>
              <a:rPr lang="en-US" altLang="en-US" dirty="0"/>
              <a:t> </a:t>
            </a:r>
            <a:r>
              <a:rPr lang="en-US" altLang="en-US" dirty="0">
                <a:latin typeface="Courier New" panose="02070309020205020404" pitchFamily="49" charset="0"/>
              </a:rPr>
              <a:t>DATAFILE</a:t>
            </a:r>
            <a:r>
              <a:rPr lang="en-US" altLang="en-US" dirty="0"/>
              <a:t> </a:t>
            </a:r>
            <a:r>
              <a:rPr lang="en-US" altLang="en-US" dirty="0">
                <a:latin typeface="Courier New" panose="02070309020205020404" pitchFamily="49" charset="0"/>
              </a:rPr>
              <a:t>AS</a:t>
            </a:r>
            <a:r>
              <a:rPr lang="en-US" altLang="en-US" dirty="0"/>
              <a:t> </a:t>
            </a:r>
            <a:r>
              <a:rPr lang="en-US" altLang="en-US" dirty="0">
                <a:latin typeface="Courier New" panose="02070309020205020404" pitchFamily="49" charset="0"/>
              </a:rPr>
              <a:t>...</a:t>
            </a:r>
          </a:p>
          <a:p>
            <a:pPr lvl="1" eaLnBrk="1" hangingPunct="1"/>
            <a:r>
              <a:rPr lang="en-US" altLang="en-US" dirty="0"/>
              <a:t>When you add a log file to the primary database and want to add it to the physical standby database as well (or when you drop a log file from the primary and want to drop it from the physical), you must do the following:</a:t>
            </a:r>
          </a:p>
          <a:p>
            <a:pPr lvl="2" eaLnBrk="1" hangingPunct="1">
              <a:buNone/>
            </a:pPr>
            <a:r>
              <a:rPr lang="en-US" altLang="en-US" dirty="0"/>
              <a:t>1. 	Set </a:t>
            </a:r>
            <a:r>
              <a:rPr lang="en-US" altLang="en-US" dirty="0">
                <a:latin typeface="Courier New" panose="02070309020205020404" pitchFamily="49" charset="0"/>
              </a:rPr>
              <a:t>STANDBY_FILE_MANAGEMENT</a:t>
            </a:r>
            <a:r>
              <a:rPr lang="en-US" altLang="en-US" dirty="0"/>
              <a:t> to </a:t>
            </a:r>
            <a:r>
              <a:rPr lang="en-US" altLang="en-US" dirty="0">
                <a:latin typeface="Courier New" panose="02070309020205020404" pitchFamily="49" charset="0"/>
              </a:rPr>
              <a:t>MANUAL</a:t>
            </a:r>
            <a:r>
              <a:rPr lang="en-US" altLang="en-US" dirty="0"/>
              <a:t> on the physical standby database.</a:t>
            </a:r>
          </a:p>
          <a:p>
            <a:pPr lvl="2" eaLnBrk="1" hangingPunct="1">
              <a:buNone/>
            </a:pPr>
            <a:r>
              <a:rPr lang="en-US" altLang="en-US" dirty="0"/>
              <a:t>2. 	Add the redo log files to (or drop them from) the primary database.</a:t>
            </a:r>
          </a:p>
          <a:p>
            <a:pPr lvl="2" eaLnBrk="1" hangingPunct="1">
              <a:buNone/>
            </a:pPr>
            <a:r>
              <a:rPr lang="en-US" altLang="en-US" dirty="0"/>
              <a:t>3. 	Add them to (or drop them from) the standby database.</a:t>
            </a:r>
          </a:p>
          <a:p>
            <a:pPr lvl="2" eaLnBrk="1" hangingPunct="1">
              <a:buNone/>
            </a:pPr>
            <a:r>
              <a:rPr lang="en-US" altLang="en-US" dirty="0"/>
              <a:t>4. 	Reset to </a:t>
            </a:r>
            <a:r>
              <a:rPr lang="en-US" altLang="en-US" dirty="0">
                <a:latin typeface="Courier New" panose="02070309020205020404" pitchFamily="49" charset="0"/>
              </a:rPr>
              <a:t>AUTO</a:t>
            </a:r>
            <a:r>
              <a:rPr lang="en-US" altLang="en-US" dirty="0"/>
              <a:t> afterward on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66</a:t>
            </a:fld>
            <a:endParaRPr lang="en-US" dirty="0"/>
          </a:p>
        </p:txBody>
      </p:sp>
    </p:spTree>
    <p:extLst>
      <p:ext uri="{BB962C8B-B14F-4D97-AF65-F5344CB8AC3E}">
        <p14:creationId xmlns:p14="http://schemas.microsoft.com/office/powerpoint/2010/main" val="37991167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The FAL_SERVER parameter is used to specify the Oracle Net service name of the fetch archive log (FAL) server (typically this is the database running in the primary role). When the London database is running in the standby role, it uses the Boston database as the FAL server from which to fetch (request) missing archived redo log files if Boston is unable to automatically send the missing log files. It is assumed that the Oracle Net service name is configured properly on the standby database system to point to the desired FAL server.</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67</a:t>
            </a:fld>
            <a:endParaRPr lang="en-US" dirty="0"/>
          </a:p>
        </p:txBody>
      </p:sp>
    </p:spTree>
    <p:extLst>
      <p:ext uri="{BB962C8B-B14F-4D97-AF65-F5344CB8AC3E}">
        <p14:creationId xmlns:p14="http://schemas.microsoft.com/office/powerpoint/2010/main" val="587025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In the example in the slide, assume that the primary database is named </a:t>
            </a:r>
            <a:r>
              <a:rPr lang="en-US" altLang="en-US" dirty="0">
                <a:latin typeface="Courier New" panose="02070309020205020404" pitchFamily="49" charset="0"/>
              </a:rPr>
              <a:t>boston</a:t>
            </a:r>
            <a:r>
              <a:rPr lang="en-US" altLang="en-US" dirty="0"/>
              <a:t> and the standby is named </a:t>
            </a:r>
            <a:r>
              <a:rPr lang="en-US" altLang="en-US" dirty="0">
                <a:latin typeface="Courier New" panose="02070309020205020404" pitchFamily="49" charset="0"/>
              </a:rPr>
              <a:t>london</a:t>
            </a:r>
            <a:r>
              <a:rPr lang="en-US" altLang="en-US" dirty="0"/>
              <a:t>. For each, an Oracle Net Services name is defined. </a:t>
            </a:r>
          </a:p>
          <a:p>
            <a:pPr lvl="1" eaLnBrk="1" hangingPunct="1"/>
            <a:r>
              <a:rPr lang="en-US" altLang="en-US" b="1" dirty="0"/>
              <a:t>Note: </a:t>
            </a:r>
            <a:r>
              <a:rPr lang="en-US" altLang="en-US" dirty="0"/>
              <a:t>The convert parameters can also be used to change ASM disk groups. For example:</a:t>
            </a:r>
          </a:p>
          <a:p>
            <a:pPr lvl="4" eaLnBrk="1" hangingPunct="1"/>
            <a:r>
              <a:rPr lang="en-US" altLang="en-US" dirty="0"/>
              <a:t>DB_FILE_NAME_CONVERT=('+DATA','+SBDAT')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68</a:t>
            </a:fld>
            <a:endParaRPr lang="en-US" dirty="0"/>
          </a:p>
        </p:txBody>
      </p:sp>
    </p:spTree>
    <p:extLst>
      <p:ext uri="{BB962C8B-B14F-4D97-AF65-F5344CB8AC3E}">
        <p14:creationId xmlns:p14="http://schemas.microsoft.com/office/powerpoint/2010/main" val="2551700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Oracle Net Manager to define a network service name for your physical standby database. The slide shows the entry in the </a:t>
            </a:r>
            <a:r>
              <a:rPr lang="en-US" altLang="en-US" dirty="0">
                <a:latin typeface="Courier New" panose="02070309020205020404" pitchFamily="49" charset="0"/>
              </a:rPr>
              <a:t>tnsnames.ora</a:t>
            </a:r>
            <a:r>
              <a:rPr lang="en-US" altLang="en-US" dirty="0"/>
              <a:t> file that was generated by Oracle Net Manager. </a:t>
            </a:r>
          </a:p>
          <a:p>
            <a:pPr lvl="1" eaLnBrk="1" hangingPunct="1"/>
            <a:r>
              <a:rPr lang="en-US" altLang="en-US" b="1" dirty="0"/>
              <a:t>Note:</a:t>
            </a:r>
            <a:r>
              <a:rPr lang="en-US" altLang="en-US" dirty="0"/>
              <a:t> This entry is used to connect to the standby database when invoking RMAN and executing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command. It is also used in the </a:t>
            </a:r>
            <a:r>
              <a:rPr lang="en-US" altLang="en-US" dirty="0">
                <a:latin typeface="Courier New" panose="02070309020205020404" pitchFamily="49" charset="0"/>
                <a:cs typeface="Courier New" panose="02070309020205020404" pitchFamily="49" charset="0"/>
              </a:rPr>
              <a:t>LOG_ARCHIVE_DEST_2</a:t>
            </a:r>
            <a:r>
              <a:rPr lang="en-US" altLang="en-US" dirty="0"/>
              <a:t> parameter for the </a:t>
            </a:r>
            <a:r>
              <a:rPr lang="en-US" altLang="en-US" dirty="0">
                <a:latin typeface="Courier New" panose="02070309020205020404" pitchFamily="49" charset="0"/>
                <a:cs typeface="Courier New" panose="02070309020205020404" pitchFamily="49" charset="0"/>
              </a:rPr>
              <a:t>SERVICE</a:t>
            </a:r>
            <a:r>
              <a:rPr lang="en-US" altLang="en-US" dirty="0"/>
              <a:t> value to define the redo transport to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69</a:t>
            </a:fld>
            <a:endParaRPr lang="en-US" dirty="0"/>
          </a:p>
        </p:txBody>
      </p:sp>
    </p:spTree>
    <p:extLst>
      <p:ext uri="{BB962C8B-B14F-4D97-AF65-F5344CB8AC3E}">
        <p14:creationId xmlns:p14="http://schemas.microsoft.com/office/powerpoint/2010/main" val="3790922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Data Guard enables you to change the role of a database dynamically by issuing SQL statements or by using either of the Data Guard broker’s interfaces. Data Guard supports two role-transition operations:</a:t>
            </a:r>
          </a:p>
          <a:p>
            <a:pPr lvl="2" eaLnBrk="1" hangingPunct="1"/>
            <a:r>
              <a:rPr lang="en-US" altLang="en-US" b="1" dirty="0"/>
              <a:t>Switchover:</a:t>
            </a:r>
            <a:r>
              <a:rPr lang="en-US" altLang="en-US" dirty="0"/>
              <a:t> The switchover feature enables you to switch the role of the primary database to one of the available standby databases. The chosen standby database becomes the primary database, and the original primary database then becomes a standby database. </a:t>
            </a:r>
          </a:p>
          <a:p>
            <a:pPr lvl="2" eaLnBrk="1" hangingPunct="1"/>
            <a:r>
              <a:rPr lang="en-US" altLang="en-US" b="1" dirty="0"/>
              <a:t>Failover:</a:t>
            </a:r>
            <a:r>
              <a:rPr lang="en-US" altLang="en-US" dirty="0"/>
              <a:t> You invoke a failover operation when a catastrophic failure occurs on the primary database. During a failover operation, the failed primary database is removed from the Data Guard environment, and a standby database assumes the primary database role. You invoke the failover operation on the standby database that you want to fail over to the primary role. You can also enable fast-start failover, which allows Data Guard to automatically and quickly fail over to a previously chosen synchronized standby database. </a:t>
            </a:r>
            <a:br>
              <a:rPr lang="en-US" altLang="en-US" dirty="0"/>
            </a:br>
            <a:r>
              <a:rPr lang="en-US" altLang="en-US" b="1" dirty="0"/>
              <a:t>Note:</a:t>
            </a:r>
            <a:r>
              <a:rPr lang="en-US" altLang="en-US" dirty="0"/>
              <a:t> Fast-start failover is discussed in detail in the lesson titled “Enabling Fast-Start Failover.”</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7</a:t>
            </a:fld>
            <a:endParaRPr lang="en-US" dirty="0"/>
          </a:p>
        </p:txBody>
      </p:sp>
    </p:spTree>
    <p:extLst>
      <p:ext uri="{BB962C8B-B14F-4D97-AF65-F5344CB8AC3E}">
        <p14:creationId xmlns:p14="http://schemas.microsoft.com/office/powerpoint/2010/main" val="16729813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Use Oracle Net Manager to configure a new listener (if necessary) or to update the </a:t>
            </a:r>
            <a:r>
              <a:rPr lang="en-US" altLang="en-US" dirty="0">
                <a:latin typeface="Courier New" panose="02070309020205020404" pitchFamily="49" charset="0"/>
              </a:rPr>
              <a:t>listener.ora</a:t>
            </a:r>
            <a:r>
              <a:rPr lang="en-US" altLang="en-US" dirty="0"/>
              <a:t> file with an entry for your physical standby database. The slide shows the entry in the </a:t>
            </a:r>
            <a:r>
              <a:rPr lang="en-US" altLang="en-US" dirty="0">
                <a:latin typeface="Courier New" panose="02070309020205020404" pitchFamily="49" charset="0"/>
              </a:rPr>
              <a:t>listener.ora</a:t>
            </a:r>
            <a:r>
              <a:rPr lang="en-US" altLang="en-US" dirty="0"/>
              <a:t> file that was generated by Oracle Net Manager.</a:t>
            </a:r>
          </a:p>
          <a:p>
            <a:pPr lvl="1" eaLnBrk="1" hangingPunct="1"/>
            <a:r>
              <a:rPr lang="en-US" altLang="en-US" b="1" dirty="0"/>
              <a:t>Note:</a:t>
            </a:r>
            <a:r>
              <a:rPr lang="en-US" altLang="en-US" dirty="0"/>
              <a:t> This entry is needed because the instance is shut down and restarted during the standby database creation using RMAN.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70</a:t>
            </a:fld>
            <a:endParaRPr lang="en-US" dirty="0"/>
          </a:p>
        </p:txBody>
      </p:sp>
    </p:spTree>
    <p:extLst>
      <p:ext uri="{BB962C8B-B14F-4D97-AF65-F5344CB8AC3E}">
        <p14:creationId xmlns:p14="http://schemas.microsoft.com/office/powerpoint/2010/main" val="7664384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You can create a password file for your physical standby database by copying the primary database password file to the physical standby database host and renaming it. </a:t>
            </a:r>
          </a:p>
          <a:p>
            <a:pPr lvl="1" eaLnBrk="1" hangingPunct="1"/>
            <a:r>
              <a:rPr lang="en-US" altLang="en-US" b="1" dirty="0"/>
              <a:t>Note:</a:t>
            </a:r>
            <a:r>
              <a:rPr lang="en-US" altLang="en-US" dirty="0"/>
              <a:t> It would be possible to use the </a:t>
            </a:r>
            <a:r>
              <a:rPr lang="en-US" altLang="en-US" dirty="0">
                <a:latin typeface="Courier New" panose="02070309020205020404" pitchFamily="49" charset="0"/>
              </a:rPr>
              <a:t>orapwd</a:t>
            </a:r>
            <a:r>
              <a:rPr lang="en-US" altLang="en-US" dirty="0"/>
              <a:t> utility to create a password file, but that technique should always be avoided with Data Guard. The Recovery Manager </a:t>
            </a:r>
            <a:r>
              <a:rPr lang="en-US" altLang="en-US" dirty="0">
                <a:latin typeface="Courier New" panose="02070309020205020404" pitchFamily="49" charset="0"/>
                <a:cs typeface="Courier New" panose="02070309020205020404" pitchFamily="49" charset="0"/>
              </a:rPr>
              <a:t>DUPLICATE DATABASE</a:t>
            </a:r>
            <a:r>
              <a:rPr lang="en-US" altLang="en-US" dirty="0"/>
              <a:t> command is being used in this lesson, and RMAN will automatically copy the password file from the primary and replace the one that was created. Manual creation will not work when creating other Data Guard servers such as Far Sync (to be discussed later in the course).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71</a:t>
            </a:fld>
            <a:endParaRPr lang="en-US" dirty="0"/>
          </a:p>
        </p:txBody>
      </p:sp>
    </p:spTree>
    <p:extLst>
      <p:ext uri="{BB962C8B-B14F-4D97-AF65-F5344CB8AC3E}">
        <p14:creationId xmlns:p14="http://schemas.microsoft.com/office/powerpoint/2010/main" val="788345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Create a text initialization parameter file containing only the </a:t>
            </a:r>
            <a:r>
              <a:rPr lang="en-US" altLang="en-US" dirty="0">
                <a:latin typeface="Courier New" panose="02070309020205020404" pitchFamily="49" charset="0"/>
              </a:rPr>
              <a:t>DB_NAME</a:t>
            </a:r>
            <a:r>
              <a:rPr lang="en-US" altLang="en-US" dirty="0"/>
              <a:t> and </a:t>
            </a:r>
            <a:r>
              <a:rPr lang="en-US" altLang="en-US" dirty="0">
                <a:latin typeface="Courier New" panose="02070309020205020404" pitchFamily="49" charset="0"/>
              </a:rPr>
              <a:t>DB_DOMAIN</a:t>
            </a:r>
            <a:r>
              <a:rPr lang="en-US" altLang="en-US" dirty="0"/>
              <a:t> initialization parameters. </a:t>
            </a:r>
          </a:p>
          <a:p>
            <a:pPr lvl="1" eaLnBrk="1" hangingPunct="1"/>
            <a:r>
              <a:rPr lang="en-US" altLang="en-US" dirty="0"/>
              <a:t>This initialization parameter file is used to start the physical standby database in </a:t>
            </a:r>
            <a:r>
              <a:rPr lang="en-US" altLang="en-US" dirty="0">
                <a:latin typeface="Courier New" panose="02070309020205020404" pitchFamily="49" charset="0"/>
              </a:rPr>
              <a:t>NOMOUNT</a:t>
            </a:r>
            <a:r>
              <a:rPr lang="en-US" altLang="en-US" dirty="0"/>
              <a:t> mode prior to the execution of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RMAN command. When you execute this command, RMAN creates a server parameter file for the standby database.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72</a:t>
            </a:fld>
            <a:endParaRPr lang="en-US" dirty="0"/>
          </a:p>
        </p:txBody>
      </p:sp>
    </p:spTree>
    <p:extLst>
      <p:ext uri="{BB962C8B-B14F-4D97-AF65-F5344CB8AC3E}">
        <p14:creationId xmlns:p14="http://schemas.microsoft.com/office/powerpoint/2010/main" val="36750668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Create an initial directory structure for the physical standby database in the </a:t>
            </a:r>
            <a:r>
              <a:rPr lang="en-US" altLang="en-US" dirty="0">
                <a:latin typeface="Courier New" panose="02070309020205020404" pitchFamily="49" charset="0"/>
              </a:rPr>
              <a:t>$ORACLE_BASE/admin</a:t>
            </a:r>
            <a:r>
              <a:rPr lang="en-US" altLang="en-US" dirty="0"/>
              <a:t> and </a:t>
            </a:r>
            <a:r>
              <a:rPr lang="en-US" altLang="en-US" dirty="0">
                <a:latin typeface="Courier New" panose="02070309020205020404" pitchFamily="49" charset="0"/>
              </a:rPr>
              <a:t>$ORACLE_BASE/oradata </a:t>
            </a:r>
            <a:r>
              <a:rPr lang="en-US" altLang="en-US" dirty="0"/>
              <a:t>locations. The directories to be created depend on whether the primary database is using file locations for data files or Automatic Storage Manager. If multitenant architecture is being used, additional directories are needed. The above example is for a file system–based, multitenant installation using a single pluggable database named </a:t>
            </a:r>
            <a:r>
              <a:rPr lang="en-US" altLang="en-US" dirty="0">
                <a:latin typeface="Courier New" panose="02070309020205020404" pitchFamily="49" charset="0"/>
              </a:rPr>
              <a:t>DEV1</a:t>
            </a:r>
            <a:r>
              <a:rPr lang="en-US" altLang="en-US" dirty="0"/>
              <a:t>. Additional pluggable databases on the primary server will require additional directories to be created if the file system is used for storage.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73</a:t>
            </a:fld>
            <a:endParaRPr lang="en-US" dirty="0"/>
          </a:p>
        </p:txBody>
      </p:sp>
    </p:spTree>
    <p:extLst>
      <p:ext uri="{BB962C8B-B14F-4D97-AF65-F5344CB8AC3E}">
        <p14:creationId xmlns:p14="http://schemas.microsoft.com/office/powerpoint/2010/main" val="516817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Set the </a:t>
            </a:r>
            <a:r>
              <a:rPr lang="en-US" altLang="en-US" dirty="0">
                <a:latin typeface="Courier New" panose="02070309020205020404" pitchFamily="49" charset="0"/>
              </a:rPr>
              <a:t>ORACLE_SID</a:t>
            </a:r>
            <a:r>
              <a:rPr lang="en-US" altLang="en-US" dirty="0"/>
              <a:t> environment variable to your physical standby database. Start the physical standby database instance in </a:t>
            </a:r>
            <a:r>
              <a:rPr lang="en-US" altLang="en-US" dirty="0">
                <a:latin typeface="Courier New" panose="02070309020205020404" pitchFamily="49" charset="0"/>
              </a:rPr>
              <a:t>NOMOUNT</a:t>
            </a:r>
            <a:r>
              <a:rPr lang="en-US" altLang="en-US" dirty="0"/>
              <a:t> mode by using the text initialization parameter file. With ASM installed, there will be multiple software home locations on each machine. This will require that the </a:t>
            </a:r>
            <a:r>
              <a:rPr lang="en-US" altLang="en-US" dirty="0">
                <a:latin typeface="Courier New" panose="02070309020205020404" pitchFamily="49" charset="0"/>
                <a:cs typeface="Courier New" panose="02070309020205020404" pitchFamily="49" charset="0"/>
              </a:rPr>
              <a:t>ORACLE_HOME</a:t>
            </a:r>
            <a:r>
              <a:rPr lang="en-US" altLang="en-US" dirty="0"/>
              <a:t> and </a:t>
            </a:r>
            <a:r>
              <a:rPr lang="en-US" altLang="en-US" dirty="0">
                <a:latin typeface="Courier New" panose="02070309020205020404" pitchFamily="49" charset="0"/>
                <a:cs typeface="Courier New" panose="02070309020205020404" pitchFamily="49" charset="0"/>
              </a:rPr>
              <a:t>PATH</a:t>
            </a:r>
            <a:r>
              <a:rPr lang="en-US" altLang="en-US" dirty="0"/>
              <a:t> location change accordingly. Oracle recommends the </a:t>
            </a:r>
            <a:r>
              <a:rPr lang="en-US" altLang="en-US" dirty="0">
                <a:latin typeface="Courier New" panose="02070309020205020404" pitchFamily="49" charset="0"/>
                <a:cs typeface="Courier New" panose="02070309020205020404" pitchFamily="49" charset="0"/>
              </a:rPr>
              <a:t>oraenv</a:t>
            </a:r>
            <a:r>
              <a:rPr lang="en-US" altLang="en-US" dirty="0"/>
              <a:t> utility to change environment variables provided entries exist in the </a:t>
            </a:r>
            <a:r>
              <a:rPr lang="en-US" altLang="en-US" dirty="0">
                <a:latin typeface="Courier New" panose="02070309020205020404" pitchFamily="49" charset="0"/>
                <a:cs typeface="Courier New" panose="02070309020205020404" pitchFamily="49" charset="0"/>
              </a:rPr>
              <a:t>/etc/oratab </a:t>
            </a:r>
            <a:r>
              <a:rPr lang="en-US" altLang="en-US" dirty="0"/>
              <a:t>file. The </a:t>
            </a:r>
            <a:r>
              <a:rPr lang="en-US" altLang="en-US" dirty="0">
                <a:latin typeface="Courier New" panose="02070309020205020404" pitchFamily="49" charset="0"/>
                <a:cs typeface="Courier New" panose="02070309020205020404" pitchFamily="49" charset="0"/>
              </a:rPr>
              <a:t>oraenv</a:t>
            </a:r>
            <a:r>
              <a:rPr lang="en-US" altLang="en-US" dirty="0"/>
              <a:t> utility will adjust </a:t>
            </a:r>
            <a:r>
              <a:rPr lang="en-US" altLang="en-US" dirty="0">
                <a:latin typeface="Courier New" panose="02070309020205020404" pitchFamily="49" charset="0"/>
                <a:cs typeface="Courier New" panose="02070309020205020404" pitchFamily="49" charset="0"/>
              </a:rPr>
              <a:t>ORACLE_SID</a:t>
            </a:r>
            <a:r>
              <a:rPr lang="en-US" altLang="en-US" dirty="0"/>
              <a:t>, </a:t>
            </a:r>
            <a:r>
              <a:rPr lang="en-US" altLang="en-US" dirty="0">
                <a:latin typeface="Courier New" panose="02070309020205020404" pitchFamily="49" charset="0"/>
                <a:cs typeface="Courier New" panose="02070309020205020404" pitchFamily="49" charset="0"/>
              </a:rPr>
              <a:t>ORACLE_BASE</a:t>
            </a:r>
            <a:r>
              <a:rPr lang="en-US" altLang="en-US" dirty="0"/>
              <a:t>, </a:t>
            </a:r>
            <a:r>
              <a:rPr lang="en-US" altLang="en-US" dirty="0">
                <a:latin typeface="Courier New" panose="02070309020205020404" pitchFamily="49" charset="0"/>
                <a:cs typeface="Courier New" panose="02070309020205020404" pitchFamily="49" charset="0"/>
              </a:rPr>
              <a:t>ORACLE_HOME</a:t>
            </a:r>
            <a:r>
              <a:rPr lang="en-US" altLang="en-US" dirty="0"/>
              <a:t>, </a:t>
            </a:r>
            <a:r>
              <a:rPr lang="en-US" altLang="en-US" dirty="0">
                <a:latin typeface="Courier New" panose="02070309020205020404" pitchFamily="49" charset="0"/>
                <a:cs typeface="Courier New" panose="02070309020205020404" pitchFamily="49" charset="0"/>
              </a:rPr>
              <a:t>PATH</a:t>
            </a:r>
            <a:r>
              <a:rPr lang="en-US" altLang="en-US" dirty="0"/>
              <a:t>, and </a:t>
            </a:r>
            <a:r>
              <a:rPr lang="en-US" altLang="en-US" dirty="0">
                <a:latin typeface="Courier New" panose="02070309020205020404" pitchFamily="49" charset="0"/>
                <a:cs typeface="Courier New" panose="02070309020205020404" pitchFamily="49" charset="0"/>
              </a:rPr>
              <a:t>LD_LIBRARY_PATH</a:t>
            </a:r>
            <a:r>
              <a:rPr lang="en-US" altLang="en-US" dirty="0"/>
              <a:t> environment variables. The </a:t>
            </a:r>
            <a:r>
              <a:rPr lang="en-US" altLang="en-US" dirty="0">
                <a:latin typeface="Courier New" panose="02070309020205020404" pitchFamily="49" charset="0"/>
              </a:rPr>
              <a:t>ORACLE_HOME</a:t>
            </a:r>
            <a:r>
              <a:rPr lang="en-US" altLang="en-US" dirty="0"/>
              <a:t> variable should point to the Grid Infrastructure software directories when starting the listener by using the </a:t>
            </a:r>
            <a:r>
              <a:rPr lang="en-US" altLang="en-US" dirty="0">
                <a:latin typeface="Courier New" panose="02070309020205020404" pitchFamily="49" charset="0"/>
              </a:rPr>
              <a:t>LSNRCTL</a:t>
            </a:r>
            <a:r>
              <a:rPr lang="en-US" altLang="en-US" dirty="0"/>
              <a:t> utility. However, the </a:t>
            </a:r>
            <a:r>
              <a:rPr lang="en-US" altLang="en-US" dirty="0">
                <a:latin typeface="Courier New" panose="02070309020205020404" pitchFamily="49" charset="0"/>
              </a:rPr>
              <a:t>ORACLE_HOME</a:t>
            </a:r>
            <a:r>
              <a:rPr lang="en-US" altLang="en-US" dirty="0"/>
              <a:t> variable should point to the database software directories when starting the database.</a:t>
            </a:r>
          </a:p>
          <a:p>
            <a:pPr lvl="1" eaLnBrk="1" hangingPunct="1"/>
            <a:r>
              <a:rPr lang="en-US" altLang="en-US" b="1" dirty="0"/>
              <a:t>Note:</a:t>
            </a:r>
            <a:r>
              <a:rPr lang="en-US" altLang="en-US" dirty="0"/>
              <a:t> Because the initialization parameter file contains only entries for </a:t>
            </a:r>
            <a:r>
              <a:rPr lang="en-US" altLang="en-US" dirty="0">
                <a:latin typeface="Courier New" panose="02070309020205020404" pitchFamily="49" charset="0"/>
                <a:cs typeface="Courier New" panose="02070309020205020404" pitchFamily="49" charset="0"/>
              </a:rPr>
              <a:t>DB_NAME</a:t>
            </a:r>
            <a:r>
              <a:rPr lang="en-US" altLang="en-US" dirty="0"/>
              <a:t> and </a:t>
            </a:r>
            <a:r>
              <a:rPr lang="en-US" altLang="en-US" dirty="0">
                <a:latin typeface="Courier New" panose="02070309020205020404" pitchFamily="49" charset="0"/>
                <a:cs typeface="Courier New" panose="02070309020205020404" pitchFamily="49" charset="0"/>
              </a:rPr>
              <a:t>DB_DOMAIN</a:t>
            </a:r>
            <a:r>
              <a:rPr lang="en-US" altLang="en-US" dirty="0"/>
              <a:t>, memory sizes for the System Global Area will use default values. Later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RMAN command will copy the initialization parameter values for memory sizing from the primary database configuration.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74</a:t>
            </a:fld>
            <a:endParaRPr lang="en-US" dirty="0"/>
          </a:p>
        </p:txBody>
      </p:sp>
    </p:spTree>
    <p:extLst>
      <p:ext uri="{BB962C8B-B14F-4D97-AF65-F5344CB8AC3E}">
        <p14:creationId xmlns:p14="http://schemas.microsoft.com/office/powerpoint/2010/main" val="42773543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Create an RMAN script containing the </a:t>
            </a:r>
            <a:r>
              <a:rPr lang="en-US" altLang="en-US" dirty="0">
                <a:latin typeface="Courier New" panose="02070309020205020404" pitchFamily="49" charset="0"/>
              </a:rPr>
              <a:t>DUPLICATE</a:t>
            </a:r>
            <a:r>
              <a:rPr lang="en-US" altLang="en-US" dirty="0"/>
              <a:t> </a:t>
            </a:r>
            <a:r>
              <a:rPr lang="en-US" altLang="en-US" dirty="0">
                <a:latin typeface="Courier New" panose="02070309020205020404" pitchFamily="49" charset="0"/>
              </a:rPr>
              <a:t>TARGET</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FOR</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ACTIVE</a:t>
            </a:r>
            <a:r>
              <a:rPr lang="en-US" altLang="en-US" dirty="0"/>
              <a:t> </a:t>
            </a:r>
            <a:r>
              <a:rPr lang="en-US" altLang="en-US" dirty="0">
                <a:latin typeface="Courier New" panose="02070309020205020404" pitchFamily="49" charset="0"/>
              </a:rPr>
              <a:t>DATABASE</a:t>
            </a:r>
            <a:r>
              <a:rPr lang="en-US" altLang="en-US" dirty="0"/>
              <a:t> command.</a:t>
            </a:r>
          </a:p>
          <a:p>
            <a:pPr lvl="1" eaLnBrk="1" hangingPunct="1"/>
            <a:r>
              <a:rPr lang="en-US" altLang="en-US" dirty="0"/>
              <a:t>There are advantages to using RMAN to create the standby database. They include:</a:t>
            </a:r>
          </a:p>
          <a:p>
            <a:pPr lvl="2" eaLnBrk="1" hangingPunct="1"/>
            <a:r>
              <a:rPr lang="en-US" altLang="en-US" dirty="0"/>
              <a:t>RMAN can create a standby database by copying the files currently in use by the primary database. No backups are required.</a:t>
            </a:r>
          </a:p>
          <a:p>
            <a:pPr lvl="2" eaLnBrk="1" hangingPunct="1"/>
            <a:r>
              <a:rPr lang="en-US" altLang="en-US" dirty="0"/>
              <a:t>RMAN can create a standby database by restoring backups of the primary database to the standby site. Thus, the primary database is not affected during the creation of the standby database.</a:t>
            </a:r>
          </a:p>
          <a:p>
            <a:pPr lvl="2" eaLnBrk="1" hangingPunct="1"/>
            <a:r>
              <a:rPr lang="en-US" altLang="en-US" dirty="0"/>
              <a:t>RMAN automates renaming of files, including Oracle Managed Files (OMF) and directory structures.</a:t>
            </a:r>
          </a:p>
          <a:p>
            <a:pPr lvl="2" eaLnBrk="1" hangingPunct="1"/>
            <a:r>
              <a:rPr lang="en-US" altLang="en-US" dirty="0"/>
              <a:t>RMAN restores archived redo log files from backups and performs media recovery so that the standby and primary databases are synchronized. </a:t>
            </a:r>
            <a:endParaRPr lang="en-US" altLang="en-US" b="1" dirty="0"/>
          </a:p>
          <a:p>
            <a:pPr lvl="1" eaLnBrk="1" hangingPunct="1"/>
            <a:r>
              <a:rPr lang="en-US" altLang="en-US" b="1" dirty="0"/>
              <a:t>Note:</a:t>
            </a:r>
            <a:r>
              <a:rPr lang="en-US" altLang="en-US" dirty="0"/>
              <a:t> You can use the </a:t>
            </a:r>
            <a:r>
              <a:rPr lang="en-US" altLang="en-US" dirty="0">
                <a:latin typeface="Courier New" panose="02070309020205020404" pitchFamily="49" charset="0"/>
              </a:rPr>
              <a:t>CONFIGURE … PARALLELISM </a:t>
            </a:r>
            <a:r>
              <a:rPr lang="en-US" altLang="en-US" i="1" dirty="0">
                <a:latin typeface="Courier New" panose="02070309020205020404" pitchFamily="49" charset="0"/>
              </a:rPr>
              <a:t>integer</a:t>
            </a:r>
            <a:r>
              <a:rPr lang="en-US" altLang="en-US" dirty="0"/>
              <a:t> command to configure automatic channels for the specified device type. For additional information, see the </a:t>
            </a:r>
            <a:r>
              <a:rPr lang="en-US" altLang="en-US" i="1" dirty="0"/>
              <a:t>Oracle Database Backup and Recovery Reference</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75</a:t>
            </a:fld>
            <a:endParaRPr lang="en-US" dirty="0"/>
          </a:p>
        </p:txBody>
      </p:sp>
    </p:spTree>
    <p:extLst>
      <p:ext uri="{BB962C8B-B14F-4D97-AF65-F5344CB8AC3E}">
        <p14:creationId xmlns:p14="http://schemas.microsoft.com/office/powerpoint/2010/main" val="161208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In the RMAN script, specify the settings for the physical standby initialization parameters. You only need to specify parameters that are different from those on the primary database. Parameters related to directory paths for data files, control files, and online redo logs that are different do not have to be specified if </a:t>
            </a:r>
            <a:r>
              <a:rPr lang="en-US" altLang="en-US" dirty="0">
                <a:latin typeface="Courier New" panose="02070309020205020404" pitchFamily="49" charset="0"/>
              </a:rPr>
              <a:t>DB_FILE_NAME_CONVERT</a:t>
            </a:r>
            <a:r>
              <a:rPr lang="en-US" altLang="en-US" dirty="0"/>
              <a:t> and </a:t>
            </a:r>
            <a:r>
              <a:rPr lang="en-US" altLang="en-US" dirty="0">
                <a:latin typeface="Courier New" panose="02070309020205020404" pitchFamily="49" charset="0"/>
              </a:rPr>
              <a:t>LOG_FILE_NAME_CONVERT</a:t>
            </a:r>
            <a:r>
              <a:rPr lang="en-US" altLang="en-US" dirty="0"/>
              <a:t> are used.</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76</a:t>
            </a:fld>
            <a:endParaRPr lang="en-US" dirty="0"/>
          </a:p>
        </p:txBody>
      </p:sp>
    </p:spTree>
    <p:extLst>
      <p:ext uri="{BB962C8B-B14F-4D97-AF65-F5344CB8AC3E}">
        <p14:creationId xmlns:p14="http://schemas.microsoft.com/office/powerpoint/2010/main" val="634485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Connect to the primary database instance (target) and physical standby database instance (auxiliary). Execute the script that you created. The script can be run using the RMAN utility either on the primary database or on the standby database.</a:t>
            </a:r>
          </a:p>
          <a:p>
            <a:pPr lvl="1"/>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77</a:t>
            </a:fld>
            <a:endParaRPr lang="en-US" dirty="0"/>
          </a:p>
        </p:txBody>
      </p:sp>
    </p:spTree>
    <p:extLst>
      <p:ext uri="{BB962C8B-B14F-4D97-AF65-F5344CB8AC3E}">
        <p14:creationId xmlns:p14="http://schemas.microsoft.com/office/powerpoint/2010/main" val="804089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With the real-time apply feature, log apply services apply the redo data from standby redo log files in real time (at the same time the log files are being written to) as opposed to recovering redo from archived redo log files when a log switch occurs. If for some reason the apply service is unable to keep up (for example, if you have a physical standby in read-only mode for a period of time), then the apply service automatically goes to the archived redo log files as needed. The apply service also tries to catch up and go back to reading the standby redo log files as soon as possible.</a:t>
            </a:r>
          </a:p>
          <a:p>
            <a:pPr lvl="1" eaLnBrk="1" hangingPunct="1"/>
            <a:r>
              <a:rPr lang="en-US" altLang="en-US" dirty="0"/>
              <a:t>Real-time application of redo information provides a number of benefits, including faster switchover and failover operations, up-to-date results after you change a physical standby database to read-only, up-to-date reporting from a logical standby database, and the ability to leverage larger log files on the primary database resulting in larger standby redo logs on the standby database.</a:t>
            </a:r>
          </a:p>
          <a:p>
            <a:pPr lvl="1" eaLnBrk="1" hangingPunct="1"/>
            <a:r>
              <a:rPr lang="en-US" altLang="en-US" dirty="0"/>
              <a:t>Having larger log files with real-time apply is desirable because the apply service stays with a log longer and the overhead of switching has less impact on the real-time apply processing.</a:t>
            </a:r>
          </a:p>
          <a:p>
            <a:pPr lvl="1" eaLnBrk="1" hangingPunct="1"/>
            <a:r>
              <a:rPr lang="en-US" altLang="en-US" dirty="0"/>
              <a:t>The </a:t>
            </a:r>
            <a:r>
              <a:rPr lang="en-US" altLang="en-US" dirty="0">
                <a:latin typeface="Courier New" panose="02070309020205020404" pitchFamily="49" charset="0"/>
              </a:rPr>
              <a:t>RECOVERY_MODE</a:t>
            </a:r>
            <a:r>
              <a:rPr lang="en-US" altLang="en-US" dirty="0"/>
              <a:t> column of the </a:t>
            </a:r>
            <a:r>
              <a:rPr lang="en-US" altLang="en-US" dirty="0">
                <a:latin typeface="Courier New" panose="02070309020205020404" pitchFamily="49" charset="0"/>
              </a:rPr>
              <a:t>V$ARCHIVE_DEST_STATUS</a:t>
            </a:r>
            <a:r>
              <a:rPr lang="en-US" altLang="en-US" dirty="0"/>
              <a:t> view contains the value </a:t>
            </a:r>
            <a:r>
              <a:rPr lang="en-US" altLang="en-US" dirty="0">
                <a:latin typeface="Courier New" panose="02070309020205020404" pitchFamily="49" charset="0"/>
              </a:rPr>
              <a:t>MANAGED</a:t>
            </a:r>
            <a:r>
              <a:rPr lang="en-US" altLang="en-US" dirty="0"/>
              <a:t> </a:t>
            </a:r>
            <a:r>
              <a:rPr lang="en-US" altLang="en-US" dirty="0">
                <a:latin typeface="Courier New" panose="02070309020205020404" pitchFamily="49" charset="0"/>
              </a:rPr>
              <a:t>REAL</a:t>
            </a:r>
            <a:r>
              <a:rPr lang="en-US" altLang="en-US" dirty="0"/>
              <a:t> </a:t>
            </a:r>
            <a:r>
              <a:rPr lang="en-US" altLang="en-US" dirty="0">
                <a:latin typeface="Courier New" panose="02070309020205020404" pitchFamily="49" charset="0"/>
              </a:rPr>
              <a:t>TIME</a:t>
            </a:r>
            <a:r>
              <a:rPr lang="en-US" altLang="en-US" dirty="0"/>
              <a:t> </a:t>
            </a:r>
            <a:r>
              <a:rPr lang="en-US" altLang="en-US" dirty="0">
                <a:latin typeface="Courier New" panose="02070309020205020404" pitchFamily="49" charset="0"/>
              </a:rPr>
              <a:t>APPLY</a:t>
            </a:r>
            <a:r>
              <a:rPr lang="en-US" altLang="en-US" dirty="0"/>
              <a:t> when log apply services are running in real-time apply mode.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78</a:t>
            </a:fld>
            <a:endParaRPr lang="en-US" dirty="0"/>
          </a:p>
        </p:txBody>
      </p:sp>
    </p:spTree>
    <p:extLst>
      <p:ext uri="{BB962C8B-B14F-4D97-AF65-F5344CB8AC3E}">
        <p14:creationId xmlns:p14="http://schemas.microsoft.com/office/powerpoint/2010/main" val="262536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Notes Placeholder 5">
            <a:extLst>
              <a:ext uri="{FF2B5EF4-FFF2-40B4-BE49-F238E27FC236}">
                <a16:creationId xmlns="" xmlns:a16="http://schemas.microsoft.com/office/drawing/2014/main" id="{DCCC4177-19DF-4E55-968B-2454B5037324}"/>
              </a:ext>
            </a:extLst>
          </p:cNvPr>
          <p:cNvSpPr>
            <a:spLocks noGrp="1"/>
          </p:cNvSpPr>
          <p:nvPr>
            <p:ph type="body" idx="1"/>
          </p:nvPr>
        </p:nvSpPr>
        <p:spPr>
          <a:xfrm>
            <a:off x="457200" y="449263"/>
            <a:ext cx="6858000" cy="9609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If you define a delay on a destination (with the </a:t>
            </a:r>
            <a:r>
              <a:rPr lang="en-US" altLang="en-US" dirty="0">
                <a:latin typeface="Courier New" panose="02070309020205020404" pitchFamily="49" charset="0"/>
              </a:rPr>
              <a:t>DELAY</a:t>
            </a:r>
            <a:r>
              <a:rPr lang="en-US" altLang="en-US" dirty="0"/>
              <a:t> attribute) and use real-time apply, the delay is ignored.</a:t>
            </a:r>
          </a:p>
          <a:p>
            <a:pPr lvl="1" eaLnBrk="1" hangingPunct="1"/>
            <a:r>
              <a:rPr lang="en-US" altLang="en-US" dirty="0"/>
              <a:t>For physical standby databases, the managed recovery process (MRP) applies the redo from the standby redo log files after the remote file server (RFS) process finishes writing. </a:t>
            </a:r>
          </a:p>
          <a:p>
            <a:pPr lvl="1" eaLnBrk="1" hangingPunct="1"/>
            <a:r>
              <a:rPr lang="en-US" altLang="en-US" b="1" dirty="0"/>
              <a:t>Note: </a:t>
            </a:r>
            <a:r>
              <a:rPr lang="en-US" altLang="en-US" dirty="0"/>
              <a:t>Beginning with Oracle Database 12</a:t>
            </a:r>
            <a:r>
              <a:rPr lang="en-US" altLang="en-US" i="1" dirty="0"/>
              <a:t>c</a:t>
            </a:r>
            <a:r>
              <a:rPr lang="en-US" altLang="en-US" dirty="0"/>
              <a:t>, real-time apply is enabled by default during Redo Apply. You can disable real-time apply by stopping the Redo Apply process, and you can restart it with the </a:t>
            </a:r>
            <a:r>
              <a:rPr lang="en-US" altLang="en-US" dirty="0">
                <a:latin typeface="Courier New" panose="02070309020205020404" pitchFamily="49" charset="0"/>
                <a:cs typeface="Courier New" panose="02070309020205020404" pitchFamily="49" charset="0"/>
              </a:rPr>
              <a:t>USING ARCHIVED LOGFILE</a:t>
            </a:r>
            <a:r>
              <a:rPr lang="en-US" altLang="en-US" dirty="0"/>
              <a:t> clause as follows:</a:t>
            </a:r>
          </a:p>
          <a:p>
            <a:pPr lvl="4" eaLnBrk="1" hangingPunct="1"/>
            <a:r>
              <a:rPr lang="en-US" altLang="en-US" dirty="0"/>
              <a:t>ALTER DATABASE RECOVER MANAGED STANDBY DATABASE CANCEL;</a:t>
            </a:r>
          </a:p>
          <a:p>
            <a:pPr lvl="4" eaLnBrk="1" hangingPunct="1"/>
            <a:r>
              <a:rPr lang="en-US" altLang="en-US" dirty="0"/>
              <a:t>ALTER DATABASE RECOVER MANAGED STANDBY DATABASE USING ARCHIVED LOGFILE;</a:t>
            </a:r>
          </a:p>
        </p:txBody>
      </p:sp>
      <p:sp>
        <p:nvSpPr>
          <p:cNvPr id="9" name="Footer Placeholder 8"/>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79</a:t>
            </a:fld>
            <a:endParaRPr lang="en-US" dirty="0"/>
          </a:p>
        </p:txBody>
      </p:sp>
    </p:spTree>
    <p:extLst>
      <p:ext uri="{BB962C8B-B14F-4D97-AF65-F5344CB8AC3E}">
        <p14:creationId xmlns:p14="http://schemas.microsoft.com/office/powerpoint/2010/main" val="241529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 xmlns:a16="http://schemas.microsoft.com/office/drawing/2014/main" id="{399C2817-FC99-4CF3-8F4E-38E6DF21C9CA}"/>
              </a:ext>
            </a:extLst>
          </p:cNvPr>
          <p:cNvSpPr>
            <a:spLocks noGrp="1" noChangeArrowheads="1"/>
          </p:cNvSpPr>
          <p:nvPr>
            <p:ph type="body" idx="1"/>
          </p:nvPr>
        </p:nvSpPr>
        <p:spPr>
          <a:xfrm>
            <a:off x="457200" y="449263"/>
            <a:ext cx="6858000" cy="9609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Databases that are disabled after a role transition are not removed from the broker configuration, but they are disabled in the sense that the databases are no longer managed by the broker. To re-enable broker management of these databases, you must reinstate or re-create the databases.</a:t>
            </a:r>
          </a:p>
          <a:p>
            <a:pPr lvl="1"/>
            <a:r>
              <a:rPr lang="en-US" altLang="en-US" b="1" dirty="0"/>
              <a:t>Note:</a:t>
            </a:r>
            <a:r>
              <a:rPr lang="en-US" altLang="en-US" dirty="0"/>
              <a:t> See the lesson titled “Performing Role Transitions” for detailed information.</a:t>
            </a:r>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8</a:t>
            </a:fld>
            <a:endParaRPr lang="en-US" dirty="0"/>
          </a:p>
        </p:txBody>
      </p:sp>
    </p:spTree>
    <p:extLst>
      <p:ext uri="{BB962C8B-B14F-4D97-AF65-F5344CB8AC3E}">
        <p14:creationId xmlns:p14="http://schemas.microsoft.com/office/powerpoint/2010/main" val="16868186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On the standby database, issue the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DATABASE</a:t>
            </a:r>
            <a:r>
              <a:rPr lang="en-US" altLang="en-US" dirty="0"/>
              <a:t> </a:t>
            </a:r>
            <a:r>
              <a:rPr lang="en-US" altLang="en-US" dirty="0">
                <a:latin typeface="Courier New" panose="02070309020205020404" pitchFamily="49" charset="0"/>
              </a:rPr>
              <a:t>RECOVER</a:t>
            </a:r>
            <a:r>
              <a:rPr lang="en-US" altLang="en-US" dirty="0"/>
              <a:t> </a:t>
            </a:r>
            <a:r>
              <a:rPr lang="en-US" altLang="en-US" dirty="0">
                <a:latin typeface="Courier New" panose="02070309020205020404" pitchFamily="49" charset="0"/>
              </a:rPr>
              <a:t>MANAGED</a:t>
            </a:r>
            <a:r>
              <a:rPr lang="en-US" altLang="en-US" dirty="0"/>
              <a:t> </a:t>
            </a:r>
            <a:r>
              <a:rPr lang="en-US" altLang="en-US" dirty="0">
                <a:latin typeface="Courier New" panose="02070309020205020404" pitchFamily="49" charset="0"/>
              </a:rPr>
              <a:t>STANDBY</a:t>
            </a:r>
            <a:r>
              <a:rPr lang="en-US" altLang="en-US" dirty="0"/>
              <a:t> </a:t>
            </a:r>
            <a:r>
              <a:rPr lang="en-US" altLang="en-US" dirty="0">
                <a:latin typeface="Courier New" panose="02070309020205020404" pitchFamily="49" charset="0"/>
              </a:rPr>
              <a:t>DATABASE</a:t>
            </a:r>
            <a:r>
              <a:rPr lang="en-US" altLang="en-US" dirty="0"/>
              <a:t> SQL command to start Redo Apply. This statement automatically mounts the database. In addition, include the </a:t>
            </a:r>
            <a:r>
              <a:rPr lang="en-US" altLang="en-US" dirty="0">
                <a:latin typeface="Courier New" panose="02070309020205020404" pitchFamily="49" charset="0"/>
              </a:rPr>
              <a:t>DISCONNECT</a:t>
            </a:r>
            <a:r>
              <a:rPr lang="en-US" altLang="en-US" dirty="0"/>
              <a:t> </a:t>
            </a:r>
            <a:r>
              <a:rPr lang="en-US" altLang="en-US" dirty="0">
                <a:latin typeface="Courier New" panose="02070309020205020404" pitchFamily="49" charset="0"/>
              </a:rPr>
              <a:t>FROM</a:t>
            </a:r>
            <a:r>
              <a:rPr lang="en-US" altLang="en-US" dirty="0"/>
              <a:t> </a:t>
            </a:r>
            <a:r>
              <a:rPr lang="en-US" altLang="en-US" dirty="0">
                <a:latin typeface="Courier New" panose="02070309020205020404" pitchFamily="49" charset="0"/>
              </a:rPr>
              <a:t>SESSION</a:t>
            </a:r>
            <a:r>
              <a:rPr lang="en-US" altLang="en-US" dirty="0"/>
              <a:t> option so that Redo Apply runs in a background session. The </a:t>
            </a:r>
            <a:r>
              <a:rPr lang="en-US" altLang="en-US" dirty="0">
                <a:latin typeface="Courier New" panose="02070309020205020404" pitchFamily="49" charset="0"/>
              </a:rPr>
              <a:t>FROM SESSION</a:t>
            </a:r>
            <a:r>
              <a:rPr lang="en-US" altLang="en-US" dirty="0"/>
              <a:t> portion of syntax is no longer needed, but is acceptable.</a:t>
            </a:r>
          </a:p>
          <a:p>
            <a:pPr lvl="1" eaLnBrk="1" hangingPunct="1"/>
            <a:r>
              <a:rPr lang="en-US" altLang="en-US" dirty="0"/>
              <a:t>The transmission of redo data to the remote standby location does not occur until after a log switch. Issue the following command on the primary database to force a log switch:</a:t>
            </a:r>
          </a:p>
          <a:p>
            <a:pPr lvl="4" eaLnBrk="1" hangingPunct="1"/>
            <a:r>
              <a:rPr lang="en-US" altLang="en-US" dirty="0"/>
              <a:t>SQL&gt; ALTER SYSTEM SWITCH LOGFILE;</a:t>
            </a:r>
            <a:endParaRPr lang="en-US" altLang="en-US" dirty="0">
              <a:latin typeface="Oracle Sans" panose="020B0503020204020204" pitchFamily="34" charset="0"/>
              <a:cs typeface="Oracle Sans" panose="020B0503020204020204" pitchFamily="34" charset="0"/>
            </a:endParaRP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80</a:t>
            </a:fld>
            <a:endParaRPr lang="en-US" dirty="0"/>
          </a:p>
        </p:txBody>
      </p:sp>
    </p:spTree>
    <p:extLst>
      <p:ext uri="{BB962C8B-B14F-4D97-AF65-F5344CB8AC3E}">
        <p14:creationId xmlns:p14="http://schemas.microsoft.com/office/powerpoint/2010/main" val="13163387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Data Guard uses Oracle processes to validate redo data before it is applied to the standby database.</a:t>
            </a:r>
          </a:p>
          <a:p>
            <a:pPr lvl="1" eaLnBrk="1" hangingPunct="1"/>
            <a:r>
              <a:rPr lang="en-US" altLang="en-US" dirty="0"/>
              <a:t>Corruption-detection checks occur at the following key interfaces:</a:t>
            </a:r>
          </a:p>
          <a:p>
            <a:pPr lvl="2" eaLnBrk="1" hangingPunct="1"/>
            <a:r>
              <a:rPr lang="en-US" altLang="en-US" dirty="0"/>
              <a:t>On the primary database during redo transport by the LGWR, LNS, and ARC</a:t>
            </a:r>
            <a:r>
              <a:rPr lang="en-US" altLang="en-US" i="1" dirty="0"/>
              <a:t>n</a:t>
            </a:r>
            <a:r>
              <a:rPr lang="en-US" altLang="en-US" dirty="0"/>
              <a:t> processes</a:t>
            </a:r>
          </a:p>
          <a:p>
            <a:pPr lvl="2" eaLnBrk="1" hangingPunct="1"/>
            <a:r>
              <a:rPr lang="en-US" altLang="en-US" dirty="0"/>
              <a:t>On the standby database during Redo Apply by the RFS, ARC</a:t>
            </a:r>
            <a:r>
              <a:rPr lang="en-US" altLang="en-US" i="1" dirty="0"/>
              <a:t>n</a:t>
            </a:r>
            <a:r>
              <a:rPr lang="en-US" altLang="en-US" dirty="0"/>
              <a:t>, MRP, and DBW</a:t>
            </a:r>
            <a:r>
              <a:rPr lang="en-US" altLang="en-US" i="1" dirty="0"/>
              <a:t>n</a:t>
            </a:r>
            <a:r>
              <a:rPr lang="en-US" altLang="en-US" dirty="0"/>
              <a:t> processes</a:t>
            </a:r>
          </a:p>
          <a:p>
            <a:pPr lvl="1" eaLnBrk="1" hangingPunct="1"/>
            <a:r>
              <a:rPr lang="en-US" altLang="en-US" dirty="0"/>
              <a:t>If redo corruption is detected by Redo Apply at the standby database, Data Guard will re-fetch valid logs as part of archive log gap handling.</a:t>
            </a:r>
          </a:p>
          <a:p>
            <a:pPr lvl="1" eaLnBrk="1" hangingPunct="1"/>
            <a:r>
              <a:rPr lang="en-US" altLang="en-US" dirty="0"/>
              <a:t>A lost write occurs when an I/O subsystem acknowledges the completion of a write, but the write did not occur in persistent storage. On a subsequent block read, the I/O subsystem returns the stale version of the data block, which is used to update other blocks of the database, thereby corrupting the database.</a:t>
            </a:r>
          </a:p>
          <a:p>
            <a:pPr lvl="1" eaLnBrk="1" hangingPunct="1"/>
            <a:r>
              <a:rPr lang="en-US" altLang="en-US" dirty="0"/>
              <a:t>Set the </a:t>
            </a:r>
            <a:r>
              <a:rPr lang="en-US" altLang="en-US" dirty="0">
                <a:latin typeface="Courier New" panose="02070309020205020404" pitchFamily="49" charset="0"/>
              </a:rPr>
              <a:t>DB_LOST_WRITE_PROTECT</a:t>
            </a:r>
            <a:r>
              <a:rPr lang="en-US" altLang="en-US" dirty="0"/>
              <a:t> initialization parameter on the primary and standby databases to enable the database server to record buffer cache block reads in the redo log so that lost writes can be detected. </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81</a:t>
            </a:fld>
            <a:endParaRPr lang="en-US" dirty="0"/>
          </a:p>
        </p:txBody>
      </p:sp>
    </p:spTree>
    <p:extLst>
      <p:ext uri="{BB962C8B-B14F-4D97-AF65-F5344CB8AC3E}">
        <p14:creationId xmlns:p14="http://schemas.microsoft.com/office/powerpoint/2010/main" val="36695402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457200" y="449263"/>
            <a:ext cx="6858000" cy="9380537"/>
          </a:xfrm>
        </p:spPr>
        <p:txBody>
          <a:bodyPr/>
          <a:lstStyle/>
          <a:p>
            <a:pPr lvl="1" eaLnBrk="1" hangingPunct="1"/>
            <a:r>
              <a:rPr lang="en-US" altLang="en-US" dirty="0"/>
              <a:t>You can set </a:t>
            </a:r>
            <a:r>
              <a:rPr lang="en-US" altLang="en-US" dirty="0">
                <a:latin typeface="Courier New" panose="02070309020205020404" pitchFamily="49" charset="0"/>
              </a:rPr>
              <a:t>DB_LOST_WRITE_PROTECT</a:t>
            </a:r>
            <a:r>
              <a:rPr lang="en-US" altLang="en-US" dirty="0"/>
              <a:t> as follows:</a:t>
            </a:r>
          </a:p>
          <a:p>
            <a:pPr lvl="2" eaLnBrk="1" hangingPunct="1"/>
            <a:r>
              <a:rPr lang="en-US" altLang="en-US" b="1" dirty="0">
                <a:latin typeface="Courier New" panose="02070309020205020404" pitchFamily="49" charset="0"/>
              </a:rPr>
              <a:t>TYPICAL</a:t>
            </a:r>
            <a:r>
              <a:rPr lang="en-US" altLang="en-US" b="1" dirty="0"/>
              <a:t> on the primary database:</a:t>
            </a:r>
            <a:r>
              <a:rPr lang="en-US" altLang="en-US" dirty="0"/>
              <a:t> The instance logs buffer cache reads for read/write tablespaces in the redo log.</a:t>
            </a:r>
          </a:p>
          <a:p>
            <a:pPr lvl="2" eaLnBrk="1" hangingPunct="1"/>
            <a:r>
              <a:rPr lang="en-US" altLang="en-US" b="1" dirty="0">
                <a:latin typeface="Courier New" panose="02070309020205020404" pitchFamily="49" charset="0"/>
              </a:rPr>
              <a:t>FULL</a:t>
            </a:r>
            <a:r>
              <a:rPr lang="en-US" altLang="en-US" b="1" dirty="0"/>
              <a:t> on the primary database:</a:t>
            </a:r>
            <a:r>
              <a:rPr lang="en-US" altLang="en-US" dirty="0"/>
              <a:t> The instance logs reads for read-only tablespaces as well as read/write tablespaces.</a:t>
            </a:r>
          </a:p>
          <a:p>
            <a:pPr lvl="2" eaLnBrk="1" hangingPunct="1"/>
            <a:r>
              <a:rPr lang="en-US" altLang="en-US" b="1" dirty="0">
                <a:latin typeface="Courier New" panose="02070309020205020404" pitchFamily="49" charset="0"/>
              </a:rPr>
              <a:t>TYPICAL</a:t>
            </a:r>
            <a:r>
              <a:rPr lang="en-US" altLang="en-US" b="1" dirty="0"/>
              <a:t> or </a:t>
            </a:r>
            <a:r>
              <a:rPr lang="en-US" altLang="en-US" b="1" dirty="0">
                <a:latin typeface="Courier New" panose="02070309020205020404" pitchFamily="49" charset="0"/>
              </a:rPr>
              <a:t>FULL</a:t>
            </a:r>
            <a:r>
              <a:rPr lang="en-US" altLang="en-US" b="1" dirty="0"/>
              <a:t> on the standby database or on the primary database during media recovery:</a:t>
            </a:r>
            <a:r>
              <a:rPr lang="en-US" altLang="en-US" dirty="0"/>
              <a:t> The instance performs lost-write detection.</a:t>
            </a:r>
          </a:p>
          <a:p>
            <a:pPr lvl="2" eaLnBrk="1" hangingPunct="1"/>
            <a:r>
              <a:rPr lang="en-US" altLang="en-US" b="1" dirty="0">
                <a:latin typeface="Courier New" panose="02070309020205020404" pitchFamily="49" charset="0"/>
              </a:rPr>
              <a:t>NONE</a:t>
            </a:r>
            <a:r>
              <a:rPr lang="en-US" altLang="en-US" b="1" dirty="0"/>
              <a:t> on either the primary database or the standby database (the default):</a:t>
            </a:r>
            <a:r>
              <a:rPr lang="en-US" altLang="en-US" dirty="0"/>
              <a:t> No lost-write detection functionality is enabled.</a:t>
            </a:r>
          </a:p>
          <a:p>
            <a:pPr lvl="1" eaLnBrk="1" hangingPunct="1"/>
            <a:r>
              <a:rPr lang="en-US" altLang="en-US" dirty="0"/>
              <a:t>When a standby database applies redo during managed recovery, it reads the corresponding blocks and compares the system change numbers (SCNs) with the SCNs in the redo log before doing the following:</a:t>
            </a:r>
          </a:p>
          <a:p>
            <a:pPr lvl="2" eaLnBrk="1" hangingPunct="1"/>
            <a:r>
              <a:rPr lang="en-US" altLang="en-US" dirty="0"/>
              <a:t>If the block SCN on the primary database is lower than on the standby database, it detects a lost write on the primary database and returns an external error (</a:t>
            </a:r>
            <a:r>
              <a:rPr lang="en-US" altLang="en-US" dirty="0">
                <a:latin typeface="Courier New" panose="02070309020205020404" pitchFamily="49" charset="0"/>
              </a:rPr>
              <a:t>ORA-752</a:t>
            </a:r>
            <a:r>
              <a:rPr lang="en-US" altLang="en-US" dirty="0"/>
              <a:t>). </a:t>
            </a:r>
          </a:p>
          <a:p>
            <a:pPr lvl="2" eaLnBrk="1" hangingPunct="1"/>
            <a:r>
              <a:rPr lang="en-US" altLang="en-US" dirty="0"/>
              <a:t>If the SCN is higher, it detects a lost write on the standby database and returns an internal error (</a:t>
            </a:r>
            <a:r>
              <a:rPr lang="en-US" altLang="en-US" dirty="0">
                <a:latin typeface="Courier New" panose="02070309020205020404" pitchFamily="49" charset="0"/>
              </a:rPr>
              <a:t>ORA-600 3020</a:t>
            </a:r>
            <a:r>
              <a:rPr lang="en-US" altLang="en-US" dirty="0"/>
              <a:t>).</a:t>
            </a:r>
          </a:p>
          <a:p>
            <a:pPr lvl="1" eaLnBrk="1" hangingPunct="1"/>
            <a:r>
              <a:rPr lang="en-US" altLang="en-US" dirty="0"/>
              <a:t>In both cases, the standby database writes the reason for the failure in the alert log and trace file.</a:t>
            </a:r>
          </a:p>
          <a:p>
            <a:pPr lvl="1" eaLnBrk="1" hangingPunct="1"/>
            <a:r>
              <a:rPr lang="en-US" altLang="en-US" dirty="0"/>
              <a:t>The recommended procedure to repair a lost write on a primary database is to fail over to the physical standby and re-create the primary. To repair a lost write on a standby database, you must re-create the standby database or affected files.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82</a:t>
            </a:fld>
            <a:endParaRPr lang="en-US" dirty="0"/>
          </a:p>
        </p:txBody>
      </p:sp>
    </p:spTree>
    <p:extLst>
      <p:ext uri="{BB962C8B-B14F-4D97-AF65-F5344CB8AC3E}">
        <p14:creationId xmlns:p14="http://schemas.microsoft.com/office/powerpoint/2010/main" val="15032644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a:r>
              <a:rPr lang="en-US" dirty="0"/>
              <a:t>You can use the PL/SQL procedure, </a:t>
            </a:r>
            <a:r>
              <a:rPr lang="en-US" dirty="0">
                <a:latin typeface="Courier New" pitchFamily="49" charset="0"/>
                <a:cs typeface="Courier New" pitchFamily="49" charset="0"/>
              </a:rPr>
              <a:t>DBMS_DBCOMP.DBCOMP</a:t>
            </a:r>
            <a:r>
              <a:rPr lang="en-US" dirty="0"/>
              <a:t>, to detect lost writes and also to detect inconsistencies between a primary database and the physical standby databases.</a:t>
            </a:r>
          </a:p>
          <a:p>
            <a:pPr lvl="1"/>
            <a:r>
              <a:rPr lang="en-US" dirty="0"/>
              <a:t>The </a:t>
            </a:r>
            <a:r>
              <a:rPr lang="en-US" dirty="0">
                <a:latin typeface="Courier New" pitchFamily="49" charset="0"/>
                <a:cs typeface="Courier New" pitchFamily="49" charset="0"/>
              </a:rPr>
              <a:t>DBMS_DBCOMP.DBCOMP</a:t>
            </a:r>
            <a:r>
              <a:rPr lang="en-US" dirty="0"/>
              <a:t> procedure compares the same data blocks on the primary and physical standby databases. The procedure can be executed at any time. (It does not require that the </a:t>
            </a:r>
            <a:r>
              <a:rPr lang="en-US" dirty="0">
                <a:latin typeface="Courier New" pitchFamily="49" charset="0"/>
                <a:cs typeface="Courier New" pitchFamily="49" charset="0"/>
              </a:rPr>
              <a:t>DB_LOST_WRITE_PROTECT</a:t>
            </a:r>
            <a:r>
              <a:rPr lang="en-US" dirty="0"/>
              <a:t> initialization parameter be enabled.)</a:t>
            </a:r>
          </a:p>
          <a:p>
            <a:pPr lvl="1"/>
            <a:r>
              <a:rPr lang="en-US" dirty="0"/>
              <a:t>You can monitor the progress of an ongoing block comparison operation by querying the </a:t>
            </a:r>
            <a:r>
              <a:rPr lang="en-US" dirty="0">
                <a:latin typeface="Courier New" pitchFamily="49" charset="0"/>
                <a:cs typeface="Courier New" pitchFamily="49" charset="0"/>
              </a:rPr>
              <a:t>V$SESSION_LONGOPS</a:t>
            </a:r>
            <a:r>
              <a:rPr lang="en-US" dirty="0"/>
              <a:t> view.</a:t>
            </a:r>
          </a:p>
          <a:p>
            <a:pPr lvl="1"/>
            <a:r>
              <a:rPr lang="en-US" dirty="0"/>
              <a:t>The </a:t>
            </a:r>
            <a:r>
              <a:rPr lang="en-US" dirty="0">
                <a:latin typeface="Courier New" pitchFamily="49" charset="0"/>
                <a:cs typeface="Courier New" pitchFamily="49" charset="0"/>
              </a:rPr>
              <a:t>DBMS_DBCOMP.DBCOMP</a:t>
            </a:r>
            <a:r>
              <a:rPr lang="en-US" dirty="0"/>
              <a:t> procedure assumes that there is one primary database and one or more physical standby databases. The databases should be at least mounted before block comparison.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83</a:t>
            </a:fld>
            <a:endParaRPr lang="en-US" dirty="0"/>
          </a:p>
        </p:txBody>
      </p:sp>
    </p:spTree>
    <p:extLst>
      <p:ext uri="{BB962C8B-B14F-4D97-AF65-F5344CB8AC3E}">
        <p14:creationId xmlns:p14="http://schemas.microsoft.com/office/powerpoint/2010/main" val="6573694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a:r>
              <a:rPr lang="en-US" dirty="0"/>
              <a:t>In the following example situations, assume that there is a primary database with a unique name of </a:t>
            </a:r>
            <a:r>
              <a:rPr lang="en-US" dirty="0">
                <a:latin typeface="Courier New" pitchFamily="49" charset="0"/>
                <a:cs typeface="Courier New" pitchFamily="49" charset="0"/>
              </a:rPr>
              <a:t>boston</a:t>
            </a:r>
            <a:r>
              <a:rPr lang="en-US" dirty="0"/>
              <a:t> and that the physical standby databases are named </a:t>
            </a:r>
            <a:r>
              <a:rPr lang="en-US" dirty="0">
                <a:latin typeface="Courier New" pitchFamily="49" charset="0"/>
                <a:cs typeface="Courier New" pitchFamily="49" charset="0"/>
              </a:rPr>
              <a:t>london and chicago</a:t>
            </a:r>
            <a:r>
              <a:rPr lang="en-US" dirty="0"/>
              <a:t> and so on.</a:t>
            </a:r>
          </a:p>
          <a:p>
            <a:pPr lvl="1"/>
            <a:r>
              <a:rPr lang="en-US" b="1" dirty="0"/>
              <a:t>Case 1: </a:t>
            </a:r>
            <a:r>
              <a:rPr lang="en-US" dirty="0"/>
              <a:t>The primary database and all standbys are mounted or open and </a:t>
            </a:r>
            <a:r>
              <a:rPr lang="en-US" dirty="0">
                <a:latin typeface="Courier New" pitchFamily="49" charset="0"/>
                <a:cs typeface="Courier New" pitchFamily="49" charset="0"/>
              </a:rPr>
              <a:t>DBCOMP</a:t>
            </a:r>
            <a:r>
              <a:rPr lang="en-US" dirty="0"/>
              <a:t> is executed from the primary.</a:t>
            </a:r>
          </a:p>
          <a:p>
            <a:pPr lvl="1"/>
            <a:r>
              <a:rPr lang="en-US" dirty="0"/>
              <a:t>In this situation, when the </a:t>
            </a:r>
            <a:r>
              <a:rPr lang="en-US" dirty="0">
                <a:latin typeface="Courier New" pitchFamily="49" charset="0"/>
                <a:cs typeface="Courier New" pitchFamily="49" charset="0"/>
              </a:rPr>
              <a:t>DBCOMP</a:t>
            </a:r>
            <a:r>
              <a:rPr lang="en-US" dirty="0"/>
              <a:t> procedure is executed from the primary database, the specified data files are compared block by block between the primary database and every physical standby database. For example, suppose that you perform the following query:</a:t>
            </a:r>
          </a:p>
          <a:p>
            <a:pPr lvl="1"/>
            <a:r>
              <a:rPr lang="en-US" dirty="0">
                <a:latin typeface="Courier New" pitchFamily="49" charset="0"/>
                <a:cs typeface="Courier New" pitchFamily="49" charset="0"/>
              </a:rPr>
              <a:t>	SQL&gt; exec sys.dbms_dbcomp.dbcomp('1','BlockCompare',:retval);</a:t>
            </a:r>
          </a:p>
          <a:p>
            <a:pPr lvl="1"/>
            <a:r>
              <a:rPr lang="en-US" dirty="0"/>
              <a:t>The output files are </a:t>
            </a:r>
            <a:r>
              <a:rPr lang="en-US" dirty="0">
                <a:latin typeface="Courier New" pitchFamily="49" charset="0"/>
                <a:cs typeface="Courier New" pitchFamily="49" charset="0"/>
              </a:rPr>
              <a:t>BlockCompare_london_1</a:t>
            </a:r>
            <a:r>
              <a:rPr lang="en-US" dirty="0"/>
              <a:t> and </a:t>
            </a:r>
            <a:r>
              <a:rPr lang="en-US" dirty="0">
                <a:latin typeface="Courier New" pitchFamily="49" charset="0"/>
                <a:cs typeface="Courier New" pitchFamily="49" charset="0"/>
              </a:rPr>
              <a:t>BlockCompare_chicago_1</a:t>
            </a:r>
            <a:r>
              <a:rPr lang="en-US" dirty="0"/>
              <a:t>.</a:t>
            </a:r>
          </a:p>
          <a:p>
            <a:pPr lvl="1"/>
            <a:r>
              <a:rPr lang="en-US" b="1" dirty="0"/>
              <a:t>Case 2: </a:t>
            </a:r>
            <a:r>
              <a:rPr lang="en-US" dirty="0"/>
              <a:t>The primary database and all standbys are mounted or open and</a:t>
            </a:r>
            <a:r>
              <a:rPr lang="en-US" dirty="0">
                <a:cs typeface="Arial" pitchFamily="34" charset="0"/>
              </a:rPr>
              <a:t> </a:t>
            </a:r>
            <a:r>
              <a:rPr lang="en-US" dirty="0">
                <a:latin typeface="Courier New" pitchFamily="49" charset="0"/>
                <a:cs typeface="Courier New" pitchFamily="49" charset="0"/>
              </a:rPr>
              <a:t>DBCOMP</a:t>
            </a:r>
            <a:r>
              <a:rPr lang="en-US" dirty="0"/>
              <a:t> is executed from a standby.</a:t>
            </a:r>
          </a:p>
          <a:p>
            <a:pPr lvl="1"/>
            <a:r>
              <a:rPr lang="en-US" dirty="0"/>
              <a:t>In this situation, when the </a:t>
            </a:r>
            <a:r>
              <a:rPr lang="en-US" dirty="0">
                <a:latin typeface="Courier New" pitchFamily="49" charset="0"/>
                <a:cs typeface="Courier New" pitchFamily="49" charset="0"/>
              </a:rPr>
              <a:t>DBCOMP</a:t>
            </a:r>
            <a:r>
              <a:rPr lang="en-US" dirty="0"/>
              <a:t> procedure is executed from one of the standby databases (for example, </a:t>
            </a:r>
            <a:r>
              <a:rPr lang="en-US" dirty="0">
                <a:latin typeface="Courier New" pitchFamily="49" charset="0"/>
                <a:cs typeface="Courier New" pitchFamily="49" charset="0"/>
              </a:rPr>
              <a:t>london</a:t>
            </a:r>
            <a:r>
              <a:rPr lang="en-US" dirty="0"/>
              <a:t>), the specified data files are compared between the primary and only that particular standby database. Other standby databases are not considered. For example, suppose that you perform the following query:</a:t>
            </a:r>
          </a:p>
          <a:p>
            <a:pPr lvl="1"/>
            <a:r>
              <a:rPr lang="en-US" dirty="0">
                <a:latin typeface="Courier New" pitchFamily="49" charset="0"/>
                <a:cs typeface="Courier New" pitchFamily="49" charset="0"/>
              </a:rPr>
              <a:t>	SQL&gt; exec sys.dbms_dbcomp.dbcomp('1','BlockCompare',:retval);</a:t>
            </a:r>
          </a:p>
          <a:p>
            <a:pPr lvl="1"/>
            <a:r>
              <a:rPr lang="en-US" dirty="0"/>
              <a:t>The generated output file is </a:t>
            </a:r>
            <a:r>
              <a:rPr lang="en-US" dirty="0">
                <a:latin typeface="Courier New" pitchFamily="49" charset="0"/>
                <a:cs typeface="Courier New" pitchFamily="49" charset="0"/>
              </a:rPr>
              <a:t>BlockCompare_boston_1</a:t>
            </a:r>
            <a:r>
              <a:rPr lang="en-US" dirty="0"/>
              <a:t>. No ORA error is returned.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84</a:t>
            </a:fld>
            <a:endParaRPr lang="en-US" dirty="0"/>
          </a:p>
        </p:txBody>
      </p:sp>
    </p:spTree>
    <p:extLst>
      <p:ext uri="{BB962C8B-B14F-4D97-AF65-F5344CB8AC3E}">
        <p14:creationId xmlns:p14="http://schemas.microsoft.com/office/powerpoint/2010/main" val="2362424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lstStyle/>
          <a:p>
            <a:pPr lvl="1"/>
            <a:r>
              <a:rPr lang="en-US" b="1" dirty="0"/>
              <a:t>Case 3: </a:t>
            </a:r>
            <a:r>
              <a:rPr lang="en-US" dirty="0"/>
              <a:t>The primary database is mounted or open, but not all standbys are, and </a:t>
            </a:r>
            <a:r>
              <a:rPr lang="en-US" dirty="0">
                <a:latin typeface="Courier New" pitchFamily="49" charset="0"/>
                <a:cs typeface="Courier New" pitchFamily="49" charset="0"/>
              </a:rPr>
              <a:t>DBCOMP</a:t>
            </a:r>
            <a:r>
              <a:rPr lang="en-US" dirty="0"/>
              <a:t> is executed from the primary.</a:t>
            </a:r>
          </a:p>
          <a:p>
            <a:pPr lvl="1"/>
            <a:r>
              <a:rPr lang="en-US" dirty="0"/>
              <a:t>In this situation, when the </a:t>
            </a:r>
            <a:r>
              <a:rPr lang="en-US" dirty="0">
                <a:latin typeface="Courier New" pitchFamily="49" charset="0"/>
                <a:cs typeface="Courier New" pitchFamily="49" charset="0"/>
              </a:rPr>
              <a:t>DBCOMP</a:t>
            </a:r>
            <a:r>
              <a:rPr lang="en-US" dirty="0"/>
              <a:t> procedure is executed on the primary, the specified data files are compared between the primary database and the mounted or open physical standby databases. For those standby databases that are neither mounted nor open, no action is taken.</a:t>
            </a:r>
          </a:p>
          <a:p>
            <a:pPr lvl="1"/>
            <a:r>
              <a:rPr lang="en-US" b="1" dirty="0"/>
              <a:t>Case 4: </a:t>
            </a:r>
            <a:r>
              <a:rPr lang="en-US" dirty="0"/>
              <a:t>The primary database is mounted or open, but not all standbys are, and </a:t>
            </a:r>
            <a:r>
              <a:rPr lang="en-US" dirty="0">
                <a:latin typeface="Courier New" pitchFamily="49" charset="0"/>
                <a:cs typeface="Courier New" pitchFamily="49" charset="0"/>
              </a:rPr>
              <a:t>DBCOMP</a:t>
            </a:r>
            <a:r>
              <a:rPr lang="en-US" dirty="0"/>
              <a:t> is executed from a standby.</a:t>
            </a:r>
          </a:p>
          <a:p>
            <a:pPr lvl="1"/>
            <a:r>
              <a:rPr lang="en-US" dirty="0"/>
              <a:t>In this situation, the specified data files are compared between the primary database and the standby from which the </a:t>
            </a:r>
            <a:r>
              <a:rPr lang="en-US" dirty="0">
                <a:latin typeface="Courier New" pitchFamily="49" charset="0"/>
                <a:cs typeface="Courier New" pitchFamily="49" charset="0"/>
              </a:rPr>
              <a:t>DBCOMP</a:t>
            </a:r>
            <a:r>
              <a:rPr lang="en-US" dirty="0"/>
              <a:t> procedure is executed.</a:t>
            </a:r>
          </a:p>
          <a:p>
            <a:pPr lvl="1"/>
            <a:r>
              <a:rPr lang="en-US" b="1" dirty="0"/>
              <a:t>Case 5: </a:t>
            </a:r>
            <a:r>
              <a:rPr lang="en-US" dirty="0"/>
              <a:t>The primary database is not mounted, but multiple standbys are mounted or open. </a:t>
            </a:r>
          </a:p>
          <a:p>
            <a:pPr lvl="1"/>
            <a:r>
              <a:rPr lang="en-US" dirty="0"/>
              <a:t>Because the primary database is neither mounted nor open, the </a:t>
            </a:r>
            <a:r>
              <a:rPr lang="en-US" dirty="0">
                <a:latin typeface="Courier New" pitchFamily="49" charset="0"/>
                <a:cs typeface="Courier New" pitchFamily="49" charset="0"/>
              </a:rPr>
              <a:t>DBCOMP</a:t>
            </a:r>
            <a:r>
              <a:rPr lang="en-US" dirty="0"/>
              <a:t> procedure cannot find an appropriate pair of primary and physical standby databases to compare. An ORA error message is not returned, but a message similar to the following is printed out in the corresponding output file: </a:t>
            </a:r>
            <a:r>
              <a:rPr lang="en-US" dirty="0">
                <a:latin typeface="Courier New" pitchFamily="49" charset="0"/>
                <a:cs typeface="Courier New" pitchFamily="49" charset="0"/>
              </a:rPr>
              <a:t>Remote</a:t>
            </a:r>
            <a:r>
              <a:rPr lang="en-US" dirty="0"/>
              <a:t> </a:t>
            </a:r>
            <a:r>
              <a:rPr lang="en-US" dirty="0">
                <a:latin typeface="Courier New" pitchFamily="49" charset="0"/>
                <a:cs typeface="Courier New" pitchFamily="49" charset="0"/>
              </a:rPr>
              <a:t>database</a:t>
            </a:r>
            <a:r>
              <a:rPr lang="en-US" dirty="0"/>
              <a:t> </a:t>
            </a:r>
            <a:r>
              <a:rPr lang="en-US" dirty="0">
                <a:latin typeface="Courier New" pitchFamily="49" charset="0"/>
                <a:cs typeface="Courier New" pitchFamily="49" charset="0"/>
              </a:rPr>
              <a:t>is</a:t>
            </a:r>
            <a:r>
              <a:rPr lang="en-US" dirty="0"/>
              <a:t> </a:t>
            </a:r>
            <a:r>
              <a:rPr lang="en-US" dirty="0">
                <a:latin typeface="Courier New" pitchFamily="49" charset="0"/>
                <a:cs typeface="Courier New" pitchFamily="49" charset="0"/>
              </a:rPr>
              <a:t>not</a:t>
            </a:r>
            <a:r>
              <a:rPr lang="en-US" dirty="0"/>
              <a:t> </a:t>
            </a:r>
            <a:r>
              <a:rPr lang="en-US" dirty="0">
                <a:latin typeface="Courier New" pitchFamily="49" charset="0"/>
                <a:cs typeface="Courier New" pitchFamily="49" charset="0"/>
              </a:rPr>
              <a:t>in</a:t>
            </a:r>
            <a:r>
              <a:rPr lang="en-US" dirty="0"/>
              <a:t> </a:t>
            </a:r>
            <a:r>
              <a:rPr lang="en-US" dirty="0">
                <a:latin typeface="Courier New" pitchFamily="49" charset="0"/>
                <a:cs typeface="Courier New" pitchFamily="49" charset="0"/>
              </a:rPr>
              <a:t>the</a:t>
            </a:r>
            <a:r>
              <a:rPr lang="en-US" dirty="0"/>
              <a:t> </a:t>
            </a:r>
            <a:r>
              <a:rPr lang="en-US" dirty="0">
                <a:latin typeface="Courier New" pitchFamily="49" charset="0"/>
                <a:cs typeface="Courier New" pitchFamily="49" charset="0"/>
              </a:rPr>
              <a:t>primary</a:t>
            </a:r>
            <a:r>
              <a:rPr lang="en-US" dirty="0"/>
              <a:t> </a:t>
            </a:r>
            <a:r>
              <a:rPr lang="en-US" dirty="0">
                <a:latin typeface="Courier New" pitchFamily="49" charset="0"/>
                <a:cs typeface="Courier New" pitchFamily="49" charset="0"/>
              </a:rPr>
              <a:t>role.</a:t>
            </a:r>
          </a:p>
          <a:p>
            <a:pPr lvl="1"/>
            <a:r>
              <a:rPr lang="en-US" b="1" dirty="0"/>
              <a:t>Case 6: </a:t>
            </a:r>
            <a:r>
              <a:rPr lang="en-US" dirty="0"/>
              <a:t>The primary database is mounted or open, but no standbys are mounted or open.</a:t>
            </a:r>
          </a:p>
          <a:p>
            <a:pPr lvl="1"/>
            <a:r>
              <a:rPr lang="en-US" dirty="0"/>
              <a:t>Because no appropriate pair of primary and physical standby databases are found, a message is printed out in the corresponding output file, but no ORA error is returned.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85</a:t>
            </a:fld>
            <a:endParaRPr lang="en-US" dirty="0"/>
          </a:p>
        </p:txBody>
      </p:sp>
    </p:spTree>
    <p:extLst>
      <p:ext uri="{BB962C8B-B14F-4D97-AF65-F5344CB8AC3E}">
        <p14:creationId xmlns:p14="http://schemas.microsoft.com/office/powerpoint/2010/main" val="16558804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screenshot in the slide shows the home page for the primary database, with the top-level menu structure containing the following items: Oracle Database, Performance, Availability, Schema, and Administration.</a:t>
            </a:r>
          </a:p>
          <a:p>
            <a:pPr lvl="1" eaLnBrk="1" hangingPunct="1"/>
            <a:r>
              <a:rPr lang="en-US" altLang="en-US" dirty="0"/>
              <a:t>To access the Add Standby Database wizard, navigate to the primary database target and select Add Standby Database from the Availability menu. The Add Standby Database menu item is the only Data Guard option on the Availability menu if a Data Guard configuration does not already exist. After a Data Guard configuration is defined, the Availability menu will also contain menu items for Data Guard Administration, Data Guard Performance, and Verify Data Guard Configuration.</a:t>
            </a:r>
          </a:p>
          <a:p>
            <a:pPr lvl="1" eaLnBrk="1" hangingPunct="1"/>
            <a:r>
              <a:rPr lang="en-US" altLang="en-US" dirty="0"/>
              <a:t>Before you invoke the Add Standby Database wizard, verify that the primary database instance was started with a server parameter file (SPFILE) and that archiving is enabled.</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86</a:t>
            </a:fld>
            <a:endParaRPr lang="en-US" dirty="0"/>
          </a:p>
        </p:txBody>
      </p:sp>
    </p:spTree>
    <p:extLst>
      <p:ext uri="{BB962C8B-B14F-4D97-AF65-F5344CB8AC3E}">
        <p14:creationId xmlns:p14="http://schemas.microsoft.com/office/powerpoint/2010/main" val="3691078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Add Standby Database wizard can create both physical and logical standby databases. In addition to the task listed in the slide, the wizard will prepare the primary database to support Data Guard operations including additional tasks such as:</a:t>
            </a:r>
          </a:p>
          <a:p>
            <a:pPr lvl="2" eaLnBrk="1" hangingPunct="1">
              <a:buFont typeface="Arial" panose="020B0604020202020204" pitchFamily="34" charset="0"/>
              <a:buChar char="•"/>
            </a:pPr>
            <a:r>
              <a:rPr lang="en-US" altLang="en-US" dirty="0"/>
              <a:t>Creating standby redo logs on the primary if needed</a:t>
            </a:r>
          </a:p>
          <a:p>
            <a:pPr lvl="2" eaLnBrk="1" hangingPunct="1">
              <a:buFont typeface="Arial" panose="020B0604020202020204" pitchFamily="34" charset="0"/>
              <a:buChar char="•"/>
            </a:pPr>
            <a:r>
              <a:rPr lang="en-US" altLang="en-US" dirty="0"/>
              <a:t>Starting the Data Guard broker process</a:t>
            </a:r>
          </a:p>
          <a:p>
            <a:pPr lvl="2" eaLnBrk="1" hangingPunct="1">
              <a:buFont typeface="Arial" panose="020B0604020202020204" pitchFamily="34" charset="0"/>
              <a:buChar char="•"/>
            </a:pPr>
            <a:r>
              <a:rPr lang="en-US" altLang="en-US" dirty="0"/>
              <a:t>Creating the Data Guard broker configuration files</a:t>
            </a:r>
          </a:p>
          <a:p>
            <a:pPr lvl="2" eaLnBrk="1" hangingPunct="1">
              <a:buFont typeface="Arial" panose="020B0604020202020204" pitchFamily="34" charset="0"/>
              <a:buChar char="•"/>
            </a:pPr>
            <a:r>
              <a:rPr lang="en-US" altLang="en-US" dirty="0"/>
              <a:t>Adding primary and standby databases to the Data Guard broker configuration</a:t>
            </a:r>
          </a:p>
          <a:p>
            <a:pPr lvl="2" eaLnBrk="1" hangingPunct="1">
              <a:buFont typeface="Arial" panose="020B0604020202020204" pitchFamily="34" charset="0"/>
              <a:buChar char="•"/>
            </a:pPr>
            <a:r>
              <a:rPr lang="en-US" altLang="en-US" dirty="0"/>
              <a:t>Enabling the Data Guard broker configuration</a:t>
            </a:r>
          </a:p>
          <a:p>
            <a:pPr lvl="2" eaLnBrk="1" hangingPunct="1">
              <a:buFont typeface="Arial" panose="020B0604020202020204" pitchFamily="34" charset="0"/>
              <a:buChar char="•"/>
            </a:pPr>
            <a:r>
              <a:rPr lang="en-US" altLang="en-US" dirty="0"/>
              <a:t>Adjusting initialization parameters such as </a:t>
            </a:r>
            <a:r>
              <a:rPr lang="en-US" altLang="en-US" dirty="0">
                <a:latin typeface="Courier New" panose="02070309020205020404" pitchFamily="49" charset="0"/>
              </a:rPr>
              <a:t>LOG_ARCHIVE_CONFIG</a:t>
            </a:r>
            <a:r>
              <a:rPr lang="en-US" altLang="en-US" dirty="0"/>
              <a:t>, </a:t>
            </a:r>
            <a:r>
              <a:rPr lang="en-US" altLang="en-US" dirty="0">
                <a:latin typeface="Courier New" panose="02070309020205020404" pitchFamily="49" charset="0"/>
              </a:rPr>
              <a:t>LOG_ARCHIVE_DEST_</a:t>
            </a:r>
            <a:r>
              <a:rPr lang="en-US" altLang="en-US" i="1" dirty="0">
                <a:latin typeface="Courier New" panose="02070309020205020404" pitchFamily="49" charset="0"/>
              </a:rPr>
              <a:t>n</a:t>
            </a:r>
            <a:r>
              <a:rPr lang="en-US" altLang="en-US" dirty="0"/>
              <a:t>, and </a:t>
            </a:r>
            <a:r>
              <a:rPr lang="en-US" altLang="en-US" dirty="0">
                <a:latin typeface="Courier New" panose="02070309020205020404" pitchFamily="49" charset="0"/>
              </a:rPr>
              <a:t>STANDBY_FILE_MANAGEMENT</a:t>
            </a:r>
            <a:r>
              <a:rPr lang="en-US" altLang="en-US" dirty="0"/>
              <a:t>.</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87</a:t>
            </a:fld>
            <a:endParaRPr lang="en-US" dirty="0"/>
          </a:p>
        </p:txBody>
      </p:sp>
    </p:spTree>
    <p:extLst>
      <p:ext uri="{BB962C8B-B14F-4D97-AF65-F5344CB8AC3E}">
        <p14:creationId xmlns:p14="http://schemas.microsoft.com/office/powerpoint/2010/main" val="3487049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Database Configuration Assistant (DBCA) can be used as a simple command-line method to create an Oracle Data Guard physical standby database. The DBCA command qualifier that is used to create the physical standby database is </a:t>
            </a:r>
            <a:r>
              <a:rPr lang="en-US" altLang="en-US" dirty="0">
                <a:latin typeface="Courier New" panose="02070309020205020404" pitchFamily="49" charset="0"/>
                <a:cs typeface="Courier New" panose="02070309020205020404" pitchFamily="49" charset="0"/>
              </a:rPr>
              <a:t>createDuplicateDB</a:t>
            </a:r>
            <a:r>
              <a:rPr lang="en-US" altLang="en-US" dirty="0"/>
              <a:t>.</a:t>
            </a:r>
          </a:p>
          <a:p>
            <a:pPr lvl="1"/>
            <a:r>
              <a:rPr lang="en-US" altLang="en-US" dirty="0"/>
              <a:t>DBCA can be used only to create standby databases for non-multitenant primary databases. In addition, this capability creates only single-instance standby databases, not Oracle RAC databases. If required, the standby can then be converted to an Oracle RAC standby database, either manually or by using Oracle Enterprise Manager Cloud Control. The basic </a:t>
            </a:r>
            <a:r>
              <a:rPr lang="en-US" altLang="en-US" dirty="0">
                <a:latin typeface="Courier New" panose="02070309020205020404" pitchFamily="49" charset="0"/>
                <a:cs typeface="Courier New" panose="02070309020205020404" pitchFamily="49" charset="0"/>
              </a:rPr>
              <a:t>createDuplicateDB</a:t>
            </a:r>
            <a:r>
              <a:rPr lang="en-US" altLang="en-US" dirty="0"/>
              <a:t> command has the syntax as shown in the slide.</a:t>
            </a:r>
          </a:p>
          <a:p>
            <a:pPr lvl="1"/>
            <a:r>
              <a:rPr lang="en-US" altLang="en-US" dirty="0"/>
              <a:t>Please note that DBCA only creates the standby database. It does not do any configuration on the primary database or perform configuration tasks like setting up standby file management or redo transport services.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88</a:t>
            </a:fld>
            <a:endParaRPr lang="en-US" dirty="0"/>
          </a:p>
        </p:txBody>
      </p:sp>
    </p:spTree>
    <p:extLst>
      <p:ext uri="{BB962C8B-B14F-4D97-AF65-F5344CB8AC3E}">
        <p14:creationId xmlns:p14="http://schemas.microsoft.com/office/powerpoint/2010/main" val="11479623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defRPr/>
            </a:pPr>
            <a:r>
              <a:rPr lang="en-US" dirty="0"/>
              <a:t>In the following example, the primary database is </a:t>
            </a:r>
            <a:r>
              <a:rPr lang="en-US" dirty="0">
                <a:latin typeface="Courier New" pitchFamily="49" charset="0"/>
                <a:cs typeface="Courier New" pitchFamily="49" charset="0"/>
              </a:rPr>
              <a:t>london,</a:t>
            </a:r>
            <a:r>
              <a:rPr lang="en-US" dirty="0"/>
              <a:t> and it resides on the primary system </a:t>
            </a:r>
            <a:r>
              <a:rPr lang="en-US" dirty="0">
                <a:latin typeface="Courier New" pitchFamily="49" charset="0"/>
                <a:cs typeface="Courier New" pitchFamily="49" charset="0"/>
              </a:rPr>
              <a:t>host01.example.com</a:t>
            </a:r>
            <a:r>
              <a:rPr lang="en-US" dirty="0"/>
              <a:t>. Each example creates a physical standby on the system on which the command is executed: </a:t>
            </a:r>
            <a:r>
              <a:rPr lang="en-US" dirty="0">
                <a:latin typeface="Courier New" pitchFamily="49" charset="0"/>
                <a:cs typeface="Courier New" pitchFamily="49" charset="0"/>
              </a:rPr>
              <a:t>boston</a:t>
            </a:r>
            <a:r>
              <a:rPr lang="en-US" dirty="0"/>
              <a:t>. The </a:t>
            </a:r>
            <a:r>
              <a:rPr lang="en-US" dirty="0">
                <a:latin typeface="Courier New" pitchFamily="49" charset="0"/>
                <a:cs typeface="Courier New" pitchFamily="49" charset="0"/>
              </a:rPr>
              <a:t>initParams</a:t>
            </a:r>
            <a:r>
              <a:rPr lang="en-US" dirty="0"/>
              <a:t> parameter is used here to show how other DBCA parameters can be used in the standby creation command. In this example, </a:t>
            </a:r>
            <a:r>
              <a:rPr lang="en-US" dirty="0">
                <a:latin typeface="Courier New" pitchFamily="49" charset="0"/>
                <a:cs typeface="Courier New" pitchFamily="49" charset="0"/>
              </a:rPr>
              <a:t>initParams</a:t>
            </a:r>
            <a:r>
              <a:rPr lang="en-US" dirty="0"/>
              <a:t> is used to explicitly set the </a:t>
            </a:r>
            <a:r>
              <a:rPr lang="en-US" dirty="0">
                <a:latin typeface="Courier New" pitchFamily="49" charset="0"/>
                <a:cs typeface="Courier New" pitchFamily="49" charset="0"/>
              </a:rPr>
              <a:t>INSTANCE_NAME</a:t>
            </a:r>
            <a:r>
              <a:rPr lang="en-US" dirty="0"/>
              <a:t> of the standby to match the </a:t>
            </a:r>
            <a:r>
              <a:rPr lang="en-US" dirty="0">
                <a:latin typeface="Courier New" pitchFamily="49" charset="0"/>
                <a:cs typeface="Courier New" pitchFamily="49" charset="0"/>
              </a:rPr>
              <a:t>DB_UNIQUE_NAME</a:t>
            </a:r>
            <a:r>
              <a:rPr lang="en-US" dirty="0"/>
              <a:t>, </a:t>
            </a:r>
            <a:r>
              <a:rPr lang="en-US" dirty="0">
                <a:latin typeface="Courier New" pitchFamily="49" charset="0"/>
                <a:cs typeface="Courier New" pitchFamily="49" charset="0"/>
              </a:rPr>
              <a:t>boston</a:t>
            </a:r>
            <a:r>
              <a:rPr lang="en-US" dirty="0"/>
              <a:t>. The first example creates the standby database without any custom scripts being executed afterward.</a:t>
            </a:r>
          </a:p>
          <a:p>
            <a:pPr lvl="1">
              <a:spcAft>
                <a:spcPts val="600"/>
              </a:spcAft>
              <a:defRPr/>
            </a:pPr>
            <a:r>
              <a:rPr lang="en-US" sz="1080" dirty="0">
                <a:latin typeface="Courier New" pitchFamily="49" charset="0"/>
                <a:cs typeface="Courier New" pitchFamily="49" charset="0"/>
              </a:rPr>
              <a:t>dbca –silent -createDuplicateDB -gdbName london.example.com </a:t>
            </a:r>
            <a:br>
              <a:rPr lang="en-US" sz="1080" dirty="0">
                <a:latin typeface="Courier New" pitchFamily="49" charset="0"/>
                <a:cs typeface="Courier New" pitchFamily="49" charset="0"/>
              </a:rPr>
            </a:br>
            <a:r>
              <a:rPr lang="en-US" sz="1080" dirty="0">
                <a:latin typeface="Courier New" pitchFamily="49" charset="0"/>
                <a:cs typeface="Courier New" pitchFamily="49" charset="0"/>
              </a:rPr>
              <a:t>-primaryDBConnectionString host01.example.com:1523/boston.example.com</a:t>
            </a:r>
            <a:br>
              <a:rPr lang="en-US" sz="1080" dirty="0">
                <a:latin typeface="Courier New" pitchFamily="49" charset="0"/>
                <a:cs typeface="Courier New" pitchFamily="49" charset="0"/>
              </a:rPr>
            </a:br>
            <a:r>
              <a:rPr lang="en-US" sz="1080" dirty="0">
                <a:latin typeface="Courier New" pitchFamily="49" charset="0"/>
                <a:cs typeface="Courier New" pitchFamily="49" charset="0"/>
              </a:rPr>
              <a:t>-sid london</a:t>
            </a:r>
            <a:br>
              <a:rPr lang="en-US" sz="1080" dirty="0">
                <a:latin typeface="Courier New" pitchFamily="49" charset="0"/>
                <a:cs typeface="Courier New" pitchFamily="49" charset="0"/>
              </a:rPr>
            </a:br>
            <a:r>
              <a:rPr lang="en-US" sz="1080" dirty="0">
                <a:latin typeface="Courier New" pitchFamily="49" charset="0"/>
                <a:cs typeface="Courier New" pitchFamily="49" charset="0"/>
              </a:rPr>
              <a:t>-initParams instance_name=boston </a:t>
            </a:r>
            <a:br>
              <a:rPr lang="en-US" sz="1080" dirty="0">
                <a:latin typeface="Courier New" pitchFamily="49" charset="0"/>
                <a:cs typeface="Courier New" pitchFamily="49" charset="0"/>
              </a:rPr>
            </a:br>
            <a:r>
              <a:rPr lang="en-US" sz="1080" dirty="0">
                <a:latin typeface="Courier New" pitchFamily="49" charset="0"/>
                <a:cs typeface="Courier New" pitchFamily="49" charset="0"/>
              </a:rPr>
              <a:t>–createAsStandby</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89</a:t>
            </a:fld>
            <a:endParaRPr lang="en-US" dirty="0"/>
          </a:p>
        </p:txBody>
      </p:sp>
    </p:spTree>
    <p:extLst>
      <p:ext uri="{BB962C8B-B14F-4D97-AF65-F5344CB8AC3E}">
        <p14:creationId xmlns:p14="http://schemas.microsoft.com/office/powerpoint/2010/main" val="3343678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The Oracle Data Guard broker is a distributed management framework that automates and centralizes the creation, maintenance, and monitoring of Data Guard configurations. After creating the Data Guard configuration, the broker monitors the activity, health, and availability of all systems in the configuration.</a:t>
            </a:r>
          </a:p>
          <a:p>
            <a:pPr lvl="1" eaLnBrk="1" hangingPunct="1"/>
            <a:r>
              <a:rPr lang="en-US" altLang="en-US" dirty="0"/>
              <a:t>The benefits of using Oracle Data Guard broker include:</a:t>
            </a:r>
          </a:p>
          <a:p>
            <a:pPr lvl="2" eaLnBrk="1" hangingPunct="1"/>
            <a:r>
              <a:rPr lang="en-US" altLang="en-US" dirty="0"/>
              <a:t>Enhanced disaster protection</a:t>
            </a:r>
          </a:p>
          <a:p>
            <a:pPr lvl="2" eaLnBrk="1" hangingPunct="1"/>
            <a:r>
              <a:rPr lang="en-US" altLang="en-US" dirty="0"/>
              <a:t>Higher availability and scalability with Oracle Real Application Clusters (Oracle RAC) Databases</a:t>
            </a:r>
          </a:p>
          <a:p>
            <a:pPr lvl="2" eaLnBrk="1" hangingPunct="1"/>
            <a:r>
              <a:rPr lang="en-US" altLang="en-US" dirty="0"/>
              <a:t>Automated creation of a Data Guard configuration</a:t>
            </a:r>
          </a:p>
          <a:p>
            <a:pPr lvl="2" eaLnBrk="1" hangingPunct="1"/>
            <a:r>
              <a:rPr lang="en-US" altLang="en-US" dirty="0"/>
              <a:t>Easy configuration of additional standby databases</a:t>
            </a:r>
          </a:p>
          <a:p>
            <a:pPr lvl="2" eaLnBrk="1" hangingPunct="1"/>
            <a:r>
              <a:rPr lang="en-US" altLang="en-US" dirty="0"/>
              <a:t>Simplified, centralized, and extended management</a:t>
            </a:r>
          </a:p>
          <a:p>
            <a:pPr lvl="2" eaLnBrk="1" hangingPunct="1"/>
            <a:r>
              <a:rPr lang="en-US" altLang="en-US" dirty="0"/>
              <a:t>Simplified switchover and failover operations</a:t>
            </a:r>
          </a:p>
          <a:p>
            <a:pPr lvl="2" eaLnBrk="1" hangingPunct="1"/>
            <a:r>
              <a:rPr lang="en-US" altLang="en-US" dirty="0"/>
              <a:t>Fast Application Notification (FAN) after failovers</a:t>
            </a:r>
          </a:p>
          <a:p>
            <a:pPr lvl="2" eaLnBrk="1" hangingPunct="1"/>
            <a:r>
              <a:rPr lang="en-US" altLang="en-US" dirty="0"/>
              <a:t>Built-in monitoring and alert and control mechanisms</a:t>
            </a:r>
          </a:p>
          <a:p>
            <a:pPr lvl="2" eaLnBrk="1" hangingPunct="1"/>
            <a:r>
              <a:rPr lang="en-US" altLang="en-US" dirty="0"/>
              <a:t>Transparency to the application</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1 - </a:t>
            </a:r>
            <a:fld id="{7C951E65-0BAA-4B24-AD87-683F8269D8DB}" type="slidenum">
              <a:rPr lang="en-US" smtClean="0"/>
              <a:pPr>
                <a:defRPr/>
              </a:pPr>
              <a:t>9</a:t>
            </a:fld>
            <a:endParaRPr lang="en-US" dirty="0"/>
          </a:p>
        </p:txBody>
      </p:sp>
    </p:spTree>
    <p:extLst>
      <p:ext uri="{BB962C8B-B14F-4D97-AF65-F5344CB8AC3E}">
        <p14:creationId xmlns:p14="http://schemas.microsoft.com/office/powerpoint/2010/main" val="13014608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pPr lvl="1" eaLnBrk="1" hangingPunct="1"/>
            <a:r>
              <a:rPr lang="en-US" altLang="en-US" dirty="0"/>
              <a:t>If the database is using the file system for storage instead of Automatic Storage Manager (ASM), then a physical standby database can be created without using RMAN. With ASM, RMAN will have to be used to create the backup.</a:t>
            </a:r>
          </a:p>
          <a:p>
            <a:pPr lvl="1" eaLnBrk="1" hangingPunct="1"/>
            <a:r>
              <a:rPr lang="en-US" altLang="en-US" dirty="0"/>
              <a:t>You can use any backup copy of the primary database to create the physical standby database, as long as you have the necessary archived redo log files to completely recover the database. A standby control file will have to be created on the primary database and transferred to the standby database. A text-based parameter file will need to be created from the primary database binary server parameter file. The file needs adjusting in the same way as shown earlier in the lesson. It will then need to be transferred to the standby system and converted to a binary server parameter file.</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90</a:t>
            </a:fld>
            <a:endParaRPr lang="en-US" dirty="0"/>
          </a:p>
        </p:txBody>
      </p:sp>
    </p:spTree>
    <p:extLst>
      <p:ext uri="{BB962C8B-B14F-4D97-AF65-F5344CB8AC3E}">
        <p14:creationId xmlns:p14="http://schemas.microsoft.com/office/powerpoint/2010/main" val="645727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eaLnBrk="1" hangingPunct="1"/>
            <a:r>
              <a:rPr lang="en-US" altLang="en-US" dirty="0"/>
              <a:t>If you have a standby database on the same system as the primary database, you must use the following guidelines:</a:t>
            </a:r>
          </a:p>
          <a:p>
            <a:pPr lvl="2" eaLnBrk="1" hangingPunct="1"/>
            <a:r>
              <a:rPr lang="en-US" altLang="en-US" dirty="0"/>
              <a:t>The data files must be renamed. The actual file names can be the same, but at least the directory path must be different. This means that you must use the </a:t>
            </a:r>
            <a:r>
              <a:rPr lang="en-US" altLang="en-US" dirty="0">
                <a:latin typeface="Courier New" panose="02070309020205020404" pitchFamily="49" charset="0"/>
              </a:rPr>
              <a:t>DB_FILE_NAME_CONVERT</a:t>
            </a:r>
            <a:r>
              <a:rPr lang="en-US" altLang="en-US" dirty="0"/>
              <a:t> and </a:t>
            </a:r>
            <a:r>
              <a:rPr lang="en-US" altLang="en-US" dirty="0">
                <a:latin typeface="Courier New" panose="02070309020205020404" pitchFamily="49" charset="0"/>
              </a:rPr>
              <a:t>LOG_FILE_NAME_CONVERT</a:t>
            </a:r>
            <a:r>
              <a:rPr lang="en-US" altLang="en-US" dirty="0"/>
              <a:t> parameters. </a:t>
            </a:r>
          </a:p>
          <a:p>
            <a:pPr lvl="2" eaLnBrk="1" hangingPunct="1">
              <a:buNone/>
            </a:pPr>
            <a:r>
              <a:rPr lang="en-US" altLang="en-US" dirty="0"/>
              <a:t>	</a:t>
            </a:r>
            <a:r>
              <a:rPr lang="en-US" altLang="en-US" b="1" dirty="0"/>
              <a:t>Note:</a:t>
            </a:r>
            <a:r>
              <a:rPr lang="en-US" altLang="en-US" dirty="0"/>
              <a:t> If the standby database uses Oracle Managed Files (OMF), do not set the </a:t>
            </a:r>
            <a:r>
              <a:rPr lang="en-US" altLang="en-US" dirty="0">
                <a:latin typeface="Courier New" panose="02070309020205020404" pitchFamily="49" charset="0"/>
              </a:rPr>
              <a:t>DB_FILE_NAME_CONVERT</a:t>
            </a:r>
            <a:r>
              <a:rPr lang="en-US" altLang="en-US" dirty="0"/>
              <a:t> or </a:t>
            </a:r>
            <a:r>
              <a:rPr lang="en-US" altLang="en-US" dirty="0">
                <a:latin typeface="Courier New" panose="02070309020205020404" pitchFamily="49" charset="0"/>
              </a:rPr>
              <a:t>LOG_FILE_NAME_CONVERT</a:t>
            </a:r>
            <a:r>
              <a:rPr lang="en-US" altLang="en-US" dirty="0"/>
              <a:t> parameters.</a:t>
            </a:r>
          </a:p>
          <a:p>
            <a:pPr lvl="2" eaLnBrk="1" hangingPunct="1"/>
            <a:r>
              <a:rPr lang="en-US" altLang="en-US" dirty="0"/>
              <a:t>If a standby database is located on the same system as the primary database, the archival directories for the standby database must use a different directory structure than the primary database. Otherwise, the standby database may overwrite the primary database files.</a:t>
            </a:r>
          </a:p>
          <a:p>
            <a:pPr lvl="2" eaLnBrk="1" hangingPunct="1"/>
            <a:r>
              <a:rPr lang="en-US" altLang="en-US" dirty="0"/>
              <a:t>If you do not explicitly specify unique service names and if the primary and standby databases are located on the same system, the same default global name (consisting of the database name and domain name from the </a:t>
            </a:r>
            <a:r>
              <a:rPr lang="en-US" altLang="en-US" dirty="0">
                <a:latin typeface="Courier New" panose="02070309020205020404" pitchFamily="49" charset="0"/>
              </a:rPr>
              <a:t>DB_NAME</a:t>
            </a:r>
            <a:r>
              <a:rPr lang="en-US" altLang="en-US" dirty="0"/>
              <a:t> and </a:t>
            </a:r>
            <a:r>
              <a:rPr lang="en-US" altLang="en-US" dirty="0">
                <a:latin typeface="Courier New" panose="02070309020205020404" pitchFamily="49" charset="0"/>
              </a:rPr>
              <a:t>DB_DOMAIN</a:t>
            </a:r>
            <a:r>
              <a:rPr lang="en-US" altLang="en-US" dirty="0"/>
              <a:t> parameters) will be in effect for both the databases.</a:t>
            </a:r>
          </a:p>
          <a:p>
            <a:pPr lvl="2" eaLnBrk="1" hangingPunct="1"/>
            <a:r>
              <a:rPr lang="en-US" altLang="en-US" dirty="0"/>
              <a:t>If the standby database is on the same system as the primary database, it does not protect against disaster. A disaster is defined as total loss of the primary database system. If the standby database is on the same system, it will be lost as well. </a:t>
            </a:r>
            <a:r>
              <a:rPr lang="en-US" altLang="en-US" i="1" dirty="0"/>
              <a:t>This configuration should be used only for testing and training purposes.</a:t>
            </a:r>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91</a:t>
            </a:fld>
            <a:endParaRPr lang="en-US" dirty="0"/>
          </a:p>
        </p:txBody>
      </p:sp>
    </p:spTree>
    <p:extLst>
      <p:ext uri="{BB962C8B-B14F-4D97-AF65-F5344CB8AC3E}">
        <p14:creationId xmlns:p14="http://schemas.microsoft.com/office/powerpoint/2010/main" val="1514706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a:extLst>
              <a:ext uri="{FF2B5EF4-FFF2-40B4-BE49-F238E27FC236}">
                <a16:creationId xmlns="" xmlns:a16="http://schemas.microsoft.com/office/drawing/2014/main" id="{D878DEA1-3D3E-4802-B454-FFCA106642A2}"/>
              </a:ext>
            </a:extLst>
          </p:cNvPr>
          <p:cNvSpPr>
            <a:spLocks noGrp="1" noChangeArrowheads="1"/>
          </p:cNvSpPr>
          <p:nvPr>
            <p:ph type="body" idx="1"/>
          </p:nvPr>
        </p:nvSpPr>
        <p:spPr/>
        <p:txBody>
          <a:bodyPr/>
          <a:lstStyle/>
          <a:p>
            <a:r>
              <a:rPr lang="en-US" altLang="en-US" dirty="0"/>
              <a:t>Answer: b</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92</a:t>
            </a:fld>
            <a:endParaRPr lang="en-US" dirty="0"/>
          </a:p>
        </p:txBody>
      </p:sp>
    </p:spTree>
    <p:extLst>
      <p:ext uri="{BB962C8B-B14F-4D97-AF65-F5344CB8AC3E}">
        <p14:creationId xmlns:p14="http://schemas.microsoft.com/office/powerpoint/2010/main" val="3038758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 xmlns:a16="http://schemas.microsoft.com/office/drawing/2014/main" id="{4C3ADC48-1083-4DCE-85DF-3AAD4EDA1BD3}"/>
              </a:ext>
            </a:extLst>
          </p:cNvPr>
          <p:cNvSpPr>
            <a:spLocks noGrp="1" noChangeArrowheads="1"/>
          </p:cNvSpPr>
          <p:nvPr>
            <p:ph type="body" idx="1"/>
          </p:nvPr>
        </p:nvSpPr>
        <p:spPr/>
        <p:txBody>
          <a:bodyPr/>
          <a:lstStyle/>
          <a:p>
            <a:r>
              <a:rPr lang="en-US" altLang="en-US" dirty="0"/>
              <a:t>Answer: a, c</a:t>
            </a:r>
          </a:p>
        </p:txBody>
      </p:sp>
      <p:sp>
        <p:nvSpPr>
          <p:cNvPr id="6" name="Slide Image Placeholder 5"/>
          <p:cNvSpPr>
            <a:spLocks noGrp="1" noRot="1" noChangeAspect="1"/>
          </p:cNvSpPr>
          <p:nvPr>
            <p:ph type="sldImg"/>
          </p:nvPr>
        </p:nvSpPr>
        <p:spPr/>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93</a:t>
            </a:fld>
            <a:endParaRPr lang="en-US" dirty="0"/>
          </a:p>
        </p:txBody>
      </p:sp>
    </p:spTree>
    <p:extLst>
      <p:ext uri="{BB962C8B-B14F-4D97-AF65-F5344CB8AC3E}">
        <p14:creationId xmlns:p14="http://schemas.microsoft.com/office/powerpoint/2010/main" val="15466989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94</a:t>
            </a:fld>
            <a:endParaRPr lang="en-US" dirty="0"/>
          </a:p>
        </p:txBody>
      </p:sp>
    </p:spTree>
    <p:extLst>
      <p:ext uri="{BB962C8B-B14F-4D97-AF65-F5344CB8AC3E}">
        <p14:creationId xmlns:p14="http://schemas.microsoft.com/office/powerpoint/2010/main" val="7202611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3 - </a:t>
            </a:r>
            <a:fld id="{7C951E65-0BAA-4B24-AD87-683F8269D8DB}" type="slidenum">
              <a:rPr lang="en-US" smtClean="0"/>
              <a:pPr>
                <a:defRPr/>
              </a:pPr>
              <a:t>95</a:t>
            </a:fld>
            <a:endParaRPr lang="en-US" dirty="0"/>
          </a:p>
        </p:txBody>
      </p:sp>
    </p:spTree>
    <p:extLst>
      <p:ext uri="{BB962C8B-B14F-4D97-AF65-F5344CB8AC3E}">
        <p14:creationId xmlns:p14="http://schemas.microsoft.com/office/powerpoint/2010/main" val="3026102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5875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7">
            <a:extLst>
              <a:ext uri="{FF2B5EF4-FFF2-40B4-BE49-F238E27FC236}">
                <a16:creationId xmlns="" xmlns:a16="http://schemas.microsoft.com/office/drawing/2014/main" id="{9A6C2FD9-DE0E-43EE-830D-31D19614361C}"/>
              </a:ext>
            </a:extLst>
          </p:cNvPr>
          <p:cNvSpPr>
            <a:spLocks noGrp="1" noChangeArrowheads="1"/>
          </p:cNvSpPr>
          <p:nvPr>
            <p:ph type="body" idx="1"/>
          </p:nvPr>
        </p:nvSpPr>
        <p:spPr/>
        <p:txBody>
          <a:bodyPr/>
          <a:lstStyle/>
          <a:p>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0871322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98</a:t>
            </a:fld>
            <a:endParaRPr lang="en-US" dirty="0"/>
          </a:p>
        </p:txBody>
      </p:sp>
    </p:spTree>
    <p:extLst>
      <p:ext uri="{BB962C8B-B14F-4D97-AF65-F5344CB8AC3E}">
        <p14:creationId xmlns:p14="http://schemas.microsoft.com/office/powerpoint/2010/main" val="22352598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spcBef>
                <a:spcPts val="600"/>
              </a:spcBef>
            </a:pPr>
            <a:r>
              <a:rPr lang="en-US" altLang="en-US" dirty="0"/>
              <a:t>The </a:t>
            </a:r>
            <a:r>
              <a:rPr lang="en-US" altLang="en-US" dirty="0">
                <a:latin typeface="Courier New" panose="02070309020205020404" pitchFamily="49" charset="0"/>
                <a:cs typeface="Courier New" panose="02070309020205020404" pitchFamily="49" charset="0"/>
              </a:rPr>
              <a:t>STANDBY_FILE_MANAGEMENT</a:t>
            </a:r>
            <a:r>
              <a:rPr lang="en-US" altLang="en-US" dirty="0"/>
              <a:t> database initialization parameter controls whether the addition of a data file to the primary database is automatically propagated to physical standby databases. If the </a:t>
            </a:r>
            <a:r>
              <a:rPr lang="en-US" altLang="en-US" dirty="0">
                <a:latin typeface="Courier New" panose="02070309020205020404" pitchFamily="49" charset="0"/>
                <a:cs typeface="Courier New" panose="02070309020205020404" pitchFamily="49" charset="0"/>
              </a:rPr>
              <a:t>STANDBY_FILE_MANAGEMENT</a:t>
            </a:r>
            <a:r>
              <a:rPr lang="en-US" altLang="en-US" dirty="0"/>
              <a:t> database parameter on the physical standby database is set to </a:t>
            </a:r>
            <a:r>
              <a:rPr lang="en-US" altLang="en-US" dirty="0">
                <a:latin typeface="Courier New" panose="02070309020205020404" pitchFamily="49" charset="0"/>
                <a:cs typeface="Courier New" panose="02070309020205020404" pitchFamily="49" charset="0"/>
              </a:rPr>
              <a:t>AUTO</a:t>
            </a:r>
            <a:r>
              <a:rPr lang="en-US" altLang="en-US" dirty="0"/>
              <a:t>, any new data files created on the primary database are automatically created on the physical standby database. </a:t>
            </a:r>
          </a:p>
          <a:p>
            <a:pPr lvl="1">
              <a:spcBef>
                <a:spcPts val="600"/>
              </a:spcBef>
            </a:pPr>
            <a:r>
              <a:rPr lang="en-US" altLang="en-US" dirty="0"/>
              <a:t>However, if you create a tablespace in the situations where the </a:t>
            </a:r>
            <a:r>
              <a:rPr lang="en-US" altLang="en-US" dirty="0">
                <a:latin typeface="Courier New" panose="02070309020205020404" pitchFamily="49" charset="0"/>
                <a:cs typeface="Courier New" panose="02070309020205020404" pitchFamily="49" charset="0"/>
              </a:rPr>
              <a:t>STANDBY_FILE_MANAGEMENT</a:t>
            </a:r>
            <a:r>
              <a:rPr lang="en-US" altLang="en-US" dirty="0"/>
              <a:t> database parameter on the physical standby database is set to </a:t>
            </a:r>
            <a:r>
              <a:rPr lang="en-US" altLang="en-US" dirty="0">
                <a:latin typeface="Courier New" panose="02070309020205020404" pitchFamily="49" charset="0"/>
                <a:cs typeface="Courier New" panose="02070309020205020404" pitchFamily="49" charset="0"/>
              </a:rPr>
              <a:t>MANUAL (</a:t>
            </a:r>
            <a:r>
              <a:rPr lang="en-US" altLang="en-US" dirty="0"/>
              <a:t>for example, you created a tablespace while synchronizing the physical standby database manually), then a new data file must be manually copied from the primary database to the physical standby databases, </a:t>
            </a:r>
            <a:r>
              <a:rPr lang="en-US" altLang="en-US" dirty="0">
                <a:solidFill>
                  <a:schemeClr val="tx1"/>
                </a:solidFill>
              </a:rPr>
              <a:t>or an empty data file must be created in the physical standby database by using the </a:t>
            </a:r>
            <a:r>
              <a:rPr lang="en-US" altLang="en-US" dirty="0">
                <a:solidFill>
                  <a:schemeClr val="tx1"/>
                </a:solidFill>
                <a:latin typeface="Courier New" panose="02070309020205020404" pitchFamily="49" charset="0"/>
                <a:cs typeface="Courier New" panose="02070309020205020404" pitchFamily="49" charset="0"/>
              </a:rPr>
              <a:t>ALTER DATABASE CREATE DATAF</a:t>
            </a:r>
            <a:r>
              <a:rPr lang="en-US" altLang="en-US" dirty="0">
                <a:solidFill>
                  <a:schemeClr val="tx1"/>
                </a:solidFill>
              </a:rPr>
              <a:t>ILE command.</a:t>
            </a:r>
            <a:endParaRPr lang="en-US" altLang="en-US" dirty="0"/>
          </a:p>
          <a:p>
            <a:pPr lvl="1"/>
            <a:endParaRPr lang="en-US" altLang="en-US" dirty="0"/>
          </a:p>
          <a:p>
            <a:endParaRPr lang="en-US" dirty="0"/>
          </a:p>
        </p:txBody>
      </p:sp>
      <p:sp>
        <p:nvSpPr>
          <p:cNvPr id="2" name="Footer Placeholder 1"/>
          <p:cNvSpPr>
            <a:spLocks noGrp="1"/>
          </p:cNvSpPr>
          <p:nvPr>
            <p:ph type="ftr" sz="quarter" idx="10"/>
          </p:nvPr>
        </p:nvSpPr>
        <p:spPr/>
        <p:txBody>
          <a:bodyPr/>
          <a:lstStyle/>
          <a:p>
            <a:pPr>
              <a:defRPr/>
            </a:pPr>
            <a:r>
              <a:rPr lang="en-US" smtClean="0"/>
              <a:t>Oracle Database 19c: Data Guard Administration Workshop   4 - </a:t>
            </a:r>
            <a:fld id="{7C951E65-0BAA-4B24-AD87-683F8269D8DB}" type="slidenum">
              <a:rPr lang="en-US" smtClean="0"/>
              <a:pPr>
                <a:defRPr/>
              </a:pPr>
              <a:t>99</a:t>
            </a:fld>
            <a:endParaRPr lang="en-US" dirty="0"/>
          </a:p>
        </p:txBody>
      </p:sp>
    </p:spTree>
    <p:extLst>
      <p:ext uri="{BB962C8B-B14F-4D97-AF65-F5344CB8AC3E}">
        <p14:creationId xmlns:p14="http://schemas.microsoft.com/office/powerpoint/2010/main" val="3340571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 name="Notched Right Arrow 1"/>
          <p:cNvSpPr/>
          <p:nvPr userDrawn="1"/>
        </p:nvSpPr>
        <p:spPr>
          <a:xfrm rot="16200000">
            <a:off x="14672427" y="986616"/>
            <a:ext cx="2127655" cy="1907022"/>
          </a:xfrm>
          <a:custGeom>
            <a:avLst/>
            <a:gdLst>
              <a:gd name="connsiteX0" fmla="*/ 0 w 2691828"/>
              <a:gd name="connsiteY0" fmla="*/ 619018 h 2476072"/>
              <a:gd name="connsiteX1" fmla="*/ 1453792 w 2691828"/>
              <a:gd name="connsiteY1" fmla="*/ 619018 h 2476072"/>
              <a:gd name="connsiteX2" fmla="*/ 1453792 w 2691828"/>
              <a:gd name="connsiteY2" fmla="*/ 0 h 2476072"/>
              <a:gd name="connsiteX3" fmla="*/ 2691828 w 2691828"/>
              <a:gd name="connsiteY3" fmla="*/ 1238036 h 2476072"/>
              <a:gd name="connsiteX4" fmla="*/ 1453792 w 2691828"/>
              <a:gd name="connsiteY4" fmla="*/ 2476072 h 2476072"/>
              <a:gd name="connsiteX5" fmla="*/ 1453792 w 2691828"/>
              <a:gd name="connsiteY5" fmla="*/ 1857054 h 2476072"/>
              <a:gd name="connsiteX6" fmla="*/ 0 w 2691828"/>
              <a:gd name="connsiteY6" fmla="*/ 1857054 h 2476072"/>
              <a:gd name="connsiteX7" fmla="*/ 619018 w 2691828"/>
              <a:gd name="connsiteY7" fmla="*/ 1238036 h 2476072"/>
              <a:gd name="connsiteX8" fmla="*/ 0 w 2691828"/>
              <a:gd name="connsiteY8" fmla="*/ 619018 h 2476072"/>
              <a:gd name="connsiteX0" fmla="*/ 0 w 2691828"/>
              <a:gd name="connsiteY0" fmla="*/ 0 h 1857054"/>
              <a:gd name="connsiteX1" fmla="*/ 1453792 w 2691828"/>
              <a:gd name="connsiteY1" fmla="*/ 0 h 1857054"/>
              <a:gd name="connsiteX2" fmla="*/ 2691828 w 2691828"/>
              <a:gd name="connsiteY2" fmla="*/ 619018 h 1857054"/>
              <a:gd name="connsiteX3" fmla="*/ 1453792 w 2691828"/>
              <a:gd name="connsiteY3" fmla="*/ 1857054 h 1857054"/>
              <a:gd name="connsiteX4" fmla="*/ 1453792 w 2691828"/>
              <a:gd name="connsiteY4" fmla="*/ 1238036 h 1857054"/>
              <a:gd name="connsiteX5" fmla="*/ 0 w 2691828"/>
              <a:gd name="connsiteY5" fmla="*/ 1238036 h 1857054"/>
              <a:gd name="connsiteX6" fmla="*/ 619018 w 2691828"/>
              <a:gd name="connsiteY6" fmla="*/ 619018 h 1857054"/>
              <a:gd name="connsiteX7" fmla="*/ 0 w 2691828"/>
              <a:gd name="connsiteY7" fmla="*/ 0 h 1857054"/>
              <a:gd name="connsiteX0" fmla="*/ 0 w 2691828"/>
              <a:gd name="connsiteY0" fmla="*/ 0 h 1238036"/>
              <a:gd name="connsiteX1" fmla="*/ 1453792 w 2691828"/>
              <a:gd name="connsiteY1" fmla="*/ 0 h 1238036"/>
              <a:gd name="connsiteX2" fmla="*/ 2691828 w 2691828"/>
              <a:gd name="connsiteY2" fmla="*/ 619018 h 1238036"/>
              <a:gd name="connsiteX3" fmla="*/ 1453792 w 2691828"/>
              <a:gd name="connsiteY3" fmla="*/ 1238036 h 1238036"/>
              <a:gd name="connsiteX4" fmla="*/ 0 w 2691828"/>
              <a:gd name="connsiteY4" fmla="*/ 1238036 h 1238036"/>
              <a:gd name="connsiteX5" fmla="*/ 619018 w 2691828"/>
              <a:gd name="connsiteY5" fmla="*/ 619018 h 1238036"/>
              <a:gd name="connsiteX6" fmla="*/ 0 w 2691828"/>
              <a:gd name="connsiteY6"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619018 w 1453792"/>
              <a:gd name="connsiteY4" fmla="*/ 61901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1238 w 1453792"/>
              <a:gd name="connsiteY4" fmla="*/ 610852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350629 w 1453792"/>
              <a:gd name="connsiteY4" fmla="*/ 632631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08204 w 1453792"/>
              <a:gd name="connsiteY4" fmla="*/ 6265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80705 w 1453792"/>
              <a:gd name="connsiteY4" fmla="*/ 626556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2322 w 1453792"/>
              <a:gd name="connsiteY4" fmla="*/ 620480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40189 w 1453792"/>
              <a:gd name="connsiteY4" fmla="*/ 622508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59380 w 1453792"/>
              <a:gd name="connsiteY4" fmla="*/ 610354 h 1238036"/>
              <a:gd name="connsiteX5" fmla="*/ 0 w 1453792"/>
              <a:gd name="connsiteY5" fmla="*/ 0 h 1238036"/>
              <a:gd name="connsiteX0" fmla="*/ 0 w 1453792"/>
              <a:gd name="connsiteY0" fmla="*/ 0 h 1238036"/>
              <a:gd name="connsiteX1" fmla="*/ 1453792 w 1453792"/>
              <a:gd name="connsiteY1" fmla="*/ 0 h 1238036"/>
              <a:gd name="connsiteX2" fmla="*/ 1453792 w 1453792"/>
              <a:gd name="connsiteY2" fmla="*/ 1238036 h 1238036"/>
              <a:gd name="connsiteX3" fmla="*/ 0 w 1453792"/>
              <a:gd name="connsiteY3" fmla="*/ 1238036 h 1238036"/>
              <a:gd name="connsiteX4" fmla="*/ 435923 w 1453792"/>
              <a:gd name="connsiteY4" fmla="*/ 618459 h 1238036"/>
              <a:gd name="connsiteX5" fmla="*/ 0 w 1453792"/>
              <a:gd name="connsiteY5" fmla="*/ 0 h 123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3792" h="1238036">
                <a:moveTo>
                  <a:pt x="0" y="0"/>
                </a:moveTo>
                <a:lnTo>
                  <a:pt x="1453792" y="0"/>
                </a:lnTo>
                <a:lnTo>
                  <a:pt x="1453792" y="1238036"/>
                </a:lnTo>
                <a:lnTo>
                  <a:pt x="0" y="1238036"/>
                </a:lnTo>
                <a:lnTo>
                  <a:pt x="435923" y="618459"/>
                </a:lnTo>
                <a:lnTo>
                  <a:pt x="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76483" name="Default_Title"/>
          <p:cNvSpPr>
            <a:spLocks noGrp="1" noChangeArrowheads="1"/>
          </p:cNvSpPr>
          <p:nvPr>
            <p:ph type="ctrTitle"/>
          </p:nvPr>
        </p:nvSpPr>
        <p:spPr>
          <a:xfrm>
            <a:off x="1408177" y="4152900"/>
            <a:ext cx="15471648" cy="1042416"/>
          </a:xfrm>
        </p:spPr>
        <p:txBody>
          <a:bodyPr anchor="b"/>
          <a:lstStyle>
            <a:lvl1pPr>
              <a:spcBef>
                <a:spcPct val="0"/>
              </a:spcBef>
              <a:defRPr sz="6000" b="0" baseline="0">
                <a:solidFill>
                  <a:schemeClr val="tx1"/>
                </a:solidFill>
                <a:latin typeface="Georgia" panose="02040502050405020303" pitchFamily="18" charset="0"/>
              </a:defRPr>
            </a:lvl1pPr>
          </a:lstStyle>
          <a:p>
            <a:r>
              <a:rPr lang="en-US" dirty="0"/>
              <a:t>Click to edit Master title style</a:t>
            </a:r>
          </a:p>
        </p:txBody>
      </p:sp>
      <p:sp>
        <p:nvSpPr>
          <p:cNvPr id="276484" name="Title_PlaceholderSubtitle"/>
          <p:cNvSpPr>
            <a:spLocks noGrp="1" noChangeArrowheads="1"/>
          </p:cNvSpPr>
          <p:nvPr>
            <p:ph type="subTitle" idx="1"/>
          </p:nvPr>
        </p:nvSpPr>
        <p:spPr bwMode="auto">
          <a:xfrm>
            <a:off x="1426465" y="5483353"/>
            <a:ext cx="15435072" cy="660690"/>
          </a:xfrm>
        </p:spPr>
        <p:txBody>
          <a:bodyPr/>
          <a:lstStyle>
            <a:lvl1pPr algn="l">
              <a:defRPr sz="3600" b="0" i="0" baseline="0">
                <a:solidFill>
                  <a:schemeClr val="tx1"/>
                </a:solidFill>
              </a:defRPr>
            </a:lvl1pPr>
          </a:lstStyle>
          <a:p>
            <a:r>
              <a:rPr lang="en-US" dirty="0"/>
              <a:t>Click to edit Master subtitle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1724"/>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777156" y="2314673"/>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317621"/>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7"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8404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24216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8" name="Text Placeholder 5"/>
          <p:cNvSpPr>
            <a:spLocks noGrp="1"/>
          </p:cNvSpPr>
          <p:nvPr>
            <p:ph type="body" sz="quarter" idx="13" hasCustomPrompt="1"/>
          </p:nvPr>
        </p:nvSpPr>
        <p:spPr>
          <a:xfrm>
            <a:off x="914402" y="1790700"/>
            <a:ext cx="16459201" cy="609907"/>
          </a:xfrm>
        </p:spPr>
        <p:txBody>
          <a:bodyPr/>
          <a:lstStyle>
            <a:lvl1pPr>
              <a:defRPr baseline="0">
                <a:solidFill>
                  <a:srgbClr val="312D2A"/>
                </a:solidFill>
              </a:defRPr>
            </a:lvl1pPr>
          </a:lstStyle>
          <a:p>
            <a:pPr lvl="0"/>
            <a:r>
              <a:rPr lang="en-US" dirty="0"/>
              <a:t>Click to add subtitle</a:t>
            </a: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93446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4292"/>
          <a:stretch/>
        </p:blipFill>
        <p:spPr>
          <a:xfrm>
            <a:off x="0" y="1676400"/>
            <a:ext cx="4368582" cy="2476500"/>
          </a:xfrm>
          <a:prstGeom prst="rect">
            <a:avLst/>
          </a:prstGeom>
        </p:spPr>
      </p:pic>
      <p:pic>
        <p:nvPicPr>
          <p:cNvPr id="12" name="Picture 11" descr="A picture containing music, black&#10;&#10;Description automatically generated">
            <a:extLst>
              <a:ext uri="{FF2B5EF4-FFF2-40B4-BE49-F238E27FC236}">
                <a16:creationId xmlns="" xmlns:a16="http://schemas.microsoft.com/office/drawing/2014/main" id="{5F7F53D4-47BD-9145-A247-BCC9EDCB7984}"/>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l="-912" r="12497" b="27845"/>
          <a:stretch/>
        </p:blipFill>
        <p:spPr>
          <a:xfrm>
            <a:off x="10771300" y="8039101"/>
            <a:ext cx="7516700" cy="2286000"/>
          </a:xfrm>
          <a:prstGeom prst="rect">
            <a:avLst/>
          </a:prstGeom>
        </p:spPr>
      </p:pic>
      <p:sp>
        <p:nvSpPr>
          <p:cNvPr id="2" name="Title 1"/>
          <p:cNvSpPr>
            <a:spLocks noGrp="1"/>
          </p:cNvSpPr>
          <p:nvPr>
            <p:ph type="title"/>
          </p:nvPr>
        </p:nvSpPr>
        <p:spPr>
          <a:xfrm>
            <a:off x="933451" y="4121597"/>
            <a:ext cx="16421100" cy="1174304"/>
          </a:xfrm>
        </p:spPr>
        <p:txBody>
          <a:bodyPr/>
          <a:lstStyle/>
          <a:p>
            <a:r>
              <a:rPr lang="en-US"/>
              <a:t>Click to edit Master title style</a:t>
            </a:r>
            <a:endParaRPr lang="en-US" dirty="0"/>
          </a:p>
        </p:txBody>
      </p:sp>
      <p:sp>
        <p:nvSpPr>
          <p:cNvPr id="8" name="Text Placeholder 5"/>
          <p:cNvSpPr>
            <a:spLocks noGrp="1"/>
          </p:cNvSpPr>
          <p:nvPr>
            <p:ph type="body" sz="quarter" idx="13" hasCustomPrompt="1"/>
          </p:nvPr>
        </p:nvSpPr>
        <p:spPr>
          <a:xfrm>
            <a:off x="914402" y="5295900"/>
            <a:ext cx="16459201" cy="609907"/>
          </a:xfrm>
        </p:spPr>
        <p:txBody>
          <a:bodyPr/>
          <a:lstStyle>
            <a:lvl1pPr>
              <a:defRPr b="1" baseline="0">
                <a:solidFill>
                  <a:srgbClr val="312D2A"/>
                </a:solidFill>
              </a:defRPr>
            </a:lvl1pPr>
          </a:lstStyle>
          <a:p>
            <a:pPr lvl="0"/>
            <a:r>
              <a:rPr lang="en-US" dirty="0"/>
              <a:t>Click to add subtitle</a:t>
            </a:r>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377946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688032"/>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41863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376798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688032"/>
            <a:ext cx="16422624" cy="3446068"/>
          </a:xfrm>
        </p:spPr>
        <p:txBody>
          <a:bodyPr/>
          <a:lstStyle>
            <a:lvl2pPr>
              <a:buFont typeface="+mj-lt"/>
              <a:buAutoNum type="arabicPeriod"/>
              <a:defRPr/>
            </a:lvl2pPr>
            <a:lvl3pPr marL="1943100" indent="-571500">
              <a:buFont typeface="+mj-lt"/>
              <a:buAutoNum type="alphaLcPeriod"/>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2278195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3"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extLst>
      <p:ext uri="{BB962C8B-B14F-4D97-AF65-F5344CB8AC3E}">
        <p14:creationId xmlns:p14="http://schemas.microsoft.com/office/powerpoint/2010/main" val="13922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for Two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36058"/>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9448799" y="2736058"/>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146730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for Three Lin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715890"/>
            <a:ext cx="5315712" cy="3107513"/>
          </a:xfrm>
        </p:spPr>
        <p:txBody>
          <a:bodyPr/>
          <a:lstStyle>
            <a:lvl1pPr>
              <a:defRPr sz="2700"/>
            </a:lvl1pPr>
            <a:lvl2pPr marL="692122" indent="-463530">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777156" y="2718839"/>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2721787"/>
            <a:ext cx="5315712" cy="3107513"/>
          </a:xfrm>
        </p:spPr>
        <p:txBody>
          <a:bodyPr/>
          <a:lstStyle>
            <a:lvl1pPr>
              <a:defRPr sz="2700"/>
            </a:lvl1pPr>
            <a:lvl2pPr marL="685771" indent="-457181">
              <a:defRPr sz="2700"/>
            </a:lvl2pPr>
            <a:lvl3pPr marL="1143000" indent="-457200">
              <a:defRPr sz="2400"/>
            </a:lvl3pPr>
            <a:lvl4pPr marL="1596960" indent="-460357">
              <a:defRPr sz="2400"/>
            </a:lvl4pPr>
            <a:lvl5pPr marL="2060490" indent="-463530">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37300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Border">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Objectives">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16403"/>
            <a:ext cx="7086600" cy="2842022"/>
          </a:xfrm>
          <a:prstGeom prst="rect">
            <a:avLst/>
          </a:prstGeom>
        </p:spPr>
      </p:pic>
      <p:sp>
        <p:nvSpPr>
          <p:cNvPr id="2" name="Title 1"/>
          <p:cNvSpPr>
            <a:spLocks noGrp="1"/>
          </p:cNvSpPr>
          <p:nvPr>
            <p:ph type="title"/>
          </p:nvPr>
        </p:nvSpPr>
        <p:spPr>
          <a:xfrm>
            <a:off x="933451" y="616397"/>
            <a:ext cx="16421100" cy="1314450"/>
          </a:xfrm>
        </p:spPr>
        <p:txBody>
          <a:bodyPr/>
          <a:lstStyle/>
          <a:p>
            <a:r>
              <a:rPr lang="en-US" dirty="0"/>
              <a:t>Click to edit Master title style</a:t>
            </a:r>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988758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75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ummary">
    <p:spTree>
      <p:nvGrpSpPr>
        <p:cNvPr id="1" name=""/>
        <p:cNvGrpSpPr/>
        <p:nvPr/>
      </p:nvGrpSpPr>
      <p:grpSpPr>
        <a:xfrm>
          <a:off x="0" y="0"/>
          <a:ext cx="0" cy="0"/>
          <a:chOff x="0" y="0"/>
          <a:chExt cx="0" cy="0"/>
        </a:xfrm>
      </p:grpSpPr>
      <p:pic>
        <p:nvPicPr>
          <p:cNvPr id="28" name="Picture 27">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rcRect/>
          <a:stretch/>
        </p:blipFill>
        <p:spPr>
          <a:xfrm>
            <a:off x="11201400" y="7457968"/>
            <a:ext cx="7086600" cy="284202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defRPr/>
            </a:lvl2pPr>
            <a:lvl3pPr marL="1943100" indent="-571500">
              <a:spcBef>
                <a:spcPts val="1800"/>
              </a:spcBef>
              <a:defRPr/>
            </a:lvl3pPr>
            <a:lvl4pPr>
              <a:spcBef>
                <a:spcPts val="1800"/>
              </a:spcBef>
              <a:defRPr/>
            </a:lvl4pPr>
            <a:lvl5pPr>
              <a:spcBef>
                <a:spcPts val="1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23" name="Rectangle 22">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20"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163549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3" name="Content Placeholder 2"/>
          <p:cNvSpPr>
            <a:spLocks noGrp="1"/>
          </p:cNvSpPr>
          <p:nvPr>
            <p:ph idx="1"/>
          </p:nvPr>
        </p:nvSpPr>
        <p:spPr>
          <a:xfrm>
            <a:off x="933451" y="2272710"/>
            <a:ext cx="16421100" cy="3446068"/>
          </a:xfrm>
        </p:spPr>
        <p:txBody>
          <a:bodyPr/>
          <a:lstStyle>
            <a:lvl1pPr>
              <a:spcBef>
                <a:spcPts val="1350"/>
              </a:spcBef>
              <a:defRPr/>
            </a:lvl1pPr>
            <a:lvl2pPr>
              <a:spcBef>
                <a:spcPts val="1800"/>
              </a:spcBef>
              <a:buClr>
                <a:schemeClr val="accent1"/>
              </a:buClr>
              <a:defRPr/>
            </a:lvl2pPr>
            <a:lvl3pPr marL="1943100" indent="-571500">
              <a:spcBef>
                <a:spcPts val="1800"/>
              </a:spcBef>
              <a:buClr>
                <a:schemeClr val="accent1"/>
              </a:buClr>
              <a:defRPr/>
            </a:lvl3pPr>
            <a:lvl4pPr>
              <a:spcBef>
                <a:spcPts val="1800"/>
              </a:spcBef>
              <a:buClr>
                <a:schemeClr val="accent1"/>
              </a:buClr>
              <a:defRPr/>
            </a:lvl4pPr>
            <a:lvl5pPr>
              <a:spcBef>
                <a:spcPts val="1800"/>
              </a:spcBef>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32689" y="2265654"/>
            <a:ext cx="16422624" cy="3446068"/>
          </a:xfrm>
        </p:spPr>
        <p:txBody>
          <a:bodyPr/>
          <a:lstStyle>
            <a:lvl2pPr>
              <a:buFont typeface="+mj-lt"/>
              <a:buAutoNum type="arabicPeriod"/>
              <a:defRPr/>
            </a:lvl2pPr>
            <a:lvl3pPr marL="1943100" indent="-5715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32689" y="2265654"/>
            <a:ext cx="16422624" cy="3446068"/>
          </a:xfrm>
        </p:spPr>
        <p:txBody>
          <a:bodyPr/>
          <a:lstStyle>
            <a:lvl2pPr>
              <a:buClr>
                <a:schemeClr val="accent1"/>
              </a:buClr>
              <a:buFont typeface="+mj-lt"/>
              <a:buAutoNum type="arabicPeriod"/>
              <a:defRPr/>
            </a:lvl2pPr>
            <a:lvl3pPr marL="1943100" indent="-571500">
              <a:buClr>
                <a:schemeClr val="accent1"/>
              </a:buClr>
              <a:buFont typeface="+mj-lt"/>
              <a:buAutoNum type="alphaLcPeriod"/>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5"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Quiz">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EFB9E9CD-D1E8-2941-B6E9-04C71E3BFC82}"/>
              </a:ext>
            </a:extLst>
          </p:cNvPr>
          <p:cNvPicPr>
            <a:picLocks noChangeAspect="1"/>
          </p:cNvPicPr>
          <p:nvPr userDrawn="1"/>
        </p:nvPicPr>
        <p:blipFill>
          <a:blip r:embed="rId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3" name="Content Placeholder 2"/>
          <p:cNvSpPr>
            <a:spLocks noGrp="1"/>
          </p:cNvSpPr>
          <p:nvPr>
            <p:ph idx="1"/>
          </p:nvPr>
        </p:nvSpPr>
        <p:spPr>
          <a:xfrm>
            <a:off x="932689" y="2267712"/>
            <a:ext cx="16422624" cy="1382426"/>
          </a:xfrm>
        </p:spPr>
        <p:txBody>
          <a:bodyPr/>
          <a:lstStyle>
            <a:lvl1pPr marL="0" indent="-14289">
              <a:defRPr/>
            </a:lvl1pPr>
            <a:lvl2pPr marL="685800" indent="-57150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381000"/>
          </a:xfrm>
          <a:prstGeom prst="rect">
            <a:avLst/>
          </a:prstGeom>
        </p:spPr>
      </p:pic>
      <p:sp>
        <p:nvSpPr>
          <p:cNvPr id="13" name="Rectangle 12">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0860" y="355291"/>
            <a:ext cx="1141751" cy="1719305"/>
          </a:xfrm>
          <a:prstGeom prst="rect">
            <a:avLst/>
          </a:prstGeom>
        </p:spPr>
      </p:pic>
      <p:sp>
        <p:nvSpPr>
          <p:cNvPr id="22" name="Title_Gray_Number"/>
          <p:cNvSpPr>
            <a:spLocks noChangeArrowheads="1"/>
          </p:cNvSpPr>
          <p:nvPr userDrawn="1"/>
        </p:nvSpPr>
        <p:spPr bwMode="gray">
          <a:xfrm>
            <a:off x="16840200" y="352865"/>
            <a:ext cx="968250" cy="1159281"/>
          </a:xfrm>
          <a:prstGeom prst="rect">
            <a:avLst/>
          </a:prstGeom>
          <a:noFill/>
          <a:ln w="9525">
            <a:noFill/>
            <a:miter lim="800000"/>
            <a:headEnd/>
            <a:tailEnd/>
          </a:ln>
          <a:effectLst>
            <a:outerShdw blurRad="50800" dist="38100" dir="5400000" algn="t" rotWithShape="0">
              <a:prstClr val="black">
                <a:alpha val="40000"/>
              </a:prstClr>
            </a:outerShdw>
          </a:effectLst>
        </p:spPr>
        <p:txBody>
          <a:bodyPr wrap="square" lIns="25395" tIns="25395" rIns="25395" bIns="25395"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r>
              <a:rPr lang="en-US" sz="7200" b="1" dirty="0">
                <a:solidFill>
                  <a:schemeClr val="bg1"/>
                </a:solidFill>
                <a:latin typeface="+mn-lt"/>
                <a:cs typeface="Calibri" pitchFamily="34" charset="0"/>
              </a:rPr>
              <a:t>Q</a:t>
            </a:r>
          </a:p>
        </p:txBody>
      </p:sp>
      <p:sp>
        <p:nvSpPr>
          <p:cNvPr id="11"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253315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E3629"/>
                </a:solidFill>
              </a:defRPr>
            </a:lvl1pPr>
          </a:lstStyle>
          <a:p>
            <a:r>
              <a:rPr lang="en-US"/>
              <a:t>Click to edit Master title style</a:t>
            </a:r>
            <a:endParaRPr lang="en-US" dirty="0"/>
          </a:p>
        </p:txBody>
      </p:sp>
      <p:sp>
        <p:nvSpPr>
          <p:cNvPr id="6" name="Rectangle 5">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4"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2312991"/>
            <a:ext cx="7906511" cy="3206002"/>
          </a:xfrm>
        </p:spPr>
        <p:txBody>
          <a:bodyPr/>
          <a:lstStyle>
            <a:lvl1pPr>
              <a:defRPr sz="3200"/>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9448799" y="2312991"/>
            <a:ext cx="8077200" cy="3398042"/>
          </a:xfrm>
        </p:spPr>
        <p:txBody>
          <a:bodyPr/>
          <a:lstStyle>
            <a:lvl1pPr>
              <a:defRPr sz="3200" baseline="0">
                <a:solidFill>
                  <a:srgbClr val="312D2A"/>
                </a:solidFill>
              </a:defRPr>
            </a:lvl1pPr>
            <a:lvl2pPr>
              <a:defRPr sz="3200"/>
            </a:lvl2pPr>
            <a:lvl3pPr>
              <a:defRPr sz="3000"/>
            </a:lvl3pPr>
            <a:lvl4pPr>
              <a:defRPr sz="2700"/>
            </a:lvl4pPr>
            <a:lvl5pPr>
              <a:defRPr sz="24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 xmlns:a16="http://schemas.microsoft.com/office/drawing/2014/main" id="{FFFD898F-103C-F14D-85A5-5DFDF32D1E06}"/>
              </a:ext>
            </a:extLst>
          </p:cNvPr>
          <p:cNvSpPr/>
          <p:nvPr userDrawn="1"/>
        </p:nvSpPr>
        <p:spPr>
          <a:xfrm>
            <a:off x="1036320" y="1888236"/>
            <a:ext cx="411480" cy="54864"/>
          </a:xfrm>
          <a:prstGeom prst="rect">
            <a:avLst/>
          </a:prstGeom>
          <a:solidFill>
            <a:srgbClr val="E6AC58"/>
          </a:solidFill>
          <a:ln w="12700" cap="flat" cmpd="sng" algn="ctr">
            <a:noFill/>
            <a:prstDash val="solid"/>
            <a:miter lim="800000"/>
          </a:ln>
          <a:effectLst/>
        </p:spPr>
        <p:txBody>
          <a:bodyPr lIns="137178" tIns="68589" rIns="137178" bIns="68589" rtlCol="0" anchor="ctr"/>
          <a:lstStyle/>
          <a:p>
            <a:pPr marL="0" marR="0" lvl="0" indent="0" algn="ctr" defTabSz="1371783"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Oracle Sans"/>
              <a:ea typeface="+mn-ea"/>
              <a:cs typeface="Oracle Sans" panose="020B0503020204020204" pitchFamily="34" charset="0"/>
            </a:endParaRPr>
          </a:p>
        </p:txBody>
      </p:sp>
      <p:sp>
        <p:nvSpPr>
          <p:cNvPr id="6" name="Slide_Page_Number"/>
          <p:cNvSpPr>
            <a:spLocks noChangeArrowheads="1"/>
          </p:cNvSpPr>
          <p:nvPr userDrawn="1"/>
        </p:nvSpPr>
        <p:spPr bwMode="auto">
          <a:xfrm>
            <a:off x="392117" y="9639300"/>
            <a:ext cx="598483" cy="533400"/>
          </a:xfrm>
          <a:prstGeom prst="rect">
            <a:avLst/>
          </a:prstGeom>
          <a:noFill/>
          <a:ln w="9525">
            <a:noFill/>
            <a:miter lim="800000"/>
            <a:headEnd/>
            <a:tailEnd/>
          </a:ln>
          <a:effectLst/>
        </p:spPr>
        <p:txBody>
          <a:bodyPr wrap="none" lIns="121899" tIns="60949" rIns="121899" bIns="60949"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defRPr/>
            </a:pPr>
            <a:fld id="{55A52D05-4944-4474-8FE8-0B744A526F93}" type="slidenum">
              <a:rPr lang="en-US" altLang="en-US" sz="1500" baseline="0" smtClean="0">
                <a:solidFill>
                  <a:srgbClr val="8B8078"/>
                </a:solidFill>
                <a:latin typeface="+mn-lt"/>
                <a:cs typeface="Oracle Sans" panose="020B0503020204020204" pitchFamily="34" charset="0"/>
              </a:rPr>
              <a:t>‹#›</a:t>
            </a:fld>
            <a:endParaRPr lang="en-US" altLang="en-US" sz="1500" baseline="0" dirty="0">
              <a:solidFill>
                <a:srgbClr val="8B8078"/>
              </a:solidFill>
              <a:latin typeface="+mn-lt"/>
              <a:cs typeface="Oracle Sans" panose="020B0503020204020204" pitchFamily="34" charset="0"/>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EFB9E9CD-D1E8-2941-B6E9-04C71E3BFC82}"/>
              </a:ext>
            </a:extLst>
          </p:cNvPr>
          <p:cNvPicPr>
            <a:picLocks noChangeAspect="1"/>
          </p:cNvPicPr>
          <p:nvPr/>
        </p:nvPicPr>
        <p:blipFill>
          <a:blip r:embed="rId23">
            <a:duotone>
              <a:prstClr val="black"/>
              <a:srgbClr val="FFFFFF">
                <a:lumMod val="75000"/>
                <a:tint val="45000"/>
                <a:satMod val="400000"/>
              </a:srgbClr>
            </a:duotone>
            <a:extLst>
              <a:ext uri="{28A0092B-C50C-407E-A947-70E740481C1C}">
                <a14:useLocalDpi xmlns:a14="http://schemas.microsoft.com/office/drawing/2010/main" val="0"/>
              </a:ext>
            </a:extLst>
          </a:blip>
          <a:stretch/>
        </p:blipFill>
        <p:spPr>
          <a:xfrm>
            <a:off x="9144000" y="6619875"/>
            <a:ext cx="9144000" cy="3667125"/>
          </a:xfrm>
          <a:prstGeom prst="rect">
            <a:avLst/>
          </a:prstGeom>
        </p:spPr>
      </p:pic>
      <p:sp>
        <p:nvSpPr>
          <p:cNvPr id="1031" name="Slide_PlaceholderText"/>
          <p:cNvSpPr>
            <a:spLocks noGrp="1" noChangeArrowheads="1"/>
          </p:cNvSpPr>
          <p:nvPr>
            <p:ph type="body" idx="1"/>
          </p:nvPr>
        </p:nvSpPr>
        <p:spPr bwMode="gray">
          <a:xfrm>
            <a:off x="933451" y="2272710"/>
            <a:ext cx="16421100" cy="3446068"/>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p>
            <a:pPr lvl="0"/>
            <a:r>
              <a:rPr lang="en-US" dirty="0"/>
              <a:t>Click to edit Master title style</a:t>
            </a:r>
          </a:p>
        </p:txBody>
      </p:sp>
    </p:spTree>
    <p:custDataLst>
      <p:tags r:id="rId22"/>
    </p:custDataLst>
  </p:cSld>
  <p:clrMap bg1="lt1" tx1="dk1" bg2="lt2" tx2="dk2" accent1="accent1" accent2="accent2" accent3="accent3" accent4="accent4" accent5="accent5" accent6="accent6" hlink="hlink" folHlink="folHlink"/>
  <p:sldLayoutIdLst>
    <p:sldLayoutId id="2147484111" r:id="rId1"/>
    <p:sldLayoutId id="2147484115" r:id="rId2"/>
    <p:sldLayoutId id="2147484116" r:id="rId3"/>
    <p:sldLayoutId id="2147484105" r:id="rId4"/>
    <p:sldLayoutId id="2147484106" r:id="rId5"/>
    <p:sldLayoutId id="2147484107" r:id="rId6"/>
    <p:sldLayoutId id="2147484117" r:id="rId7"/>
    <p:sldLayoutId id="2147484108" r:id="rId8"/>
    <p:sldLayoutId id="2147484114" r:id="rId9"/>
    <p:sldLayoutId id="2147484113" r:id="rId10"/>
    <p:sldLayoutId id="2147484124" r:id="rId11"/>
    <p:sldLayoutId id="2147484125" r:id="rId12"/>
    <p:sldLayoutId id="2147484118" r:id="rId13"/>
    <p:sldLayoutId id="2147484119" r:id="rId14"/>
    <p:sldLayoutId id="2147484120" r:id="rId15"/>
    <p:sldLayoutId id="2147484121" r:id="rId16"/>
    <p:sldLayoutId id="2147484122" r:id="rId17"/>
    <p:sldLayoutId id="2147484123" r:id="rId18"/>
    <p:sldLayoutId id="2147484126" r:id="rId19"/>
    <p:sldLayoutId id="2147484127" r:id="rId20"/>
  </p:sldLayoutIdLst>
  <p:hf sldNum="0" hdr="0" ftr="0" dt="0"/>
  <p:txStyles>
    <p:titleStyle>
      <a:lvl1pPr algn="l" defTabSz="457181" rtl="0" eaLnBrk="1" fontAlgn="base" hangingPunct="1">
        <a:spcBef>
          <a:spcPct val="20000"/>
        </a:spcBef>
        <a:spcAft>
          <a:spcPct val="0"/>
        </a:spcAft>
        <a:buClr>
          <a:srgbClr val="000000"/>
        </a:buClr>
        <a:buFont typeface="Arial" charset="0"/>
        <a:defRPr sz="5400" b="0" baseline="0">
          <a:solidFill>
            <a:schemeClr val="tx1"/>
          </a:solidFill>
          <a:latin typeface="+mj-lt"/>
          <a:ea typeface="+mj-ea"/>
          <a:cs typeface="Oracle Sans" panose="020B0503020204020204" pitchFamily="34" charset="0"/>
        </a:defRPr>
      </a:lvl1pPr>
      <a:lvl2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81"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361"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6pPr>
      <a:lvl7pPr marL="1828724"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7pPr>
      <a:lvl8pPr marL="2743086"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8pPr>
      <a:lvl9pPr marL="3657447" algn="ctr" defTabSz="457181" rtl="0" eaLnBrk="1" fontAlgn="base" hangingPunct="1">
        <a:spcBef>
          <a:spcPct val="20000"/>
        </a:spcBef>
        <a:spcAft>
          <a:spcPct val="0"/>
        </a:spcAft>
        <a:buClr>
          <a:srgbClr val="000000"/>
        </a:buClr>
        <a:buFont typeface="Arial" pitchFamily="34" charset="0"/>
        <a:defRPr sz="5300" b="1">
          <a:solidFill>
            <a:schemeClr val="tx1"/>
          </a:solidFill>
          <a:latin typeface="Arial" pitchFamily="34" charset="0"/>
        </a:defRPr>
      </a:lvl9pPr>
    </p:titleStyle>
    <p:body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p:bodyStyle>
    <p:otherStyle>
      <a:defPPr>
        <a:defRPr lang="en-US"/>
      </a:defPPr>
      <a:lvl1pPr marL="0" algn="l" defTabSz="1828724" rtl="0" eaLnBrk="1" latinLnBrk="0" hangingPunct="1">
        <a:defRPr sz="3600" kern="1200">
          <a:solidFill>
            <a:schemeClr val="tx1"/>
          </a:solidFill>
          <a:latin typeface="+mn-lt"/>
          <a:ea typeface="+mn-ea"/>
          <a:cs typeface="+mn-cs"/>
        </a:defRPr>
      </a:lvl1pPr>
      <a:lvl2pPr marL="914361" algn="l" defTabSz="1828724" rtl="0" eaLnBrk="1" latinLnBrk="0" hangingPunct="1">
        <a:defRPr sz="3600" kern="1200">
          <a:solidFill>
            <a:schemeClr val="tx1"/>
          </a:solidFill>
          <a:latin typeface="+mn-lt"/>
          <a:ea typeface="+mn-ea"/>
          <a:cs typeface="+mn-cs"/>
        </a:defRPr>
      </a:lvl2pPr>
      <a:lvl3pPr marL="1828724" algn="l" defTabSz="1828724" rtl="0" eaLnBrk="1" latinLnBrk="0" hangingPunct="1">
        <a:defRPr sz="3600" kern="1200">
          <a:solidFill>
            <a:schemeClr val="tx1"/>
          </a:solidFill>
          <a:latin typeface="+mn-lt"/>
          <a:ea typeface="+mn-ea"/>
          <a:cs typeface="+mn-cs"/>
        </a:defRPr>
      </a:lvl3pPr>
      <a:lvl4pPr marL="2743086" algn="l" defTabSz="1828724" rtl="0" eaLnBrk="1" latinLnBrk="0" hangingPunct="1">
        <a:defRPr sz="3600" kern="1200">
          <a:solidFill>
            <a:schemeClr val="tx1"/>
          </a:solidFill>
          <a:latin typeface="+mn-lt"/>
          <a:ea typeface="+mn-ea"/>
          <a:cs typeface="+mn-cs"/>
        </a:defRPr>
      </a:lvl4pPr>
      <a:lvl5pPr marL="3657447" algn="l" defTabSz="1828724" rtl="0" eaLnBrk="1" latinLnBrk="0" hangingPunct="1">
        <a:defRPr sz="3600" kern="1200">
          <a:solidFill>
            <a:schemeClr val="tx1"/>
          </a:solidFill>
          <a:latin typeface="+mn-lt"/>
          <a:ea typeface="+mn-ea"/>
          <a:cs typeface="+mn-cs"/>
        </a:defRPr>
      </a:lvl5pPr>
      <a:lvl6pPr marL="4571810" algn="l" defTabSz="1828724" rtl="0" eaLnBrk="1" latinLnBrk="0" hangingPunct="1">
        <a:defRPr sz="3600" kern="1200">
          <a:solidFill>
            <a:schemeClr val="tx1"/>
          </a:solidFill>
          <a:latin typeface="+mn-lt"/>
          <a:ea typeface="+mn-ea"/>
          <a:cs typeface="+mn-cs"/>
        </a:defRPr>
      </a:lvl6pPr>
      <a:lvl7pPr marL="5486171" algn="l" defTabSz="1828724" rtl="0" eaLnBrk="1" latinLnBrk="0" hangingPunct="1">
        <a:defRPr sz="3600" kern="1200">
          <a:solidFill>
            <a:schemeClr val="tx1"/>
          </a:solidFill>
          <a:latin typeface="+mn-lt"/>
          <a:ea typeface="+mn-ea"/>
          <a:cs typeface="+mn-cs"/>
        </a:defRPr>
      </a:lvl7pPr>
      <a:lvl8pPr marL="6400533" algn="l" defTabSz="1828724" rtl="0" eaLnBrk="1" latinLnBrk="0" hangingPunct="1">
        <a:defRPr sz="3600" kern="1200">
          <a:solidFill>
            <a:schemeClr val="tx1"/>
          </a:solidFill>
          <a:latin typeface="+mn-lt"/>
          <a:ea typeface="+mn-ea"/>
          <a:cs typeface="+mn-cs"/>
        </a:defRPr>
      </a:lvl8pPr>
      <a:lvl9pPr marL="7314896" algn="l" defTabSz="182872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8.xml"/><Relationship Id="rId1" Type="http://schemas.openxmlformats.org/officeDocument/2006/relationships/tags" Target="../tags/tag1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8.xml"/><Relationship Id="rId1" Type="http://schemas.openxmlformats.org/officeDocument/2006/relationships/tags" Target="../tags/tag113.xml"/></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4.xml"/><Relationship Id="rId1" Type="http://schemas.openxmlformats.org/officeDocument/2006/relationships/tags" Target="../tags/tag114.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4.xml"/><Relationship Id="rId1" Type="http://schemas.openxmlformats.org/officeDocument/2006/relationships/tags" Target="../tags/tag11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11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8.xml"/><Relationship Id="rId1" Type="http://schemas.openxmlformats.org/officeDocument/2006/relationships/tags" Target="../tags/tag124.xml"/><Relationship Id="rId5" Type="http://schemas.openxmlformats.org/officeDocument/2006/relationships/image" Target="../media/image9.png"/><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xml"/><Relationship Id="rId1" Type="http://schemas.openxmlformats.org/officeDocument/2006/relationships/tags" Target="../tags/tag1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5.xml"/><Relationship Id="rId1" Type="http://schemas.openxmlformats.org/officeDocument/2006/relationships/tags" Target="../tags/tag12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3.xml"/><Relationship Id="rId1" Type="http://schemas.openxmlformats.org/officeDocument/2006/relationships/tags" Target="../tags/tag128.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tags" Target="../tags/tag129.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3.xml"/><Relationship Id="rId1" Type="http://schemas.openxmlformats.org/officeDocument/2006/relationships/tags" Target="../tags/tag130.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13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3.xml"/><Relationship Id="rId1" Type="http://schemas.openxmlformats.org/officeDocument/2006/relationships/tags" Target="../tags/tag13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3.xml"/><Relationship Id="rId1" Type="http://schemas.openxmlformats.org/officeDocument/2006/relationships/tags" Target="../tags/tag133.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6.xml"/><Relationship Id="rId1" Type="http://schemas.openxmlformats.org/officeDocument/2006/relationships/tags" Target="../tags/tag13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4.xml"/><Relationship Id="rId1" Type="http://schemas.openxmlformats.org/officeDocument/2006/relationships/tags" Target="../tags/tag13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3.xml"/><Relationship Id="rId1" Type="http://schemas.openxmlformats.org/officeDocument/2006/relationships/tags" Target="../tags/tag13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4.xml"/><Relationship Id="rId1" Type="http://schemas.openxmlformats.org/officeDocument/2006/relationships/tags" Target="../tags/tag137.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tags" Target="../tags/tag138.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4.xml"/><Relationship Id="rId1" Type="http://schemas.openxmlformats.org/officeDocument/2006/relationships/tags" Target="../tags/tag139.xml"/><Relationship Id="rId4" Type="http://schemas.openxmlformats.org/officeDocument/2006/relationships/image" Target="../media/image28.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4.xml"/><Relationship Id="rId1" Type="http://schemas.openxmlformats.org/officeDocument/2006/relationships/tags" Target="../tags/tag140.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4.xml"/><Relationship Id="rId1" Type="http://schemas.openxmlformats.org/officeDocument/2006/relationships/tags" Target="../tags/tag141.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4.xml"/><Relationship Id="rId1" Type="http://schemas.openxmlformats.org/officeDocument/2006/relationships/tags" Target="../tags/tag14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4.xml"/><Relationship Id="rId1" Type="http://schemas.openxmlformats.org/officeDocument/2006/relationships/tags" Target="../tags/tag143.xml"/></Relationships>
</file>

<file path=ppt/slides/_rels/slide1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8.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5.xml"/><Relationship Id="rId7"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144.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148.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xml"/><Relationship Id="rId1" Type="http://schemas.openxmlformats.org/officeDocument/2006/relationships/tags" Target="../tags/tag14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4.xml"/><Relationship Id="rId1" Type="http://schemas.openxmlformats.org/officeDocument/2006/relationships/tags" Target="../tags/tag15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15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8.xml"/><Relationship Id="rId1" Type="http://schemas.openxmlformats.org/officeDocument/2006/relationships/tags" Target="../tags/tag153.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37.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154.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4.xml"/><Relationship Id="rId1" Type="http://schemas.openxmlformats.org/officeDocument/2006/relationships/tags" Target="../tags/tag155.xml"/><Relationship Id="rId5" Type="http://schemas.openxmlformats.org/officeDocument/2006/relationships/image" Target="../media/image7.png"/><Relationship Id="rId4" Type="http://schemas.openxmlformats.org/officeDocument/2006/relationships/image" Target="../media/image8.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4.xml"/><Relationship Id="rId1" Type="http://schemas.openxmlformats.org/officeDocument/2006/relationships/tags" Target="../tags/tag156.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157.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15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4.xml"/><Relationship Id="rId1" Type="http://schemas.openxmlformats.org/officeDocument/2006/relationships/tags" Target="../tags/tag159.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8.xml"/><Relationship Id="rId1" Type="http://schemas.openxmlformats.org/officeDocument/2006/relationships/tags" Target="../tags/tag160.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37.jpe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4.xml"/><Relationship Id="rId1" Type="http://schemas.openxmlformats.org/officeDocument/2006/relationships/tags" Target="../tags/tag161.xml"/><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4.xml"/><Relationship Id="rId1" Type="http://schemas.openxmlformats.org/officeDocument/2006/relationships/tags" Target="../tags/tag162.xml"/><Relationship Id="rId5" Type="http://schemas.openxmlformats.org/officeDocument/2006/relationships/image" Target="../media/image7.png"/><Relationship Id="rId4" Type="http://schemas.openxmlformats.org/officeDocument/2006/relationships/image" Target="../media/image8.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163.xml"/><Relationship Id="rId5" Type="http://schemas.openxmlformats.org/officeDocument/2006/relationships/image" Target="../media/image7.png"/><Relationship Id="rId4" Type="http://schemas.openxmlformats.org/officeDocument/2006/relationships/image" Target="../media/image8.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4.xml"/><Relationship Id="rId1" Type="http://schemas.openxmlformats.org/officeDocument/2006/relationships/tags" Target="../tags/tag166.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169.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7"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170.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3.xml"/><Relationship Id="rId1" Type="http://schemas.openxmlformats.org/officeDocument/2006/relationships/tags" Target="../tags/tag17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3.xml"/><Relationship Id="rId1" Type="http://schemas.openxmlformats.org/officeDocument/2006/relationships/tags" Target="../tags/tag17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4.xml"/><Relationship Id="rId1" Type="http://schemas.openxmlformats.org/officeDocument/2006/relationships/tags" Target="../tags/tag173.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4.xml"/><Relationship Id="rId1" Type="http://schemas.openxmlformats.org/officeDocument/2006/relationships/tags" Target="../tags/tag174.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175.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13.xml"/><Relationship Id="rId1" Type="http://schemas.openxmlformats.org/officeDocument/2006/relationships/tags" Target="../tags/tag176.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7.xml"/><Relationship Id="rId1" Type="http://schemas.openxmlformats.org/officeDocument/2006/relationships/tags" Target="../tags/tag177.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17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0.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tags" Target="../tags/tag181.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18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183.xml"/></Relationships>
</file>

<file path=ppt/slides/_rels/slide19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3.xml"/><Relationship Id="rId7"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ags" Target="../tags/tag184.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7.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8.xml"/><Relationship Id="rId1" Type="http://schemas.openxmlformats.org/officeDocument/2006/relationships/tags" Target="../tags/tag185.xml"/><Relationship Id="rId5" Type="http://schemas.openxmlformats.org/officeDocument/2006/relationships/image" Target="../media/image7.png"/><Relationship Id="rId4" Type="http://schemas.openxmlformats.org/officeDocument/2006/relationships/image" Target="../media/image15.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4.xml"/><Relationship Id="rId1" Type="http://schemas.openxmlformats.org/officeDocument/2006/relationships/tags" Target="../tags/tag186.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4.xml"/><Relationship Id="rId1" Type="http://schemas.openxmlformats.org/officeDocument/2006/relationships/tags" Target="../tags/tag187.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4.xml"/><Relationship Id="rId1" Type="http://schemas.openxmlformats.org/officeDocument/2006/relationships/tags" Target="../tags/tag188.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189.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3.xml"/><Relationship Id="rId1" Type="http://schemas.openxmlformats.org/officeDocument/2006/relationships/tags" Target="../tags/tag19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193.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4.xml"/><Relationship Id="rId1" Type="http://schemas.openxmlformats.org/officeDocument/2006/relationships/tags" Target="../tags/tag194.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195.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4.xml"/><Relationship Id="rId1" Type="http://schemas.openxmlformats.org/officeDocument/2006/relationships/tags" Target="../tags/tag196.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3.xml"/><Relationship Id="rId1" Type="http://schemas.openxmlformats.org/officeDocument/2006/relationships/tags" Target="../tags/tag197.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6.xml"/><Relationship Id="rId1" Type="http://schemas.openxmlformats.org/officeDocument/2006/relationships/tags" Target="../tags/tag19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3.xml"/><Relationship Id="rId1" Type="http://schemas.openxmlformats.org/officeDocument/2006/relationships/tags" Target="../tags/tag199.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3.xml"/><Relationship Id="rId1" Type="http://schemas.openxmlformats.org/officeDocument/2006/relationships/tags" Target="../tags/tag20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4.xml"/><Relationship Id="rId1" Type="http://schemas.openxmlformats.org/officeDocument/2006/relationships/tags" Target="../tags/tag201.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6.xml"/><Relationship Id="rId1" Type="http://schemas.openxmlformats.org/officeDocument/2006/relationships/tags" Target="../tags/tag20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6.xml"/><Relationship Id="rId1" Type="http://schemas.openxmlformats.org/officeDocument/2006/relationships/tags" Target="../tags/tag203.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3.xml"/><Relationship Id="rId1" Type="http://schemas.openxmlformats.org/officeDocument/2006/relationships/tags" Target="../tags/tag204.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3.xml"/><Relationship Id="rId1" Type="http://schemas.openxmlformats.org/officeDocument/2006/relationships/tags" Target="../tags/tag205.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6.xml"/><Relationship Id="rId1" Type="http://schemas.openxmlformats.org/officeDocument/2006/relationships/tags" Target="../tags/tag206.xml"/><Relationship Id="rId4" Type="http://schemas.openxmlformats.org/officeDocument/2006/relationships/image" Target="../media/image39.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8.xml"/><Relationship Id="rId1" Type="http://schemas.openxmlformats.org/officeDocument/2006/relationships/tags" Target="../tags/tag207.xml"/><Relationship Id="rId4" Type="http://schemas.openxmlformats.org/officeDocument/2006/relationships/image" Target="../media/image40.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8.xml"/><Relationship Id="rId1" Type="http://schemas.openxmlformats.org/officeDocument/2006/relationships/tags" Target="../tags/tag208.xml"/><Relationship Id="rId4" Type="http://schemas.openxmlformats.org/officeDocument/2006/relationships/image" Target="../media/image41.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8.xml"/><Relationship Id="rId1" Type="http://schemas.openxmlformats.org/officeDocument/2006/relationships/tags" Target="../tags/tag209.xml"/><Relationship Id="rId4" Type="http://schemas.openxmlformats.org/officeDocument/2006/relationships/image" Target="../media/image42.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xml"/><Relationship Id="rId1" Type="http://schemas.openxmlformats.org/officeDocument/2006/relationships/tags" Target="../tags/tag2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7" Type="http://schemas.openxmlformats.org/officeDocument/2006/relationships/image" Target="../media/image43.png"/><Relationship Id="rId2" Type="http://schemas.openxmlformats.org/officeDocument/2006/relationships/slideLayout" Target="../slideLayouts/slideLayout8.xml"/><Relationship Id="rId1" Type="http://schemas.openxmlformats.org/officeDocument/2006/relationships/tags" Target="../tags/tag21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7.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xml"/><Relationship Id="rId1" Type="http://schemas.openxmlformats.org/officeDocument/2006/relationships/tags" Target="../tags/tag21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4.xml"/><Relationship Id="rId1" Type="http://schemas.openxmlformats.org/officeDocument/2006/relationships/tags" Target="../tags/tag213.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4.xml"/><Relationship Id="rId1" Type="http://schemas.openxmlformats.org/officeDocument/2006/relationships/tags" Target="../tags/tag214.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4.xml"/><Relationship Id="rId1" Type="http://schemas.openxmlformats.org/officeDocument/2006/relationships/tags" Target="../tags/tag215.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3.xml"/><Relationship Id="rId1" Type="http://schemas.openxmlformats.org/officeDocument/2006/relationships/tags" Target="../tags/tag216.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7.xml"/><Relationship Id="rId1" Type="http://schemas.openxmlformats.org/officeDocument/2006/relationships/tags" Target="../tags/tag217.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7.xml"/><Relationship Id="rId1" Type="http://schemas.openxmlformats.org/officeDocument/2006/relationships/tags" Target="../tags/tag218.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3.xml"/><Relationship Id="rId1" Type="http://schemas.openxmlformats.org/officeDocument/2006/relationships/tags" Target="../tags/tag219.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2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0.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4.xml"/><Relationship Id="rId1" Type="http://schemas.openxmlformats.org/officeDocument/2006/relationships/tags" Target="../tags/tag223.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4.xml"/><Relationship Id="rId1" Type="http://schemas.openxmlformats.org/officeDocument/2006/relationships/tags" Target="../tags/tag224.xml"/><Relationship Id="rId5" Type="http://schemas.openxmlformats.org/officeDocument/2006/relationships/image" Target="../media/image9.png"/><Relationship Id="rId4" Type="http://schemas.openxmlformats.org/officeDocument/2006/relationships/image" Target="../media/image8.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4.xml"/><Relationship Id="rId1" Type="http://schemas.openxmlformats.org/officeDocument/2006/relationships/tags" Target="../tags/tag225.xml"/><Relationship Id="rId4" Type="http://schemas.openxmlformats.org/officeDocument/2006/relationships/image" Target="../media/image13.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8.xml"/><Relationship Id="rId1" Type="http://schemas.openxmlformats.org/officeDocument/2006/relationships/tags" Target="../tags/tag226.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227.xml"/><Relationship Id="rId6" Type="http://schemas.openxmlformats.org/officeDocument/2006/relationships/image" Target="../media/image45.png"/><Relationship Id="rId5" Type="http://schemas.openxmlformats.org/officeDocument/2006/relationships/image" Target="../media/image15.png"/><Relationship Id="rId4" Type="http://schemas.openxmlformats.org/officeDocument/2006/relationships/image" Target="../media/image44.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4.xml"/><Relationship Id="rId1" Type="http://schemas.openxmlformats.org/officeDocument/2006/relationships/tags" Target="../tags/tag228.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4.xml"/><Relationship Id="rId1" Type="http://schemas.openxmlformats.org/officeDocument/2006/relationships/tags" Target="../tags/tag2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6.xml"/><Relationship Id="rId1" Type="http://schemas.openxmlformats.org/officeDocument/2006/relationships/tags" Target="../tags/tag230.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4.xml"/><Relationship Id="rId1" Type="http://schemas.openxmlformats.org/officeDocument/2006/relationships/tags" Target="../tags/tag231.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4.xml"/><Relationship Id="rId1" Type="http://schemas.openxmlformats.org/officeDocument/2006/relationships/tags" Target="../tags/tag232.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6.xml"/><Relationship Id="rId1" Type="http://schemas.openxmlformats.org/officeDocument/2006/relationships/tags" Target="../tags/tag233.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4.xml"/><Relationship Id="rId1" Type="http://schemas.openxmlformats.org/officeDocument/2006/relationships/tags" Target="../tags/tag234.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4.xml"/><Relationship Id="rId1" Type="http://schemas.openxmlformats.org/officeDocument/2006/relationships/tags" Target="../tags/tag235.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8.xml"/><Relationship Id="rId1" Type="http://schemas.openxmlformats.org/officeDocument/2006/relationships/tags" Target="../tags/tag236.xml"/><Relationship Id="rId4" Type="http://schemas.openxmlformats.org/officeDocument/2006/relationships/image" Target="../media/image46.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8.xml"/><Relationship Id="rId1" Type="http://schemas.openxmlformats.org/officeDocument/2006/relationships/tags" Target="../tags/tag237.xml"/><Relationship Id="rId4" Type="http://schemas.openxmlformats.org/officeDocument/2006/relationships/image" Target="../media/image47.pn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4.xml"/><Relationship Id="rId1" Type="http://schemas.openxmlformats.org/officeDocument/2006/relationships/tags" Target="../tags/tag238.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7.xml"/><Relationship Id="rId1" Type="http://schemas.openxmlformats.org/officeDocument/2006/relationships/tags" Target="../tags/tag23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7.xml"/><Relationship Id="rId1" Type="http://schemas.openxmlformats.org/officeDocument/2006/relationships/tags" Target="../tags/tag240.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4.xml"/><Relationship Id="rId1" Type="http://schemas.openxmlformats.org/officeDocument/2006/relationships/tags" Target="../tags/tag24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0.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4.xml"/><Relationship Id="rId1" Type="http://schemas.openxmlformats.org/officeDocument/2006/relationships/tags" Target="../tags/tag244.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4.xml"/><Relationship Id="rId1" Type="http://schemas.openxmlformats.org/officeDocument/2006/relationships/tags" Target="../tags/tag245.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4.xml"/><Relationship Id="rId1" Type="http://schemas.openxmlformats.org/officeDocument/2006/relationships/tags" Target="../tags/tag246.xml"/><Relationship Id="rId4" Type="http://schemas.openxmlformats.org/officeDocument/2006/relationships/image" Target="../media/image48.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4.xml"/><Relationship Id="rId1" Type="http://schemas.openxmlformats.org/officeDocument/2006/relationships/tags" Target="../tags/tag247.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4.xml"/><Relationship Id="rId1" Type="http://schemas.openxmlformats.org/officeDocument/2006/relationships/tags" Target="../tags/tag2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4.xml"/><Relationship Id="rId1" Type="http://schemas.openxmlformats.org/officeDocument/2006/relationships/tags" Target="../tags/tag249.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5.xml"/><Relationship Id="rId1" Type="http://schemas.openxmlformats.org/officeDocument/2006/relationships/tags" Target="../tags/tag250.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4.xml"/><Relationship Id="rId1" Type="http://schemas.openxmlformats.org/officeDocument/2006/relationships/tags" Target="../tags/tag251.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4.xml"/><Relationship Id="rId1" Type="http://schemas.openxmlformats.org/officeDocument/2006/relationships/tags" Target="../tags/tag252.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16.xml"/><Relationship Id="rId1" Type="http://schemas.openxmlformats.org/officeDocument/2006/relationships/tags" Target="../tags/tag253.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8.xml"/><Relationship Id="rId1" Type="http://schemas.openxmlformats.org/officeDocument/2006/relationships/tags" Target="../tags/tag254.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8.xml"/><Relationship Id="rId1" Type="http://schemas.openxmlformats.org/officeDocument/2006/relationships/tags" Target="../tags/tag255.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8.xml"/><Relationship Id="rId1" Type="http://schemas.openxmlformats.org/officeDocument/2006/relationships/tags" Target="../tags/tag256.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4.xml"/><Relationship Id="rId1" Type="http://schemas.openxmlformats.org/officeDocument/2006/relationships/tags" Target="../tags/tag257.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4.xml"/><Relationship Id="rId1" Type="http://schemas.openxmlformats.org/officeDocument/2006/relationships/tags" Target="../tags/tag25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4.xml"/><Relationship Id="rId1" Type="http://schemas.openxmlformats.org/officeDocument/2006/relationships/tags" Target="../tags/tag259.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8.xml"/><Relationship Id="rId1" Type="http://schemas.openxmlformats.org/officeDocument/2006/relationships/tags" Target="../tags/tag260.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4.xml"/><Relationship Id="rId1" Type="http://schemas.openxmlformats.org/officeDocument/2006/relationships/tags" Target="../tags/tag261.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4.xml"/><Relationship Id="rId1" Type="http://schemas.openxmlformats.org/officeDocument/2006/relationships/tags" Target="../tags/tag26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13.xml"/><Relationship Id="rId1" Type="http://schemas.openxmlformats.org/officeDocument/2006/relationships/tags" Target="../tags/tag26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8.xml"/><Relationship Id="rId1" Type="http://schemas.openxmlformats.org/officeDocument/2006/relationships/tags" Target="../tags/tag264.xml"/><Relationship Id="rId5" Type="http://schemas.openxmlformats.org/officeDocument/2006/relationships/image" Target="../media/image13.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8.xml"/><Relationship Id="rId1" Type="http://schemas.openxmlformats.org/officeDocument/2006/relationships/tags" Target="../tags/tag265.xml"/><Relationship Id="rId5" Type="http://schemas.openxmlformats.org/officeDocument/2006/relationships/image" Target="../media/image13.png"/><Relationship Id="rId4" Type="http://schemas.openxmlformats.org/officeDocument/2006/relationships/image" Target="../media/image15.png"/></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8.xml"/><Relationship Id="rId1" Type="http://schemas.openxmlformats.org/officeDocument/2006/relationships/tags" Target="../tags/tag266.xml"/><Relationship Id="rId5" Type="http://schemas.openxmlformats.org/officeDocument/2006/relationships/image" Target="../media/image13.png"/><Relationship Id="rId4" Type="http://schemas.openxmlformats.org/officeDocument/2006/relationships/image" Target="../media/image15.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7.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4.xml"/><Relationship Id="rId1" Type="http://schemas.openxmlformats.org/officeDocument/2006/relationships/tags" Target="../tags/tag267.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7.xml"/><Relationship Id="rId1" Type="http://schemas.openxmlformats.org/officeDocument/2006/relationships/tags" Target="../tags/tag268.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7.xml"/><Relationship Id="rId1" Type="http://schemas.openxmlformats.org/officeDocument/2006/relationships/tags" Target="../tags/tag26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7.png"/><Relationship Id="rId4" Type="http://schemas.openxmlformats.org/officeDocument/2006/relationships/image" Target="../media/image9.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3.xml"/><Relationship Id="rId1" Type="http://schemas.openxmlformats.org/officeDocument/2006/relationships/tags" Target="../tags/tag270.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4.xml"/><Relationship Id="rId1" Type="http://schemas.openxmlformats.org/officeDocument/2006/relationships/tags" Target="../tags/tag27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1.xml"/><Relationship Id="rId1" Type="http://schemas.openxmlformats.org/officeDocument/2006/relationships/tags" Target="../tags/tag272.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2.xml"/><Relationship Id="rId1" Type="http://schemas.openxmlformats.org/officeDocument/2006/relationships/tags" Target="../tags/tag273.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13.xml"/><Relationship Id="rId1" Type="http://schemas.openxmlformats.org/officeDocument/2006/relationships/tags" Target="../tags/tag274.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8.xml"/><Relationship Id="rId1" Type="http://schemas.openxmlformats.org/officeDocument/2006/relationships/tags" Target="../tags/tag275.xml"/><Relationship Id="rId4" Type="http://schemas.openxmlformats.org/officeDocument/2006/relationships/image" Target="../media/image47.png"/></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8.xml"/><Relationship Id="rId1" Type="http://schemas.openxmlformats.org/officeDocument/2006/relationships/tags" Target="../tags/tag276.xml"/><Relationship Id="rId4" Type="http://schemas.openxmlformats.org/officeDocument/2006/relationships/image" Target="../media/image49.png"/></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8.xml"/><Relationship Id="rId1" Type="http://schemas.openxmlformats.org/officeDocument/2006/relationships/tags" Target="../tags/tag277.xml"/><Relationship Id="rId4" Type="http://schemas.openxmlformats.org/officeDocument/2006/relationships/image" Target="../media/image50.png"/></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4.xml"/><Relationship Id="rId1" Type="http://schemas.openxmlformats.org/officeDocument/2006/relationships/tags" Target="../tags/tag278.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4.xml"/><Relationship Id="rId1" Type="http://schemas.openxmlformats.org/officeDocument/2006/relationships/tags" Target="../tags/tag279.xml"/><Relationship Id="rId4" Type="http://schemas.openxmlformats.org/officeDocument/2006/relationships/image" Target="../media/image53.png"/></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5.xml"/><Relationship Id="rId1" Type="http://schemas.openxmlformats.org/officeDocument/2006/relationships/tags" Target="../tags/tag280.xml"/><Relationship Id="rId4" Type="http://schemas.openxmlformats.org/officeDocument/2006/relationships/image" Target="../media/image54.png"/></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8.xml"/><Relationship Id="rId1" Type="http://schemas.openxmlformats.org/officeDocument/2006/relationships/tags" Target="../tags/tag281.xml"/><Relationship Id="rId4" Type="http://schemas.openxmlformats.org/officeDocument/2006/relationships/image" Target="../media/image55.png"/></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4.xml"/><Relationship Id="rId1" Type="http://schemas.openxmlformats.org/officeDocument/2006/relationships/tags" Target="../tags/tag282.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8.xml"/><Relationship Id="rId1" Type="http://schemas.openxmlformats.org/officeDocument/2006/relationships/tags" Target="../tags/tag283.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13.xml"/><Relationship Id="rId1" Type="http://schemas.openxmlformats.org/officeDocument/2006/relationships/tags" Target="../tags/tag284.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13.xml"/><Relationship Id="rId1" Type="http://schemas.openxmlformats.org/officeDocument/2006/relationships/tags" Target="../tags/tag285.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13.xml"/><Relationship Id="rId1" Type="http://schemas.openxmlformats.org/officeDocument/2006/relationships/tags" Target="../tags/tag286.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8.xml"/><Relationship Id="rId1" Type="http://schemas.openxmlformats.org/officeDocument/2006/relationships/tags" Target="../tags/tag287.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4.xml"/><Relationship Id="rId1" Type="http://schemas.openxmlformats.org/officeDocument/2006/relationships/tags" Target="../tags/tag28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6.xml"/><Relationship Id="rId5" Type="http://schemas.openxmlformats.org/officeDocument/2006/relationships/image" Target="../media/image9.png"/><Relationship Id="rId4" Type="http://schemas.openxmlformats.org/officeDocument/2006/relationships/image" Target="../media/image7.png"/></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4.xml"/><Relationship Id="rId1" Type="http://schemas.openxmlformats.org/officeDocument/2006/relationships/tags" Target="../tags/tag289.xml"/></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13.xml"/><Relationship Id="rId1" Type="http://schemas.openxmlformats.org/officeDocument/2006/relationships/tags" Target="../tags/tag290.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13.xml"/><Relationship Id="rId1" Type="http://schemas.openxmlformats.org/officeDocument/2006/relationships/tags" Target="../tags/tag291.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13.xml"/><Relationship Id="rId1" Type="http://schemas.openxmlformats.org/officeDocument/2006/relationships/tags" Target="../tags/tag292.xml"/></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13.xml"/><Relationship Id="rId1" Type="http://schemas.openxmlformats.org/officeDocument/2006/relationships/tags" Target="../tags/tag29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6.xml"/></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8.xml"/><Relationship Id="rId1" Type="http://schemas.openxmlformats.org/officeDocument/2006/relationships/tags" Target="../tags/tag294.xml"/></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16.xml"/><Relationship Id="rId1" Type="http://schemas.openxmlformats.org/officeDocument/2006/relationships/tags" Target="../tags/tag295.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8.xml"/><Relationship Id="rId1" Type="http://schemas.openxmlformats.org/officeDocument/2006/relationships/tags" Target="../tags/tag29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13.xml"/><Relationship Id="rId1" Type="http://schemas.openxmlformats.org/officeDocument/2006/relationships/tags" Target="../tags/tag297.xml"/></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4.xml"/><Relationship Id="rId1" Type="http://schemas.openxmlformats.org/officeDocument/2006/relationships/tags" Target="../tags/tag298.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16.xml"/><Relationship Id="rId1" Type="http://schemas.openxmlformats.org/officeDocument/2006/relationships/tags" Target="../tags/tag299.xml"/></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16.xml"/><Relationship Id="rId1" Type="http://schemas.openxmlformats.org/officeDocument/2006/relationships/tags" Target="../tags/tag300.xml"/></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34.xml"/><Relationship Id="rId2" Type="http://schemas.openxmlformats.org/officeDocument/2006/relationships/slideLayout" Target="../slideLayouts/slideLayout16.xml"/><Relationship Id="rId1" Type="http://schemas.openxmlformats.org/officeDocument/2006/relationships/tags" Target="../tags/tag301.xml"/></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13.xml"/><Relationship Id="rId1" Type="http://schemas.openxmlformats.org/officeDocument/2006/relationships/tags" Target="../tags/tag302.xml"/></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13.xml"/><Relationship Id="rId1" Type="http://schemas.openxmlformats.org/officeDocument/2006/relationships/tags" Target="../tags/tag303.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7.xml"/><Relationship Id="rId1" Type="http://schemas.openxmlformats.org/officeDocument/2006/relationships/tags" Target="../tags/tag304.xml"/></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7.xml"/><Relationship Id="rId1" Type="http://schemas.openxmlformats.org/officeDocument/2006/relationships/tags" Target="../tags/tag305.xml"/></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7.xml"/><Relationship Id="rId1" Type="http://schemas.openxmlformats.org/officeDocument/2006/relationships/tags" Target="../tags/tag30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3.xml"/><Relationship Id="rId1" Type="http://schemas.openxmlformats.org/officeDocument/2006/relationships/tags" Target="../tags/tag307.xml"/></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4.xml"/><Relationship Id="rId1" Type="http://schemas.openxmlformats.org/officeDocument/2006/relationships/tags" Target="../tags/tag30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0.xml"/></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1.xml"/><Relationship Id="rId1" Type="http://schemas.openxmlformats.org/officeDocument/2006/relationships/tags" Target="../tags/tag309.xml"/></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2.xml"/><Relationship Id="rId1" Type="http://schemas.openxmlformats.org/officeDocument/2006/relationships/tags" Target="../tags/tag310.xml"/></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45.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346.xml"/><Relationship Id="rId2" Type="http://schemas.openxmlformats.org/officeDocument/2006/relationships/slideLayout" Target="../slideLayouts/slideLayout4.xml"/><Relationship Id="rId1" Type="http://schemas.openxmlformats.org/officeDocument/2006/relationships/tags" Target="../tags/tag312.xml"/><Relationship Id="rId4" Type="http://schemas.openxmlformats.org/officeDocument/2006/relationships/image" Target="../media/image18.png"/></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4.xml"/><Relationship Id="rId1" Type="http://schemas.openxmlformats.org/officeDocument/2006/relationships/tags" Target="../tags/tag313.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4.xml"/><Relationship Id="rId1" Type="http://schemas.openxmlformats.org/officeDocument/2006/relationships/tags" Target="../tags/tag314.xml"/></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4.xml"/><Relationship Id="rId1" Type="http://schemas.openxmlformats.org/officeDocument/2006/relationships/tags" Target="../tags/tag31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8.xml"/><Relationship Id="rId1" Type="http://schemas.openxmlformats.org/officeDocument/2006/relationships/tags" Target="../tags/tag316.xml"/></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16.xml"/><Relationship Id="rId1" Type="http://schemas.openxmlformats.org/officeDocument/2006/relationships/tags" Target="../tags/tag317.xml"/><Relationship Id="rId4" Type="http://schemas.openxmlformats.org/officeDocument/2006/relationships/image" Target="../media/image59.png"/></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16.xml"/><Relationship Id="rId1" Type="http://schemas.openxmlformats.org/officeDocument/2006/relationships/tags" Target="../tags/tag318.xml"/><Relationship Id="rId4" Type="http://schemas.openxmlformats.org/officeDocument/2006/relationships/image" Target="../media/image60.png"/></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5.xml"/><Relationship Id="rId1" Type="http://schemas.openxmlformats.org/officeDocument/2006/relationships/tags" Target="../tags/tag319.xml"/></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4.xml"/><Relationship Id="rId1" Type="http://schemas.openxmlformats.org/officeDocument/2006/relationships/tags" Target="../tags/tag320.xml"/></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7.xml"/><Relationship Id="rId1" Type="http://schemas.openxmlformats.org/officeDocument/2006/relationships/tags" Target="../tags/tag321.xml"/></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356.xml"/><Relationship Id="rId2" Type="http://schemas.openxmlformats.org/officeDocument/2006/relationships/slideLayout" Target="../slideLayouts/slideLayout3.xml"/><Relationship Id="rId1" Type="http://schemas.openxmlformats.org/officeDocument/2006/relationships/tags" Target="../tags/tag322.xml"/></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4.xml"/><Relationship Id="rId1" Type="http://schemas.openxmlformats.org/officeDocument/2006/relationships/tags" Target="../tags/tag32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0.xml"/></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1.xml"/><Relationship Id="rId1" Type="http://schemas.openxmlformats.org/officeDocument/2006/relationships/tags" Target="../tags/tag3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image" Target="../media/image19.png"/><Relationship Id="rId4" Type="http://schemas.openxmlformats.org/officeDocument/2006/relationships/image" Target="../media/image7.png"/></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2.xml"/><Relationship Id="rId1" Type="http://schemas.openxmlformats.org/officeDocument/2006/relationships/tags" Target="../tags/tag325.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16.xml"/><Relationship Id="rId1" Type="http://schemas.openxmlformats.org/officeDocument/2006/relationships/tags" Target="../tags/tag326.xml"/><Relationship Id="rId4" Type="http://schemas.openxmlformats.org/officeDocument/2006/relationships/image" Target="../media/image49.png"/></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62.xml"/><Relationship Id="rId2" Type="http://schemas.openxmlformats.org/officeDocument/2006/relationships/slideLayout" Target="../slideLayouts/slideLayout4.xml"/><Relationship Id="rId1" Type="http://schemas.openxmlformats.org/officeDocument/2006/relationships/tags" Target="../tags/tag327.xml"/></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363.xml"/><Relationship Id="rId2" Type="http://schemas.openxmlformats.org/officeDocument/2006/relationships/slideLayout" Target="../slideLayouts/slideLayout4.xml"/><Relationship Id="rId1" Type="http://schemas.openxmlformats.org/officeDocument/2006/relationships/tags" Target="../tags/tag328.xml"/></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64.xml"/><Relationship Id="rId2" Type="http://schemas.openxmlformats.org/officeDocument/2006/relationships/slideLayout" Target="../slideLayouts/slideLayout4.xml"/><Relationship Id="rId1" Type="http://schemas.openxmlformats.org/officeDocument/2006/relationships/tags" Target="../tags/tag329.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65.xml"/><Relationship Id="rId2" Type="http://schemas.openxmlformats.org/officeDocument/2006/relationships/slideLayout" Target="../slideLayouts/slideLayout4.xml"/><Relationship Id="rId1" Type="http://schemas.openxmlformats.org/officeDocument/2006/relationships/tags" Target="../tags/tag330.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66.xml"/><Relationship Id="rId7" Type="http://schemas.openxmlformats.org/officeDocument/2006/relationships/image" Target="../media/image16.png"/><Relationship Id="rId2" Type="http://schemas.openxmlformats.org/officeDocument/2006/relationships/slideLayout" Target="../slideLayouts/slideLayout16.xml"/><Relationship Id="rId1" Type="http://schemas.openxmlformats.org/officeDocument/2006/relationships/tags" Target="../tags/tag33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67.xml"/><Relationship Id="rId2" Type="http://schemas.openxmlformats.org/officeDocument/2006/relationships/slideLayout" Target="../slideLayouts/slideLayout13.xml"/><Relationship Id="rId1" Type="http://schemas.openxmlformats.org/officeDocument/2006/relationships/tags" Target="../tags/tag332.xml"/></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68.xml"/><Relationship Id="rId7"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33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69.xml"/><Relationship Id="rId2" Type="http://schemas.openxmlformats.org/officeDocument/2006/relationships/slideLayout" Target="../slideLayouts/slideLayout13.xml"/><Relationship Id="rId1" Type="http://schemas.openxmlformats.org/officeDocument/2006/relationships/tags" Target="../tags/tag3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16.xml"/><Relationship Id="rId1" Type="http://schemas.openxmlformats.org/officeDocument/2006/relationships/tags" Target="../tags/tag335.xml"/><Relationship Id="rId4" Type="http://schemas.openxmlformats.org/officeDocument/2006/relationships/image" Target="../media/image62.png"/></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71.xml"/><Relationship Id="rId2" Type="http://schemas.openxmlformats.org/officeDocument/2006/relationships/slideLayout" Target="../slideLayouts/slideLayout4.xml"/><Relationship Id="rId1" Type="http://schemas.openxmlformats.org/officeDocument/2006/relationships/tags" Target="../tags/tag336.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74.xml"/><Relationship Id="rId2" Type="http://schemas.openxmlformats.org/officeDocument/2006/relationships/slideLayout" Target="../slideLayouts/slideLayout4.xml"/><Relationship Id="rId1" Type="http://schemas.openxmlformats.org/officeDocument/2006/relationships/tags" Target="../tags/tag33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7.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8.xml"/><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379.xml"/><Relationship Id="rId2" Type="http://schemas.openxmlformats.org/officeDocument/2006/relationships/slideLayout" Target="../slideLayouts/slideLayout7.xml"/><Relationship Id="rId1" Type="http://schemas.openxmlformats.org/officeDocument/2006/relationships/tags" Target="../tags/tag3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80.xml"/><Relationship Id="rId2" Type="http://schemas.openxmlformats.org/officeDocument/2006/relationships/slideLayout" Target="../slideLayouts/slideLayout7.xml"/><Relationship Id="rId1" Type="http://schemas.openxmlformats.org/officeDocument/2006/relationships/tags" Target="../tags/tag339.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381.xml"/><Relationship Id="rId2" Type="http://schemas.openxmlformats.org/officeDocument/2006/relationships/slideLayout" Target="../slideLayouts/slideLayout7.xml"/><Relationship Id="rId1" Type="http://schemas.openxmlformats.org/officeDocument/2006/relationships/tags" Target="../tags/tag340.xml"/></Relationships>
</file>

<file path=ppt/slides/_rels/slide382.xml.rels><?xml version="1.0" encoding="UTF-8" standalone="yes"?>
<Relationships xmlns="http://schemas.openxmlformats.org/package/2006/relationships"><Relationship Id="rId3" Type="http://schemas.openxmlformats.org/officeDocument/2006/relationships/notesSlide" Target="../notesSlides/notesSlide382.xml"/><Relationship Id="rId2" Type="http://schemas.openxmlformats.org/officeDocument/2006/relationships/slideLayout" Target="../slideLayouts/slideLayout3.xml"/><Relationship Id="rId1" Type="http://schemas.openxmlformats.org/officeDocument/2006/relationships/tags" Target="../tags/tag341.xml"/></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383.xml"/><Relationship Id="rId2" Type="http://schemas.openxmlformats.org/officeDocument/2006/relationships/slideLayout" Target="../slideLayouts/slideLayout4.xml"/><Relationship Id="rId1" Type="http://schemas.openxmlformats.org/officeDocument/2006/relationships/tags" Target="../tags/tag34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0.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385.xml"/><Relationship Id="rId2" Type="http://schemas.openxmlformats.org/officeDocument/2006/relationships/slideLayout" Target="../slideLayouts/slideLayout1.xml"/><Relationship Id="rId1" Type="http://schemas.openxmlformats.org/officeDocument/2006/relationships/tags" Target="../tags/tag343.xml"/></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386.xml"/><Relationship Id="rId2" Type="http://schemas.openxmlformats.org/officeDocument/2006/relationships/slideLayout" Target="../slideLayouts/slideLayout2.xml"/><Relationship Id="rId1" Type="http://schemas.openxmlformats.org/officeDocument/2006/relationships/tags" Target="../tags/tag344.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387.xml"/><Relationship Id="rId2" Type="http://schemas.openxmlformats.org/officeDocument/2006/relationships/slideLayout" Target="../slideLayouts/slideLayout4.xml"/><Relationship Id="rId1" Type="http://schemas.openxmlformats.org/officeDocument/2006/relationships/tags" Target="../tags/tag345.xml"/><Relationship Id="rId4" Type="http://schemas.openxmlformats.org/officeDocument/2006/relationships/image" Target="../media/image12.png"/></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88.xml"/><Relationship Id="rId2" Type="http://schemas.openxmlformats.org/officeDocument/2006/relationships/slideLayout" Target="../slideLayouts/slideLayout4.xml"/><Relationship Id="rId1" Type="http://schemas.openxmlformats.org/officeDocument/2006/relationships/tags" Target="../tags/tag346.xml"/></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389.xml"/><Relationship Id="rId2" Type="http://schemas.openxmlformats.org/officeDocument/2006/relationships/slideLayout" Target="../slideLayouts/slideLayout4.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13.xml"/><Relationship Id="rId1" Type="http://schemas.openxmlformats.org/officeDocument/2006/relationships/tags" Target="../tags/tag348.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391.xml"/><Relationship Id="rId2" Type="http://schemas.openxmlformats.org/officeDocument/2006/relationships/slideLayout" Target="../slideLayouts/slideLayout4.xml"/><Relationship Id="rId1" Type="http://schemas.openxmlformats.org/officeDocument/2006/relationships/tags" Target="../tags/tag349.xml"/></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392.xml"/><Relationship Id="rId2" Type="http://schemas.openxmlformats.org/officeDocument/2006/relationships/slideLayout" Target="../slideLayouts/slideLayout8.xml"/><Relationship Id="rId1" Type="http://schemas.openxmlformats.org/officeDocument/2006/relationships/tags" Target="../tags/tag350.xml"/><Relationship Id="rId5" Type="http://schemas.openxmlformats.org/officeDocument/2006/relationships/image" Target="../media/image13.png"/><Relationship Id="rId4" Type="http://schemas.openxmlformats.org/officeDocument/2006/relationships/image" Target="../media/image44.png"/></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393.xml"/><Relationship Id="rId2" Type="http://schemas.openxmlformats.org/officeDocument/2006/relationships/slideLayout" Target="../slideLayouts/slideLayout8.xml"/><Relationship Id="rId1" Type="http://schemas.openxmlformats.org/officeDocument/2006/relationships/tags" Target="../tags/tag351.xml"/><Relationship Id="rId5" Type="http://schemas.openxmlformats.org/officeDocument/2006/relationships/image" Target="../media/image13.png"/><Relationship Id="rId4" Type="http://schemas.openxmlformats.org/officeDocument/2006/relationships/image" Target="../media/image44.png"/></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394.xml"/><Relationship Id="rId2" Type="http://schemas.openxmlformats.org/officeDocument/2006/relationships/slideLayout" Target="../slideLayouts/slideLayout8.xml"/><Relationship Id="rId1" Type="http://schemas.openxmlformats.org/officeDocument/2006/relationships/tags" Target="../tags/tag352.xml"/><Relationship Id="rId4" Type="http://schemas.openxmlformats.org/officeDocument/2006/relationships/image" Target="../media/image65.png"/></Relationships>
</file>

<file path=ppt/slides/_rels/slide395.xml.rels><?xml version="1.0" encoding="UTF-8" standalone="yes"?>
<Relationships xmlns="http://schemas.openxmlformats.org/package/2006/relationships"><Relationship Id="rId3" Type="http://schemas.openxmlformats.org/officeDocument/2006/relationships/notesSlide" Target="../notesSlides/notesSlide395.xml"/><Relationship Id="rId2" Type="http://schemas.openxmlformats.org/officeDocument/2006/relationships/slideLayout" Target="../slideLayouts/slideLayout8.xml"/><Relationship Id="rId1" Type="http://schemas.openxmlformats.org/officeDocument/2006/relationships/tags" Target="../tags/tag353.xml"/><Relationship Id="rId4" Type="http://schemas.openxmlformats.org/officeDocument/2006/relationships/image" Target="../media/image66.png"/></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396.xml"/><Relationship Id="rId2" Type="http://schemas.openxmlformats.org/officeDocument/2006/relationships/slideLayout" Target="../slideLayouts/slideLayout8.xml"/><Relationship Id="rId1" Type="http://schemas.openxmlformats.org/officeDocument/2006/relationships/tags" Target="../tags/tag354.xml"/><Relationship Id="rId4" Type="http://schemas.openxmlformats.org/officeDocument/2006/relationships/image" Target="../media/image67.png"/></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97.xml"/><Relationship Id="rId2" Type="http://schemas.openxmlformats.org/officeDocument/2006/relationships/slideLayout" Target="../slideLayouts/slideLayout4.xml"/><Relationship Id="rId1" Type="http://schemas.openxmlformats.org/officeDocument/2006/relationships/tags" Target="../tags/tag355.xml"/></Relationships>
</file>

<file path=ppt/slides/_rels/slide398.xml.rels><?xml version="1.0" encoding="UTF-8" standalone="yes"?>
<Relationships xmlns="http://schemas.openxmlformats.org/package/2006/relationships"><Relationship Id="rId3" Type="http://schemas.openxmlformats.org/officeDocument/2006/relationships/notesSlide" Target="../notesSlides/notesSlide398.xml"/><Relationship Id="rId2" Type="http://schemas.openxmlformats.org/officeDocument/2006/relationships/slideLayout" Target="../slideLayouts/slideLayout8.xml"/><Relationship Id="rId1" Type="http://schemas.openxmlformats.org/officeDocument/2006/relationships/tags" Target="../tags/tag356.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399.xml"/><Relationship Id="rId2" Type="http://schemas.openxmlformats.org/officeDocument/2006/relationships/slideLayout" Target="../slideLayouts/slideLayout8.xml"/><Relationship Id="rId1" Type="http://schemas.openxmlformats.org/officeDocument/2006/relationships/tags" Target="../tags/tag35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400.xml"/><Relationship Id="rId2" Type="http://schemas.openxmlformats.org/officeDocument/2006/relationships/slideLayout" Target="../slideLayouts/slideLayout4.xml"/><Relationship Id="rId1" Type="http://schemas.openxmlformats.org/officeDocument/2006/relationships/tags" Target="../tags/tag358.xml"/></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401.xml"/><Relationship Id="rId2" Type="http://schemas.openxmlformats.org/officeDocument/2006/relationships/slideLayout" Target="../slideLayouts/slideLayout4.xml"/><Relationship Id="rId1" Type="http://schemas.openxmlformats.org/officeDocument/2006/relationships/tags" Target="../tags/tag359.xml"/></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5.xml"/><Relationship Id="rId1" Type="http://schemas.openxmlformats.org/officeDocument/2006/relationships/tags" Target="../tags/tag360.xml"/></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403.xml"/><Relationship Id="rId2" Type="http://schemas.openxmlformats.org/officeDocument/2006/relationships/slideLayout" Target="../slideLayouts/slideLayout13.xml"/><Relationship Id="rId1" Type="http://schemas.openxmlformats.org/officeDocument/2006/relationships/tags" Target="../tags/tag361.xml"/></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404.xml"/><Relationship Id="rId2" Type="http://schemas.openxmlformats.org/officeDocument/2006/relationships/slideLayout" Target="../slideLayouts/slideLayout4.xml"/><Relationship Id="rId1" Type="http://schemas.openxmlformats.org/officeDocument/2006/relationships/tags" Target="../tags/tag362.xml"/></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405.xml"/><Relationship Id="rId7" Type="http://schemas.openxmlformats.org/officeDocument/2006/relationships/image" Target="../media/image69.png"/><Relationship Id="rId2" Type="http://schemas.openxmlformats.org/officeDocument/2006/relationships/slideLayout" Target="../slideLayouts/slideLayout8.xml"/><Relationship Id="rId1" Type="http://schemas.openxmlformats.org/officeDocument/2006/relationships/tags" Target="../tags/tag363.xml"/><Relationship Id="rId6" Type="http://schemas.openxmlformats.org/officeDocument/2006/relationships/image" Target="../media/image68.png"/><Relationship Id="rId5" Type="http://schemas.openxmlformats.org/officeDocument/2006/relationships/image" Target="../media/image44.png"/><Relationship Id="rId4" Type="http://schemas.openxmlformats.org/officeDocument/2006/relationships/image" Target="../media/image15.png"/></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4.xml"/><Relationship Id="rId1" Type="http://schemas.openxmlformats.org/officeDocument/2006/relationships/tags" Target="../tags/tag364.xml"/></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4.xml"/><Relationship Id="rId1" Type="http://schemas.openxmlformats.org/officeDocument/2006/relationships/tags" Target="../tags/tag365.xml"/></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408.xml"/><Relationship Id="rId2" Type="http://schemas.openxmlformats.org/officeDocument/2006/relationships/slideLayout" Target="../slideLayouts/slideLayout8.xml"/><Relationship Id="rId1" Type="http://schemas.openxmlformats.org/officeDocument/2006/relationships/tags" Target="../tags/tag366.xml"/><Relationship Id="rId4" Type="http://schemas.openxmlformats.org/officeDocument/2006/relationships/image" Target="../media/image70.png"/></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409.xml"/><Relationship Id="rId2" Type="http://schemas.openxmlformats.org/officeDocument/2006/relationships/slideLayout" Target="../slideLayouts/slideLayout8.xml"/><Relationship Id="rId1" Type="http://schemas.openxmlformats.org/officeDocument/2006/relationships/tags" Target="../tags/tag367.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410.xml"/><Relationship Id="rId2" Type="http://schemas.openxmlformats.org/officeDocument/2006/relationships/slideLayout" Target="../slideLayouts/slideLayout8.xml"/><Relationship Id="rId1" Type="http://schemas.openxmlformats.org/officeDocument/2006/relationships/tags" Target="../tags/tag368.xml"/><Relationship Id="rId4" Type="http://schemas.openxmlformats.org/officeDocument/2006/relationships/image" Target="../media/image72.png"/></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8.xml"/><Relationship Id="rId1" Type="http://schemas.openxmlformats.org/officeDocument/2006/relationships/tags" Target="../tags/tag369.xml"/><Relationship Id="rId4" Type="http://schemas.openxmlformats.org/officeDocument/2006/relationships/image" Target="../media/image73.png"/></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5.xml"/><Relationship Id="rId1" Type="http://schemas.openxmlformats.org/officeDocument/2006/relationships/tags" Target="../tags/tag370.xml"/></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4.xml"/><Relationship Id="rId1" Type="http://schemas.openxmlformats.org/officeDocument/2006/relationships/tags" Target="../tags/tag371.xml"/></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7.xml"/><Relationship Id="rId1" Type="http://schemas.openxmlformats.org/officeDocument/2006/relationships/tags" Target="../tags/tag372.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7.xml"/><Relationship Id="rId1" Type="http://schemas.openxmlformats.org/officeDocument/2006/relationships/tags" Target="../tags/tag373.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3.xml"/><Relationship Id="rId1" Type="http://schemas.openxmlformats.org/officeDocument/2006/relationships/tags" Target="../tags/tag374.xml"/></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4.xml"/><Relationship Id="rId1" Type="http://schemas.openxmlformats.org/officeDocument/2006/relationships/tags" Target="../tags/tag37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0.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1.xml"/><Relationship Id="rId1" Type="http://schemas.openxmlformats.org/officeDocument/2006/relationships/tags" Target="../tags/tag37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2.xml"/><Relationship Id="rId1" Type="http://schemas.openxmlformats.org/officeDocument/2006/relationships/tags" Target="../tags/tag377.xml"/></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13.xml"/><Relationship Id="rId1" Type="http://schemas.openxmlformats.org/officeDocument/2006/relationships/tags" Target="../tags/tag378.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2.xml"/><Relationship Id="rId7"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tags" Target="../tags/tag37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8.xml"/><Relationship Id="rId1" Type="http://schemas.openxmlformats.org/officeDocument/2006/relationships/tags" Target="../tags/tag38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13.xml"/><Relationship Id="rId1" Type="http://schemas.openxmlformats.org/officeDocument/2006/relationships/tags" Target="../tags/tag381.xml"/><Relationship Id="rId4" Type="http://schemas.openxmlformats.org/officeDocument/2006/relationships/image" Target="../media/image80.png"/></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13.xml"/><Relationship Id="rId1" Type="http://schemas.openxmlformats.org/officeDocument/2006/relationships/tags" Target="../tags/tag382.xml"/><Relationship Id="rId4" Type="http://schemas.openxmlformats.org/officeDocument/2006/relationships/image" Target="../media/image81.png"/></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7" Type="http://schemas.openxmlformats.org/officeDocument/2006/relationships/image" Target="../media/image69.png"/><Relationship Id="rId2" Type="http://schemas.openxmlformats.org/officeDocument/2006/relationships/slideLayout" Target="../slideLayouts/slideLayout8.xml"/><Relationship Id="rId1" Type="http://schemas.openxmlformats.org/officeDocument/2006/relationships/tags" Target="../tags/tag383.xml"/><Relationship Id="rId6" Type="http://schemas.openxmlformats.org/officeDocument/2006/relationships/image" Target="../media/image82.png"/><Relationship Id="rId5" Type="http://schemas.openxmlformats.org/officeDocument/2006/relationships/image" Target="../media/image61.png"/><Relationship Id="rId4" Type="http://schemas.openxmlformats.org/officeDocument/2006/relationships/image" Target="../media/image75.png"/></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8.xml"/><Relationship Id="rId1" Type="http://schemas.openxmlformats.org/officeDocument/2006/relationships/tags" Target="../tags/tag384.xml"/><Relationship Id="rId6" Type="http://schemas.openxmlformats.org/officeDocument/2006/relationships/image" Target="../media/image75.png"/><Relationship Id="rId5" Type="http://schemas.openxmlformats.org/officeDocument/2006/relationships/image" Target="../media/image15.png"/><Relationship Id="rId4" Type="http://schemas.openxmlformats.org/officeDocument/2006/relationships/image" Target="../media/image82.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8.xml"/><Relationship Id="rId1" Type="http://schemas.openxmlformats.org/officeDocument/2006/relationships/tags" Target="../tags/tag385.xml"/><Relationship Id="rId5" Type="http://schemas.openxmlformats.org/officeDocument/2006/relationships/image" Target="../media/image82.png"/><Relationship Id="rId4" Type="http://schemas.openxmlformats.org/officeDocument/2006/relationships/image" Target="../media/image75.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4.xml"/><Relationship Id="rId1" Type="http://schemas.openxmlformats.org/officeDocument/2006/relationships/tags" Target="../tags/tag38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13.xml"/><Relationship Id="rId1" Type="http://schemas.openxmlformats.org/officeDocument/2006/relationships/tags" Target="../tags/tag387.xml"/></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1.xml"/><Relationship Id="rId2" Type="http://schemas.openxmlformats.org/officeDocument/2006/relationships/slideLayout" Target="../slideLayouts/slideLayout8.xml"/><Relationship Id="rId1" Type="http://schemas.openxmlformats.org/officeDocument/2006/relationships/tags" Target="../tags/tag388.xml"/><Relationship Id="rId5" Type="http://schemas.openxmlformats.org/officeDocument/2006/relationships/image" Target="../media/image75.png"/><Relationship Id="rId4" Type="http://schemas.openxmlformats.org/officeDocument/2006/relationships/image" Target="../media/image82.png"/></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16.xml"/><Relationship Id="rId1" Type="http://schemas.openxmlformats.org/officeDocument/2006/relationships/tags" Target="../tags/tag389.xml"/><Relationship Id="rId4" Type="http://schemas.openxmlformats.org/officeDocument/2006/relationships/image" Target="../media/image83.png"/></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8.xml"/><Relationship Id="rId1" Type="http://schemas.openxmlformats.org/officeDocument/2006/relationships/tags" Target="../tags/tag390.xml"/><Relationship Id="rId4" Type="http://schemas.openxmlformats.org/officeDocument/2006/relationships/image" Target="../media/image84.png"/></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4.xml"/><Relationship Id="rId1" Type="http://schemas.openxmlformats.org/officeDocument/2006/relationships/tags" Target="../tags/tag391.xml"/></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7.xml"/><Relationship Id="rId1" Type="http://schemas.openxmlformats.org/officeDocument/2006/relationships/tags" Target="../tags/tag392.xml"/></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7.xml"/><Relationship Id="rId1" Type="http://schemas.openxmlformats.org/officeDocument/2006/relationships/tags" Target="../tags/tag393.xml"/></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3.xml"/><Relationship Id="rId1" Type="http://schemas.openxmlformats.org/officeDocument/2006/relationships/tags" Target="../tags/tag394.xml"/></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4.xml"/><Relationship Id="rId1" Type="http://schemas.openxmlformats.org/officeDocument/2006/relationships/tags" Target="../tags/tag395.xml"/></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1.xml"/><Relationship Id="rId1" Type="http://schemas.openxmlformats.org/officeDocument/2006/relationships/tags" Target="../tags/tag39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2.xml"/><Relationship Id="rId1" Type="http://schemas.openxmlformats.org/officeDocument/2006/relationships/tags" Target="../tags/tag397.xml"/></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41.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398.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442.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399.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4.xml"/><Relationship Id="rId1" Type="http://schemas.openxmlformats.org/officeDocument/2006/relationships/tags" Target="../tags/tag400.xml"/><Relationship Id="rId5" Type="http://schemas.openxmlformats.org/officeDocument/2006/relationships/image" Target="../media/image86.png"/><Relationship Id="rId4" Type="http://schemas.openxmlformats.org/officeDocument/2006/relationships/image" Target="../media/image85.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4.xml"/><Relationship Id="rId1" Type="http://schemas.openxmlformats.org/officeDocument/2006/relationships/tags" Target="../tags/tag401.xml"/></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5.xml"/><Relationship Id="rId1" Type="http://schemas.openxmlformats.org/officeDocument/2006/relationships/tags" Target="../tags/tag402.xml"/></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4.xml"/><Relationship Id="rId1" Type="http://schemas.openxmlformats.org/officeDocument/2006/relationships/tags" Target="../tags/tag40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58.xml"/></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8.xml"/><Relationship Id="rId1" Type="http://schemas.openxmlformats.org/officeDocument/2006/relationships/tags" Target="../tags/tag404.xml"/></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8.xml"/><Relationship Id="rId1" Type="http://schemas.openxmlformats.org/officeDocument/2006/relationships/tags" Target="../tags/tag405.xml"/><Relationship Id="rId6" Type="http://schemas.openxmlformats.org/officeDocument/2006/relationships/image" Target="../media/image88.png"/><Relationship Id="rId5" Type="http://schemas.openxmlformats.org/officeDocument/2006/relationships/image" Target="../media/image7.png"/><Relationship Id="rId4" Type="http://schemas.openxmlformats.org/officeDocument/2006/relationships/image" Target="../media/image8.png"/></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13.xml"/><Relationship Id="rId1" Type="http://schemas.openxmlformats.org/officeDocument/2006/relationships/tags" Target="../tags/tag406.xml"/></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4.xml"/><Relationship Id="rId1" Type="http://schemas.openxmlformats.org/officeDocument/2006/relationships/tags" Target="../tags/tag407.xml"/></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8.xml"/><Relationship Id="rId1" Type="http://schemas.openxmlformats.org/officeDocument/2006/relationships/tags" Target="../tags/tag408.xml"/></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13.xml"/><Relationship Id="rId1" Type="http://schemas.openxmlformats.org/officeDocument/2006/relationships/tags" Target="../tags/tag409.xml"/></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10.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13.xml"/><Relationship Id="rId1" Type="http://schemas.openxmlformats.org/officeDocument/2006/relationships/tags" Target="../tags/tag411.xml"/></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4.xml"/><Relationship Id="rId1" Type="http://schemas.openxmlformats.org/officeDocument/2006/relationships/tags" Target="../tags/tag412.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4.xml"/><Relationship Id="rId1" Type="http://schemas.openxmlformats.org/officeDocument/2006/relationships/tags" Target="../tags/tag4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4.xml"/><Relationship Id="rId1" Type="http://schemas.openxmlformats.org/officeDocument/2006/relationships/tags" Target="../tags/tag414.xml"/></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13.xml"/><Relationship Id="rId1" Type="http://schemas.openxmlformats.org/officeDocument/2006/relationships/tags" Target="../tags/tag415.xml"/></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8.xml"/><Relationship Id="rId1" Type="http://schemas.openxmlformats.org/officeDocument/2006/relationships/tags" Target="../tags/tag416.xml"/></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4.xml"/><Relationship Id="rId1" Type="http://schemas.openxmlformats.org/officeDocument/2006/relationships/tags" Target="../tags/tag417.xml"/></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8.xml"/><Relationship Id="rId1" Type="http://schemas.openxmlformats.org/officeDocument/2006/relationships/tags" Target="../tags/tag418.xml"/><Relationship Id="rId6" Type="http://schemas.openxmlformats.org/officeDocument/2006/relationships/image" Target="../media/image85.png"/><Relationship Id="rId5" Type="http://schemas.openxmlformats.org/officeDocument/2006/relationships/image" Target="../media/image7.png"/><Relationship Id="rId4" Type="http://schemas.openxmlformats.org/officeDocument/2006/relationships/image" Target="../media/image8.png"/></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4.xml"/></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19.xml"/><Relationship Id="rId6" Type="http://schemas.openxmlformats.org/officeDocument/2006/relationships/image" Target="../media/image8.png"/><Relationship Id="rId5" Type="http://schemas.openxmlformats.org/officeDocument/2006/relationships/image" Target="../media/image86.png"/><Relationship Id="rId4" Type="http://schemas.openxmlformats.org/officeDocument/2006/relationships/image" Target="../media/image85.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4.xml"/><Relationship Id="rId1" Type="http://schemas.openxmlformats.org/officeDocument/2006/relationships/tags" Target="../tags/tag420.xml"/></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13.xml"/><Relationship Id="rId1" Type="http://schemas.openxmlformats.org/officeDocument/2006/relationships/tags" Target="../tags/tag421.xml"/></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4.xml"/><Relationship Id="rId1" Type="http://schemas.openxmlformats.org/officeDocument/2006/relationships/tags" Target="../tags/tag42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4.xml"/><Relationship Id="rId1" Type="http://schemas.openxmlformats.org/officeDocument/2006/relationships/tags" Target="../tags/tag423.xml"/></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4.xml"/><Relationship Id="rId1" Type="http://schemas.openxmlformats.org/officeDocument/2006/relationships/tags" Target="../tags/tag424.xml"/></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4.xml"/><Relationship Id="rId1" Type="http://schemas.openxmlformats.org/officeDocument/2006/relationships/tags" Target="../tags/tag425.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8.xml"/><Relationship Id="rId1" Type="http://schemas.openxmlformats.org/officeDocument/2006/relationships/tags" Target="../tags/tag426.xml"/></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2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4.xml"/><Relationship Id="rId1" Type="http://schemas.openxmlformats.org/officeDocument/2006/relationships/tags" Target="../tags/tag428.xml"/></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8.xml"/><Relationship Id="rId1" Type="http://schemas.openxmlformats.org/officeDocument/2006/relationships/tags" Target="../tags/tag429.xml"/></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4.xml"/><Relationship Id="rId1" Type="http://schemas.openxmlformats.org/officeDocument/2006/relationships/tags" Target="../tags/tag430.xml"/></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4.xml"/><Relationship Id="rId1" Type="http://schemas.openxmlformats.org/officeDocument/2006/relationships/tags" Target="../tags/tag431.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13.xml"/><Relationship Id="rId1" Type="http://schemas.openxmlformats.org/officeDocument/2006/relationships/tags" Target="../tags/tag43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33.xml"/><Relationship Id="rId6" Type="http://schemas.openxmlformats.org/officeDocument/2006/relationships/image" Target="../media/image85.png"/><Relationship Id="rId5" Type="http://schemas.openxmlformats.org/officeDocument/2006/relationships/image" Target="../media/image7.png"/><Relationship Id="rId4" Type="http://schemas.openxmlformats.org/officeDocument/2006/relationships/image" Target="../media/image8.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4.xml"/><Relationship Id="rId1" Type="http://schemas.openxmlformats.org/officeDocument/2006/relationships/tags" Target="../tags/tag434.xml"/></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4.xml"/><Relationship Id="rId1" Type="http://schemas.openxmlformats.org/officeDocument/2006/relationships/tags" Target="../tags/tag435.xml"/></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4.xml"/><Relationship Id="rId1" Type="http://schemas.openxmlformats.org/officeDocument/2006/relationships/tags" Target="../tags/tag436.xml"/></Relationships>
</file>

<file path=ppt/slides/_rels/slide4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484.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3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38.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7"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439.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85.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16.xml"/><Relationship Id="rId1" Type="http://schemas.openxmlformats.org/officeDocument/2006/relationships/tags" Target="../tags/tag440.xml"/><Relationship Id="rId4" Type="http://schemas.openxmlformats.org/officeDocument/2006/relationships/image" Target="../media/image90.png"/></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16.xml"/><Relationship Id="rId1" Type="http://schemas.openxmlformats.org/officeDocument/2006/relationships/tags" Target="../tags/tag441.xml"/><Relationship Id="rId4" Type="http://schemas.openxmlformats.org/officeDocument/2006/relationships/image" Target="../media/image91.png"/></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16.xml"/><Relationship Id="rId1" Type="http://schemas.openxmlformats.org/officeDocument/2006/relationships/tags" Target="../tags/tag442.xml"/><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16.xml"/><Relationship Id="rId1" Type="http://schemas.openxmlformats.org/officeDocument/2006/relationships/tags" Target="../tags/tag443.xml"/><Relationship Id="rId4" Type="http://schemas.openxmlformats.org/officeDocument/2006/relationships/image" Target="../media/image94.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16.xml"/><Relationship Id="rId1" Type="http://schemas.openxmlformats.org/officeDocument/2006/relationships/tags" Target="../tags/tag444.xml"/><Relationship Id="rId4" Type="http://schemas.openxmlformats.org/officeDocument/2006/relationships/image" Target="../media/image95.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16.xml"/><Relationship Id="rId1" Type="http://schemas.openxmlformats.org/officeDocument/2006/relationships/tags" Target="../tags/tag445.xml"/><Relationship Id="rId4" Type="http://schemas.openxmlformats.org/officeDocument/2006/relationships/image" Target="../media/image96.png"/></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16.xml"/><Relationship Id="rId1" Type="http://schemas.openxmlformats.org/officeDocument/2006/relationships/tags" Target="../tags/tag446.xml"/><Relationship Id="rId5" Type="http://schemas.openxmlformats.org/officeDocument/2006/relationships/image" Target="../media/image98.png"/><Relationship Id="rId4" Type="http://schemas.openxmlformats.org/officeDocument/2006/relationships/image" Target="../media/image97.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16.xml"/><Relationship Id="rId1" Type="http://schemas.openxmlformats.org/officeDocument/2006/relationships/tags" Target="../tags/tag447.xml"/><Relationship Id="rId4" Type="http://schemas.openxmlformats.org/officeDocument/2006/relationships/image" Target="../media/image99.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5.xml"/><Relationship Id="rId1" Type="http://schemas.openxmlformats.org/officeDocument/2006/relationships/tags" Target="../tags/tag448.xml"/></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7.xml"/><Relationship Id="rId1" Type="http://schemas.openxmlformats.org/officeDocument/2006/relationships/tags" Target="../tags/tag449.xml"/></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7.xml"/><Relationship Id="rId1" Type="http://schemas.openxmlformats.org/officeDocument/2006/relationships/tags" Target="../tags/tag450.xml"/></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7.xml"/><Relationship Id="rId1" Type="http://schemas.openxmlformats.org/officeDocument/2006/relationships/tags" Target="../tags/tag451.xml"/></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9.xml"/><Relationship Id="rId2" Type="http://schemas.openxmlformats.org/officeDocument/2006/relationships/slideLayout" Target="../slideLayouts/slideLayout3.xml"/><Relationship Id="rId1" Type="http://schemas.openxmlformats.org/officeDocument/2006/relationships/tags" Target="../tags/tag4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500.xml"/><Relationship Id="rId2" Type="http://schemas.openxmlformats.org/officeDocument/2006/relationships/slideLayout" Target="../slideLayouts/slideLayout4.xml"/><Relationship Id="rId1" Type="http://schemas.openxmlformats.org/officeDocument/2006/relationships/tags" Target="../tags/tag453.xml"/></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1.xml"/><Relationship Id="rId1" Type="http://schemas.openxmlformats.org/officeDocument/2006/relationships/tags" Target="../tags/tag454.xml"/></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502.xml"/><Relationship Id="rId2" Type="http://schemas.openxmlformats.org/officeDocument/2006/relationships/slideLayout" Target="../slideLayouts/slideLayout2.xml"/><Relationship Id="rId1" Type="http://schemas.openxmlformats.org/officeDocument/2006/relationships/tags" Target="../tags/tag455.xml"/></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13.xml"/><Relationship Id="rId1" Type="http://schemas.openxmlformats.org/officeDocument/2006/relationships/tags" Target="../tags/tag456.xml"/></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4.xml"/><Relationship Id="rId1" Type="http://schemas.openxmlformats.org/officeDocument/2006/relationships/tags" Target="../tags/tag457.xml"/><Relationship Id="rId5" Type="http://schemas.openxmlformats.org/officeDocument/2006/relationships/image" Target="../media/image13.png"/><Relationship Id="rId4" Type="http://schemas.openxmlformats.org/officeDocument/2006/relationships/image" Target="../media/image16.png"/></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505.xml"/><Relationship Id="rId2" Type="http://schemas.openxmlformats.org/officeDocument/2006/relationships/slideLayout" Target="../slideLayouts/slideLayout4.xml"/><Relationship Id="rId1" Type="http://schemas.openxmlformats.org/officeDocument/2006/relationships/tags" Target="../tags/tag458.xml"/><Relationship Id="rId4" Type="http://schemas.openxmlformats.org/officeDocument/2006/relationships/image" Target="../media/image52.png"/></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506.xml"/><Relationship Id="rId2" Type="http://schemas.openxmlformats.org/officeDocument/2006/relationships/slideLayout" Target="../slideLayouts/slideLayout4.xml"/><Relationship Id="rId1" Type="http://schemas.openxmlformats.org/officeDocument/2006/relationships/tags" Target="../tags/tag459.xml"/></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4.xml"/><Relationship Id="rId1" Type="http://schemas.openxmlformats.org/officeDocument/2006/relationships/tags" Target="../tags/tag460.xml"/></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8.xml"/><Relationship Id="rId2" Type="http://schemas.openxmlformats.org/officeDocument/2006/relationships/slideLayout" Target="../slideLayouts/slideLayout13.xml"/><Relationship Id="rId1" Type="http://schemas.openxmlformats.org/officeDocument/2006/relationships/tags" Target="../tags/tag461.xml"/></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8.xml"/><Relationship Id="rId1" Type="http://schemas.openxmlformats.org/officeDocument/2006/relationships/tags" Target="../tags/tag46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tags" Target="../tags/tag64.xml"/><Relationship Id="rId4" Type="http://schemas.openxmlformats.org/officeDocument/2006/relationships/image" Target="../media/image15.png"/></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10.xml"/><Relationship Id="rId2" Type="http://schemas.openxmlformats.org/officeDocument/2006/relationships/slideLayout" Target="../slideLayouts/slideLayout4.xml"/><Relationship Id="rId1" Type="http://schemas.openxmlformats.org/officeDocument/2006/relationships/tags" Target="../tags/tag463.xml"/></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4.xml"/><Relationship Id="rId1" Type="http://schemas.openxmlformats.org/officeDocument/2006/relationships/tags" Target="../tags/tag464.xml"/></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4.xml"/><Relationship Id="rId1" Type="http://schemas.openxmlformats.org/officeDocument/2006/relationships/tags" Target="../tags/tag465.xml"/></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13.xml"/><Relationship Id="rId1" Type="http://schemas.openxmlformats.org/officeDocument/2006/relationships/tags" Target="../tags/tag466.xml"/></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13.xml"/><Relationship Id="rId1" Type="http://schemas.openxmlformats.org/officeDocument/2006/relationships/tags" Target="../tags/tag467.xml"/></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5.xml"/><Relationship Id="rId2" Type="http://schemas.openxmlformats.org/officeDocument/2006/relationships/slideLayout" Target="../slideLayouts/slideLayout13.xml"/><Relationship Id="rId1" Type="http://schemas.openxmlformats.org/officeDocument/2006/relationships/tags" Target="../tags/tag468.xml"/></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13.xml"/><Relationship Id="rId1" Type="http://schemas.openxmlformats.org/officeDocument/2006/relationships/tags" Target="../tags/tag469.xml"/></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7.xml"/><Relationship Id="rId2" Type="http://schemas.openxmlformats.org/officeDocument/2006/relationships/slideLayout" Target="../slideLayouts/slideLayout4.xml"/><Relationship Id="rId1" Type="http://schemas.openxmlformats.org/officeDocument/2006/relationships/tags" Target="../tags/tag470.xml"/></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4.xml"/><Relationship Id="rId1" Type="http://schemas.openxmlformats.org/officeDocument/2006/relationships/tags" Target="../tags/tag471.xml"/></Relationships>
</file>

<file path=ppt/slides/_rels/slide519.xml.rels><?xml version="1.0" encoding="UTF-8" standalone="yes"?>
<Relationships xmlns="http://schemas.openxmlformats.org/package/2006/relationships"><Relationship Id="rId3" Type="http://schemas.openxmlformats.org/officeDocument/2006/relationships/notesSlide" Target="../notesSlides/notesSlide519.xml"/><Relationship Id="rId2" Type="http://schemas.openxmlformats.org/officeDocument/2006/relationships/slideLayout" Target="../slideLayouts/slideLayout13.xml"/><Relationship Id="rId1" Type="http://schemas.openxmlformats.org/officeDocument/2006/relationships/tags" Target="../tags/tag47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65.xml"/><Relationship Id="rId5" Type="http://schemas.openxmlformats.org/officeDocument/2006/relationships/image" Target="../media/image13.png"/><Relationship Id="rId4" Type="http://schemas.openxmlformats.org/officeDocument/2006/relationships/image" Target="../media/image15.png"/></Relationships>
</file>

<file path=ppt/slides/_rels/slide520.xml.rels><?xml version="1.0" encoding="UTF-8" standalone="yes"?>
<Relationships xmlns="http://schemas.openxmlformats.org/package/2006/relationships"><Relationship Id="rId3" Type="http://schemas.openxmlformats.org/officeDocument/2006/relationships/notesSlide" Target="../notesSlides/notesSlide520.xml"/><Relationship Id="rId2" Type="http://schemas.openxmlformats.org/officeDocument/2006/relationships/slideLayout" Target="../slideLayouts/slideLayout13.xml"/><Relationship Id="rId1" Type="http://schemas.openxmlformats.org/officeDocument/2006/relationships/tags" Target="../tags/tag473.xml"/></Relationships>
</file>

<file path=ppt/slides/_rels/slide521.xml.rels><?xml version="1.0" encoding="UTF-8" standalone="yes"?>
<Relationships xmlns="http://schemas.openxmlformats.org/package/2006/relationships"><Relationship Id="rId3" Type="http://schemas.openxmlformats.org/officeDocument/2006/relationships/notesSlide" Target="../notesSlides/notesSlide521.xml"/><Relationship Id="rId2" Type="http://schemas.openxmlformats.org/officeDocument/2006/relationships/slideLayout" Target="../slideLayouts/slideLayout13.xml"/><Relationship Id="rId1" Type="http://schemas.openxmlformats.org/officeDocument/2006/relationships/tags" Target="../tags/tag474.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3.xml"/></Relationships>
</file>

<file path=ppt/slides/_rels/slide523.xml.rels><?xml version="1.0" encoding="UTF-8" standalone="yes"?>
<Relationships xmlns="http://schemas.openxmlformats.org/package/2006/relationships"><Relationship Id="rId3" Type="http://schemas.openxmlformats.org/officeDocument/2006/relationships/notesSlide" Target="../notesSlides/notesSlide523.xml"/><Relationship Id="rId2" Type="http://schemas.openxmlformats.org/officeDocument/2006/relationships/slideLayout" Target="../slideLayouts/slideLayout4.xml"/><Relationship Id="rId1" Type="http://schemas.openxmlformats.org/officeDocument/2006/relationships/tags" Target="../tags/tag475.xml"/><Relationship Id="rId5" Type="http://schemas.openxmlformats.org/officeDocument/2006/relationships/image" Target="../media/image9.png"/><Relationship Id="rId4" Type="http://schemas.openxmlformats.org/officeDocument/2006/relationships/image" Target="../media/image7.png"/></Relationships>
</file>

<file path=ppt/slides/_rels/slide524.xml.rels><?xml version="1.0" encoding="UTF-8" standalone="yes"?>
<Relationships xmlns="http://schemas.openxmlformats.org/package/2006/relationships"><Relationship Id="rId3" Type="http://schemas.openxmlformats.org/officeDocument/2006/relationships/notesSlide" Target="../notesSlides/notesSlide524.xml"/><Relationship Id="rId2" Type="http://schemas.openxmlformats.org/officeDocument/2006/relationships/slideLayout" Target="../slideLayouts/slideLayout4.xml"/><Relationship Id="rId1" Type="http://schemas.openxmlformats.org/officeDocument/2006/relationships/tags" Target="../tags/tag476.xml"/><Relationship Id="rId5" Type="http://schemas.openxmlformats.org/officeDocument/2006/relationships/image" Target="../media/image9.png"/><Relationship Id="rId4" Type="http://schemas.openxmlformats.org/officeDocument/2006/relationships/image" Target="../media/image7.png"/></Relationships>
</file>

<file path=ppt/slides/_rels/slide525.xml.rels><?xml version="1.0" encoding="UTF-8" standalone="yes"?>
<Relationships xmlns="http://schemas.openxmlformats.org/package/2006/relationships"><Relationship Id="rId3" Type="http://schemas.openxmlformats.org/officeDocument/2006/relationships/notesSlide" Target="../notesSlides/notesSlide525.xml"/><Relationship Id="rId2" Type="http://schemas.openxmlformats.org/officeDocument/2006/relationships/slideLayout" Target="../slideLayouts/slideLayout4.xml"/><Relationship Id="rId1" Type="http://schemas.openxmlformats.org/officeDocument/2006/relationships/tags" Target="../tags/tag477.xml"/></Relationships>
</file>

<file path=ppt/slides/_rels/slide526.xml.rels><?xml version="1.0" encoding="UTF-8" standalone="yes"?>
<Relationships xmlns="http://schemas.openxmlformats.org/package/2006/relationships"><Relationship Id="rId3" Type="http://schemas.openxmlformats.org/officeDocument/2006/relationships/notesSlide" Target="../notesSlides/notesSlide526.xml"/><Relationship Id="rId2" Type="http://schemas.openxmlformats.org/officeDocument/2006/relationships/slideLayout" Target="../slideLayouts/slideLayout4.xml"/><Relationship Id="rId1" Type="http://schemas.openxmlformats.org/officeDocument/2006/relationships/tags" Target="../tags/tag478.xml"/></Relationships>
</file>

<file path=ppt/slides/_rels/slide527.xml.rels><?xml version="1.0" encoding="UTF-8" standalone="yes"?>
<Relationships xmlns="http://schemas.openxmlformats.org/package/2006/relationships"><Relationship Id="rId3" Type="http://schemas.openxmlformats.org/officeDocument/2006/relationships/notesSlide" Target="../notesSlides/notesSlide527.xml"/><Relationship Id="rId2" Type="http://schemas.openxmlformats.org/officeDocument/2006/relationships/slideLayout" Target="../slideLayouts/slideLayout7.xml"/><Relationship Id="rId1" Type="http://schemas.openxmlformats.org/officeDocument/2006/relationships/tags" Target="../tags/tag479.xml"/></Relationships>
</file>

<file path=ppt/slides/_rels/slide528.xml.rels><?xml version="1.0" encoding="UTF-8" standalone="yes"?>
<Relationships xmlns="http://schemas.openxmlformats.org/package/2006/relationships"><Relationship Id="rId3" Type="http://schemas.openxmlformats.org/officeDocument/2006/relationships/notesSlide" Target="../notesSlides/notesSlide528.xml"/><Relationship Id="rId2" Type="http://schemas.openxmlformats.org/officeDocument/2006/relationships/slideLayout" Target="../slideLayouts/slideLayout7.xml"/><Relationship Id="rId1" Type="http://schemas.openxmlformats.org/officeDocument/2006/relationships/tags" Target="../tags/tag480.xml"/></Relationships>
</file>

<file path=ppt/slides/_rels/slide529.xml.rels><?xml version="1.0" encoding="UTF-8" standalone="yes"?>
<Relationships xmlns="http://schemas.openxmlformats.org/package/2006/relationships"><Relationship Id="rId3" Type="http://schemas.openxmlformats.org/officeDocument/2006/relationships/notesSlide" Target="../notesSlides/notesSlide529.xml"/><Relationship Id="rId2" Type="http://schemas.openxmlformats.org/officeDocument/2006/relationships/slideLayout" Target="../slideLayouts/slideLayout3.xml"/><Relationship Id="rId1" Type="http://schemas.openxmlformats.org/officeDocument/2006/relationships/tags" Target="../tags/tag48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530.xml.rels><?xml version="1.0" encoding="UTF-8" standalone="yes"?>
<Relationships xmlns="http://schemas.openxmlformats.org/package/2006/relationships"><Relationship Id="rId3" Type="http://schemas.openxmlformats.org/officeDocument/2006/relationships/notesSlide" Target="../notesSlides/notesSlide530.xml"/><Relationship Id="rId2" Type="http://schemas.openxmlformats.org/officeDocument/2006/relationships/slideLayout" Target="../slideLayouts/slideLayout4.xml"/><Relationship Id="rId1" Type="http://schemas.openxmlformats.org/officeDocument/2006/relationships/tags" Target="../tags/tag482.xml"/></Relationships>
</file>

<file path=ppt/slides/_rels/slide531.xml.rels><?xml version="1.0" encoding="UTF-8" standalone="yes"?>
<Relationships xmlns="http://schemas.openxmlformats.org/package/2006/relationships"><Relationship Id="rId3" Type="http://schemas.openxmlformats.org/officeDocument/2006/relationships/notesSlide" Target="../notesSlides/notesSlide531.xml"/><Relationship Id="rId2" Type="http://schemas.openxmlformats.org/officeDocument/2006/relationships/slideLayout" Target="../slideLayouts/slideLayout1.xml"/><Relationship Id="rId1" Type="http://schemas.openxmlformats.org/officeDocument/2006/relationships/tags" Target="../tags/tag483.xml"/></Relationships>
</file>

<file path=ppt/slides/_rels/slide532.xml.rels><?xml version="1.0" encoding="UTF-8" standalone="yes"?>
<Relationships xmlns="http://schemas.openxmlformats.org/package/2006/relationships"><Relationship Id="rId3" Type="http://schemas.openxmlformats.org/officeDocument/2006/relationships/notesSlide" Target="../notesSlides/notesSlide532.xml"/><Relationship Id="rId2" Type="http://schemas.openxmlformats.org/officeDocument/2006/relationships/slideLayout" Target="../slideLayouts/slideLayout2.xml"/><Relationship Id="rId1" Type="http://schemas.openxmlformats.org/officeDocument/2006/relationships/tags" Target="../tags/tag484.xml"/></Relationships>
</file>

<file path=ppt/slides/_rels/slide533.xml.rels><?xml version="1.0" encoding="UTF-8" standalone="yes"?>
<Relationships xmlns="http://schemas.openxmlformats.org/package/2006/relationships"><Relationship Id="rId3" Type="http://schemas.openxmlformats.org/officeDocument/2006/relationships/notesSlide" Target="../notesSlides/notesSlide533.xml"/><Relationship Id="rId2" Type="http://schemas.openxmlformats.org/officeDocument/2006/relationships/slideLayout" Target="../slideLayouts/slideLayout8.xml"/><Relationship Id="rId1" Type="http://schemas.openxmlformats.org/officeDocument/2006/relationships/tags" Target="../tags/tag485.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7.png"/></Relationships>
</file>

<file path=ppt/slides/_rels/slide534.xml.rels><?xml version="1.0" encoding="UTF-8" standalone="yes"?>
<Relationships xmlns="http://schemas.openxmlformats.org/package/2006/relationships"><Relationship Id="rId3" Type="http://schemas.openxmlformats.org/officeDocument/2006/relationships/notesSlide" Target="../notesSlides/notesSlide534.xml"/><Relationship Id="rId2" Type="http://schemas.openxmlformats.org/officeDocument/2006/relationships/slideLayout" Target="../slideLayouts/slideLayout13.xml"/><Relationship Id="rId1" Type="http://schemas.openxmlformats.org/officeDocument/2006/relationships/tags" Target="../tags/tag486.xml"/></Relationships>
</file>

<file path=ppt/slides/_rels/slide535.xml.rels><?xml version="1.0" encoding="UTF-8" standalone="yes"?>
<Relationships xmlns="http://schemas.openxmlformats.org/package/2006/relationships"><Relationship Id="rId3" Type="http://schemas.openxmlformats.org/officeDocument/2006/relationships/notesSlide" Target="../notesSlides/notesSlide535.xml"/><Relationship Id="rId2" Type="http://schemas.openxmlformats.org/officeDocument/2006/relationships/slideLayout" Target="../slideLayouts/slideLayout13.xml"/><Relationship Id="rId1" Type="http://schemas.openxmlformats.org/officeDocument/2006/relationships/tags" Target="../tags/tag487.xml"/></Relationships>
</file>

<file path=ppt/slides/_rels/slide536.xml.rels><?xml version="1.0" encoding="UTF-8" standalone="yes"?>
<Relationships xmlns="http://schemas.openxmlformats.org/package/2006/relationships"><Relationship Id="rId3" Type="http://schemas.openxmlformats.org/officeDocument/2006/relationships/notesSlide" Target="../notesSlides/notesSlide536.xml"/><Relationship Id="rId2" Type="http://schemas.openxmlformats.org/officeDocument/2006/relationships/slideLayout" Target="../slideLayouts/slideLayout4.xml"/><Relationship Id="rId1" Type="http://schemas.openxmlformats.org/officeDocument/2006/relationships/tags" Target="../tags/tag488.xml"/></Relationships>
</file>

<file path=ppt/slides/_rels/slide537.xml.rels><?xml version="1.0" encoding="UTF-8" standalone="yes"?>
<Relationships xmlns="http://schemas.openxmlformats.org/package/2006/relationships"><Relationship Id="rId3" Type="http://schemas.openxmlformats.org/officeDocument/2006/relationships/notesSlide" Target="../notesSlides/notesSlide537.xml"/><Relationship Id="rId2" Type="http://schemas.openxmlformats.org/officeDocument/2006/relationships/slideLayout" Target="../slideLayouts/slideLayout16.xml"/><Relationship Id="rId1" Type="http://schemas.openxmlformats.org/officeDocument/2006/relationships/tags" Target="../tags/tag489.xml"/></Relationships>
</file>

<file path=ppt/slides/_rels/slide538.xml.rels><?xml version="1.0" encoding="UTF-8" standalone="yes"?>
<Relationships xmlns="http://schemas.openxmlformats.org/package/2006/relationships"><Relationship Id="rId3" Type="http://schemas.openxmlformats.org/officeDocument/2006/relationships/notesSlide" Target="../notesSlides/notesSlide538.xml"/><Relationship Id="rId2" Type="http://schemas.openxmlformats.org/officeDocument/2006/relationships/slideLayout" Target="../slideLayouts/slideLayout4.xml"/><Relationship Id="rId1" Type="http://schemas.openxmlformats.org/officeDocument/2006/relationships/tags" Target="../tags/tag490.xml"/></Relationships>
</file>

<file path=ppt/slides/_rels/slide539.xml.rels><?xml version="1.0" encoding="UTF-8" standalone="yes"?>
<Relationships xmlns="http://schemas.openxmlformats.org/package/2006/relationships"><Relationship Id="rId3" Type="http://schemas.openxmlformats.org/officeDocument/2006/relationships/notesSlide" Target="../notesSlides/notesSlide539.xml"/><Relationship Id="rId2" Type="http://schemas.openxmlformats.org/officeDocument/2006/relationships/slideLayout" Target="../slideLayouts/slideLayout16.xml"/><Relationship Id="rId1" Type="http://schemas.openxmlformats.org/officeDocument/2006/relationships/tags" Target="../tags/tag49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540.xml.rels><?xml version="1.0" encoding="UTF-8" standalone="yes"?>
<Relationships xmlns="http://schemas.openxmlformats.org/package/2006/relationships"><Relationship Id="rId3" Type="http://schemas.openxmlformats.org/officeDocument/2006/relationships/notesSlide" Target="../notesSlides/notesSlide540.xml"/><Relationship Id="rId2" Type="http://schemas.openxmlformats.org/officeDocument/2006/relationships/slideLayout" Target="../slideLayouts/slideLayout16.xml"/><Relationship Id="rId1" Type="http://schemas.openxmlformats.org/officeDocument/2006/relationships/tags" Target="../tags/tag492.xml"/></Relationships>
</file>

<file path=ppt/slides/_rels/slide541.xml.rels><?xml version="1.0" encoding="UTF-8" standalone="yes"?>
<Relationships xmlns="http://schemas.openxmlformats.org/package/2006/relationships"><Relationship Id="rId3" Type="http://schemas.openxmlformats.org/officeDocument/2006/relationships/notesSlide" Target="../notesSlides/notesSlide541.xml"/><Relationship Id="rId2" Type="http://schemas.openxmlformats.org/officeDocument/2006/relationships/slideLayout" Target="../slideLayouts/slideLayout13.xml"/><Relationship Id="rId1" Type="http://schemas.openxmlformats.org/officeDocument/2006/relationships/tags" Target="../tags/tag493.xml"/></Relationships>
</file>

<file path=ppt/slides/_rels/slide542.xml.rels><?xml version="1.0" encoding="UTF-8" standalone="yes"?>
<Relationships xmlns="http://schemas.openxmlformats.org/package/2006/relationships"><Relationship Id="rId3" Type="http://schemas.openxmlformats.org/officeDocument/2006/relationships/notesSlide" Target="../notesSlides/notesSlide542.xml"/><Relationship Id="rId2" Type="http://schemas.openxmlformats.org/officeDocument/2006/relationships/slideLayout" Target="../slideLayouts/slideLayout8.xml"/><Relationship Id="rId1" Type="http://schemas.openxmlformats.org/officeDocument/2006/relationships/tags" Target="../tags/tag494.xml"/></Relationships>
</file>

<file path=ppt/slides/_rels/slide543.xml.rels><?xml version="1.0" encoding="UTF-8" standalone="yes"?>
<Relationships xmlns="http://schemas.openxmlformats.org/package/2006/relationships"><Relationship Id="rId3" Type="http://schemas.openxmlformats.org/officeDocument/2006/relationships/notesSlide" Target="../notesSlides/notesSlide543.xml"/><Relationship Id="rId2" Type="http://schemas.openxmlformats.org/officeDocument/2006/relationships/slideLayout" Target="../slideLayouts/slideLayout13.xml"/><Relationship Id="rId1" Type="http://schemas.openxmlformats.org/officeDocument/2006/relationships/tags" Target="../tags/tag495.xml"/></Relationships>
</file>

<file path=ppt/slides/_rels/slide544.xml.rels><?xml version="1.0" encoding="UTF-8" standalone="yes"?>
<Relationships xmlns="http://schemas.openxmlformats.org/package/2006/relationships"><Relationship Id="rId3" Type="http://schemas.openxmlformats.org/officeDocument/2006/relationships/notesSlide" Target="../notesSlides/notesSlide544.xml"/><Relationship Id="rId2" Type="http://schemas.openxmlformats.org/officeDocument/2006/relationships/slideLayout" Target="../slideLayouts/slideLayout4.xml"/><Relationship Id="rId1" Type="http://schemas.openxmlformats.org/officeDocument/2006/relationships/tags" Target="../tags/tag496.xml"/></Relationships>
</file>

<file path=ppt/slides/_rels/slide545.xml.rels><?xml version="1.0" encoding="UTF-8" standalone="yes"?>
<Relationships xmlns="http://schemas.openxmlformats.org/package/2006/relationships"><Relationship Id="rId3" Type="http://schemas.openxmlformats.org/officeDocument/2006/relationships/notesSlide" Target="../notesSlides/notesSlide545.xml"/><Relationship Id="rId2" Type="http://schemas.openxmlformats.org/officeDocument/2006/relationships/slideLayout" Target="../slideLayouts/slideLayout16.xml"/><Relationship Id="rId1" Type="http://schemas.openxmlformats.org/officeDocument/2006/relationships/tags" Target="../tags/tag497.xml"/><Relationship Id="rId6" Type="http://schemas.openxmlformats.org/officeDocument/2006/relationships/image" Target="../media/image38.png"/><Relationship Id="rId5" Type="http://schemas.openxmlformats.org/officeDocument/2006/relationships/image" Target="../media/image15.png"/><Relationship Id="rId4" Type="http://schemas.openxmlformats.org/officeDocument/2006/relationships/image" Target="../media/image8.png"/></Relationships>
</file>

<file path=ppt/slides/_rels/slide546.xml.rels><?xml version="1.0" encoding="UTF-8" standalone="yes"?>
<Relationships xmlns="http://schemas.openxmlformats.org/package/2006/relationships"><Relationship Id="rId3" Type="http://schemas.openxmlformats.org/officeDocument/2006/relationships/notesSlide" Target="../notesSlides/notesSlide546.xml"/><Relationship Id="rId2" Type="http://schemas.openxmlformats.org/officeDocument/2006/relationships/slideLayout" Target="../slideLayouts/slideLayout4.xml"/><Relationship Id="rId1" Type="http://schemas.openxmlformats.org/officeDocument/2006/relationships/tags" Target="../tags/tag498.xml"/></Relationships>
</file>

<file path=ppt/slides/_rels/slide547.xml.rels><?xml version="1.0" encoding="UTF-8" standalone="yes"?>
<Relationships xmlns="http://schemas.openxmlformats.org/package/2006/relationships"><Relationship Id="rId3" Type="http://schemas.openxmlformats.org/officeDocument/2006/relationships/notesSlide" Target="../notesSlides/notesSlide547.xml"/><Relationship Id="rId2" Type="http://schemas.openxmlformats.org/officeDocument/2006/relationships/slideLayout" Target="../slideLayouts/slideLayout13.xml"/><Relationship Id="rId1" Type="http://schemas.openxmlformats.org/officeDocument/2006/relationships/tags" Target="../tags/tag499.xml"/></Relationships>
</file>

<file path=ppt/slides/_rels/slide548.xml.rels><?xml version="1.0" encoding="UTF-8" standalone="yes"?>
<Relationships xmlns="http://schemas.openxmlformats.org/package/2006/relationships"><Relationship Id="rId3" Type="http://schemas.openxmlformats.org/officeDocument/2006/relationships/notesSlide" Target="../notesSlides/notesSlide548.xml"/><Relationship Id="rId2" Type="http://schemas.openxmlformats.org/officeDocument/2006/relationships/slideLayout" Target="../slideLayouts/slideLayout13.xml"/><Relationship Id="rId1" Type="http://schemas.openxmlformats.org/officeDocument/2006/relationships/tags" Target="../tags/tag500.xml"/></Relationships>
</file>

<file path=ppt/slides/_rels/slide5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notesSlide" Target="../notesSlides/notesSlide549.xml"/><Relationship Id="rId7" Type="http://schemas.openxmlformats.org/officeDocument/2006/relationships/image" Target="../media/image105.png"/><Relationship Id="rId2" Type="http://schemas.openxmlformats.org/officeDocument/2006/relationships/slideLayout" Target="../slideLayouts/slideLayout4.xml"/><Relationship Id="rId1" Type="http://schemas.openxmlformats.org/officeDocument/2006/relationships/tags" Target="../tags/tag501.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76.png"/><Relationship Id="rId9"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tags" Target="../tags/tag68.xml"/></Relationships>
</file>

<file path=ppt/slides/_rels/slide5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notesSlide" Target="../notesSlides/notesSlide550.xml"/><Relationship Id="rId7" Type="http://schemas.openxmlformats.org/officeDocument/2006/relationships/image" Target="../media/image105.png"/><Relationship Id="rId2" Type="http://schemas.openxmlformats.org/officeDocument/2006/relationships/slideLayout" Target="../slideLayouts/slideLayout4.xml"/><Relationship Id="rId1" Type="http://schemas.openxmlformats.org/officeDocument/2006/relationships/tags" Target="../tags/tag502.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76.png"/><Relationship Id="rId9" Type="http://schemas.openxmlformats.org/officeDocument/2006/relationships/image" Target="../media/image107.png"/></Relationships>
</file>

<file path=ppt/slides/_rels/slide5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1.xml"/><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3" Type="http://schemas.openxmlformats.org/officeDocument/2006/relationships/notesSlide" Target="../notesSlides/notesSlide552.xml"/><Relationship Id="rId2" Type="http://schemas.openxmlformats.org/officeDocument/2006/relationships/slideLayout" Target="../slideLayouts/slideLayout4.xml"/><Relationship Id="rId1" Type="http://schemas.openxmlformats.org/officeDocument/2006/relationships/tags" Target="../tags/tag503.xml"/></Relationships>
</file>

<file path=ppt/slides/_rels/slide553.xml.rels><?xml version="1.0" encoding="UTF-8" standalone="yes"?>
<Relationships xmlns="http://schemas.openxmlformats.org/package/2006/relationships"><Relationship Id="rId3" Type="http://schemas.openxmlformats.org/officeDocument/2006/relationships/notesSlide" Target="../notesSlides/notesSlide553.xml"/><Relationship Id="rId2" Type="http://schemas.openxmlformats.org/officeDocument/2006/relationships/slideLayout" Target="../slideLayouts/slideLayout8.xml"/><Relationship Id="rId1" Type="http://schemas.openxmlformats.org/officeDocument/2006/relationships/tags" Target="../tags/tag504.xml"/></Relationships>
</file>

<file path=ppt/slides/_rels/slide554.xml.rels><?xml version="1.0" encoding="UTF-8" standalone="yes"?>
<Relationships xmlns="http://schemas.openxmlformats.org/package/2006/relationships"><Relationship Id="rId3" Type="http://schemas.openxmlformats.org/officeDocument/2006/relationships/notesSlide" Target="../notesSlides/notesSlide554.xml"/><Relationship Id="rId2" Type="http://schemas.openxmlformats.org/officeDocument/2006/relationships/slideLayout" Target="../slideLayouts/slideLayout13.xml"/><Relationship Id="rId1" Type="http://schemas.openxmlformats.org/officeDocument/2006/relationships/tags" Target="../tags/tag505.xml"/></Relationships>
</file>

<file path=ppt/slides/_rels/slide555.xml.rels><?xml version="1.0" encoding="UTF-8" standalone="yes"?>
<Relationships xmlns="http://schemas.openxmlformats.org/package/2006/relationships"><Relationship Id="rId3" Type="http://schemas.openxmlformats.org/officeDocument/2006/relationships/notesSlide" Target="../notesSlides/notesSlide555.xml"/><Relationship Id="rId2" Type="http://schemas.openxmlformats.org/officeDocument/2006/relationships/slideLayout" Target="../slideLayouts/slideLayout4.xml"/><Relationship Id="rId1" Type="http://schemas.openxmlformats.org/officeDocument/2006/relationships/tags" Target="../tags/tag506.xml"/></Relationships>
</file>

<file path=ppt/slides/_rels/slide556.xml.rels><?xml version="1.0" encoding="UTF-8" standalone="yes"?>
<Relationships xmlns="http://schemas.openxmlformats.org/package/2006/relationships"><Relationship Id="rId3" Type="http://schemas.openxmlformats.org/officeDocument/2006/relationships/notesSlide" Target="../notesSlides/notesSlide556.xml"/><Relationship Id="rId2" Type="http://schemas.openxmlformats.org/officeDocument/2006/relationships/slideLayout" Target="../slideLayouts/slideLayout4.xml"/><Relationship Id="rId1" Type="http://schemas.openxmlformats.org/officeDocument/2006/relationships/tags" Target="../tags/tag507.xml"/></Relationships>
</file>

<file path=ppt/slides/_rels/slide557.xml.rels><?xml version="1.0" encoding="UTF-8" standalone="yes"?>
<Relationships xmlns="http://schemas.openxmlformats.org/package/2006/relationships"><Relationship Id="rId3" Type="http://schemas.openxmlformats.org/officeDocument/2006/relationships/notesSlide" Target="../notesSlides/notesSlide557.xml"/><Relationship Id="rId2" Type="http://schemas.openxmlformats.org/officeDocument/2006/relationships/slideLayout" Target="../slideLayouts/slideLayout4.xml"/><Relationship Id="rId1" Type="http://schemas.openxmlformats.org/officeDocument/2006/relationships/tags" Target="../tags/tag508.xml"/></Relationships>
</file>

<file path=ppt/slides/_rels/slide558.xml.rels><?xml version="1.0" encoding="UTF-8" standalone="yes"?>
<Relationships xmlns="http://schemas.openxmlformats.org/package/2006/relationships"><Relationship Id="rId3" Type="http://schemas.openxmlformats.org/officeDocument/2006/relationships/notesSlide" Target="../notesSlides/notesSlide558.xml"/><Relationship Id="rId2" Type="http://schemas.openxmlformats.org/officeDocument/2006/relationships/slideLayout" Target="../slideLayouts/slideLayout13.xml"/><Relationship Id="rId1" Type="http://schemas.openxmlformats.org/officeDocument/2006/relationships/tags" Target="../tags/tag509.xml"/></Relationships>
</file>

<file path=ppt/slides/_rels/slide559.xml.rels><?xml version="1.0" encoding="UTF-8" standalone="yes"?>
<Relationships xmlns="http://schemas.openxmlformats.org/package/2006/relationships"><Relationship Id="rId3" Type="http://schemas.openxmlformats.org/officeDocument/2006/relationships/notesSlide" Target="../notesSlides/notesSlide559.xml"/><Relationship Id="rId2" Type="http://schemas.openxmlformats.org/officeDocument/2006/relationships/slideLayout" Target="../slideLayouts/slideLayout7.xml"/><Relationship Id="rId1" Type="http://schemas.openxmlformats.org/officeDocument/2006/relationships/tags" Target="../tags/tag51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560.xml.rels><?xml version="1.0" encoding="UTF-8" standalone="yes"?>
<Relationships xmlns="http://schemas.openxmlformats.org/package/2006/relationships"><Relationship Id="rId3" Type="http://schemas.openxmlformats.org/officeDocument/2006/relationships/notesSlide" Target="../notesSlides/notesSlide560.xml"/><Relationship Id="rId2" Type="http://schemas.openxmlformats.org/officeDocument/2006/relationships/slideLayout" Target="../slideLayouts/slideLayout7.xml"/><Relationship Id="rId1" Type="http://schemas.openxmlformats.org/officeDocument/2006/relationships/tags" Target="../tags/tag511.xml"/></Relationships>
</file>

<file path=ppt/slides/_rels/slide561.xml.rels><?xml version="1.0" encoding="UTF-8" standalone="yes"?>
<Relationships xmlns="http://schemas.openxmlformats.org/package/2006/relationships"><Relationship Id="rId3" Type="http://schemas.openxmlformats.org/officeDocument/2006/relationships/notesSlide" Target="../notesSlides/notesSlide561.xml"/><Relationship Id="rId2" Type="http://schemas.openxmlformats.org/officeDocument/2006/relationships/slideLayout" Target="../slideLayouts/slideLayout7.xml"/><Relationship Id="rId1" Type="http://schemas.openxmlformats.org/officeDocument/2006/relationships/tags" Target="../tags/tag512.xml"/></Relationships>
</file>

<file path=ppt/slides/_rels/slide562.xml.rels><?xml version="1.0" encoding="UTF-8" standalone="yes"?>
<Relationships xmlns="http://schemas.openxmlformats.org/package/2006/relationships"><Relationship Id="rId3" Type="http://schemas.openxmlformats.org/officeDocument/2006/relationships/notesSlide" Target="../notesSlides/notesSlide562.xml"/><Relationship Id="rId2" Type="http://schemas.openxmlformats.org/officeDocument/2006/relationships/slideLayout" Target="../slideLayouts/slideLayout3.xml"/><Relationship Id="rId1" Type="http://schemas.openxmlformats.org/officeDocument/2006/relationships/tags" Target="../tags/tag513.xml"/></Relationships>
</file>

<file path=ppt/slides/_rels/slide563.xml.rels><?xml version="1.0" encoding="UTF-8" standalone="yes"?>
<Relationships xmlns="http://schemas.openxmlformats.org/package/2006/relationships"><Relationship Id="rId3" Type="http://schemas.openxmlformats.org/officeDocument/2006/relationships/notesSlide" Target="../notesSlides/notesSlide563.xml"/><Relationship Id="rId2" Type="http://schemas.openxmlformats.org/officeDocument/2006/relationships/slideLayout" Target="../slideLayouts/slideLayout4.xml"/><Relationship Id="rId1" Type="http://schemas.openxmlformats.org/officeDocument/2006/relationships/tags" Target="../tags/tag514.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20.xml"/></Relationships>
</file>

<file path=ppt/slides/_rels/slide565.xml.rels><?xml version="1.0" encoding="UTF-8" standalone="yes"?>
<Relationships xmlns="http://schemas.openxmlformats.org/package/2006/relationships"><Relationship Id="rId3" Type="http://schemas.openxmlformats.org/officeDocument/2006/relationships/notesSlide" Target="../notesSlides/notesSlide565.xml"/><Relationship Id="rId2" Type="http://schemas.openxmlformats.org/officeDocument/2006/relationships/slideLayout" Target="../slideLayouts/slideLayout1.xml"/><Relationship Id="rId1" Type="http://schemas.openxmlformats.org/officeDocument/2006/relationships/tags" Target="../tags/tag515.xml"/></Relationships>
</file>

<file path=ppt/slides/_rels/slide566.xml.rels><?xml version="1.0" encoding="UTF-8" standalone="yes"?>
<Relationships xmlns="http://schemas.openxmlformats.org/package/2006/relationships"><Relationship Id="rId3" Type="http://schemas.openxmlformats.org/officeDocument/2006/relationships/notesSlide" Target="../notesSlides/notesSlide566.xml"/><Relationship Id="rId2" Type="http://schemas.openxmlformats.org/officeDocument/2006/relationships/slideLayout" Target="../slideLayouts/slideLayout2.xml"/><Relationship Id="rId1" Type="http://schemas.openxmlformats.org/officeDocument/2006/relationships/tags" Target="../tags/tag516.xml"/></Relationships>
</file>

<file path=ppt/slides/_rels/slide567.xml.rels><?xml version="1.0" encoding="UTF-8" standalone="yes"?>
<Relationships xmlns="http://schemas.openxmlformats.org/package/2006/relationships"><Relationship Id="rId3" Type="http://schemas.openxmlformats.org/officeDocument/2006/relationships/notesSlide" Target="../notesSlides/notesSlide567.xml"/><Relationship Id="rId2" Type="http://schemas.openxmlformats.org/officeDocument/2006/relationships/slideLayout" Target="../slideLayouts/slideLayout4.xml"/><Relationship Id="rId1" Type="http://schemas.openxmlformats.org/officeDocument/2006/relationships/tags" Target="../tags/tag517.xml"/></Relationships>
</file>

<file path=ppt/slides/_rels/slide568.xml.rels><?xml version="1.0" encoding="UTF-8" standalone="yes"?>
<Relationships xmlns="http://schemas.openxmlformats.org/package/2006/relationships"><Relationship Id="rId3" Type="http://schemas.openxmlformats.org/officeDocument/2006/relationships/notesSlide" Target="../notesSlides/notesSlide568.xml"/><Relationship Id="rId2" Type="http://schemas.openxmlformats.org/officeDocument/2006/relationships/slideLayout" Target="../slideLayouts/slideLayout8.xml"/><Relationship Id="rId1" Type="http://schemas.openxmlformats.org/officeDocument/2006/relationships/tags" Target="../tags/tag518.xml"/></Relationships>
</file>

<file path=ppt/slides/_rels/slide569.xml.rels><?xml version="1.0" encoding="UTF-8" standalone="yes"?>
<Relationships xmlns="http://schemas.openxmlformats.org/package/2006/relationships"><Relationship Id="rId3" Type="http://schemas.openxmlformats.org/officeDocument/2006/relationships/notesSlide" Target="../notesSlides/notesSlide569.xml"/><Relationship Id="rId2" Type="http://schemas.openxmlformats.org/officeDocument/2006/relationships/slideLayout" Target="../slideLayouts/slideLayout4.xml"/><Relationship Id="rId1" Type="http://schemas.openxmlformats.org/officeDocument/2006/relationships/tags" Target="../tags/tag51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570.xml.rels><?xml version="1.0" encoding="UTF-8" standalone="yes"?>
<Relationships xmlns="http://schemas.openxmlformats.org/package/2006/relationships"><Relationship Id="rId3" Type="http://schemas.openxmlformats.org/officeDocument/2006/relationships/notesSlide" Target="../notesSlides/notesSlide570.xml"/><Relationship Id="rId2" Type="http://schemas.openxmlformats.org/officeDocument/2006/relationships/slideLayout" Target="../slideLayouts/slideLayout13.xml"/><Relationship Id="rId1" Type="http://schemas.openxmlformats.org/officeDocument/2006/relationships/tags" Target="../tags/tag520.xml"/></Relationships>
</file>

<file path=ppt/slides/_rels/slide571.xml.rels><?xml version="1.0" encoding="UTF-8" standalone="yes"?>
<Relationships xmlns="http://schemas.openxmlformats.org/package/2006/relationships"><Relationship Id="rId3" Type="http://schemas.openxmlformats.org/officeDocument/2006/relationships/notesSlide" Target="../notesSlides/notesSlide571.xml"/><Relationship Id="rId2" Type="http://schemas.openxmlformats.org/officeDocument/2006/relationships/slideLayout" Target="../slideLayouts/slideLayout13.xml"/><Relationship Id="rId1" Type="http://schemas.openxmlformats.org/officeDocument/2006/relationships/tags" Target="../tags/tag521.xml"/></Relationships>
</file>

<file path=ppt/slides/_rels/slide572.xml.rels><?xml version="1.0" encoding="UTF-8" standalone="yes"?>
<Relationships xmlns="http://schemas.openxmlformats.org/package/2006/relationships"><Relationship Id="rId3" Type="http://schemas.openxmlformats.org/officeDocument/2006/relationships/notesSlide" Target="../notesSlides/notesSlide572.xml"/><Relationship Id="rId2" Type="http://schemas.openxmlformats.org/officeDocument/2006/relationships/slideLayout" Target="../slideLayouts/slideLayout13.xml"/><Relationship Id="rId1" Type="http://schemas.openxmlformats.org/officeDocument/2006/relationships/tags" Target="../tags/tag522.xml"/></Relationships>
</file>

<file path=ppt/slides/_rels/slide573.xml.rels><?xml version="1.0" encoding="UTF-8" standalone="yes"?>
<Relationships xmlns="http://schemas.openxmlformats.org/package/2006/relationships"><Relationship Id="rId3" Type="http://schemas.openxmlformats.org/officeDocument/2006/relationships/notesSlide" Target="../notesSlides/notesSlide573.xml"/><Relationship Id="rId2" Type="http://schemas.openxmlformats.org/officeDocument/2006/relationships/slideLayout" Target="../slideLayouts/slideLayout13.xml"/><Relationship Id="rId1" Type="http://schemas.openxmlformats.org/officeDocument/2006/relationships/tags" Target="../tags/tag523.xml"/></Relationships>
</file>

<file path=ppt/slides/_rels/slide574.xml.rels><?xml version="1.0" encoding="UTF-8" standalone="yes"?>
<Relationships xmlns="http://schemas.openxmlformats.org/package/2006/relationships"><Relationship Id="rId3" Type="http://schemas.openxmlformats.org/officeDocument/2006/relationships/notesSlide" Target="../notesSlides/notesSlide574.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5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75.xml.rels><?xml version="1.0" encoding="UTF-8" standalone="yes"?>
<Relationships xmlns="http://schemas.openxmlformats.org/package/2006/relationships"><Relationship Id="rId3" Type="http://schemas.openxmlformats.org/officeDocument/2006/relationships/notesSlide" Target="../notesSlides/notesSlide575.xml"/><Relationship Id="rId2" Type="http://schemas.openxmlformats.org/officeDocument/2006/relationships/slideLayout" Target="../slideLayouts/slideLayout13.xml"/><Relationship Id="rId1" Type="http://schemas.openxmlformats.org/officeDocument/2006/relationships/tags" Target="../tags/tag525.xml"/></Relationships>
</file>

<file path=ppt/slides/_rels/slide576.xml.rels><?xml version="1.0" encoding="UTF-8" standalone="yes"?>
<Relationships xmlns="http://schemas.openxmlformats.org/package/2006/relationships"><Relationship Id="rId3" Type="http://schemas.openxmlformats.org/officeDocument/2006/relationships/notesSlide" Target="../notesSlides/notesSlide576.xml"/><Relationship Id="rId2" Type="http://schemas.openxmlformats.org/officeDocument/2006/relationships/slideLayout" Target="../slideLayouts/slideLayout4.xml"/><Relationship Id="rId1" Type="http://schemas.openxmlformats.org/officeDocument/2006/relationships/tags" Target="../tags/tag526.xml"/></Relationships>
</file>

<file path=ppt/slides/_rels/slide577.xml.rels><?xml version="1.0" encoding="UTF-8" standalone="yes"?>
<Relationships xmlns="http://schemas.openxmlformats.org/package/2006/relationships"><Relationship Id="rId3" Type="http://schemas.openxmlformats.org/officeDocument/2006/relationships/notesSlide" Target="../notesSlides/notesSlide577.xml"/><Relationship Id="rId2" Type="http://schemas.openxmlformats.org/officeDocument/2006/relationships/slideLayout" Target="../slideLayouts/slideLayout4.xml"/><Relationship Id="rId1" Type="http://schemas.openxmlformats.org/officeDocument/2006/relationships/tags" Target="../tags/tag527.xml"/></Relationships>
</file>

<file path=ppt/slides/_rels/slide578.xml.rels><?xml version="1.0" encoding="UTF-8" standalone="yes"?>
<Relationships xmlns="http://schemas.openxmlformats.org/package/2006/relationships"><Relationship Id="rId3" Type="http://schemas.openxmlformats.org/officeDocument/2006/relationships/notesSlide" Target="../notesSlides/notesSlide578.xml"/><Relationship Id="rId2" Type="http://schemas.openxmlformats.org/officeDocument/2006/relationships/slideLayout" Target="../slideLayouts/slideLayout13.xml"/><Relationship Id="rId1" Type="http://schemas.openxmlformats.org/officeDocument/2006/relationships/tags" Target="../tags/tag528.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579.xml.rels><?xml version="1.0" encoding="UTF-8" standalone="yes"?>
<Relationships xmlns="http://schemas.openxmlformats.org/package/2006/relationships"><Relationship Id="rId3" Type="http://schemas.openxmlformats.org/officeDocument/2006/relationships/notesSlide" Target="../notesSlides/notesSlide579.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529.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580.xml.rels><?xml version="1.0" encoding="UTF-8" standalone="yes"?>
<Relationships xmlns="http://schemas.openxmlformats.org/package/2006/relationships"><Relationship Id="rId3" Type="http://schemas.openxmlformats.org/officeDocument/2006/relationships/notesSlide" Target="../notesSlides/notesSlide580.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530.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7.png"/></Relationships>
</file>

<file path=ppt/slides/_rels/slide581.xml.rels><?xml version="1.0" encoding="UTF-8" standalone="yes"?>
<Relationships xmlns="http://schemas.openxmlformats.org/package/2006/relationships"><Relationship Id="rId3" Type="http://schemas.openxmlformats.org/officeDocument/2006/relationships/notesSlide" Target="../notesSlides/notesSlide581.xml"/><Relationship Id="rId2" Type="http://schemas.openxmlformats.org/officeDocument/2006/relationships/slideLayout" Target="../slideLayouts/slideLayout13.xml"/><Relationship Id="rId1" Type="http://schemas.openxmlformats.org/officeDocument/2006/relationships/tags" Target="../tags/tag53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582.xml.rels><?xml version="1.0" encoding="UTF-8" standalone="yes"?>
<Relationships xmlns="http://schemas.openxmlformats.org/package/2006/relationships"><Relationship Id="rId3" Type="http://schemas.openxmlformats.org/officeDocument/2006/relationships/notesSlide" Target="../notesSlides/notesSlide582.xml"/><Relationship Id="rId7"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53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583.xml.rels><?xml version="1.0" encoding="UTF-8" standalone="yes"?>
<Relationships xmlns="http://schemas.openxmlformats.org/package/2006/relationships"><Relationship Id="rId3" Type="http://schemas.openxmlformats.org/officeDocument/2006/relationships/notesSlide" Target="../notesSlides/notesSlide583.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533.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7.png"/></Relationships>
</file>

<file path=ppt/slides/_rels/slide584.xml.rels><?xml version="1.0" encoding="UTF-8" standalone="yes"?>
<Relationships xmlns="http://schemas.openxmlformats.org/package/2006/relationships"><Relationship Id="rId3" Type="http://schemas.openxmlformats.org/officeDocument/2006/relationships/notesSlide" Target="../notesSlides/notesSlide584.xml"/><Relationship Id="rId2" Type="http://schemas.openxmlformats.org/officeDocument/2006/relationships/slideLayout" Target="../slideLayouts/slideLayout13.xml"/><Relationship Id="rId1" Type="http://schemas.openxmlformats.org/officeDocument/2006/relationships/tags" Target="../tags/tag534.xml"/></Relationships>
</file>

<file path=ppt/slides/_rels/slide585.xml.rels><?xml version="1.0" encoding="UTF-8" standalone="yes"?>
<Relationships xmlns="http://schemas.openxmlformats.org/package/2006/relationships"><Relationship Id="rId3" Type="http://schemas.openxmlformats.org/officeDocument/2006/relationships/notesSlide" Target="../notesSlides/notesSlide585.xml"/><Relationship Id="rId2" Type="http://schemas.openxmlformats.org/officeDocument/2006/relationships/slideLayout" Target="../slideLayouts/slideLayout13.xml"/><Relationship Id="rId1" Type="http://schemas.openxmlformats.org/officeDocument/2006/relationships/tags" Target="../tags/tag53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586.xml.rels><?xml version="1.0" encoding="UTF-8" standalone="yes"?>
<Relationships xmlns="http://schemas.openxmlformats.org/package/2006/relationships"><Relationship Id="rId3" Type="http://schemas.openxmlformats.org/officeDocument/2006/relationships/notesSlide" Target="../notesSlides/notesSlide586.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tags" Target="../tags/tag536.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7.png"/></Relationships>
</file>

<file path=ppt/slides/_rels/slide587.xml.rels><?xml version="1.0" encoding="UTF-8" standalone="yes"?>
<Relationships xmlns="http://schemas.openxmlformats.org/package/2006/relationships"><Relationship Id="rId3" Type="http://schemas.openxmlformats.org/officeDocument/2006/relationships/notesSlide" Target="../notesSlides/notesSlide587.xml"/><Relationship Id="rId2" Type="http://schemas.openxmlformats.org/officeDocument/2006/relationships/slideLayout" Target="../slideLayouts/slideLayout13.xml"/><Relationship Id="rId1" Type="http://schemas.openxmlformats.org/officeDocument/2006/relationships/tags" Target="../tags/tag53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88.xml.rels><?xml version="1.0" encoding="UTF-8" standalone="yes"?>
<Relationships xmlns="http://schemas.openxmlformats.org/package/2006/relationships"><Relationship Id="rId3" Type="http://schemas.openxmlformats.org/officeDocument/2006/relationships/notesSlide" Target="../notesSlides/notesSlide588.xml"/><Relationship Id="rId2" Type="http://schemas.openxmlformats.org/officeDocument/2006/relationships/slideLayout" Target="../slideLayouts/slideLayout13.xml"/><Relationship Id="rId1" Type="http://schemas.openxmlformats.org/officeDocument/2006/relationships/tags" Target="../tags/tag538.xml"/></Relationships>
</file>

<file path=ppt/slides/_rels/slide589.xml.rels><?xml version="1.0" encoding="UTF-8" standalone="yes"?>
<Relationships xmlns="http://schemas.openxmlformats.org/package/2006/relationships"><Relationship Id="rId3" Type="http://schemas.openxmlformats.org/officeDocument/2006/relationships/notesSlide" Target="../notesSlides/notesSlide589.xml"/><Relationship Id="rId2" Type="http://schemas.openxmlformats.org/officeDocument/2006/relationships/slideLayout" Target="../slideLayouts/slideLayout13.xml"/><Relationship Id="rId1" Type="http://schemas.openxmlformats.org/officeDocument/2006/relationships/tags" Target="../tags/tag53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7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590.xml.rels><?xml version="1.0" encoding="UTF-8" standalone="yes"?>
<Relationships xmlns="http://schemas.openxmlformats.org/package/2006/relationships"><Relationship Id="rId3" Type="http://schemas.openxmlformats.org/officeDocument/2006/relationships/notesSlide" Target="../notesSlides/notesSlide590.xml"/><Relationship Id="rId2" Type="http://schemas.openxmlformats.org/officeDocument/2006/relationships/slideLayout" Target="../slideLayouts/slideLayout13.xml"/><Relationship Id="rId1" Type="http://schemas.openxmlformats.org/officeDocument/2006/relationships/tags" Target="../tags/tag540.xml"/></Relationships>
</file>

<file path=ppt/slides/_rels/slide591.xml.rels><?xml version="1.0" encoding="UTF-8" standalone="yes"?>
<Relationships xmlns="http://schemas.openxmlformats.org/package/2006/relationships"><Relationship Id="rId3" Type="http://schemas.openxmlformats.org/officeDocument/2006/relationships/notesSlide" Target="../notesSlides/notesSlide591.xml"/><Relationship Id="rId2" Type="http://schemas.openxmlformats.org/officeDocument/2006/relationships/slideLayout" Target="../slideLayouts/slideLayout13.xml"/><Relationship Id="rId1" Type="http://schemas.openxmlformats.org/officeDocument/2006/relationships/tags" Target="../tags/tag541.xml"/></Relationships>
</file>

<file path=ppt/slides/_rels/slide592.xml.rels><?xml version="1.0" encoding="UTF-8" standalone="yes"?>
<Relationships xmlns="http://schemas.openxmlformats.org/package/2006/relationships"><Relationship Id="rId3" Type="http://schemas.openxmlformats.org/officeDocument/2006/relationships/notesSlide" Target="../notesSlides/notesSlide592.xml"/><Relationship Id="rId2" Type="http://schemas.openxmlformats.org/officeDocument/2006/relationships/slideLayout" Target="../slideLayouts/slideLayout4.xml"/><Relationship Id="rId1" Type="http://schemas.openxmlformats.org/officeDocument/2006/relationships/tags" Target="../tags/tag542.xml"/></Relationships>
</file>

<file path=ppt/slides/_rels/slide593.xml.rels><?xml version="1.0" encoding="UTF-8" standalone="yes"?>
<Relationships xmlns="http://schemas.openxmlformats.org/package/2006/relationships"><Relationship Id="rId3" Type="http://schemas.openxmlformats.org/officeDocument/2006/relationships/notesSlide" Target="../notesSlides/notesSlide593.xml"/><Relationship Id="rId2" Type="http://schemas.openxmlformats.org/officeDocument/2006/relationships/slideLayout" Target="../slideLayouts/slideLayout4.xml"/><Relationship Id="rId1" Type="http://schemas.openxmlformats.org/officeDocument/2006/relationships/tags" Target="../tags/tag54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3" Type="http://schemas.openxmlformats.org/officeDocument/2006/relationships/notesSlide" Target="../notesSlides/notesSlide595.xml"/><Relationship Id="rId2" Type="http://schemas.openxmlformats.org/officeDocument/2006/relationships/slideLayout" Target="../slideLayouts/slideLayout8.xml"/><Relationship Id="rId1" Type="http://schemas.openxmlformats.org/officeDocument/2006/relationships/tags" Target="../tags/tag544.xml"/></Relationships>
</file>

<file path=ppt/slides/_rels/slide596.xml.rels><?xml version="1.0" encoding="UTF-8" standalone="yes"?>
<Relationships xmlns="http://schemas.openxmlformats.org/package/2006/relationships"><Relationship Id="rId3" Type="http://schemas.openxmlformats.org/officeDocument/2006/relationships/notesSlide" Target="../notesSlides/notesSlide596.xml"/><Relationship Id="rId2" Type="http://schemas.openxmlformats.org/officeDocument/2006/relationships/slideLayout" Target="../slideLayouts/slideLayout13.xml"/><Relationship Id="rId1" Type="http://schemas.openxmlformats.org/officeDocument/2006/relationships/tags" Target="../tags/tag545.xml"/></Relationships>
</file>

<file path=ppt/slides/_rels/slide597.xml.rels><?xml version="1.0" encoding="UTF-8" standalone="yes"?>
<Relationships xmlns="http://schemas.openxmlformats.org/package/2006/relationships"><Relationship Id="rId3" Type="http://schemas.openxmlformats.org/officeDocument/2006/relationships/notesSlide" Target="../notesSlides/notesSlide597.xml"/><Relationship Id="rId2" Type="http://schemas.openxmlformats.org/officeDocument/2006/relationships/slideLayout" Target="../slideLayouts/slideLayout4.xml"/><Relationship Id="rId1" Type="http://schemas.openxmlformats.org/officeDocument/2006/relationships/tags" Target="../tags/tag546.xml"/></Relationships>
</file>

<file path=ppt/slides/_rels/slide598.xml.rels><?xml version="1.0" encoding="UTF-8" standalone="yes"?>
<Relationships xmlns="http://schemas.openxmlformats.org/package/2006/relationships"><Relationship Id="rId3" Type="http://schemas.openxmlformats.org/officeDocument/2006/relationships/notesSlide" Target="../notesSlides/notesSlide598.xml"/><Relationship Id="rId2" Type="http://schemas.openxmlformats.org/officeDocument/2006/relationships/slideLayout" Target="../slideLayouts/slideLayout4.xml"/><Relationship Id="rId1" Type="http://schemas.openxmlformats.org/officeDocument/2006/relationships/tags" Target="../tags/tag547.xml"/></Relationships>
</file>

<file path=ppt/slides/_rels/slide599.xml.rels><?xml version="1.0" encoding="UTF-8" standalone="yes"?>
<Relationships xmlns="http://schemas.openxmlformats.org/package/2006/relationships"><Relationship Id="rId3" Type="http://schemas.openxmlformats.org/officeDocument/2006/relationships/notesSlide" Target="../notesSlides/notesSlide599.xml"/><Relationship Id="rId2" Type="http://schemas.openxmlformats.org/officeDocument/2006/relationships/slideLayout" Target="../slideLayouts/slideLayout4.xml"/><Relationship Id="rId1" Type="http://schemas.openxmlformats.org/officeDocument/2006/relationships/tags" Target="../tags/tag5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600.xml.rels><?xml version="1.0" encoding="UTF-8" standalone="yes"?>
<Relationships xmlns="http://schemas.openxmlformats.org/package/2006/relationships"><Relationship Id="rId3" Type="http://schemas.openxmlformats.org/officeDocument/2006/relationships/notesSlide" Target="../notesSlides/notesSlide600.xml"/><Relationship Id="rId2" Type="http://schemas.openxmlformats.org/officeDocument/2006/relationships/slideLayout" Target="../slideLayouts/slideLayout4.xml"/><Relationship Id="rId1" Type="http://schemas.openxmlformats.org/officeDocument/2006/relationships/tags" Target="../tags/tag549.xml"/></Relationships>
</file>

<file path=ppt/slides/_rels/slide601.xml.rels><?xml version="1.0" encoding="UTF-8" standalone="yes"?>
<Relationships xmlns="http://schemas.openxmlformats.org/package/2006/relationships"><Relationship Id="rId3" Type="http://schemas.openxmlformats.org/officeDocument/2006/relationships/notesSlide" Target="../notesSlides/notesSlide601.xml"/><Relationship Id="rId2" Type="http://schemas.openxmlformats.org/officeDocument/2006/relationships/slideLayout" Target="../slideLayouts/slideLayout7.xml"/><Relationship Id="rId1" Type="http://schemas.openxmlformats.org/officeDocument/2006/relationships/tags" Target="../tags/tag550.xml"/></Relationships>
</file>

<file path=ppt/slides/_rels/slide602.xml.rels><?xml version="1.0" encoding="UTF-8" standalone="yes"?>
<Relationships xmlns="http://schemas.openxmlformats.org/package/2006/relationships"><Relationship Id="rId3" Type="http://schemas.openxmlformats.org/officeDocument/2006/relationships/notesSlide" Target="../notesSlides/notesSlide602.xml"/><Relationship Id="rId2" Type="http://schemas.openxmlformats.org/officeDocument/2006/relationships/slideLayout" Target="../slideLayouts/slideLayout7.xml"/><Relationship Id="rId1" Type="http://schemas.openxmlformats.org/officeDocument/2006/relationships/tags" Target="../tags/tag551.xml"/></Relationships>
</file>

<file path=ppt/slides/_rels/slide603.xml.rels><?xml version="1.0" encoding="UTF-8" standalone="yes"?>
<Relationships xmlns="http://schemas.openxmlformats.org/package/2006/relationships"><Relationship Id="rId3" Type="http://schemas.openxmlformats.org/officeDocument/2006/relationships/notesSlide" Target="../notesSlides/notesSlide603.xml"/><Relationship Id="rId2" Type="http://schemas.openxmlformats.org/officeDocument/2006/relationships/slideLayout" Target="../slideLayouts/slideLayout3.xml"/><Relationship Id="rId1" Type="http://schemas.openxmlformats.org/officeDocument/2006/relationships/tags" Target="../tags/tag55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7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7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8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8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8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8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6.xml"/><Relationship Id="rId1" Type="http://schemas.openxmlformats.org/officeDocument/2006/relationships/tags" Target="../tags/tag8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91.xml"/><Relationship Id="rId5" Type="http://schemas.openxmlformats.org/officeDocument/2006/relationships/image" Target="../media/image1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9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9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9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6.xml"/><Relationship Id="rId1" Type="http://schemas.openxmlformats.org/officeDocument/2006/relationships/tags" Target="../tags/tag99.xml"/><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xml"/><Relationship Id="rId1" Type="http://schemas.openxmlformats.org/officeDocument/2006/relationships/tags" Target="../tags/tag100.xml"/><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0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10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103.xml"/><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ags" Target="../tags/tag10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10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8DCCF69D-A3F8-42D8-8931-C068E1EFEA05}"/>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Introduction to Oracle Data Guard</a:t>
            </a:r>
          </a:p>
        </p:txBody>
      </p:sp>
      <p:sp>
        <p:nvSpPr>
          <p:cNvPr id="3" name="Subtitle 2">
            <a:extLst>
              <a:ext uri="{FF2B5EF4-FFF2-40B4-BE49-F238E27FC236}">
                <a16:creationId xmlns="" xmlns:a16="http://schemas.microsoft.com/office/drawing/2014/main" id="{22959315-7274-4264-BF2E-41D5F0385711}"/>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BC9641B3-2514-40E1-B410-3BEA7D5B159A}"/>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9102D503-832F-48A7-8E63-86359BB472A8}"/>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453372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mtClean="0"/>
              <a:t>Choosing an Interface for Administering a Data Guard Configuration</a:t>
            </a:r>
            <a:endParaRPr lang="en-US" dirty="0"/>
          </a:p>
        </p:txBody>
      </p:sp>
      <p:sp>
        <p:nvSpPr>
          <p:cNvPr id="7" name="Content Placeholder 6"/>
          <p:cNvSpPr>
            <a:spLocks noGrp="1"/>
          </p:cNvSpPr>
          <p:nvPr>
            <p:ph idx="1"/>
          </p:nvPr>
        </p:nvSpPr>
        <p:spPr>
          <a:xfrm>
            <a:off x="933451" y="2688032"/>
            <a:ext cx="16421100" cy="4281296"/>
          </a:xfrm>
        </p:spPr>
        <p:txBody>
          <a:bodyPr/>
          <a:lstStyle/>
          <a:p>
            <a:pPr lvl="1"/>
            <a:r>
              <a:rPr lang="en-US" altLang="en-US" dirty="0"/>
              <a:t>Data Guard broker configuration:</a:t>
            </a:r>
          </a:p>
          <a:p>
            <a:pPr lvl="2"/>
            <a:r>
              <a:rPr lang="en-US" altLang="en-US" dirty="0"/>
              <a:t>DGMGRL command-line interface</a:t>
            </a:r>
          </a:p>
          <a:p>
            <a:pPr lvl="2"/>
            <a:r>
              <a:rPr lang="en-US" altLang="en-US" dirty="0"/>
              <a:t>Enterprise Manager Cloud Control</a:t>
            </a:r>
          </a:p>
          <a:p>
            <a:pPr lvl="2"/>
            <a:r>
              <a:rPr lang="en-US" altLang="en-US" dirty="0"/>
              <a:t>SQL commands to query data dictionary views</a:t>
            </a:r>
          </a:p>
          <a:p>
            <a:pPr lvl="1"/>
            <a:r>
              <a:rPr lang="en-US" altLang="en-US" dirty="0"/>
              <a:t>Non–Data Guard broker configuration:</a:t>
            </a:r>
          </a:p>
          <a:p>
            <a:pPr lvl="2"/>
            <a:r>
              <a:rPr lang="en-US" altLang="en-US" dirty="0"/>
              <a:t>SQL commands</a:t>
            </a:r>
            <a:endParaRPr lang="en-US" dirty="0"/>
          </a:p>
        </p:txBody>
      </p:sp>
    </p:spTree>
    <p:custDataLst>
      <p:tags r:id="rId1"/>
    </p:custDataLst>
    <p:extLst>
      <p:ext uri="{BB962C8B-B14F-4D97-AF65-F5344CB8AC3E}">
        <p14:creationId xmlns:p14="http://schemas.microsoft.com/office/powerpoint/2010/main" val="1779033113"/>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5" name="Rectangle 5"/>
          <p:cNvSpPr>
            <a:spLocks noGrp="1" noChangeArrowheads="1"/>
          </p:cNvSpPr>
          <p:nvPr>
            <p:ph type="title"/>
          </p:nvPr>
        </p:nvSpPr>
        <p:spPr/>
        <p:txBody>
          <a:bodyPr/>
          <a:lstStyle/>
          <a:p>
            <a:r>
              <a:rPr lang="en-US" altLang="en-US" dirty="0">
                <a:latin typeface="+mj-lt"/>
              </a:rPr>
              <a:t>Action Required on Physical Standby</a:t>
            </a:r>
          </a:p>
        </p:txBody>
      </p:sp>
      <p:sp>
        <p:nvSpPr>
          <p:cNvPr id="11276" name="Rectangle 6"/>
          <p:cNvSpPr>
            <a:spLocks noGrp="1" noChangeArrowheads="1"/>
          </p:cNvSpPr>
          <p:nvPr>
            <p:ph idx="1"/>
          </p:nvPr>
        </p:nvSpPr>
        <p:spPr>
          <a:xfrm>
            <a:off x="939697" y="2099834"/>
            <a:ext cx="12315825" cy="5729770"/>
          </a:xfrm>
        </p:spPr>
        <p:txBody>
          <a:bodyPr/>
          <a:lstStyle/>
          <a:p>
            <a:pPr lvl="1">
              <a:buFont typeface="+mj-lt"/>
              <a:buAutoNum type="arabicPeriod"/>
            </a:pPr>
            <a:r>
              <a:rPr lang="en-US" altLang="en-US" dirty="0"/>
              <a:t>On the primary database:</a:t>
            </a:r>
          </a:p>
          <a:p>
            <a:pPr lvl="1"/>
            <a:endParaRPr lang="en-US" altLang="en-US" dirty="0"/>
          </a:p>
          <a:p>
            <a:pPr lvl="1">
              <a:buFont typeface="+mj-lt"/>
              <a:buAutoNum type="arabicPeriod" startAt="2"/>
            </a:pPr>
            <a:r>
              <a:rPr lang="en-US" altLang="en-US" dirty="0"/>
              <a:t>Checking the physical standby’s Open Mode:</a:t>
            </a:r>
          </a:p>
          <a:p>
            <a:pPr lvl="1"/>
            <a:endParaRPr lang="en-US" altLang="en-US" dirty="0"/>
          </a:p>
          <a:p>
            <a:pPr lvl="1"/>
            <a:endParaRPr lang="en-US" altLang="en-US" dirty="0"/>
          </a:p>
          <a:p>
            <a:pPr lvl="1"/>
            <a:endParaRPr lang="en-US" altLang="en-US" dirty="0"/>
          </a:p>
          <a:p>
            <a:pPr lvl="1">
              <a:buFont typeface="Arial" panose="020B0604020202020204" pitchFamily="34" charset="0"/>
              <a:buNone/>
            </a:pPr>
            <a:endParaRPr lang="en-US" altLang="en-US" sz="1600" dirty="0"/>
          </a:p>
          <a:p>
            <a:pPr lvl="1">
              <a:buFont typeface="+mj-lt"/>
              <a:buAutoNum type="arabicPeriod" startAt="3"/>
            </a:pPr>
            <a:r>
              <a:rPr lang="en-US" altLang="en-US" dirty="0"/>
              <a:t>On the physical standby database:</a:t>
            </a:r>
          </a:p>
        </p:txBody>
      </p:sp>
      <p:sp>
        <p:nvSpPr>
          <p:cNvPr id="12"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00200" y="2746324"/>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CREATE TABLESPACE &lt;TBS_NAME&gt; .. </a:t>
            </a:r>
          </a:p>
        </p:txBody>
      </p:sp>
      <p:sp>
        <p:nvSpPr>
          <p:cNvPr id="13"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00200" y="4259623"/>
            <a:ext cx="11887200" cy="244778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SELECT open_mode FROM V$DATABASE;</a:t>
            </a:r>
            <a:br>
              <a:rPr lang="en-US" altLang="en-US" sz="3000" b="1" dirty="0">
                <a:latin typeface="Courier New" panose="02070309020205020404" pitchFamily="49" charset="0"/>
                <a:cs typeface="Times New Roman" panose="02020603050405020304" pitchFamily="18" charset="0"/>
              </a:rPr>
            </a:br>
            <a:endParaRPr lang="en-US" altLang="en-US" sz="3000" b="1" dirty="0">
              <a:latin typeface="Courier New" panose="02070309020205020404" pitchFamily="49" charset="0"/>
              <a:cs typeface="Times New Roman" panose="02020603050405020304" pitchFamily="18" charset="0"/>
            </a:endParaRPr>
          </a:p>
          <a:p>
            <a:r>
              <a:rPr lang="en-US" altLang="en-US" sz="3000" b="1" dirty="0">
                <a:latin typeface="Courier New" panose="02070309020205020404" pitchFamily="49" charset="0"/>
                <a:cs typeface="Times New Roman" panose="02020603050405020304" pitchFamily="18" charset="0"/>
              </a:rPr>
              <a:t>OPEN_MODE</a:t>
            </a:r>
          </a:p>
          <a:p>
            <a:r>
              <a:rPr lang="en-US" altLang="en-US" sz="3000" b="1" dirty="0">
                <a:latin typeface="Courier New" panose="02070309020205020404" pitchFamily="49" charset="0"/>
                <a:cs typeface="Times New Roman" panose="02020603050405020304" pitchFamily="18" charset="0"/>
              </a:rPr>
              <a:t>--------------------</a:t>
            </a:r>
          </a:p>
          <a:p>
            <a:r>
              <a:rPr lang="en-US" altLang="en-US" sz="3000" b="1" dirty="0">
                <a:latin typeface="Courier New" panose="02070309020205020404" pitchFamily="49" charset="0"/>
                <a:cs typeface="Times New Roman" panose="02020603050405020304" pitchFamily="18" charset="0"/>
              </a:rPr>
              <a:t>READ ONLY WITH APPLY</a:t>
            </a:r>
          </a:p>
        </p:txBody>
      </p:sp>
      <p:sp>
        <p:nvSpPr>
          <p:cNvPr id="14"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23934" y="7830479"/>
            <a:ext cx="11887200" cy="61651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CREATE DATAFILE &lt;filename&gt; .. </a:t>
            </a:r>
          </a:p>
        </p:txBody>
      </p:sp>
    </p:spTree>
    <p:extLst>
      <p:ext uri="{BB962C8B-B14F-4D97-AF65-F5344CB8AC3E}">
        <p14:creationId xmlns:p14="http://schemas.microsoft.com/office/powerpoint/2010/main" val="3154388608"/>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r>
              <a:rPr lang="en-US" altLang="en-US" dirty="0">
                <a:latin typeface="+mj-lt"/>
              </a:rPr>
              <a:t>Scenario 2: Using Transportable Tablespaces with a Physical Standby Database</a:t>
            </a:r>
          </a:p>
        </p:txBody>
      </p:sp>
      <p:sp>
        <p:nvSpPr>
          <p:cNvPr id="13315" name="Rectangle 6"/>
          <p:cNvSpPr>
            <a:spLocks noGrp="1" noChangeArrowheads="1"/>
          </p:cNvSpPr>
          <p:nvPr>
            <p:ph idx="1"/>
          </p:nvPr>
        </p:nvSpPr>
        <p:spPr>
          <a:xfrm>
            <a:off x="933451" y="2688032"/>
            <a:ext cx="16421100" cy="2655210"/>
          </a:xfrm>
        </p:spPr>
        <p:txBody>
          <a:bodyPr/>
          <a:lstStyle/>
          <a:p>
            <a:pPr indent="-573088">
              <a:spcBef>
                <a:spcPts val="1200"/>
              </a:spcBef>
            </a:pPr>
            <a:r>
              <a:rPr lang="en-US" dirty="0"/>
              <a:t>Assumptions</a:t>
            </a:r>
            <a:r>
              <a:rPr lang="en-US" altLang="en-US" dirty="0"/>
              <a:t>:</a:t>
            </a:r>
          </a:p>
          <a:p>
            <a:pPr lvl="1">
              <a:spcBef>
                <a:spcPts val="1200"/>
              </a:spcBef>
              <a:buFont typeface="Arial" panose="020B0604020202020204" pitchFamily="34" charset="0"/>
              <a:buChar char="•"/>
            </a:pPr>
            <a:r>
              <a:rPr lang="en-US" altLang="en-US" dirty="0"/>
              <a:t>Path names are </a:t>
            </a:r>
            <a:r>
              <a:rPr lang="en-US" altLang="en-US" i="1" dirty="0"/>
              <a:t>NOT</a:t>
            </a:r>
            <a:r>
              <a:rPr lang="en-US" altLang="en-US" dirty="0"/>
              <a:t> the same on the primary and standby databases.</a:t>
            </a:r>
          </a:p>
          <a:p>
            <a:pPr lvl="1">
              <a:spcBef>
                <a:spcPts val="1200"/>
              </a:spcBef>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DB_FILE_NAME_CONVERT</a:t>
            </a:r>
            <a:r>
              <a:rPr lang="en-US" altLang="en-US" dirty="0"/>
              <a:t> is not configured.</a:t>
            </a:r>
          </a:p>
          <a:p>
            <a:pPr lvl="1">
              <a:spcBef>
                <a:spcPts val="1200"/>
              </a:spcBef>
              <a:buFont typeface="Arial" panose="020B0604020202020204" pitchFamily="34" charset="0"/>
              <a:buChar char="•"/>
            </a:pPr>
            <a:r>
              <a:rPr lang="en-US" altLang="en-US" dirty="0"/>
              <a:t>Action: Performing Transportable Tablespaces in the Primary Database</a:t>
            </a:r>
          </a:p>
        </p:txBody>
      </p:sp>
      <p:grpSp>
        <p:nvGrpSpPr>
          <p:cNvPr id="2" name="Group 1"/>
          <p:cNvGrpSpPr/>
          <p:nvPr/>
        </p:nvGrpSpPr>
        <p:grpSpPr>
          <a:xfrm>
            <a:off x="4191000" y="5579270"/>
            <a:ext cx="9896811" cy="4288630"/>
            <a:chOff x="4024313" y="4817270"/>
            <a:chExt cx="10177463" cy="4510088"/>
          </a:xfrm>
        </p:grpSpPr>
        <p:sp>
          <p:nvSpPr>
            <p:cNvPr id="13316" name="Text Box 13"/>
            <p:cNvSpPr txBox="1">
              <a:spLocks noChangeArrowheads="1"/>
            </p:cNvSpPr>
            <p:nvPr/>
          </p:nvSpPr>
          <p:spPr bwMode="auto">
            <a:xfrm>
              <a:off x="12911138" y="6574632"/>
              <a:ext cx="1236236" cy="769441"/>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pic>
          <p:nvPicPr>
            <p:cNvPr id="13317" name="Picture 4" descr="icon01_a02"/>
            <p:cNvPicPr>
              <a:picLocks noChangeAspect="1" noChangeArrowheads="1"/>
            </p:cNvPicPr>
            <p:nvPr/>
          </p:nvPicPr>
          <p:blipFill>
            <a:blip r:embed="rId3">
              <a:extLst>
                <a:ext uri="{28A0092B-C50C-407E-A947-70E740481C1C}">
                  <a14:useLocalDpi xmlns:a14="http://schemas.microsoft.com/office/drawing/2010/main" val="0"/>
                </a:ext>
              </a:extLst>
            </a:blip>
            <a:srcRect t="29990" b="-2338"/>
            <a:stretch>
              <a:fillRect/>
            </a:stretch>
          </p:blipFill>
          <p:spPr bwMode="auto">
            <a:xfrm>
              <a:off x="4121945" y="7355683"/>
              <a:ext cx="1307306"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14"/>
            <p:cNvSpPr txBox="1">
              <a:spLocks noChangeArrowheads="1"/>
            </p:cNvSpPr>
            <p:nvPr/>
          </p:nvSpPr>
          <p:spPr bwMode="auto">
            <a:xfrm>
              <a:off x="4024313" y="8424863"/>
              <a:ext cx="15049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boston</a:t>
              </a:r>
            </a:p>
          </p:txBody>
        </p:sp>
        <p:sp>
          <p:nvSpPr>
            <p:cNvPr id="13319" name="Text Box 11"/>
            <p:cNvSpPr txBox="1">
              <a:spLocks noChangeArrowheads="1"/>
            </p:cNvSpPr>
            <p:nvPr/>
          </p:nvSpPr>
          <p:spPr bwMode="auto">
            <a:xfrm>
              <a:off x="4079083" y="6560345"/>
              <a:ext cx="1395413" cy="769441"/>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grpSp>
          <p:nvGrpSpPr>
            <p:cNvPr id="13320" name="Group 2"/>
            <p:cNvGrpSpPr>
              <a:grpSpLocks/>
            </p:cNvGrpSpPr>
            <p:nvPr/>
          </p:nvGrpSpPr>
          <p:grpSpPr bwMode="auto">
            <a:xfrm>
              <a:off x="9479757" y="4931570"/>
              <a:ext cx="800100" cy="700088"/>
              <a:chOff x="4953415" y="3288461"/>
              <a:chExt cx="533562" cy="465590"/>
            </a:xfrm>
          </p:grpSpPr>
          <p:sp>
            <p:nvSpPr>
              <p:cNvPr id="13333" name="Rectangle 29"/>
              <p:cNvSpPr>
                <a:spLocks noChangeArrowheads="1"/>
              </p:cNvSpPr>
              <p:nvPr/>
            </p:nvSpPr>
            <p:spPr bwMode="gray">
              <a:xfrm>
                <a:off x="4953415" y="3382257"/>
                <a:ext cx="533562" cy="277998"/>
              </a:xfrm>
              <a:prstGeom prst="rect">
                <a:avLst/>
              </a:prstGeom>
              <a:gradFill rotWithShape="0">
                <a:gsLst>
                  <a:gs pos="0">
                    <a:srgbClr val="92D050"/>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3334" name="Oval 30"/>
              <p:cNvSpPr>
                <a:spLocks noChangeArrowheads="1"/>
              </p:cNvSpPr>
              <p:nvPr/>
            </p:nvSpPr>
            <p:spPr bwMode="gray">
              <a:xfrm>
                <a:off x="4953415" y="3288461"/>
                <a:ext cx="533562" cy="178552"/>
              </a:xfrm>
              <a:prstGeom prst="ellipse">
                <a:avLst/>
              </a:prstGeom>
              <a:solidFill>
                <a:srgbClr val="92D050"/>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3335" name="Oval 31"/>
              <p:cNvSpPr>
                <a:spLocks noChangeArrowheads="1"/>
              </p:cNvSpPr>
              <p:nvPr/>
            </p:nvSpPr>
            <p:spPr bwMode="gray">
              <a:xfrm>
                <a:off x="4953415" y="3575499"/>
                <a:ext cx="533562" cy="178552"/>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sp>
          <p:nvSpPr>
            <p:cNvPr id="13321" name="Text Box 14"/>
            <p:cNvSpPr txBox="1">
              <a:spLocks noChangeArrowheads="1"/>
            </p:cNvSpPr>
            <p:nvPr/>
          </p:nvSpPr>
          <p:spPr bwMode="auto">
            <a:xfrm>
              <a:off x="9365457" y="5157788"/>
              <a:ext cx="10287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DMP</a:t>
              </a:r>
            </a:p>
          </p:txBody>
        </p:sp>
        <p:grpSp>
          <p:nvGrpSpPr>
            <p:cNvPr id="13322" name="Group 1"/>
            <p:cNvGrpSpPr>
              <a:grpSpLocks/>
            </p:cNvGrpSpPr>
            <p:nvPr/>
          </p:nvGrpSpPr>
          <p:grpSpPr bwMode="auto">
            <a:xfrm>
              <a:off x="7808120" y="4817270"/>
              <a:ext cx="1171575" cy="914400"/>
              <a:chOff x="3810069" y="3212261"/>
              <a:chExt cx="781286" cy="609601"/>
            </a:xfrm>
          </p:grpSpPr>
          <p:sp>
            <p:nvSpPr>
              <p:cNvPr id="13330" name="Rectangle 17"/>
              <p:cNvSpPr>
                <a:spLocks noChangeArrowheads="1"/>
              </p:cNvSpPr>
              <p:nvPr/>
            </p:nvSpPr>
            <p:spPr bwMode="gray">
              <a:xfrm>
                <a:off x="3810069" y="3336549"/>
                <a:ext cx="781286" cy="363985"/>
              </a:xfrm>
              <a:prstGeom prst="rect">
                <a:avLst/>
              </a:prstGeom>
              <a:gradFill rotWithShape="0">
                <a:gsLst>
                  <a:gs pos="0">
                    <a:srgbClr val="47B0FF"/>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3331" name="Oval 18"/>
              <p:cNvSpPr>
                <a:spLocks noChangeArrowheads="1"/>
              </p:cNvSpPr>
              <p:nvPr/>
            </p:nvSpPr>
            <p:spPr bwMode="gray">
              <a:xfrm>
                <a:off x="3810069" y="3212261"/>
                <a:ext cx="781286" cy="233779"/>
              </a:xfrm>
              <a:prstGeom prst="ellipse">
                <a:avLst/>
              </a:prstGeom>
              <a:solidFill>
                <a:srgbClr val="47B0FF"/>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3332" name="Oval 19"/>
              <p:cNvSpPr>
                <a:spLocks noChangeArrowheads="1"/>
              </p:cNvSpPr>
              <p:nvPr/>
            </p:nvSpPr>
            <p:spPr bwMode="gray">
              <a:xfrm>
                <a:off x="3810069" y="3588083"/>
                <a:ext cx="781286" cy="233779"/>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sp>
          <p:nvSpPr>
            <p:cNvPr id="13323" name="Text Box 14"/>
            <p:cNvSpPr txBox="1">
              <a:spLocks noChangeArrowheads="1"/>
            </p:cNvSpPr>
            <p:nvPr/>
          </p:nvSpPr>
          <p:spPr bwMode="auto">
            <a:xfrm>
              <a:off x="7765257" y="5157788"/>
              <a:ext cx="1257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TBS1</a:t>
              </a:r>
            </a:p>
          </p:txBody>
        </p:sp>
        <p:pic>
          <p:nvPicPr>
            <p:cNvPr id="13324" name="Picture 5" descr="icon01_c02"/>
            <p:cNvPicPr>
              <a:picLocks noChangeAspect="1" noChangeArrowheads="1"/>
            </p:cNvPicPr>
            <p:nvPr/>
          </p:nvPicPr>
          <p:blipFill>
            <a:blip r:embed="rId4">
              <a:extLst>
                <a:ext uri="{28A0092B-C50C-407E-A947-70E740481C1C}">
                  <a14:useLocalDpi xmlns:a14="http://schemas.microsoft.com/office/drawing/2010/main" val="0"/>
                </a:ext>
              </a:extLst>
            </a:blip>
            <a:srcRect t="31590" b="-3271"/>
            <a:stretch>
              <a:fillRect/>
            </a:stretch>
          </p:blipFill>
          <p:spPr bwMode="auto">
            <a:xfrm>
              <a:off x="12894470" y="7405688"/>
              <a:ext cx="1307306" cy="192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5"/>
            <p:cNvSpPr txBox="1">
              <a:spLocks noChangeArrowheads="1"/>
            </p:cNvSpPr>
            <p:nvPr/>
          </p:nvSpPr>
          <p:spPr bwMode="auto">
            <a:xfrm>
              <a:off x="12983706" y="8424863"/>
              <a:ext cx="11288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london</a:t>
              </a:r>
            </a:p>
          </p:txBody>
        </p:sp>
        <p:sp>
          <p:nvSpPr>
            <p:cNvPr id="32" name="Rectangle 41"/>
            <p:cNvSpPr>
              <a:spLocks noChangeArrowheads="1"/>
            </p:cNvSpPr>
            <p:nvPr/>
          </p:nvSpPr>
          <p:spPr bwMode="gray">
            <a:xfrm>
              <a:off x="7422358" y="4817270"/>
              <a:ext cx="3240881" cy="1371600"/>
            </a:xfrm>
            <a:prstGeom prst="rect">
              <a:avLst/>
            </a:prstGeom>
            <a:noFill/>
            <a:ln w="28575">
              <a:solidFill>
                <a:schemeClr val="bg1">
                  <a:lumMod val="50000"/>
                </a:schemeClr>
              </a:solidFill>
              <a:prstDash val="sysDash"/>
              <a:miter lim="800000"/>
              <a:headEnd type="none" w="sm" len="sm"/>
              <a:tailEnd type="none" w="med" len="sm"/>
            </a:ln>
          </p:spPr>
          <p:txBody>
            <a:bodyPr wrap="none" anchor="ctr"/>
            <a:lstStyle/>
            <a:p>
              <a:pPr>
                <a:defRPr/>
              </a:pPr>
              <a:endParaRPr lang="en-US" sz="2200" dirty="0">
                <a:latin typeface="Arial" charset="0"/>
                <a:cs typeface="Arial" charset="0"/>
              </a:endParaRPr>
            </a:p>
          </p:txBody>
        </p:sp>
        <p:cxnSp>
          <p:nvCxnSpPr>
            <p:cNvPr id="13327" name="Straight Arrow Connector 56"/>
            <p:cNvCxnSpPr>
              <a:cxnSpLocks noChangeShapeType="1"/>
            </p:cNvCxnSpPr>
            <p:nvPr/>
          </p:nvCxnSpPr>
          <p:spPr bwMode="auto">
            <a:xfrm>
              <a:off x="5479257" y="6972300"/>
              <a:ext cx="72009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cxnSp>
          <p:nvCxnSpPr>
            <p:cNvPr id="13328" name="Shape 62"/>
            <p:cNvCxnSpPr>
              <a:cxnSpLocks noChangeShapeType="1"/>
              <a:endCxn id="13319" idx="0"/>
            </p:cNvCxnSpPr>
            <p:nvPr/>
          </p:nvCxnSpPr>
          <p:spPr bwMode="auto">
            <a:xfrm rot="10800000" flipV="1">
              <a:off x="4776788" y="5479258"/>
              <a:ext cx="2602707" cy="1081088"/>
            </a:xfrm>
            <a:prstGeom prst="bentConnector2">
              <a:avLst/>
            </a:prstGeom>
            <a:noFill/>
            <a:ln w="28575" algn="ctr">
              <a:solidFill>
                <a:srgbClr val="FF0000"/>
              </a:solidFill>
              <a:round/>
              <a:headEnd type="none" w="sm" len="sm"/>
              <a:tailEnd type="triangle" w="lg" len="lg"/>
            </a:ln>
            <a:extLst>
              <a:ext uri="{909E8E84-426E-40DD-AFC4-6F175D3DCCD1}">
                <a14:hiddenFill xmlns:a14="http://schemas.microsoft.com/office/drawing/2010/main">
                  <a:noFill/>
                </a14:hiddenFill>
              </a:ext>
            </a:extLst>
          </p:spPr>
        </p:cxnSp>
        <p:sp>
          <p:nvSpPr>
            <p:cNvPr id="13329" name="TextBox 63"/>
            <p:cNvSpPr txBox="1">
              <a:spLocks noChangeArrowheads="1"/>
            </p:cNvSpPr>
            <p:nvPr/>
          </p:nvSpPr>
          <p:spPr bwMode="auto">
            <a:xfrm>
              <a:off x="4958168" y="4967737"/>
              <a:ext cx="10326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solidFill>
                    <a:srgbClr val="FF0000"/>
                  </a:solidFill>
                </a:rPr>
                <a:t>impdp</a:t>
              </a:r>
            </a:p>
          </p:txBody>
        </p:sp>
      </p:grpSp>
    </p:spTree>
    <p:extLst>
      <p:ext uri="{BB962C8B-B14F-4D97-AF65-F5344CB8AC3E}">
        <p14:creationId xmlns:p14="http://schemas.microsoft.com/office/powerpoint/2010/main" val="1053082389"/>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933451" y="2095500"/>
            <a:ext cx="12315825" cy="6665410"/>
          </a:xfrm>
        </p:spPr>
        <p:txBody>
          <a:bodyPr/>
          <a:lstStyle/>
          <a:p>
            <a:pPr lvl="1">
              <a:spcBef>
                <a:spcPts val="1200"/>
              </a:spcBef>
              <a:buFont typeface="+mj-lt"/>
              <a:buAutoNum type="arabicPeriod"/>
            </a:pPr>
            <a:r>
              <a:rPr lang="en-US" altLang="en-US" dirty="0"/>
              <a:t>Copy the data files and the export file to the primary database and copy the data files to the standby database.</a:t>
            </a:r>
          </a:p>
          <a:p>
            <a:pPr lvl="1">
              <a:spcBef>
                <a:spcPts val="1200"/>
              </a:spcBef>
              <a:buFont typeface="+mj-lt"/>
              <a:buAutoNum type="arabicPeriod"/>
            </a:pPr>
            <a:r>
              <a:rPr lang="en-US" altLang="en-US" dirty="0"/>
              <a:t>On the physical standby:</a:t>
            </a:r>
          </a:p>
          <a:p>
            <a:pPr lvl="2">
              <a:spcBef>
                <a:spcPts val="1200"/>
              </a:spcBef>
            </a:pPr>
            <a:endParaRPr lang="en-US" altLang="en-US" sz="2400" dirty="0" smtClean="0"/>
          </a:p>
          <a:p>
            <a:pPr lvl="2">
              <a:spcBef>
                <a:spcPts val="1200"/>
              </a:spcBef>
            </a:pPr>
            <a:endParaRPr lang="en-US" altLang="en-US" sz="2400" dirty="0"/>
          </a:p>
          <a:p>
            <a:pPr lvl="1">
              <a:spcBef>
                <a:spcPts val="1200"/>
              </a:spcBef>
              <a:buFont typeface="+mj-lt"/>
              <a:buAutoNum type="arabicPeriod" startAt="3"/>
            </a:pPr>
            <a:r>
              <a:rPr lang="en-US" altLang="en-US" dirty="0" smtClean="0"/>
              <a:t>On </a:t>
            </a:r>
            <a:r>
              <a:rPr lang="en-US" altLang="en-US" dirty="0"/>
              <a:t>the primary database, plug in the tablespace:</a:t>
            </a:r>
          </a:p>
          <a:p>
            <a:pPr lvl="3">
              <a:spcBef>
                <a:spcPts val="1200"/>
              </a:spcBef>
            </a:pPr>
            <a:endParaRPr lang="en-US" altLang="en-US" sz="2500" dirty="0"/>
          </a:p>
          <a:p>
            <a:pPr lvl="3">
              <a:spcBef>
                <a:spcPts val="1200"/>
              </a:spcBef>
            </a:pPr>
            <a:endParaRPr lang="en-US" altLang="en-US" sz="2500" dirty="0"/>
          </a:p>
          <a:p>
            <a:pPr lvl="3">
              <a:spcBef>
                <a:spcPts val="1200"/>
              </a:spcBef>
            </a:pPr>
            <a:endParaRPr lang="en-US" altLang="en-US" sz="2500" dirty="0"/>
          </a:p>
          <a:p>
            <a:pPr lvl="1">
              <a:spcBef>
                <a:spcPts val="1200"/>
              </a:spcBef>
              <a:buFont typeface="+mj-lt"/>
              <a:buAutoNum type="arabicPeriod" startAt="4"/>
            </a:pPr>
            <a:r>
              <a:rPr lang="en-US" altLang="en-US" dirty="0" smtClean="0"/>
              <a:t>Redo </a:t>
            </a:r>
            <a:r>
              <a:rPr lang="en-US" altLang="en-US" dirty="0"/>
              <a:t>data will be generated and applied at the standby site to plug the tablespace into the standby database.</a:t>
            </a:r>
          </a:p>
        </p:txBody>
      </p:sp>
      <p:sp>
        <p:nvSpPr>
          <p:cNvPr id="15369" name="Rectangle 5"/>
          <p:cNvSpPr>
            <a:spLocks noGrp="1" noChangeArrowheads="1"/>
          </p:cNvSpPr>
          <p:nvPr>
            <p:ph type="title"/>
          </p:nvPr>
        </p:nvSpPr>
        <p:spPr/>
        <p:txBody>
          <a:bodyPr/>
          <a:lstStyle/>
          <a:p>
            <a:r>
              <a:rPr lang="en-US" altLang="en-US" dirty="0">
                <a:latin typeface="+mj-lt"/>
              </a:rPr>
              <a:t>Action Required on Physical Standby</a:t>
            </a:r>
          </a:p>
        </p:txBody>
      </p:sp>
      <p:sp>
        <p:nvSpPr>
          <p:cNvPr id="8"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3949581"/>
            <a:ext cx="138684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SYSTEM SET STANDBY_FILE_MANAGEMENT = MANUAL;</a:t>
            </a:r>
          </a:p>
          <a:p>
            <a:r>
              <a:rPr lang="en-US" altLang="en-US" sz="3000" b="1" dirty="0">
                <a:latin typeface="Courier New" panose="02070309020205020404" pitchFamily="49" charset="0"/>
                <a:cs typeface="Times New Roman" panose="02020603050405020304" pitchFamily="18" charset="0"/>
              </a:rPr>
              <a:t>SQL&gt; ALTER DATABASE RENAME FILE ...</a:t>
            </a:r>
          </a:p>
        </p:txBody>
      </p:sp>
      <p:sp>
        <p:nvSpPr>
          <p:cNvPr id="9"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5788502"/>
            <a:ext cx="13868400" cy="15244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rPr>
              <a:t>$ impdp system dumpfile=ttstest.dmp directory=data_pump_dir </a:t>
            </a:r>
          </a:p>
          <a:p>
            <a:r>
              <a:rPr lang="en-US" altLang="en-US" sz="3000" b="1" dirty="0">
                <a:latin typeface="Courier New" panose="02070309020205020404" pitchFamily="49" charset="0"/>
              </a:rPr>
              <a:t>transport_datafiles='+DATA/boston/datafile/ttstest01.dbf' </a:t>
            </a:r>
          </a:p>
          <a:p>
            <a:r>
              <a:rPr lang="en-US" altLang="en-US" sz="3000" b="1" dirty="0">
                <a:latin typeface="Courier New" panose="02070309020205020404" pitchFamily="49" charset="0"/>
              </a:rPr>
              <a:t>logfile=tts_import.log </a:t>
            </a:r>
            <a:endParaRPr lang="en-US" altLang="en-US" sz="3000" b="1"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3789173604"/>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r>
              <a:rPr lang="en-US" altLang="en-US" dirty="0">
                <a:latin typeface="+mj-lt"/>
              </a:rPr>
              <a:t>Scenario 3: Renaming a Data File in the Primary Database</a:t>
            </a:r>
          </a:p>
        </p:txBody>
      </p:sp>
      <p:sp>
        <p:nvSpPr>
          <p:cNvPr id="19459" name="Rectangle 6"/>
          <p:cNvSpPr>
            <a:spLocks noGrp="1" noChangeArrowheads="1"/>
          </p:cNvSpPr>
          <p:nvPr>
            <p:ph idx="1"/>
          </p:nvPr>
        </p:nvSpPr>
        <p:spPr>
          <a:xfrm>
            <a:off x="933451" y="2552700"/>
            <a:ext cx="16421100" cy="3446068"/>
          </a:xfrm>
        </p:spPr>
        <p:txBody>
          <a:bodyPr/>
          <a:lstStyle/>
          <a:p>
            <a:pPr indent="-573088">
              <a:spcBef>
                <a:spcPts val="1200"/>
              </a:spcBef>
            </a:pPr>
            <a:r>
              <a:rPr lang="en-US" dirty="0"/>
              <a:t>Assumptions</a:t>
            </a:r>
            <a:r>
              <a:rPr lang="en-US" altLang="en-US" dirty="0"/>
              <a:t>:</a:t>
            </a:r>
          </a:p>
          <a:p>
            <a:pPr lvl="1">
              <a:spcBef>
                <a:spcPts val="1200"/>
              </a:spcBef>
              <a:buFont typeface="Arial" panose="020B0604020202020204" pitchFamily="34" charset="0"/>
              <a:buChar char="•"/>
            </a:pPr>
            <a:r>
              <a:rPr lang="en-US" altLang="en-US" dirty="0"/>
              <a:t>Rename one or more data files in the primary database.</a:t>
            </a:r>
          </a:p>
          <a:p>
            <a:pPr lvl="1">
              <a:spcBef>
                <a:spcPts val="1200"/>
              </a:spcBef>
              <a:buFont typeface="Arial" panose="020B0604020202020204" pitchFamily="34" charset="0"/>
              <a:buChar char="•"/>
            </a:pPr>
            <a:r>
              <a:rPr lang="en-US" altLang="en-US" dirty="0"/>
              <a:t>Or move a data file online in the primary database.</a:t>
            </a:r>
          </a:p>
        </p:txBody>
      </p:sp>
      <p:grpSp>
        <p:nvGrpSpPr>
          <p:cNvPr id="19460" name="Group 5"/>
          <p:cNvGrpSpPr>
            <a:grpSpLocks/>
          </p:cNvGrpSpPr>
          <p:nvPr/>
        </p:nvGrpSpPr>
        <p:grpSpPr bwMode="auto">
          <a:xfrm>
            <a:off x="2857501" y="4750712"/>
            <a:ext cx="12573000" cy="5117188"/>
            <a:chOff x="381000" y="2667000"/>
            <a:chExt cx="8382000" cy="3411458"/>
          </a:xfrm>
        </p:grpSpPr>
        <p:sp>
          <p:nvSpPr>
            <p:cNvPr id="19461" name="Text Box 13"/>
            <p:cNvSpPr txBox="1">
              <a:spLocks noChangeArrowheads="1"/>
            </p:cNvSpPr>
            <p:nvPr/>
          </p:nvSpPr>
          <p:spPr bwMode="auto">
            <a:xfrm>
              <a:off x="7240597" y="2676525"/>
              <a:ext cx="824157" cy="512961"/>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sp>
          <p:nvSpPr>
            <p:cNvPr id="19462" name="Text Box 11"/>
            <p:cNvSpPr txBox="1">
              <a:spLocks noChangeArrowheads="1"/>
            </p:cNvSpPr>
            <p:nvPr/>
          </p:nvSpPr>
          <p:spPr bwMode="auto">
            <a:xfrm>
              <a:off x="1259593" y="2667000"/>
              <a:ext cx="930275" cy="512961"/>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grpSp>
          <p:nvGrpSpPr>
            <p:cNvPr id="19463" name="Group 1"/>
            <p:cNvGrpSpPr>
              <a:grpSpLocks/>
            </p:cNvGrpSpPr>
            <p:nvPr/>
          </p:nvGrpSpPr>
          <p:grpSpPr bwMode="auto">
            <a:xfrm>
              <a:off x="685869" y="4964861"/>
              <a:ext cx="781286" cy="609601"/>
              <a:chOff x="685869" y="4964861"/>
              <a:chExt cx="781286" cy="609601"/>
            </a:xfrm>
          </p:grpSpPr>
          <p:sp>
            <p:nvSpPr>
              <p:cNvPr id="19485" name="Rectangle 17"/>
              <p:cNvSpPr>
                <a:spLocks noChangeArrowheads="1"/>
              </p:cNvSpPr>
              <p:nvPr/>
            </p:nvSpPr>
            <p:spPr bwMode="gray">
              <a:xfrm>
                <a:off x="685869" y="5089149"/>
                <a:ext cx="781286" cy="363985"/>
              </a:xfrm>
              <a:prstGeom prst="rect">
                <a:avLst/>
              </a:prstGeom>
              <a:gradFill rotWithShape="0">
                <a:gsLst>
                  <a:gs pos="0">
                    <a:srgbClr val="47B0FF"/>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9486" name="Oval 18"/>
              <p:cNvSpPr>
                <a:spLocks noChangeArrowheads="1"/>
              </p:cNvSpPr>
              <p:nvPr/>
            </p:nvSpPr>
            <p:spPr bwMode="gray">
              <a:xfrm>
                <a:off x="685869" y="4964861"/>
                <a:ext cx="781286" cy="233779"/>
              </a:xfrm>
              <a:prstGeom prst="ellipse">
                <a:avLst/>
              </a:prstGeom>
              <a:solidFill>
                <a:srgbClr val="47B0FF"/>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9487" name="Oval 19"/>
              <p:cNvSpPr>
                <a:spLocks noChangeArrowheads="1"/>
              </p:cNvSpPr>
              <p:nvPr/>
            </p:nvSpPr>
            <p:spPr bwMode="gray">
              <a:xfrm>
                <a:off x="685869" y="5340683"/>
                <a:ext cx="781286" cy="233779"/>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grpSp>
          <p:nvGrpSpPr>
            <p:cNvPr id="19464" name="Group 2"/>
            <p:cNvGrpSpPr>
              <a:grpSpLocks/>
            </p:cNvGrpSpPr>
            <p:nvPr/>
          </p:nvGrpSpPr>
          <p:grpSpPr bwMode="auto">
            <a:xfrm>
              <a:off x="5334069" y="4961884"/>
              <a:ext cx="781286" cy="609601"/>
              <a:chOff x="5334069" y="4961884"/>
              <a:chExt cx="781286" cy="609601"/>
            </a:xfrm>
          </p:grpSpPr>
          <p:sp>
            <p:nvSpPr>
              <p:cNvPr id="19482" name="Rectangle 17"/>
              <p:cNvSpPr>
                <a:spLocks noChangeArrowheads="1"/>
              </p:cNvSpPr>
              <p:nvPr/>
            </p:nvSpPr>
            <p:spPr bwMode="gray">
              <a:xfrm>
                <a:off x="5334069" y="5086172"/>
                <a:ext cx="781286" cy="363985"/>
              </a:xfrm>
              <a:prstGeom prst="rect">
                <a:avLst/>
              </a:prstGeom>
              <a:gradFill rotWithShape="0">
                <a:gsLst>
                  <a:gs pos="0">
                    <a:srgbClr val="47B0FF"/>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9483" name="Oval 18"/>
              <p:cNvSpPr>
                <a:spLocks noChangeArrowheads="1"/>
              </p:cNvSpPr>
              <p:nvPr/>
            </p:nvSpPr>
            <p:spPr bwMode="gray">
              <a:xfrm>
                <a:off x="5334069" y="4961884"/>
                <a:ext cx="781286" cy="233779"/>
              </a:xfrm>
              <a:prstGeom prst="ellipse">
                <a:avLst/>
              </a:prstGeom>
              <a:solidFill>
                <a:srgbClr val="47B0FF"/>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19484" name="Oval 19"/>
              <p:cNvSpPr>
                <a:spLocks noChangeArrowheads="1"/>
              </p:cNvSpPr>
              <p:nvPr/>
            </p:nvSpPr>
            <p:spPr bwMode="gray">
              <a:xfrm>
                <a:off x="5334069" y="5337706"/>
                <a:ext cx="781286" cy="233779"/>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sp>
          <p:nvSpPr>
            <p:cNvPr id="19465" name="Text Box 14"/>
            <p:cNvSpPr txBox="1">
              <a:spLocks noChangeArrowheads="1"/>
            </p:cNvSpPr>
            <p:nvPr/>
          </p:nvSpPr>
          <p:spPr bwMode="auto">
            <a:xfrm>
              <a:off x="5334000" y="5187950"/>
              <a:ext cx="8382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TBS1</a:t>
              </a:r>
            </a:p>
          </p:txBody>
        </p:sp>
        <p:sp>
          <p:nvSpPr>
            <p:cNvPr id="19466" name="Text Box 14"/>
            <p:cNvSpPr txBox="1">
              <a:spLocks noChangeArrowheads="1"/>
            </p:cNvSpPr>
            <p:nvPr/>
          </p:nvSpPr>
          <p:spPr bwMode="auto">
            <a:xfrm>
              <a:off x="685800" y="5191125"/>
              <a:ext cx="8382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TBS1</a:t>
              </a:r>
            </a:p>
          </p:txBody>
        </p:sp>
        <p:pic>
          <p:nvPicPr>
            <p:cNvPr id="19467" name="Picture 5" descr="icon01_c02"/>
            <p:cNvPicPr>
              <a:picLocks noChangeAspect="1" noChangeArrowheads="1"/>
            </p:cNvPicPr>
            <p:nvPr/>
          </p:nvPicPr>
          <p:blipFill>
            <a:blip r:embed="rId3">
              <a:extLst>
                <a:ext uri="{28A0092B-C50C-407E-A947-70E740481C1C}">
                  <a14:useLocalDpi xmlns:a14="http://schemas.microsoft.com/office/drawing/2010/main" val="0"/>
                </a:ext>
              </a:extLst>
            </a:blip>
            <a:srcRect t="29866" b="-1546"/>
            <a:stretch>
              <a:fillRect/>
            </a:stretch>
          </p:blipFill>
          <p:spPr bwMode="auto">
            <a:xfrm>
              <a:off x="7230278" y="3200400"/>
              <a:ext cx="871538"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Text Box 15"/>
            <p:cNvSpPr txBox="1">
              <a:spLocks noChangeArrowheads="1"/>
            </p:cNvSpPr>
            <p:nvPr/>
          </p:nvSpPr>
          <p:spPr bwMode="auto">
            <a:xfrm>
              <a:off x="7289771" y="3960697"/>
              <a:ext cx="752557"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london</a:t>
              </a:r>
            </a:p>
          </p:txBody>
        </p:sp>
        <p:pic>
          <p:nvPicPr>
            <p:cNvPr id="19469" name="Picture 4" descr="icon01_a02"/>
            <p:cNvPicPr>
              <a:picLocks noChangeAspect="1" noChangeArrowheads="1"/>
            </p:cNvPicPr>
            <p:nvPr/>
          </p:nvPicPr>
          <p:blipFill>
            <a:blip r:embed="rId4">
              <a:extLst>
                <a:ext uri="{28A0092B-C50C-407E-A947-70E740481C1C}">
                  <a14:useLocalDpi xmlns:a14="http://schemas.microsoft.com/office/drawing/2010/main" val="0"/>
                </a:ext>
              </a:extLst>
            </a:blip>
            <a:srcRect t="27754" b="-4553"/>
            <a:stretch>
              <a:fillRect/>
            </a:stretch>
          </p:blipFill>
          <p:spPr bwMode="auto">
            <a:xfrm>
              <a:off x="1288961" y="3200400"/>
              <a:ext cx="871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0" name="Text Box 14"/>
            <p:cNvSpPr txBox="1">
              <a:spLocks noChangeArrowheads="1"/>
            </p:cNvSpPr>
            <p:nvPr/>
          </p:nvSpPr>
          <p:spPr bwMode="auto">
            <a:xfrm>
              <a:off x="1222770" y="3960697"/>
              <a:ext cx="100392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boston</a:t>
              </a:r>
            </a:p>
          </p:txBody>
        </p:sp>
        <p:sp>
          <p:nvSpPr>
            <p:cNvPr id="32" name="Rectangle 41"/>
            <p:cNvSpPr>
              <a:spLocks noChangeArrowheads="1"/>
            </p:cNvSpPr>
            <p:nvPr/>
          </p:nvSpPr>
          <p:spPr bwMode="gray">
            <a:xfrm>
              <a:off x="457200" y="4800600"/>
              <a:ext cx="1295400" cy="914400"/>
            </a:xfrm>
            <a:prstGeom prst="rect">
              <a:avLst/>
            </a:prstGeom>
            <a:noFill/>
            <a:ln w="28575">
              <a:solidFill>
                <a:schemeClr val="bg1">
                  <a:lumMod val="50000"/>
                </a:schemeClr>
              </a:solidFill>
              <a:prstDash val="sysDash"/>
              <a:miter lim="800000"/>
              <a:headEnd type="none" w="sm" len="sm"/>
              <a:tailEnd type="none" w="med" len="sm"/>
            </a:ln>
          </p:spPr>
          <p:txBody>
            <a:bodyPr wrap="none" anchor="ctr"/>
            <a:lstStyle/>
            <a:p>
              <a:pPr>
                <a:defRPr/>
              </a:pPr>
              <a:endParaRPr lang="en-US" sz="2200" dirty="0">
                <a:latin typeface="Arial" charset="0"/>
                <a:cs typeface="Arial" charset="0"/>
              </a:endParaRPr>
            </a:p>
          </p:txBody>
        </p:sp>
        <p:cxnSp>
          <p:nvCxnSpPr>
            <p:cNvPr id="19472" name="Straight Arrow Connector 56"/>
            <p:cNvCxnSpPr>
              <a:cxnSpLocks noChangeShapeType="1"/>
            </p:cNvCxnSpPr>
            <p:nvPr/>
          </p:nvCxnSpPr>
          <p:spPr bwMode="auto">
            <a:xfrm>
              <a:off x="2286000" y="2941638"/>
              <a:ext cx="48006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19473" name="TextBox 27"/>
            <p:cNvSpPr txBox="1">
              <a:spLocks noChangeArrowheads="1"/>
            </p:cNvSpPr>
            <p:nvPr/>
          </p:nvSpPr>
          <p:spPr bwMode="auto">
            <a:xfrm>
              <a:off x="381000" y="5791200"/>
              <a:ext cx="15240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t>/u01/HP/boston</a:t>
              </a:r>
            </a:p>
          </p:txBody>
        </p:sp>
        <p:sp>
          <p:nvSpPr>
            <p:cNvPr id="35" name="Rectangle 41"/>
            <p:cNvSpPr>
              <a:spLocks noChangeArrowheads="1"/>
            </p:cNvSpPr>
            <p:nvPr/>
          </p:nvSpPr>
          <p:spPr bwMode="gray">
            <a:xfrm>
              <a:off x="2667000" y="4800600"/>
              <a:ext cx="1295400" cy="914400"/>
            </a:xfrm>
            <a:prstGeom prst="rect">
              <a:avLst/>
            </a:prstGeom>
            <a:noFill/>
            <a:ln w="28575">
              <a:solidFill>
                <a:schemeClr val="bg1">
                  <a:lumMod val="50000"/>
                </a:schemeClr>
              </a:solidFill>
              <a:prstDash val="sysDash"/>
              <a:miter lim="800000"/>
              <a:headEnd type="none" w="sm" len="sm"/>
              <a:tailEnd type="none" w="med" len="sm"/>
            </a:ln>
          </p:spPr>
          <p:txBody>
            <a:bodyPr wrap="none" anchor="ctr"/>
            <a:lstStyle/>
            <a:p>
              <a:pPr>
                <a:defRPr/>
              </a:pPr>
              <a:endParaRPr lang="en-US" sz="2200" dirty="0">
                <a:latin typeface="Arial" charset="0"/>
                <a:cs typeface="Arial" charset="0"/>
              </a:endParaRPr>
            </a:p>
          </p:txBody>
        </p:sp>
        <p:sp>
          <p:nvSpPr>
            <p:cNvPr id="19475" name="TextBox 35"/>
            <p:cNvSpPr txBox="1">
              <a:spLocks noChangeArrowheads="1"/>
            </p:cNvSpPr>
            <p:nvPr/>
          </p:nvSpPr>
          <p:spPr bwMode="auto">
            <a:xfrm>
              <a:off x="2590800" y="5791200"/>
              <a:ext cx="15240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t>/u01/HC/boston</a:t>
              </a:r>
            </a:p>
          </p:txBody>
        </p:sp>
        <p:cxnSp>
          <p:nvCxnSpPr>
            <p:cNvPr id="19476" name="Straight Arrow Connector 40"/>
            <p:cNvCxnSpPr>
              <a:cxnSpLocks noChangeShapeType="1"/>
              <a:stCxn id="32" idx="3"/>
              <a:endCxn id="35" idx="1"/>
            </p:cNvCxnSpPr>
            <p:nvPr/>
          </p:nvCxnSpPr>
          <p:spPr bwMode="auto">
            <a:xfrm>
              <a:off x="1752600" y="5257800"/>
              <a:ext cx="9144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47" name="Rectangle 41"/>
            <p:cNvSpPr>
              <a:spLocks noChangeArrowheads="1"/>
            </p:cNvSpPr>
            <p:nvPr/>
          </p:nvSpPr>
          <p:spPr bwMode="gray">
            <a:xfrm>
              <a:off x="5105400" y="4797425"/>
              <a:ext cx="1295400" cy="914400"/>
            </a:xfrm>
            <a:prstGeom prst="rect">
              <a:avLst/>
            </a:prstGeom>
            <a:noFill/>
            <a:ln w="28575">
              <a:solidFill>
                <a:schemeClr val="bg1">
                  <a:lumMod val="50000"/>
                </a:schemeClr>
              </a:solidFill>
              <a:prstDash val="sysDash"/>
              <a:miter lim="800000"/>
              <a:headEnd type="none" w="sm" len="sm"/>
              <a:tailEnd type="none" w="med" len="sm"/>
            </a:ln>
          </p:spPr>
          <p:txBody>
            <a:bodyPr wrap="none" anchor="ctr"/>
            <a:lstStyle/>
            <a:p>
              <a:pPr>
                <a:defRPr/>
              </a:pPr>
              <a:endParaRPr lang="en-US" sz="2200" dirty="0">
                <a:latin typeface="Arial" charset="0"/>
                <a:cs typeface="Arial" charset="0"/>
              </a:endParaRPr>
            </a:p>
          </p:txBody>
        </p:sp>
        <p:sp>
          <p:nvSpPr>
            <p:cNvPr id="19478" name="TextBox 47"/>
            <p:cNvSpPr txBox="1">
              <a:spLocks noChangeArrowheads="1"/>
            </p:cNvSpPr>
            <p:nvPr/>
          </p:nvSpPr>
          <p:spPr bwMode="auto">
            <a:xfrm>
              <a:off x="5029200" y="5788025"/>
              <a:ext cx="15240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t>/u01/HP/london</a:t>
              </a:r>
            </a:p>
          </p:txBody>
        </p:sp>
        <p:sp>
          <p:nvSpPr>
            <p:cNvPr id="49" name="Rectangle 41"/>
            <p:cNvSpPr>
              <a:spLocks noChangeArrowheads="1"/>
            </p:cNvSpPr>
            <p:nvPr/>
          </p:nvSpPr>
          <p:spPr bwMode="gray">
            <a:xfrm>
              <a:off x="7315200" y="4797425"/>
              <a:ext cx="1295400" cy="914400"/>
            </a:xfrm>
            <a:prstGeom prst="rect">
              <a:avLst/>
            </a:prstGeom>
            <a:noFill/>
            <a:ln w="28575">
              <a:solidFill>
                <a:schemeClr val="bg1">
                  <a:lumMod val="50000"/>
                </a:schemeClr>
              </a:solidFill>
              <a:prstDash val="sysDash"/>
              <a:miter lim="800000"/>
              <a:headEnd type="none" w="sm" len="sm"/>
              <a:tailEnd type="none" w="med" len="sm"/>
            </a:ln>
          </p:spPr>
          <p:txBody>
            <a:bodyPr wrap="none" anchor="ctr"/>
            <a:lstStyle/>
            <a:p>
              <a:pPr>
                <a:defRPr/>
              </a:pPr>
              <a:endParaRPr lang="en-US" sz="2200" dirty="0">
                <a:latin typeface="Arial" charset="0"/>
                <a:cs typeface="Arial" charset="0"/>
              </a:endParaRPr>
            </a:p>
          </p:txBody>
        </p:sp>
        <p:sp>
          <p:nvSpPr>
            <p:cNvPr id="19480" name="TextBox 49"/>
            <p:cNvSpPr txBox="1">
              <a:spLocks noChangeArrowheads="1"/>
            </p:cNvSpPr>
            <p:nvPr/>
          </p:nvSpPr>
          <p:spPr bwMode="auto">
            <a:xfrm>
              <a:off x="7239000" y="5788025"/>
              <a:ext cx="15240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t>/u01/HC/london</a:t>
              </a:r>
            </a:p>
          </p:txBody>
        </p:sp>
        <p:cxnSp>
          <p:nvCxnSpPr>
            <p:cNvPr id="19481" name="Straight Arrow Connector 51"/>
            <p:cNvCxnSpPr>
              <a:cxnSpLocks noChangeShapeType="1"/>
              <a:stCxn id="47" idx="3"/>
              <a:endCxn id="49" idx="1"/>
            </p:cNvCxnSpPr>
            <p:nvPr/>
          </p:nvCxnSpPr>
          <p:spPr bwMode="auto">
            <a:xfrm>
              <a:off x="6400800" y="5254625"/>
              <a:ext cx="9144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605200362"/>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6" name="Content Placeholder 7"/>
          <p:cNvSpPr>
            <a:spLocks noGrp="1"/>
          </p:cNvSpPr>
          <p:nvPr>
            <p:ph idx="1"/>
          </p:nvPr>
        </p:nvSpPr>
        <p:spPr>
          <a:xfrm>
            <a:off x="947193" y="2095500"/>
            <a:ext cx="16407358" cy="6333012"/>
          </a:xfrm>
        </p:spPr>
        <p:txBody>
          <a:bodyPr/>
          <a:lstStyle/>
          <a:p>
            <a:pPr lvl="1">
              <a:spcBef>
                <a:spcPts val="0"/>
              </a:spcBef>
              <a:buFont typeface="Arial" panose="020B0604020202020204" pitchFamily="34" charset="0"/>
              <a:buAutoNum type="arabicPeriod"/>
            </a:pPr>
            <a:r>
              <a:rPr lang="en-US" altLang="en-US" dirty="0" smtClean="0"/>
              <a:t>Move the data file in the primary database online:</a:t>
            </a:r>
            <a:br>
              <a:rPr lang="en-US" altLang="en-US" dirty="0" smtClean="0"/>
            </a:br>
            <a:r>
              <a:rPr lang="en-US" altLang="en-US" dirty="0" smtClean="0"/>
              <a:t/>
            </a:r>
            <a:br>
              <a:rPr lang="en-US" altLang="en-US" dirty="0" smtClean="0"/>
            </a:br>
            <a:r>
              <a:rPr lang="en-US" altLang="en-US" dirty="0" smtClean="0"/>
              <a:t/>
            </a:r>
            <a:br>
              <a:rPr lang="en-US" altLang="en-US" dirty="0" smtClean="0"/>
            </a:br>
            <a:endParaRPr lang="en-US" altLang="en-US" sz="1400" dirty="0" smtClean="0"/>
          </a:p>
          <a:p>
            <a:pPr lvl="1">
              <a:spcBef>
                <a:spcPts val="0"/>
              </a:spcBef>
              <a:buFont typeface="Arial" panose="020B0604020202020204" pitchFamily="34" charset="0"/>
              <a:buAutoNum type="arabicPeriod"/>
            </a:pPr>
            <a:r>
              <a:rPr lang="en-US" altLang="en-US" dirty="0" smtClean="0"/>
              <a:t>On the standby database, note that the </a:t>
            </a:r>
            <a:r>
              <a:rPr lang="en-US" altLang="en-US" dirty="0" smtClean="0">
                <a:latin typeface="Courier New" panose="02070309020205020404" pitchFamily="49" charset="0"/>
                <a:cs typeface="Courier New" panose="02070309020205020404" pitchFamily="49" charset="0"/>
              </a:rPr>
              <a:t>STANDBY_FILE_MANAGEMENT</a:t>
            </a:r>
            <a:r>
              <a:rPr lang="en-US" altLang="en-US" dirty="0" smtClean="0"/>
              <a:t> database initialization parameter must be set to </a:t>
            </a:r>
            <a:r>
              <a:rPr lang="en-US" altLang="en-US" dirty="0" smtClean="0">
                <a:latin typeface="Courier New" panose="02070309020205020404" pitchFamily="49" charset="0"/>
                <a:cs typeface="Courier New" panose="02070309020205020404" pitchFamily="49" charset="0"/>
              </a:rPr>
              <a:t>MANUAL</a:t>
            </a:r>
            <a:r>
              <a:rPr lang="en-US" altLang="en-US" dirty="0" smtClean="0"/>
              <a:t>.</a:t>
            </a:r>
          </a:p>
          <a:p>
            <a:pPr lvl="1">
              <a:spcBef>
                <a:spcPts val="1200"/>
              </a:spcBef>
              <a:buFont typeface="Arial" panose="020B0604020202020204" pitchFamily="34" charset="0"/>
              <a:buAutoNum type="arabicPeriod"/>
            </a:pPr>
            <a:r>
              <a:rPr lang="en-US" altLang="en-US" dirty="0" smtClean="0"/>
              <a:t>Connect to the standby database and stop Redo Apply:</a:t>
            </a:r>
          </a:p>
          <a:p>
            <a:pPr marL="112712" lvl="1" indent="0">
              <a:spcBef>
                <a:spcPts val="0"/>
              </a:spcBef>
              <a:buNone/>
            </a:pPr>
            <a:r>
              <a:rPr lang="en-US" altLang="en-US" dirty="0" smtClean="0"/>
              <a:t/>
            </a:r>
            <a:br>
              <a:rPr lang="en-US" altLang="en-US" dirty="0" smtClean="0"/>
            </a:br>
            <a:r>
              <a:rPr lang="en-US" altLang="en-US" dirty="0" smtClean="0"/>
              <a:t/>
            </a:r>
            <a:br>
              <a:rPr lang="en-US" altLang="en-US" dirty="0" smtClean="0"/>
            </a:br>
            <a:endParaRPr lang="en-US" altLang="en-US" sz="1400" dirty="0" smtClean="0"/>
          </a:p>
          <a:p>
            <a:pPr marL="112712" lvl="1" indent="0">
              <a:spcBef>
                <a:spcPts val="0"/>
              </a:spcBef>
              <a:buNone/>
            </a:pPr>
            <a:endParaRPr lang="en-US" altLang="en-US" sz="1400" dirty="0" smtClean="0"/>
          </a:p>
          <a:p>
            <a:pPr lvl="1">
              <a:spcBef>
                <a:spcPts val="0"/>
              </a:spcBef>
              <a:buFont typeface="+mj-lt"/>
              <a:buAutoNum type="arabicPeriod" startAt="4"/>
            </a:pPr>
            <a:r>
              <a:rPr lang="en-US" altLang="en-US" dirty="0" smtClean="0"/>
              <a:t>Open the standby database in read-only mode or start Redo Apply with an Oracle Active Guard license:</a:t>
            </a:r>
            <a:endParaRPr lang="en-US" altLang="en-US" dirty="0"/>
          </a:p>
        </p:txBody>
      </p:sp>
      <p:sp>
        <p:nvSpPr>
          <p:cNvPr id="21517" name="Rectangle 5"/>
          <p:cNvSpPr>
            <a:spLocks noGrp="1" noChangeArrowheads="1"/>
          </p:cNvSpPr>
          <p:nvPr>
            <p:ph type="title"/>
          </p:nvPr>
        </p:nvSpPr>
        <p:spPr/>
        <p:txBody>
          <a:bodyPr/>
          <a:lstStyle/>
          <a:p>
            <a:r>
              <a:rPr lang="en-US" altLang="en-US" smtClean="0"/>
              <a:t>Action Required on Physical Standby</a:t>
            </a:r>
            <a:endParaRPr lang="en-US" altLang="en-US" dirty="0"/>
          </a:p>
        </p:txBody>
      </p:sp>
      <p:sp>
        <p:nvSpPr>
          <p:cNvPr id="11"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2705100"/>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MOVE datafile 5 TO </a:t>
            </a:r>
          </a:p>
          <a:p>
            <a:r>
              <a:rPr lang="en-US" altLang="en-US" sz="3000" b="1" dirty="0">
                <a:latin typeface="Courier New" panose="02070309020205020404" pitchFamily="49" charset="0"/>
                <a:cs typeface="Times New Roman" panose="02020603050405020304" pitchFamily="18" charset="0"/>
              </a:rPr>
              <a:t>'/disk1/oracle/oradata/payroll/tbs_x.dbf';</a:t>
            </a:r>
          </a:p>
        </p:txBody>
      </p:sp>
      <p:sp>
        <p:nvSpPr>
          <p:cNvPr id="12"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5912491"/>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RECOVER MANAGED STANDBY DATABASE CANCEL;</a:t>
            </a:r>
          </a:p>
        </p:txBody>
      </p:sp>
      <p:sp>
        <p:nvSpPr>
          <p:cNvPr id="13"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8504772"/>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OPEN READ ONLY;</a:t>
            </a:r>
          </a:p>
        </p:txBody>
      </p:sp>
    </p:spTree>
    <p:extLst>
      <p:ext uri="{BB962C8B-B14F-4D97-AF65-F5344CB8AC3E}">
        <p14:creationId xmlns:p14="http://schemas.microsoft.com/office/powerpoint/2010/main" val="2334800532"/>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5"/>
          <p:cNvSpPr>
            <a:spLocks noGrp="1" noChangeArrowheads="1"/>
          </p:cNvSpPr>
          <p:nvPr>
            <p:ph type="title"/>
          </p:nvPr>
        </p:nvSpPr>
        <p:spPr/>
        <p:txBody>
          <a:bodyPr/>
          <a:lstStyle/>
          <a:p>
            <a:r>
              <a:rPr lang="en-US" altLang="en-US" dirty="0"/>
              <a:t>Action Required on Physical Standby</a:t>
            </a:r>
          </a:p>
        </p:txBody>
      </p:sp>
      <p:sp>
        <p:nvSpPr>
          <p:cNvPr id="8" name="Content Placeholder 7"/>
          <p:cNvSpPr>
            <a:spLocks noGrp="1"/>
          </p:cNvSpPr>
          <p:nvPr>
            <p:ph idx="1"/>
          </p:nvPr>
        </p:nvSpPr>
        <p:spPr>
          <a:xfrm>
            <a:off x="933451" y="2095500"/>
            <a:ext cx="12315825" cy="7113225"/>
          </a:xfrm>
        </p:spPr>
        <p:txBody>
          <a:bodyPr/>
          <a:lstStyle/>
          <a:p>
            <a:pPr lvl="1" indent="-565150">
              <a:spcBef>
                <a:spcPts val="0"/>
              </a:spcBef>
              <a:buFont typeface="+mj-lt"/>
              <a:buAutoNum type="arabicPeriod" startAt="5"/>
              <a:defRPr/>
            </a:pPr>
            <a:r>
              <a:rPr lang="en-US" dirty="0"/>
              <a:t>Move the data file in the standby database online:</a:t>
            </a:r>
          </a:p>
          <a:p>
            <a:pPr lvl="1">
              <a:spcBef>
                <a:spcPts val="0"/>
              </a:spcBef>
              <a:buFont typeface="+mj-lt"/>
              <a:buAutoNum type="arabicPeriod" startAt="5"/>
              <a:defRPr/>
            </a:pPr>
            <a:endParaRPr lang="en-US" dirty="0"/>
          </a:p>
          <a:p>
            <a:pPr lvl="1">
              <a:spcBef>
                <a:spcPts val="0"/>
              </a:spcBef>
              <a:buFont typeface="+mj-lt"/>
              <a:buAutoNum type="arabicPeriod" startAt="5"/>
              <a:defRPr/>
            </a:pPr>
            <a:endParaRPr lang="en-US" dirty="0"/>
          </a:p>
          <a:p>
            <a:pPr lvl="1">
              <a:spcBef>
                <a:spcPts val="0"/>
              </a:spcBef>
              <a:buFont typeface="+mj-lt"/>
              <a:buAutoNum type="arabicPeriod" startAt="5"/>
              <a:defRPr/>
            </a:pPr>
            <a:endParaRPr lang="en-US" sz="1400" dirty="0"/>
          </a:p>
          <a:p>
            <a:pPr lvl="1" indent="-565150">
              <a:spcBef>
                <a:spcPts val="0"/>
              </a:spcBef>
              <a:buFont typeface="+mj-lt"/>
              <a:buAutoNum type="arabicPeriod" startAt="5"/>
              <a:defRPr/>
            </a:pPr>
            <a:r>
              <a:rPr lang="en-US" dirty="0"/>
              <a:t>Shut down the standby database.</a:t>
            </a:r>
          </a:p>
          <a:p>
            <a:pPr lvl="1" indent="-565150">
              <a:spcBef>
                <a:spcPts val="1200"/>
              </a:spcBef>
              <a:buFont typeface="+mj-lt"/>
              <a:buAutoNum type="arabicPeriod" startAt="5"/>
              <a:defRPr/>
            </a:pPr>
            <a:r>
              <a:rPr lang="en-US" dirty="0"/>
              <a:t>Start and mount the standby database.</a:t>
            </a:r>
          </a:p>
          <a:p>
            <a:pPr lvl="1" indent="-565150">
              <a:spcBef>
                <a:spcPts val="1200"/>
              </a:spcBef>
              <a:buFont typeface="+mj-lt"/>
              <a:buAutoNum type="arabicPeriod" startAt="5"/>
              <a:defRPr/>
            </a:pPr>
            <a:r>
              <a:rPr lang="en-US" dirty="0"/>
              <a:t>Restart Redo Apply:</a:t>
            </a:r>
          </a:p>
          <a:p>
            <a:pPr lvl="1">
              <a:spcBef>
                <a:spcPts val="0"/>
              </a:spcBef>
              <a:buFont typeface="+mj-lt"/>
              <a:buAutoNum type="arabicPeriod" startAt="5"/>
              <a:defRPr/>
            </a:pPr>
            <a:endParaRPr lang="en-US" dirty="0" smtClean="0"/>
          </a:p>
          <a:p>
            <a:pPr lvl="1">
              <a:spcBef>
                <a:spcPts val="0"/>
              </a:spcBef>
              <a:buFont typeface="+mj-lt"/>
              <a:buAutoNum type="arabicPeriod" startAt="5"/>
              <a:defRPr/>
            </a:pPr>
            <a:endParaRPr lang="en-US" dirty="0"/>
          </a:p>
          <a:p>
            <a:pPr lvl="1">
              <a:spcBef>
                <a:spcPts val="0"/>
              </a:spcBef>
              <a:buFont typeface="+mj-lt"/>
              <a:buAutoNum type="arabicPeriod" startAt="5"/>
              <a:defRPr/>
            </a:pPr>
            <a:endParaRPr lang="en-US" dirty="0"/>
          </a:p>
          <a:p>
            <a:pPr lvl="1" indent="-565150">
              <a:spcBef>
                <a:spcPts val="0"/>
              </a:spcBef>
              <a:buFont typeface="+mj-lt"/>
              <a:buAutoNum type="arabicPeriod" startAt="5"/>
              <a:defRPr/>
            </a:pPr>
            <a:r>
              <a:rPr lang="en-US" dirty="0" smtClean="0"/>
              <a:t>The </a:t>
            </a:r>
            <a:r>
              <a:rPr lang="en-US" dirty="0">
                <a:latin typeface="Courier New" pitchFamily="49" charset="0"/>
                <a:cs typeface="Courier New" pitchFamily="49" charset="0"/>
              </a:rPr>
              <a:t>STANDBY_FILE_MANAGEMENT</a:t>
            </a:r>
            <a:r>
              <a:rPr lang="en-US" dirty="0"/>
              <a:t> database initialization parameter can be reset after moving or renaming a data file. </a:t>
            </a:r>
          </a:p>
          <a:p>
            <a:pPr>
              <a:spcBef>
                <a:spcPts val="0"/>
              </a:spcBef>
              <a:defRPr/>
            </a:pPr>
            <a:endParaRPr lang="en-US" dirty="0"/>
          </a:p>
        </p:txBody>
      </p:sp>
      <p:sp>
        <p:nvSpPr>
          <p:cNvPr id="10"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2706314"/>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MOVE datafile 5 TO </a:t>
            </a:r>
          </a:p>
          <a:p>
            <a:r>
              <a:rPr lang="en-US" altLang="en-US" sz="3000" b="1" dirty="0">
                <a:latin typeface="Courier New" panose="02070309020205020404" pitchFamily="49" charset="0"/>
                <a:cs typeface="Times New Roman" panose="02020603050405020304" pitchFamily="18" charset="0"/>
              </a:rPr>
              <a:t>'/disk1/oracle/oradata/payroll/tbs_x.dbf';</a:t>
            </a:r>
          </a:p>
        </p:txBody>
      </p:sp>
      <p:sp>
        <p:nvSpPr>
          <p:cNvPr id="11"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76400" y="6057900"/>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RECOVER MANAGED STANDBY DATABASE DISCONNECT;</a:t>
            </a:r>
          </a:p>
        </p:txBody>
      </p:sp>
    </p:spTree>
    <p:extLst>
      <p:ext uri="{BB962C8B-B14F-4D97-AF65-F5344CB8AC3E}">
        <p14:creationId xmlns:p14="http://schemas.microsoft.com/office/powerpoint/2010/main" val="2927184946"/>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ltLang="en-US" dirty="0">
                <a:latin typeface="+mj-lt"/>
              </a:rPr>
              <a:t>Scenario 4: Adding or Dropping a Redo File Group</a:t>
            </a:r>
          </a:p>
        </p:txBody>
      </p:sp>
      <p:sp>
        <p:nvSpPr>
          <p:cNvPr id="25603" name="Rectangle 6"/>
          <p:cNvSpPr>
            <a:spLocks noGrp="1" noChangeArrowheads="1"/>
          </p:cNvSpPr>
          <p:nvPr>
            <p:ph idx="1"/>
          </p:nvPr>
        </p:nvSpPr>
        <p:spPr>
          <a:xfrm>
            <a:off x="933451" y="2160456"/>
            <a:ext cx="12315825" cy="1959635"/>
          </a:xfrm>
        </p:spPr>
        <p:txBody>
          <a:bodyPr/>
          <a:lstStyle/>
          <a:p>
            <a:pPr indent="-573088">
              <a:spcBef>
                <a:spcPts val="1200"/>
              </a:spcBef>
            </a:pPr>
            <a:r>
              <a:rPr lang="en-US" dirty="0"/>
              <a:t>Assumption</a:t>
            </a:r>
            <a:r>
              <a:rPr lang="en-US" altLang="en-US" dirty="0"/>
              <a:t>:</a:t>
            </a:r>
          </a:p>
          <a:p>
            <a:pPr lvl="1">
              <a:spcBef>
                <a:spcPts val="1200"/>
              </a:spcBef>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STNADBY_FILE_MANAGEMENT </a:t>
            </a:r>
            <a:r>
              <a:rPr lang="en-US" altLang="en-US" dirty="0">
                <a:latin typeface="+mn-lt"/>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 AUTO</a:t>
            </a:r>
          </a:p>
          <a:p>
            <a:pPr lvl="1">
              <a:spcBef>
                <a:spcPts val="1200"/>
              </a:spcBef>
              <a:buFont typeface="Arial" panose="020B0604020202020204" pitchFamily="34" charset="0"/>
              <a:buChar char="•"/>
            </a:pPr>
            <a:r>
              <a:rPr lang="en-US" altLang="en-US" dirty="0">
                <a:latin typeface="+mn-lt"/>
                <a:cs typeface="Courier New" panose="02070309020205020404" pitchFamily="49" charset="0"/>
              </a:rPr>
              <a:t>Action: Adding or Dropping a Redo File Group</a:t>
            </a:r>
          </a:p>
        </p:txBody>
      </p:sp>
      <p:grpSp>
        <p:nvGrpSpPr>
          <p:cNvPr id="25604" name="Group 2"/>
          <p:cNvGrpSpPr>
            <a:grpSpLocks/>
          </p:cNvGrpSpPr>
          <p:nvPr/>
        </p:nvGrpSpPr>
        <p:grpSpPr bwMode="auto">
          <a:xfrm>
            <a:off x="3952887" y="4310062"/>
            <a:ext cx="10382227" cy="4948238"/>
            <a:chOff x="1181100" y="2895600"/>
            <a:chExt cx="6920716" cy="3299460"/>
          </a:xfrm>
        </p:grpSpPr>
        <p:pic>
          <p:nvPicPr>
            <p:cNvPr id="25605" name="Picture 4" descr="icon01_a02"/>
            <p:cNvPicPr>
              <a:picLocks noChangeAspect="1" noChangeArrowheads="1"/>
            </p:cNvPicPr>
            <p:nvPr/>
          </p:nvPicPr>
          <p:blipFill>
            <a:blip r:embed="rId5">
              <a:extLst>
                <a:ext uri="{28A0092B-C50C-407E-A947-70E740481C1C}">
                  <a14:useLocalDpi xmlns:a14="http://schemas.microsoft.com/office/drawing/2010/main" val="0"/>
                </a:ext>
              </a:extLst>
            </a:blip>
            <a:srcRect t="27591" b="-4390"/>
            <a:stretch>
              <a:fillRect/>
            </a:stretch>
          </p:blipFill>
          <p:spPr bwMode="auto">
            <a:xfrm>
              <a:off x="1247291" y="4823460"/>
              <a:ext cx="871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 Box 14"/>
            <p:cNvSpPr txBox="1">
              <a:spLocks noChangeArrowheads="1"/>
            </p:cNvSpPr>
            <p:nvPr/>
          </p:nvSpPr>
          <p:spPr bwMode="auto">
            <a:xfrm>
              <a:off x="1181100" y="5587391"/>
              <a:ext cx="1003920" cy="2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boston</a:t>
              </a:r>
            </a:p>
          </p:txBody>
        </p:sp>
        <p:grpSp>
          <p:nvGrpSpPr>
            <p:cNvPr id="5" name="PPTShape_5"/>
            <p:cNvGrpSpPr>
              <a:grpSpLocks/>
            </p:cNvGrpSpPr>
            <p:nvPr>
              <p:custDataLst>
                <p:tags r:id="rId1"/>
              </p:custDataLst>
            </p:nvPr>
          </p:nvGrpSpPr>
          <p:grpSpPr bwMode="auto">
            <a:xfrm>
              <a:off x="3657600" y="2895600"/>
              <a:ext cx="533400" cy="465138"/>
              <a:chOff x="1503" y="857"/>
              <a:chExt cx="532" cy="412"/>
            </a:xfrm>
            <a:gradFill>
              <a:gsLst>
                <a:gs pos="0">
                  <a:srgbClr val="92D050"/>
                </a:gs>
                <a:gs pos="50000">
                  <a:schemeClr val="accent1">
                    <a:shade val="67500"/>
                    <a:satMod val="115000"/>
                  </a:schemeClr>
                </a:gs>
                <a:gs pos="100000">
                  <a:schemeClr val="accent1">
                    <a:shade val="100000"/>
                    <a:satMod val="115000"/>
                  </a:schemeClr>
                </a:gs>
              </a:gsLst>
              <a:lin ang="5400000" scaled="0"/>
            </a:gradFill>
          </p:grpSpPr>
          <p:sp>
            <p:nvSpPr>
              <p:cNvPr id="38" name="Rectangle 29"/>
              <p:cNvSpPr>
                <a:spLocks noChangeArrowheads="1"/>
              </p:cNvSpPr>
              <p:nvPr/>
            </p:nvSpPr>
            <p:spPr bwMode="gray">
              <a:xfrm>
                <a:off x="1503" y="940"/>
                <a:ext cx="532" cy="246"/>
              </a:xfrm>
              <a:prstGeom prst="rect">
                <a:avLst/>
              </a:prstGeom>
              <a:gradFill>
                <a:gsLst>
                  <a:gs pos="0">
                    <a:srgbClr val="92D050"/>
                  </a:gs>
                  <a:gs pos="100000">
                    <a:srgbClr val="D9D9D9"/>
                  </a:gs>
                </a:gsLst>
                <a:lin ang="5400000" scaled="0"/>
              </a:gradFill>
              <a:ln w="3175">
                <a:solidFill>
                  <a:schemeClr val="folHlink"/>
                </a:solidFill>
                <a:miter lim="800000"/>
                <a:headEnd/>
                <a:tailEnd/>
              </a:ln>
              <a:effectLst/>
            </p:spPr>
            <p:txBody>
              <a:bodyPr wrap="none" anchor="ctr"/>
              <a:lstStyle/>
              <a:p>
                <a:pPr>
                  <a:buFont typeface="Arial" charset="0"/>
                  <a:buNone/>
                  <a:defRPr/>
                </a:pPr>
                <a:endParaRPr lang="en-US" sz="2200" dirty="0">
                  <a:latin typeface="Arial" charset="0"/>
                </a:endParaRPr>
              </a:p>
            </p:txBody>
          </p:sp>
          <p:sp>
            <p:nvSpPr>
              <p:cNvPr id="39" name="Oval 30"/>
              <p:cNvSpPr>
                <a:spLocks noChangeArrowheads="1"/>
              </p:cNvSpPr>
              <p:nvPr/>
            </p:nvSpPr>
            <p:spPr bwMode="gray">
              <a:xfrm>
                <a:off x="1503" y="857"/>
                <a:ext cx="532" cy="158"/>
              </a:xfrm>
              <a:prstGeom prst="ellipse">
                <a:avLst/>
              </a:prstGeom>
              <a:solidFill>
                <a:srgbClr val="92D050"/>
              </a:solidFill>
              <a:ln w="3175">
                <a:solidFill>
                  <a:schemeClr val="folHlink"/>
                </a:solidFill>
                <a:round/>
                <a:headEnd/>
                <a:tailEnd/>
              </a:ln>
              <a:effectLst/>
            </p:spPr>
            <p:txBody>
              <a:bodyPr wrap="none" anchor="ctr"/>
              <a:lstStyle/>
              <a:p>
                <a:pPr>
                  <a:buFont typeface="Arial" charset="0"/>
                  <a:buNone/>
                  <a:defRPr/>
                </a:pPr>
                <a:endParaRPr lang="en-US" sz="2200" dirty="0">
                  <a:latin typeface="Arial" charset="0"/>
                </a:endParaRPr>
              </a:p>
            </p:txBody>
          </p:sp>
          <p:sp>
            <p:nvSpPr>
              <p:cNvPr id="40" name="Oval 31"/>
              <p:cNvSpPr>
                <a:spLocks noChangeArrowheads="1"/>
              </p:cNvSpPr>
              <p:nvPr/>
            </p:nvSpPr>
            <p:spPr bwMode="gray">
              <a:xfrm>
                <a:off x="1503" y="1111"/>
                <a:ext cx="532" cy="158"/>
              </a:xfrm>
              <a:prstGeom prst="ellipse">
                <a:avLst/>
              </a:prstGeom>
              <a:solidFill>
                <a:srgbClr val="D9D9D9"/>
              </a:solidFill>
              <a:ln w="3175">
                <a:solidFill>
                  <a:schemeClr val="folHlink"/>
                </a:solidFill>
                <a:round/>
                <a:headEnd/>
                <a:tailEnd/>
              </a:ln>
              <a:effectLst/>
            </p:spPr>
            <p:txBody>
              <a:bodyPr wrap="none" anchor="ctr"/>
              <a:lstStyle/>
              <a:p>
                <a:pPr>
                  <a:buFont typeface="Arial" charset="0"/>
                  <a:buNone/>
                  <a:defRPr/>
                </a:pPr>
                <a:endParaRPr lang="en-US" sz="2200" dirty="0">
                  <a:latin typeface="Arial" charset="0"/>
                </a:endParaRPr>
              </a:p>
            </p:txBody>
          </p:sp>
        </p:grpSp>
        <p:sp>
          <p:nvSpPr>
            <p:cNvPr id="25608" name="Text Box 14"/>
            <p:cNvSpPr txBox="1">
              <a:spLocks noChangeArrowheads="1"/>
            </p:cNvSpPr>
            <p:nvPr/>
          </p:nvSpPr>
          <p:spPr bwMode="auto">
            <a:xfrm>
              <a:off x="3581400" y="3044878"/>
              <a:ext cx="685800" cy="2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LOG</a:t>
              </a:r>
            </a:p>
          </p:txBody>
        </p:sp>
        <p:pic>
          <p:nvPicPr>
            <p:cNvPr id="25609" name="Picture 5" descr="icon01_c02"/>
            <p:cNvPicPr>
              <a:picLocks noChangeAspect="1" noChangeArrowheads="1"/>
            </p:cNvPicPr>
            <p:nvPr/>
          </p:nvPicPr>
          <p:blipFill>
            <a:blip r:embed="rId6">
              <a:extLst>
                <a:ext uri="{28A0092B-C50C-407E-A947-70E740481C1C}">
                  <a14:useLocalDpi xmlns:a14="http://schemas.microsoft.com/office/drawing/2010/main" val="0"/>
                </a:ext>
              </a:extLst>
            </a:blip>
            <a:srcRect t="31590" b="-3271"/>
            <a:stretch>
              <a:fillRect/>
            </a:stretch>
          </p:blipFill>
          <p:spPr bwMode="auto">
            <a:xfrm>
              <a:off x="7230278" y="4869180"/>
              <a:ext cx="871538"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 Box 15"/>
            <p:cNvSpPr txBox="1">
              <a:spLocks noChangeArrowheads="1"/>
            </p:cNvSpPr>
            <p:nvPr/>
          </p:nvSpPr>
          <p:spPr bwMode="auto">
            <a:xfrm>
              <a:off x="7289811" y="5587391"/>
              <a:ext cx="752473" cy="2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london</a:t>
              </a:r>
            </a:p>
          </p:txBody>
        </p:sp>
        <p:cxnSp>
          <p:nvCxnSpPr>
            <p:cNvPr id="25611" name="Straight Arrow Connector 56"/>
            <p:cNvCxnSpPr>
              <a:cxnSpLocks noChangeShapeType="1"/>
            </p:cNvCxnSpPr>
            <p:nvPr/>
          </p:nvCxnSpPr>
          <p:spPr bwMode="auto">
            <a:xfrm>
              <a:off x="2286000" y="4648200"/>
              <a:ext cx="48006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cxnSp>
          <p:nvCxnSpPr>
            <p:cNvPr id="25612" name="Shape 62"/>
            <p:cNvCxnSpPr>
              <a:cxnSpLocks noChangeShapeType="1"/>
              <a:endCxn id="25618" idx="0"/>
            </p:cNvCxnSpPr>
            <p:nvPr/>
          </p:nvCxnSpPr>
          <p:spPr bwMode="auto">
            <a:xfrm rot="10800000" flipV="1">
              <a:off x="1683061" y="3428999"/>
              <a:ext cx="1898340" cy="949654"/>
            </a:xfrm>
            <a:prstGeom prst="bentConnector2">
              <a:avLst/>
            </a:prstGeom>
            <a:noFill/>
            <a:ln w="28575" algn="ctr">
              <a:solidFill>
                <a:srgbClr val="FF0000"/>
              </a:solidFill>
              <a:round/>
              <a:headEnd type="none" w="sm" len="sm"/>
              <a:tailEnd type="triangle" w="lg" len="lg"/>
            </a:ln>
            <a:extLst>
              <a:ext uri="{909E8E84-426E-40DD-AFC4-6F175D3DCCD1}">
                <a14:hiddenFill xmlns:a14="http://schemas.microsoft.com/office/drawing/2010/main">
                  <a:noFill/>
                </a14:hiddenFill>
              </a:ext>
            </a:extLst>
          </p:spPr>
        </p:cxnSp>
        <p:grpSp>
          <p:nvGrpSpPr>
            <p:cNvPr id="7" name="PPTShape_5"/>
            <p:cNvGrpSpPr>
              <a:grpSpLocks/>
            </p:cNvGrpSpPr>
            <p:nvPr>
              <p:custDataLst>
                <p:tags r:id="rId2"/>
              </p:custDataLst>
            </p:nvPr>
          </p:nvGrpSpPr>
          <p:grpSpPr bwMode="auto">
            <a:xfrm>
              <a:off x="3810000" y="3048000"/>
              <a:ext cx="533400" cy="465138"/>
              <a:chOff x="1503" y="857"/>
              <a:chExt cx="532" cy="412"/>
            </a:xfrm>
            <a:gradFill>
              <a:gsLst>
                <a:gs pos="0">
                  <a:srgbClr val="92D050"/>
                </a:gs>
                <a:gs pos="50000">
                  <a:schemeClr val="accent1">
                    <a:shade val="67500"/>
                    <a:satMod val="115000"/>
                  </a:schemeClr>
                </a:gs>
                <a:gs pos="100000">
                  <a:schemeClr val="accent1">
                    <a:shade val="100000"/>
                    <a:satMod val="115000"/>
                  </a:schemeClr>
                </a:gs>
              </a:gsLst>
              <a:lin ang="5400000" scaled="0"/>
            </a:gradFill>
          </p:grpSpPr>
          <p:sp>
            <p:nvSpPr>
              <p:cNvPr id="31" name="Rectangle 29"/>
              <p:cNvSpPr>
                <a:spLocks noChangeArrowheads="1"/>
              </p:cNvSpPr>
              <p:nvPr/>
            </p:nvSpPr>
            <p:spPr bwMode="gray">
              <a:xfrm>
                <a:off x="1503" y="940"/>
                <a:ext cx="532" cy="246"/>
              </a:xfrm>
              <a:prstGeom prst="rect">
                <a:avLst/>
              </a:prstGeom>
              <a:gradFill>
                <a:gsLst>
                  <a:gs pos="0">
                    <a:srgbClr val="92D050"/>
                  </a:gs>
                  <a:gs pos="100000">
                    <a:srgbClr val="D9D9D9"/>
                  </a:gs>
                </a:gsLst>
                <a:lin ang="5400000" scaled="0"/>
              </a:gradFill>
              <a:ln w="3175">
                <a:solidFill>
                  <a:schemeClr val="folHlink"/>
                </a:solidFill>
                <a:miter lim="800000"/>
                <a:headEnd/>
                <a:tailEnd/>
              </a:ln>
              <a:effectLst/>
            </p:spPr>
            <p:txBody>
              <a:bodyPr wrap="none" anchor="ctr"/>
              <a:lstStyle/>
              <a:p>
                <a:pPr>
                  <a:buFont typeface="Arial" charset="0"/>
                  <a:buNone/>
                  <a:defRPr/>
                </a:pPr>
                <a:endParaRPr lang="en-US" sz="2200" dirty="0">
                  <a:latin typeface="Arial" charset="0"/>
                </a:endParaRPr>
              </a:p>
            </p:txBody>
          </p:sp>
          <p:sp>
            <p:nvSpPr>
              <p:cNvPr id="33" name="Oval 30"/>
              <p:cNvSpPr>
                <a:spLocks noChangeArrowheads="1"/>
              </p:cNvSpPr>
              <p:nvPr/>
            </p:nvSpPr>
            <p:spPr bwMode="gray">
              <a:xfrm>
                <a:off x="1503" y="857"/>
                <a:ext cx="532" cy="158"/>
              </a:xfrm>
              <a:prstGeom prst="ellipse">
                <a:avLst/>
              </a:prstGeom>
              <a:solidFill>
                <a:srgbClr val="92D050"/>
              </a:solidFill>
              <a:ln w="3175">
                <a:solidFill>
                  <a:schemeClr val="folHlink"/>
                </a:solidFill>
                <a:round/>
                <a:headEnd/>
                <a:tailEnd/>
              </a:ln>
              <a:effectLst/>
            </p:spPr>
            <p:txBody>
              <a:bodyPr wrap="none" anchor="ctr"/>
              <a:lstStyle/>
              <a:p>
                <a:pPr>
                  <a:buFont typeface="Arial" charset="0"/>
                  <a:buNone/>
                  <a:defRPr/>
                </a:pPr>
                <a:endParaRPr lang="en-US" sz="2200" dirty="0">
                  <a:latin typeface="Arial" charset="0"/>
                </a:endParaRPr>
              </a:p>
            </p:txBody>
          </p:sp>
          <p:sp>
            <p:nvSpPr>
              <p:cNvPr id="34" name="Oval 31"/>
              <p:cNvSpPr>
                <a:spLocks noChangeArrowheads="1"/>
              </p:cNvSpPr>
              <p:nvPr/>
            </p:nvSpPr>
            <p:spPr bwMode="gray">
              <a:xfrm>
                <a:off x="1503" y="1111"/>
                <a:ext cx="532" cy="158"/>
              </a:xfrm>
              <a:prstGeom prst="ellipse">
                <a:avLst/>
              </a:prstGeom>
              <a:solidFill>
                <a:srgbClr val="D9D9D9"/>
              </a:solidFill>
              <a:ln w="3175">
                <a:solidFill>
                  <a:schemeClr val="folHlink"/>
                </a:solidFill>
                <a:round/>
                <a:headEnd/>
                <a:tailEnd/>
              </a:ln>
              <a:effectLst/>
            </p:spPr>
            <p:txBody>
              <a:bodyPr wrap="none" anchor="ctr"/>
              <a:lstStyle/>
              <a:p>
                <a:pPr>
                  <a:buFont typeface="Arial" charset="0"/>
                  <a:buNone/>
                  <a:defRPr/>
                </a:pPr>
                <a:endParaRPr lang="en-US" sz="2200" dirty="0">
                  <a:latin typeface="Arial" charset="0"/>
                </a:endParaRPr>
              </a:p>
            </p:txBody>
          </p:sp>
        </p:grpSp>
        <p:sp>
          <p:nvSpPr>
            <p:cNvPr id="25614" name="Text Box 14"/>
            <p:cNvSpPr txBox="1">
              <a:spLocks noChangeArrowheads="1"/>
            </p:cNvSpPr>
            <p:nvPr/>
          </p:nvSpPr>
          <p:spPr bwMode="auto">
            <a:xfrm>
              <a:off x="3733800" y="3197278"/>
              <a:ext cx="685800" cy="2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LOG</a:t>
              </a:r>
            </a:p>
          </p:txBody>
        </p:sp>
        <p:grpSp>
          <p:nvGrpSpPr>
            <p:cNvPr id="25615" name="Group 1"/>
            <p:cNvGrpSpPr>
              <a:grpSpLocks/>
            </p:cNvGrpSpPr>
            <p:nvPr/>
          </p:nvGrpSpPr>
          <p:grpSpPr bwMode="auto">
            <a:xfrm>
              <a:off x="3962400" y="3200400"/>
              <a:ext cx="533400" cy="465138"/>
              <a:chOff x="3962400" y="3200400"/>
              <a:chExt cx="533400" cy="465138"/>
            </a:xfrm>
          </p:grpSpPr>
          <p:sp>
            <p:nvSpPr>
              <p:cNvPr id="25619" name="Rectangle 29"/>
              <p:cNvSpPr>
                <a:spLocks noChangeArrowheads="1"/>
              </p:cNvSpPr>
              <p:nvPr/>
            </p:nvSpPr>
            <p:spPr bwMode="gray">
              <a:xfrm>
                <a:off x="3962400" y="3294105"/>
                <a:ext cx="533400" cy="277728"/>
              </a:xfrm>
              <a:prstGeom prst="rect">
                <a:avLst/>
              </a:prstGeom>
              <a:gradFill rotWithShape="0">
                <a:gsLst>
                  <a:gs pos="0">
                    <a:srgbClr val="92D050"/>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25620" name="Oval 30"/>
              <p:cNvSpPr>
                <a:spLocks noChangeArrowheads="1"/>
              </p:cNvSpPr>
              <p:nvPr/>
            </p:nvSpPr>
            <p:spPr bwMode="gray">
              <a:xfrm>
                <a:off x="3962400" y="3200400"/>
                <a:ext cx="533400" cy="178378"/>
              </a:xfrm>
              <a:prstGeom prst="ellipse">
                <a:avLst/>
              </a:prstGeom>
              <a:solidFill>
                <a:srgbClr val="92D050"/>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25621" name="Oval 31"/>
              <p:cNvSpPr>
                <a:spLocks noChangeArrowheads="1"/>
              </p:cNvSpPr>
              <p:nvPr/>
            </p:nvSpPr>
            <p:spPr bwMode="gray">
              <a:xfrm>
                <a:off x="3962400" y="3487160"/>
                <a:ext cx="533400" cy="178378"/>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sp>
          <p:nvSpPr>
            <p:cNvPr id="25616" name="Text Box 14"/>
            <p:cNvSpPr txBox="1">
              <a:spLocks noChangeArrowheads="1"/>
            </p:cNvSpPr>
            <p:nvPr/>
          </p:nvSpPr>
          <p:spPr bwMode="auto">
            <a:xfrm>
              <a:off x="3886200" y="3349678"/>
              <a:ext cx="685800" cy="2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LOG</a:t>
              </a:r>
            </a:p>
          </p:txBody>
        </p:sp>
        <p:sp>
          <p:nvSpPr>
            <p:cNvPr id="25617" name="Text Box 13"/>
            <p:cNvSpPr txBox="1">
              <a:spLocks noChangeArrowheads="1"/>
            </p:cNvSpPr>
            <p:nvPr/>
          </p:nvSpPr>
          <p:spPr bwMode="auto">
            <a:xfrm>
              <a:off x="7240597" y="4378326"/>
              <a:ext cx="824066" cy="513059"/>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sp>
          <p:nvSpPr>
            <p:cNvPr id="25618" name="Text Box 11"/>
            <p:cNvSpPr txBox="1">
              <a:spLocks noChangeArrowheads="1"/>
            </p:cNvSpPr>
            <p:nvPr/>
          </p:nvSpPr>
          <p:spPr bwMode="auto">
            <a:xfrm>
              <a:off x="1217923" y="4378653"/>
              <a:ext cx="930275" cy="513059"/>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grpSp>
    </p:spTree>
    <p:extLst>
      <p:ext uri="{BB962C8B-B14F-4D97-AF65-F5344CB8AC3E}">
        <p14:creationId xmlns:p14="http://schemas.microsoft.com/office/powerpoint/2010/main" val="1520642581"/>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lstStyle/>
          <a:p>
            <a:r>
              <a:rPr lang="en-US" altLang="en-US" dirty="0"/>
              <a:t>Action Required on Physical Standby</a:t>
            </a:r>
          </a:p>
        </p:txBody>
      </p:sp>
      <p:sp>
        <p:nvSpPr>
          <p:cNvPr id="27651" name="Content Placeholder 4"/>
          <p:cNvSpPr>
            <a:spLocks noGrp="1"/>
          </p:cNvSpPr>
          <p:nvPr>
            <p:ph idx="1"/>
          </p:nvPr>
        </p:nvSpPr>
        <p:spPr>
          <a:xfrm>
            <a:off x="932689" y="2265654"/>
            <a:ext cx="16422624" cy="5112806"/>
          </a:xfrm>
        </p:spPr>
        <p:txBody>
          <a:bodyPr/>
          <a:lstStyle/>
          <a:p>
            <a:pPr lvl="1">
              <a:spcBef>
                <a:spcPts val="1200"/>
              </a:spcBef>
              <a:buFont typeface="Arial" panose="020B0604020202020204" pitchFamily="34" charset="0"/>
              <a:buAutoNum type="arabicPeriod"/>
            </a:pPr>
            <a:r>
              <a:rPr lang="en-US" altLang="en-US" dirty="0"/>
              <a:t>Stop Redo Apply.</a:t>
            </a:r>
          </a:p>
          <a:p>
            <a:pPr lvl="1">
              <a:spcBef>
                <a:spcPts val="1200"/>
              </a:spcBef>
              <a:buFont typeface="Arial" panose="020B0604020202020204" pitchFamily="34" charset="0"/>
              <a:buAutoNum type="arabicPeriod"/>
            </a:pPr>
            <a:r>
              <a:rPr lang="en-US" altLang="en-US" dirty="0"/>
              <a:t>On the standby database, note that the </a:t>
            </a:r>
            <a:r>
              <a:rPr lang="en-US" altLang="en-US" dirty="0">
                <a:latin typeface="Courier New" panose="02070309020205020404" pitchFamily="49" charset="0"/>
                <a:cs typeface="Courier New" panose="02070309020205020404" pitchFamily="49" charset="0"/>
              </a:rPr>
              <a:t>STANDBY_FILE_MANAGEMENT</a:t>
            </a:r>
            <a:r>
              <a:rPr lang="en-US" altLang="en-US" dirty="0"/>
              <a:t> database initialization parameter must be set to </a:t>
            </a:r>
            <a:r>
              <a:rPr lang="en-US" altLang="en-US" dirty="0">
                <a:latin typeface="Courier New" panose="02070309020205020404" pitchFamily="49" charset="0"/>
                <a:cs typeface="Courier New" panose="02070309020205020404" pitchFamily="49" charset="0"/>
              </a:rPr>
              <a:t>MANUAL</a:t>
            </a:r>
            <a:r>
              <a:rPr lang="en-US" altLang="en-US" dirty="0"/>
              <a:t>. </a:t>
            </a:r>
          </a:p>
          <a:p>
            <a:pPr lvl="1">
              <a:spcBef>
                <a:spcPts val="1200"/>
              </a:spcBef>
              <a:buFont typeface="Arial" panose="020B0604020202020204" pitchFamily="34" charset="0"/>
              <a:buAutoNum type="arabicPeriod"/>
            </a:pPr>
            <a:r>
              <a:rPr lang="en-US" altLang="en-US" dirty="0"/>
              <a:t>Add or drop a log file group in the primary database.</a:t>
            </a:r>
          </a:p>
          <a:p>
            <a:pPr lvl="1">
              <a:spcBef>
                <a:spcPts val="1200"/>
              </a:spcBef>
              <a:buFont typeface="Arial" panose="020B0604020202020204" pitchFamily="34" charset="0"/>
              <a:buAutoNum type="arabicPeriod"/>
            </a:pPr>
            <a:r>
              <a:rPr lang="en-US" altLang="en-US" dirty="0"/>
              <a:t>Add or drop a log file group in the standby database. </a:t>
            </a:r>
          </a:p>
          <a:p>
            <a:pPr lvl="1">
              <a:spcBef>
                <a:spcPts val="1200"/>
              </a:spcBef>
              <a:buFont typeface="Arial" panose="020B0604020202020204" pitchFamily="34" charset="0"/>
              <a:buAutoNum type="arabicPeriod"/>
            </a:pPr>
            <a:r>
              <a:rPr lang="en-US" altLang="en-US" dirty="0"/>
              <a:t>Restore the </a:t>
            </a:r>
            <a:r>
              <a:rPr lang="en-US" altLang="en-US" dirty="0">
                <a:latin typeface="Courier New" panose="02070309020205020404" pitchFamily="49" charset="0"/>
                <a:cs typeface="Courier New" panose="02070309020205020404" pitchFamily="49" charset="0"/>
              </a:rPr>
              <a:t>STANDBY_FILE_MANAGEMENT</a:t>
            </a:r>
            <a:r>
              <a:rPr lang="en-US" altLang="en-US" dirty="0"/>
              <a:t> database initialization parameter to its original state.</a:t>
            </a:r>
          </a:p>
          <a:p>
            <a:pPr lvl="1">
              <a:spcBef>
                <a:spcPts val="1200"/>
              </a:spcBef>
              <a:buFont typeface="Arial" panose="020B0604020202020204" pitchFamily="34" charset="0"/>
              <a:buAutoNum type="arabicPeriod"/>
            </a:pPr>
            <a:r>
              <a:rPr lang="en-US" altLang="en-US" dirty="0"/>
              <a:t>Restart Redo Apply.</a:t>
            </a:r>
          </a:p>
        </p:txBody>
      </p:sp>
    </p:spTree>
    <p:extLst>
      <p:ext uri="{BB962C8B-B14F-4D97-AF65-F5344CB8AC3E}">
        <p14:creationId xmlns:p14="http://schemas.microsoft.com/office/powerpoint/2010/main" val="3053576207"/>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title"/>
          </p:nvPr>
        </p:nvSpPr>
        <p:spPr/>
        <p:txBody>
          <a:bodyPr/>
          <a:lstStyle/>
          <a:p>
            <a:r>
              <a:rPr lang="en-US" altLang="en-US" dirty="0">
                <a:latin typeface="+mj-lt"/>
              </a:rPr>
              <a:t>Scenario 5: </a:t>
            </a:r>
            <a:r>
              <a:rPr lang="en-US" altLang="en-US" dirty="0">
                <a:latin typeface="Courier New" panose="02070309020205020404" pitchFamily="49" charset="0"/>
                <a:cs typeface="Courier New" panose="02070309020205020404" pitchFamily="49" charset="0"/>
              </a:rPr>
              <a:t>NOLOGGING</a:t>
            </a:r>
            <a:r>
              <a:rPr lang="en-US" altLang="en-US" dirty="0">
                <a:latin typeface="+mj-lt"/>
              </a:rPr>
              <a:t> or Unrecoverable Operations</a:t>
            </a:r>
          </a:p>
        </p:txBody>
      </p:sp>
      <p:sp>
        <p:nvSpPr>
          <p:cNvPr id="31747" name="Rectangle 6"/>
          <p:cNvSpPr>
            <a:spLocks noGrp="1" noChangeArrowheads="1"/>
          </p:cNvSpPr>
          <p:nvPr>
            <p:ph idx="1"/>
          </p:nvPr>
        </p:nvSpPr>
        <p:spPr>
          <a:xfrm>
            <a:off x="970926" y="2060849"/>
            <a:ext cx="12315825" cy="2696632"/>
          </a:xfrm>
        </p:spPr>
        <p:txBody>
          <a:bodyPr/>
          <a:lstStyle/>
          <a:p>
            <a:pPr indent="-573088">
              <a:spcBef>
                <a:spcPts val="1200"/>
              </a:spcBef>
            </a:pPr>
            <a:r>
              <a:rPr lang="en-US" dirty="0"/>
              <a:t>Assumptions</a:t>
            </a:r>
            <a:r>
              <a:rPr lang="en-US" altLang="en-US" dirty="0"/>
              <a:t>:</a:t>
            </a:r>
          </a:p>
          <a:p>
            <a:pPr lvl="1">
              <a:spcBef>
                <a:spcPts val="1200"/>
              </a:spcBef>
              <a:buFont typeface="Arial" panose="020B0604020202020204" pitchFamily="34" charset="0"/>
              <a:buChar char="•"/>
            </a:pPr>
            <a:r>
              <a:rPr lang="en-US" altLang="en-US" dirty="0"/>
              <a:t>Initially </a:t>
            </a:r>
            <a:r>
              <a:rPr lang="en-US" altLang="en-US" dirty="0">
                <a:latin typeface="Courier New" panose="02070309020205020404" pitchFamily="49" charset="0"/>
                <a:cs typeface="Courier New" panose="02070309020205020404" pitchFamily="49" charset="0"/>
              </a:rPr>
              <a:t>FORCE LOGGING</a:t>
            </a:r>
            <a:r>
              <a:rPr lang="en-US" altLang="en-US" dirty="0"/>
              <a:t> is NOT enabled for any reasons.</a:t>
            </a:r>
          </a:p>
          <a:p>
            <a:pPr lvl="1">
              <a:spcBef>
                <a:spcPts val="1200"/>
              </a:spcBef>
              <a:buFont typeface="Arial" panose="020B0604020202020204" pitchFamily="34" charset="0"/>
              <a:buChar char="•"/>
            </a:pPr>
            <a:r>
              <a:rPr lang="en-US" altLang="en-US" dirty="0"/>
              <a:t>A DML operation is performed using the </a:t>
            </a:r>
            <a:r>
              <a:rPr lang="en-US" altLang="en-US" dirty="0">
                <a:latin typeface="Courier New" panose="02070309020205020404" pitchFamily="49" charset="0"/>
                <a:cs typeface="Courier New" panose="02070309020205020404" pitchFamily="49" charset="0"/>
              </a:rPr>
              <a:t>NOLOGGING</a:t>
            </a:r>
            <a:r>
              <a:rPr lang="en-US" altLang="en-US" dirty="0"/>
              <a:t> clause.</a:t>
            </a:r>
          </a:p>
          <a:p>
            <a:pPr lvl="1">
              <a:spcBef>
                <a:spcPts val="1200"/>
              </a:spcBef>
              <a:buFont typeface="Arial" panose="020B0604020202020204" pitchFamily="34" charset="0"/>
              <a:buChar char="•"/>
            </a:pPr>
            <a:r>
              <a:rPr lang="en-US" altLang="en-US" dirty="0"/>
              <a:t>Then </a:t>
            </a:r>
            <a:r>
              <a:rPr lang="en-US" altLang="en-US" dirty="0">
                <a:latin typeface="Courier New" panose="02070309020205020404" pitchFamily="49" charset="0"/>
                <a:cs typeface="Courier New" panose="02070309020205020404" pitchFamily="49" charset="0"/>
              </a:rPr>
              <a:t>FORCE</a:t>
            </a:r>
            <a:r>
              <a:rPr lang="en-US" altLang="en-US" dirty="0"/>
              <a:t> </a:t>
            </a:r>
            <a:r>
              <a:rPr lang="en-US" altLang="en-US" dirty="0">
                <a:latin typeface="Courier New" panose="02070309020205020404" pitchFamily="49" charset="0"/>
                <a:cs typeface="Courier New" panose="02070309020205020404" pitchFamily="49" charset="0"/>
              </a:rPr>
              <a:t>LOGGING</a:t>
            </a:r>
            <a:r>
              <a:rPr lang="en-US" altLang="en-US" dirty="0"/>
              <a:t> mode is configured. </a:t>
            </a:r>
          </a:p>
        </p:txBody>
      </p:sp>
      <p:grpSp>
        <p:nvGrpSpPr>
          <p:cNvPr id="31748" name="Group 1"/>
          <p:cNvGrpSpPr>
            <a:grpSpLocks/>
          </p:cNvGrpSpPr>
          <p:nvPr/>
        </p:nvGrpSpPr>
        <p:grpSpPr bwMode="auto">
          <a:xfrm>
            <a:off x="3756422" y="4838700"/>
            <a:ext cx="10775157" cy="4710113"/>
            <a:chOff x="969963" y="3078163"/>
            <a:chExt cx="7183437" cy="3139757"/>
          </a:xfrm>
        </p:grpSpPr>
        <p:sp>
          <p:nvSpPr>
            <p:cNvPr id="31749" name="Text Box 13"/>
            <p:cNvSpPr txBox="1">
              <a:spLocks noChangeArrowheads="1"/>
            </p:cNvSpPr>
            <p:nvPr/>
          </p:nvSpPr>
          <p:spPr bwMode="auto">
            <a:xfrm>
              <a:off x="7164397" y="4306888"/>
              <a:ext cx="824157" cy="512909"/>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sp>
          <p:nvSpPr>
            <p:cNvPr id="31750" name="Text Box 11"/>
            <p:cNvSpPr txBox="1">
              <a:spLocks noChangeArrowheads="1"/>
            </p:cNvSpPr>
            <p:nvPr/>
          </p:nvSpPr>
          <p:spPr bwMode="auto">
            <a:xfrm>
              <a:off x="1141723" y="4297363"/>
              <a:ext cx="930275" cy="512909"/>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sp>
          <p:nvSpPr>
            <p:cNvPr id="31751" name="Rectangular Callout 52"/>
            <p:cNvSpPr>
              <a:spLocks noChangeArrowheads="1"/>
            </p:cNvSpPr>
            <p:nvPr/>
          </p:nvSpPr>
          <p:spPr bwMode="auto">
            <a:xfrm>
              <a:off x="7010400" y="3124200"/>
              <a:ext cx="1143000" cy="762000"/>
            </a:xfrm>
            <a:prstGeom prst="wedgeRectCallout">
              <a:avLst>
                <a:gd name="adj1" fmla="val 8333"/>
                <a:gd name="adj2" fmla="val 102954"/>
              </a:avLst>
            </a:prstGeom>
            <a:gradFill rotWithShape="1">
              <a:gsLst>
                <a:gs pos="0">
                  <a:srgbClr val="E5E5FF"/>
                </a:gs>
                <a:gs pos="50000">
                  <a:srgbClr val="EBEBFF"/>
                </a:gs>
                <a:gs pos="100000">
                  <a:srgbClr val="FFFFFF"/>
                </a:gs>
              </a:gsLst>
              <a:lin ang="8100000" scaled="1"/>
            </a:gradFill>
            <a:ln w="28575" algn="ctr">
              <a:solidFill>
                <a:srgbClr val="CCCCFF"/>
              </a:solidFill>
              <a:round/>
              <a:headEnd type="none" w="sm" len="sm"/>
              <a:tailEnd type="none" w="sm" len="sm"/>
            </a:ln>
          </p:spPr>
          <p:txBody>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buClr>
                  <a:srgbClr val="FF0000"/>
                </a:buClr>
              </a:pPr>
              <a:endParaRPr lang="en-US" altLang="en-US" dirty="0">
                <a:solidFill>
                  <a:srgbClr val="5F5F5F"/>
                </a:solidFill>
                <a:sym typeface="Arial" panose="020B0604020202020204" pitchFamily="34" charset="0"/>
              </a:endParaRPr>
            </a:p>
          </p:txBody>
        </p:sp>
        <p:pic>
          <p:nvPicPr>
            <p:cNvPr id="31752" name="Picture 5" descr="icon01_c02"/>
            <p:cNvPicPr>
              <a:picLocks noChangeAspect="1" noChangeArrowheads="1"/>
            </p:cNvPicPr>
            <p:nvPr/>
          </p:nvPicPr>
          <p:blipFill>
            <a:blip r:embed="rId3">
              <a:extLst>
                <a:ext uri="{28A0092B-C50C-407E-A947-70E740481C1C}">
                  <a14:useLocalDpi xmlns:a14="http://schemas.microsoft.com/office/drawing/2010/main" val="0"/>
                </a:ext>
              </a:extLst>
            </a:blip>
            <a:srcRect t="28738" b="-418"/>
            <a:stretch>
              <a:fillRect/>
            </a:stretch>
          </p:blipFill>
          <p:spPr bwMode="auto">
            <a:xfrm>
              <a:off x="7154078" y="4846320"/>
              <a:ext cx="871538" cy="12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 Box 15"/>
            <p:cNvSpPr txBox="1">
              <a:spLocks noChangeArrowheads="1"/>
            </p:cNvSpPr>
            <p:nvPr/>
          </p:nvSpPr>
          <p:spPr bwMode="auto">
            <a:xfrm>
              <a:off x="7213569" y="5591060"/>
              <a:ext cx="752557" cy="28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london</a:t>
              </a:r>
            </a:p>
          </p:txBody>
        </p:sp>
        <p:pic>
          <p:nvPicPr>
            <p:cNvPr id="31754" name="Picture 4" descr="icon01_a02"/>
            <p:cNvPicPr>
              <a:picLocks noChangeAspect="1" noChangeArrowheads="1"/>
            </p:cNvPicPr>
            <p:nvPr/>
          </p:nvPicPr>
          <p:blipFill>
            <a:blip r:embed="rId4">
              <a:extLst>
                <a:ext uri="{28A0092B-C50C-407E-A947-70E740481C1C}">
                  <a14:useLocalDpi xmlns:a14="http://schemas.microsoft.com/office/drawing/2010/main" val="0"/>
                </a:ext>
              </a:extLst>
            </a:blip>
            <a:srcRect t="28738" b="-5537"/>
            <a:stretch>
              <a:fillRect/>
            </a:stretch>
          </p:blipFill>
          <p:spPr bwMode="auto">
            <a:xfrm>
              <a:off x="1171091" y="4846320"/>
              <a:ext cx="871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Text Box 14"/>
            <p:cNvSpPr txBox="1">
              <a:spLocks noChangeArrowheads="1"/>
            </p:cNvSpPr>
            <p:nvPr/>
          </p:nvSpPr>
          <p:spPr bwMode="auto">
            <a:xfrm>
              <a:off x="1104900" y="5591060"/>
              <a:ext cx="1003920" cy="28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boston</a:t>
              </a:r>
            </a:p>
          </p:txBody>
        </p:sp>
        <p:cxnSp>
          <p:nvCxnSpPr>
            <p:cNvPr id="31756" name="Straight Arrow Connector 56"/>
            <p:cNvCxnSpPr>
              <a:cxnSpLocks noChangeShapeType="1"/>
            </p:cNvCxnSpPr>
            <p:nvPr/>
          </p:nvCxnSpPr>
          <p:spPr bwMode="auto">
            <a:xfrm>
              <a:off x="2209800" y="4572000"/>
              <a:ext cx="48006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pic>
          <p:nvPicPr>
            <p:cNvPr id="31757" name="Picture 32" descr="docum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43200" y="3078163"/>
              <a:ext cx="8382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758" name="Shape 35"/>
            <p:cNvCxnSpPr>
              <a:cxnSpLocks noChangeShapeType="1"/>
              <a:endCxn id="31750" idx="0"/>
            </p:cNvCxnSpPr>
            <p:nvPr/>
          </p:nvCxnSpPr>
          <p:spPr bwMode="auto">
            <a:xfrm rot="10800000" flipV="1">
              <a:off x="1606861" y="3590925"/>
              <a:ext cx="1136340" cy="706438"/>
            </a:xfrm>
            <a:prstGeom prst="bentConnector2">
              <a:avLst/>
            </a:prstGeom>
            <a:noFill/>
            <a:ln w="28575" algn="ctr">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sp>
          <p:nvSpPr>
            <p:cNvPr id="31759" name="TextBox 63"/>
            <p:cNvSpPr txBox="1">
              <a:spLocks noChangeArrowheads="1"/>
            </p:cNvSpPr>
            <p:nvPr/>
          </p:nvSpPr>
          <p:spPr bwMode="auto">
            <a:xfrm>
              <a:off x="969963" y="3135313"/>
              <a:ext cx="1294371" cy="28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solidFill>
                    <a:srgbClr val="FF0000"/>
                  </a:solidFill>
                </a:rPr>
                <a:t>NOLOGGING</a:t>
              </a:r>
            </a:p>
          </p:txBody>
        </p:sp>
        <p:sp>
          <p:nvSpPr>
            <p:cNvPr id="31760" name="TextBox 49"/>
            <p:cNvSpPr txBox="1">
              <a:spLocks noChangeArrowheads="1"/>
            </p:cNvSpPr>
            <p:nvPr/>
          </p:nvSpPr>
          <p:spPr bwMode="auto">
            <a:xfrm>
              <a:off x="7010400" y="3148013"/>
              <a:ext cx="1143000" cy="73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200" b="1" dirty="0">
                  <a:solidFill>
                    <a:srgbClr val="FF0000"/>
                  </a:solidFill>
                </a:rPr>
                <a:t>ORA-01578</a:t>
              </a:r>
            </a:p>
            <a:p>
              <a:r>
                <a:rPr lang="en-US" altLang="en-US" sz="2200" b="1" dirty="0">
                  <a:solidFill>
                    <a:srgbClr val="FF0000"/>
                  </a:solidFill>
                </a:rPr>
                <a:t>ORA-01110</a:t>
              </a:r>
            </a:p>
            <a:p>
              <a:r>
                <a:rPr lang="en-US" altLang="en-US" sz="2200" b="1" dirty="0">
                  <a:solidFill>
                    <a:srgbClr val="FF0000"/>
                  </a:solidFill>
                </a:rPr>
                <a:t>ORA-26040</a:t>
              </a:r>
            </a:p>
          </p:txBody>
        </p:sp>
      </p:grpSp>
    </p:spTree>
    <p:extLst>
      <p:ext uri="{BB962C8B-B14F-4D97-AF65-F5344CB8AC3E}">
        <p14:creationId xmlns:p14="http://schemas.microsoft.com/office/powerpoint/2010/main" val="693838007"/>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Rectangle 5"/>
          <p:cNvSpPr>
            <a:spLocks noGrp="1" noChangeArrowheads="1"/>
          </p:cNvSpPr>
          <p:nvPr>
            <p:ph type="title"/>
          </p:nvPr>
        </p:nvSpPr>
        <p:spPr>
          <a:xfrm>
            <a:off x="994348" y="570775"/>
            <a:ext cx="16421100" cy="1174304"/>
          </a:xfrm>
        </p:spPr>
        <p:txBody>
          <a:bodyPr/>
          <a:lstStyle/>
          <a:p>
            <a:r>
              <a:rPr lang="en-US" altLang="en-US" dirty="0"/>
              <a:t>Action Required on Physical Standby</a:t>
            </a:r>
          </a:p>
        </p:txBody>
      </p:sp>
      <p:sp>
        <p:nvSpPr>
          <p:cNvPr id="33802" name="Rectangle 6"/>
          <p:cNvSpPr>
            <a:spLocks noGrp="1" noChangeArrowheads="1"/>
          </p:cNvSpPr>
          <p:nvPr>
            <p:ph idx="1"/>
          </p:nvPr>
        </p:nvSpPr>
        <p:spPr>
          <a:xfrm>
            <a:off x="990600" y="2019300"/>
            <a:ext cx="15087600" cy="4655629"/>
          </a:xfrm>
        </p:spPr>
        <p:txBody>
          <a:bodyPr/>
          <a:lstStyle/>
          <a:p>
            <a:pPr lvl="1">
              <a:spcBef>
                <a:spcPts val="0"/>
              </a:spcBef>
              <a:buFont typeface="Arial" panose="020B0604020202020204" pitchFamily="34" charset="0"/>
              <a:buAutoNum type="arabicPeriod"/>
            </a:pPr>
            <a:r>
              <a:rPr lang="en-US" altLang="en-US" dirty="0"/>
              <a:t>Determine which data file should be copied.</a:t>
            </a:r>
          </a:p>
          <a:p>
            <a:pPr marL="1827212" lvl="2" indent="-457200">
              <a:spcBef>
                <a:spcPts val="0"/>
              </a:spcBef>
              <a:buFont typeface="Arial" panose="020B0604020202020204" pitchFamily="34" charset="0"/>
              <a:buChar char="•"/>
            </a:pPr>
            <a:r>
              <a:rPr lang="en-US" altLang="en-US" dirty="0"/>
              <a:t>	  Query the primary database:</a:t>
            </a:r>
          </a:p>
          <a:p>
            <a:pPr marL="1827212" lvl="2" indent="-457200">
              <a:spcBef>
                <a:spcPts val="0"/>
              </a:spcBef>
              <a:buFont typeface="Arial" panose="020B0604020202020204" pitchFamily="34" charset="0"/>
              <a:buChar char="•"/>
            </a:pPr>
            <a:endParaRPr lang="en-US" altLang="en-US" dirty="0"/>
          </a:p>
          <a:p>
            <a:pPr lvl="2">
              <a:spcBef>
                <a:spcPts val="0"/>
              </a:spcBef>
            </a:pPr>
            <a:endParaRPr lang="en-US" altLang="en-US" dirty="0"/>
          </a:p>
          <a:p>
            <a:pPr lvl="2">
              <a:spcBef>
                <a:spcPts val="0"/>
              </a:spcBef>
              <a:buFont typeface="Arial" panose="020B0604020202020204" pitchFamily="34" charset="0"/>
              <a:buChar char="•"/>
            </a:pPr>
            <a:r>
              <a:rPr lang="en-US" altLang="en-US" dirty="0"/>
              <a:t>Query the standby database:</a:t>
            </a:r>
          </a:p>
          <a:p>
            <a:pPr lvl="2">
              <a:spcBef>
                <a:spcPts val="0"/>
              </a:spcBef>
              <a:buFont typeface="Arial" panose="020B0604020202020204" pitchFamily="34" charset="0"/>
              <a:buChar char="•"/>
            </a:pPr>
            <a:endParaRPr lang="en-US" altLang="en-US" dirty="0"/>
          </a:p>
          <a:p>
            <a:pPr lvl="2">
              <a:spcBef>
                <a:spcPts val="0"/>
              </a:spcBef>
            </a:pPr>
            <a:endParaRPr lang="en-US" altLang="en-US" dirty="0"/>
          </a:p>
          <a:p>
            <a:pPr lvl="2">
              <a:spcBef>
                <a:spcPts val="0"/>
              </a:spcBef>
              <a:buFont typeface="Arial" panose="020B0604020202020204" pitchFamily="34" charset="0"/>
              <a:buChar char="•"/>
            </a:pPr>
            <a:r>
              <a:rPr lang="en-US" altLang="en-US" dirty="0"/>
              <a:t>Compare the query results of the primary and standby databases:</a:t>
            </a:r>
          </a:p>
        </p:txBody>
      </p:sp>
      <p:sp>
        <p:nvSpPr>
          <p:cNvPr id="13"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584896" y="3170084"/>
            <a:ext cx="13763567"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SELECT NAME, UNRECOVERABLE_CHANGE# FROM V$DATAFILE;</a:t>
            </a:r>
          </a:p>
        </p:txBody>
      </p:sp>
      <p:sp>
        <p:nvSpPr>
          <p:cNvPr id="14"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584897" y="4700431"/>
            <a:ext cx="13763567"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SELECT NAME, UNRECOVERABLE_CHANGE# FROM V$DATAFILE;</a:t>
            </a:r>
          </a:p>
        </p:txBody>
      </p:sp>
      <p:sp>
        <p:nvSpPr>
          <p:cNvPr id="15"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584896" y="6255600"/>
            <a:ext cx="6949503" cy="124745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Courier New" panose="02070309020205020404" pitchFamily="49" charset="0"/>
              </a:rPr>
              <a:t>NAME                  UNRECOVERABLE</a:t>
            </a:r>
          </a:p>
          <a:p>
            <a:r>
              <a:rPr lang="en-US" altLang="en-US" sz="2400" b="1" dirty="0">
                <a:latin typeface="Courier New" panose="02070309020205020404" pitchFamily="49" charset="0"/>
                <a:cs typeface="Courier New" panose="02070309020205020404" pitchFamily="49" charset="0"/>
              </a:rPr>
              <a:t>--------------------- -------------</a:t>
            </a:r>
          </a:p>
          <a:p>
            <a:r>
              <a:rPr lang="en-US" altLang="en-US" sz="2400" b="1" dirty="0">
                <a:latin typeface="Courier New" panose="02070309020205020404" pitchFamily="49" charset="0"/>
                <a:cs typeface="Courier New" panose="02070309020205020404" pitchFamily="49" charset="0"/>
              </a:rPr>
              <a:t>/u01/boston/tbs_1.dbf          </a:t>
            </a:r>
            <a:r>
              <a:rPr lang="en-US" altLang="en-US" sz="2400" b="1" dirty="0">
                <a:solidFill>
                  <a:srgbClr val="FF0000"/>
                </a:solidFill>
                <a:latin typeface="Courier New" panose="02070309020205020404" pitchFamily="49" charset="0"/>
                <a:cs typeface="Courier New" panose="02070309020205020404" pitchFamily="49" charset="0"/>
              </a:rPr>
              <a:t>5216</a:t>
            </a:r>
            <a:r>
              <a:rPr lang="en-US" altLang="en-US" sz="2400" b="1" dirty="0">
                <a:latin typeface="Courier New" panose="02070309020205020404" pitchFamily="49" charset="0"/>
                <a:cs typeface="Courier New" panose="02070309020205020404" pitchFamily="49" charset="0"/>
              </a:rPr>
              <a:t> </a:t>
            </a:r>
          </a:p>
        </p:txBody>
      </p:sp>
      <p:sp>
        <p:nvSpPr>
          <p:cNvPr id="16"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8534399" y="6255600"/>
            <a:ext cx="6814064" cy="124745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Courier New" panose="02070309020205020404" pitchFamily="49" charset="0"/>
              </a:rPr>
              <a:t>NAME                  UNRECOVERABLE</a:t>
            </a:r>
          </a:p>
          <a:p>
            <a:r>
              <a:rPr lang="en-US" altLang="en-US" sz="2400" b="1" dirty="0">
                <a:latin typeface="Courier New" panose="02070309020205020404" pitchFamily="49" charset="0"/>
                <a:cs typeface="Courier New" panose="02070309020205020404" pitchFamily="49" charset="0"/>
              </a:rPr>
              <a:t>--------------------- -------------</a:t>
            </a:r>
          </a:p>
          <a:p>
            <a:r>
              <a:rPr lang="en-US" altLang="en-US" sz="2400" b="1" dirty="0">
                <a:latin typeface="Courier New" panose="02070309020205020404" pitchFamily="49" charset="0"/>
                <a:cs typeface="Courier New" panose="02070309020205020404" pitchFamily="49" charset="0"/>
              </a:rPr>
              <a:t>/u01/london/tbs_1.dbf          </a:t>
            </a:r>
            <a:r>
              <a:rPr lang="en-US" altLang="en-US" sz="2400" b="1" dirty="0">
                <a:solidFill>
                  <a:srgbClr val="FF0000"/>
                </a:solidFill>
                <a:latin typeface="Courier New" panose="02070309020205020404" pitchFamily="49" charset="0"/>
                <a:cs typeface="Courier New" panose="02070309020205020404" pitchFamily="49" charset="0"/>
              </a:rPr>
              <a:t>5186</a:t>
            </a:r>
            <a:r>
              <a:rPr lang="en-US" altLang="en-US" sz="2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11492570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1028">
            <a:extLst>
              <a:ext uri="{FF2B5EF4-FFF2-40B4-BE49-F238E27FC236}">
                <a16:creationId xmlns="" xmlns:a16="http://schemas.microsoft.com/office/drawing/2014/main" id="{49F06A18-7C52-4D95-83D2-B5C7DF4603B7}"/>
              </a:ext>
            </a:extLst>
          </p:cNvPr>
          <p:cNvSpPr>
            <a:spLocks noGrp="1" noChangeArrowheads="1"/>
          </p:cNvSpPr>
          <p:nvPr>
            <p:ph type="title"/>
          </p:nvPr>
        </p:nvSpPr>
        <p:spPr>
          <a:xfrm>
            <a:off x="933451" y="616397"/>
            <a:ext cx="16421100" cy="9457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Oracle Data Guard: Architecture (Overview)</a:t>
            </a:r>
          </a:p>
        </p:txBody>
      </p:sp>
      <p:grpSp>
        <p:nvGrpSpPr>
          <p:cNvPr id="4" name="Group 3">
            <a:extLst>
              <a:ext uri="{FF2B5EF4-FFF2-40B4-BE49-F238E27FC236}">
                <a16:creationId xmlns="" xmlns:a16="http://schemas.microsoft.com/office/drawing/2014/main" id="{E1A56EE4-36D7-46CD-8220-D823483455A9}"/>
              </a:ext>
            </a:extLst>
          </p:cNvPr>
          <p:cNvGrpSpPr/>
          <p:nvPr/>
        </p:nvGrpSpPr>
        <p:grpSpPr>
          <a:xfrm>
            <a:off x="3886200" y="2247900"/>
            <a:ext cx="10846586" cy="7328308"/>
            <a:chOff x="2319337" y="2251700"/>
            <a:chExt cx="7988300" cy="5397159"/>
          </a:xfrm>
        </p:grpSpPr>
        <p:sp>
          <p:nvSpPr>
            <p:cNvPr id="65" name="Line 1098">
              <a:extLst>
                <a:ext uri="{FF2B5EF4-FFF2-40B4-BE49-F238E27FC236}">
                  <a16:creationId xmlns="" xmlns:a16="http://schemas.microsoft.com/office/drawing/2014/main" id="{06E246C6-40C2-4E7A-9ACA-B4C32149B2E3}"/>
                </a:ext>
              </a:extLst>
            </p:cNvPr>
            <p:cNvSpPr>
              <a:spLocks noChangeShapeType="1"/>
            </p:cNvSpPr>
            <p:nvPr/>
          </p:nvSpPr>
          <p:spPr bwMode="auto">
            <a:xfrm flipV="1">
              <a:off x="4910137" y="3686329"/>
              <a:ext cx="228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6" name="Line 1048">
              <a:extLst>
                <a:ext uri="{FF2B5EF4-FFF2-40B4-BE49-F238E27FC236}">
                  <a16:creationId xmlns="" xmlns:a16="http://schemas.microsoft.com/office/drawing/2014/main" id="{134B7E2E-CF19-4056-9332-81B9A50A4B38}"/>
                </a:ext>
              </a:extLst>
            </p:cNvPr>
            <p:cNvSpPr>
              <a:spLocks noChangeShapeType="1"/>
            </p:cNvSpPr>
            <p:nvPr/>
          </p:nvSpPr>
          <p:spPr bwMode="auto">
            <a:xfrm>
              <a:off x="4645025" y="472614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7" name="Line 1026">
              <a:extLst>
                <a:ext uri="{FF2B5EF4-FFF2-40B4-BE49-F238E27FC236}">
                  <a16:creationId xmlns="" xmlns:a16="http://schemas.microsoft.com/office/drawing/2014/main" id="{35065516-563B-4632-8A72-6FF636EA5DA0}"/>
                </a:ext>
              </a:extLst>
            </p:cNvPr>
            <p:cNvSpPr>
              <a:spLocks noChangeShapeType="1"/>
            </p:cNvSpPr>
            <p:nvPr/>
          </p:nvSpPr>
          <p:spPr bwMode="auto">
            <a:xfrm flipV="1">
              <a:off x="5697537" y="3686329"/>
              <a:ext cx="863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8" name="Freeform 1027">
              <a:extLst>
                <a:ext uri="{FF2B5EF4-FFF2-40B4-BE49-F238E27FC236}">
                  <a16:creationId xmlns="" xmlns:a16="http://schemas.microsoft.com/office/drawing/2014/main" id="{710BBFAF-1EA2-4752-8951-76633ED9127F}"/>
                </a:ext>
              </a:extLst>
            </p:cNvPr>
            <p:cNvSpPr>
              <a:spLocks/>
            </p:cNvSpPr>
            <p:nvPr/>
          </p:nvSpPr>
          <p:spPr bwMode="auto">
            <a:xfrm>
              <a:off x="7391400" y="6314737"/>
              <a:ext cx="1587" cy="294673"/>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9" name="Line 1029">
              <a:extLst>
                <a:ext uri="{FF2B5EF4-FFF2-40B4-BE49-F238E27FC236}">
                  <a16:creationId xmlns="" xmlns:a16="http://schemas.microsoft.com/office/drawing/2014/main" id="{CE9358CC-8C78-4258-84E5-398AF7B67CA5}"/>
                </a:ext>
              </a:extLst>
            </p:cNvPr>
            <p:cNvSpPr>
              <a:spLocks noChangeShapeType="1"/>
            </p:cNvSpPr>
            <p:nvPr/>
          </p:nvSpPr>
          <p:spPr bwMode="auto">
            <a:xfrm>
              <a:off x="9837737" y="3865716"/>
              <a:ext cx="0" cy="7604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0" name="Rectangle 1031">
              <a:extLst>
                <a:ext uri="{FF2B5EF4-FFF2-40B4-BE49-F238E27FC236}">
                  <a16:creationId xmlns="" xmlns:a16="http://schemas.microsoft.com/office/drawing/2014/main" id="{A649D50A-DAA1-4F99-8F19-A09F04BE4534}"/>
                </a:ext>
              </a:extLst>
            </p:cNvPr>
            <p:cNvSpPr>
              <a:spLocks noChangeArrowheads="1"/>
            </p:cNvSpPr>
            <p:nvPr/>
          </p:nvSpPr>
          <p:spPr bwMode="auto">
            <a:xfrm>
              <a:off x="2319337" y="2251700"/>
              <a:ext cx="1663700" cy="68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Oracle Sans" panose="020B0503020204020204" pitchFamily="34" charset="0"/>
                  <a:cs typeface="Oracle Sans" panose="020B0503020204020204" pitchFamily="34" charset="0"/>
                </a:rPr>
                <a:t>Primary database</a:t>
              </a:r>
            </a:p>
            <a:p>
              <a:pPr algn="ctr">
                <a:lnSpc>
                  <a:spcPct val="90000"/>
                </a:lnSpc>
              </a:pPr>
              <a:r>
                <a:rPr lang="en-US" altLang="en-US" sz="2000" b="1" dirty="0">
                  <a:latin typeface="Oracle Sans" panose="020B0503020204020204" pitchFamily="34" charset="0"/>
                  <a:cs typeface="Oracle Sans" panose="020B0503020204020204" pitchFamily="34" charset="0"/>
                </a:rPr>
                <a:t>transactions</a:t>
              </a:r>
            </a:p>
          </p:txBody>
        </p:sp>
        <p:sp>
          <p:nvSpPr>
            <p:cNvPr id="71" name="Rectangle 1032">
              <a:extLst>
                <a:ext uri="{FF2B5EF4-FFF2-40B4-BE49-F238E27FC236}">
                  <a16:creationId xmlns="" xmlns:a16="http://schemas.microsoft.com/office/drawing/2014/main" id="{67927CAD-3326-481F-9AD6-AF3633C42F7C}"/>
                </a:ext>
              </a:extLst>
            </p:cNvPr>
            <p:cNvSpPr>
              <a:spLocks noChangeArrowheads="1"/>
            </p:cNvSpPr>
            <p:nvPr/>
          </p:nvSpPr>
          <p:spPr bwMode="auto">
            <a:xfrm>
              <a:off x="3429000" y="5129366"/>
              <a:ext cx="973137" cy="74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Online</a:t>
              </a:r>
            </a:p>
            <a:p>
              <a:pPr algn="ctr"/>
              <a:r>
                <a:rPr lang="en-US" altLang="en-US" sz="2000" b="1" dirty="0">
                  <a:latin typeface="Oracle Sans" panose="020B0503020204020204" pitchFamily="34" charset="0"/>
                  <a:cs typeface="Oracle Sans" panose="020B0503020204020204" pitchFamily="34" charset="0"/>
                </a:rPr>
                <a:t>redo</a:t>
              </a:r>
            </a:p>
            <a:p>
              <a:pPr algn="ctr"/>
              <a:r>
                <a:rPr lang="en-US" altLang="en-US" sz="2000" b="1" dirty="0">
                  <a:latin typeface="Oracle Sans" panose="020B0503020204020204" pitchFamily="34" charset="0"/>
                  <a:cs typeface="Oracle Sans" panose="020B0503020204020204" pitchFamily="34" charset="0"/>
                </a:rPr>
                <a:t>logs</a:t>
              </a:r>
            </a:p>
          </p:txBody>
        </p:sp>
        <p:sp>
          <p:nvSpPr>
            <p:cNvPr id="72" name="Rectangle 1033">
              <a:extLst>
                <a:ext uri="{FF2B5EF4-FFF2-40B4-BE49-F238E27FC236}">
                  <a16:creationId xmlns="" xmlns:a16="http://schemas.microsoft.com/office/drawing/2014/main" id="{F27F975F-2014-496D-BE60-518082C14FB1}"/>
                </a:ext>
              </a:extLst>
            </p:cNvPr>
            <p:cNvSpPr>
              <a:spLocks noChangeArrowheads="1"/>
            </p:cNvSpPr>
            <p:nvPr/>
          </p:nvSpPr>
          <p:spPr bwMode="auto">
            <a:xfrm>
              <a:off x="3656012" y="6334279"/>
              <a:ext cx="73660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ARC0</a:t>
              </a:r>
            </a:p>
          </p:txBody>
        </p:sp>
        <p:sp>
          <p:nvSpPr>
            <p:cNvPr id="73" name="Rectangle 1036">
              <a:extLst>
                <a:ext uri="{FF2B5EF4-FFF2-40B4-BE49-F238E27FC236}">
                  <a16:creationId xmlns="" xmlns:a16="http://schemas.microsoft.com/office/drawing/2014/main" id="{BBEC1B3E-39C8-4FEC-A9F2-126DC8520122}"/>
                </a:ext>
              </a:extLst>
            </p:cNvPr>
            <p:cNvSpPr>
              <a:spLocks noChangeArrowheads="1"/>
            </p:cNvSpPr>
            <p:nvPr/>
          </p:nvSpPr>
          <p:spPr bwMode="auto">
            <a:xfrm>
              <a:off x="6518275" y="3113241"/>
              <a:ext cx="677862"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RFS</a:t>
              </a:r>
              <a:r>
                <a:rPr lang="en-US" altLang="en-US" sz="2000" b="1" i="1" dirty="0">
                  <a:latin typeface="Oracle Sans" panose="020B0503020204020204" pitchFamily="34" charset="0"/>
                  <a:cs typeface="Oracle Sans" panose="020B0503020204020204" pitchFamily="34" charset="0"/>
                </a:rPr>
                <a:t>n</a:t>
              </a:r>
            </a:p>
          </p:txBody>
        </p:sp>
        <p:sp>
          <p:nvSpPr>
            <p:cNvPr id="74" name="Rectangle 1037">
              <a:extLst>
                <a:ext uri="{FF2B5EF4-FFF2-40B4-BE49-F238E27FC236}">
                  <a16:creationId xmlns="" xmlns:a16="http://schemas.microsoft.com/office/drawing/2014/main" id="{035B18EE-79E9-4A43-9B5D-14D3FE14D95C}"/>
                </a:ext>
              </a:extLst>
            </p:cNvPr>
            <p:cNvSpPr>
              <a:spLocks noChangeArrowheads="1"/>
            </p:cNvSpPr>
            <p:nvPr/>
          </p:nvSpPr>
          <p:spPr bwMode="auto">
            <a:xfrm>
              <a:off x="8045450" y="2532300"/>
              <a:ext cx="979487" cy="4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Oracle Sans" panose="020B0503020204020204" pitchFamily="34" charset="0"/>
                  <a:cs typeface="Oracle Sans" panose="020B0503020204020204" pitchFamily="34" charset="0"/>
                </a:rPr>
                <a:t>MRP or LSP</a:t>
              </a:r>
            </a:p>
          </p:txBody>
        </p:sp>
        <p:sp>
          <p:nvSpPr>
            <p:cNvPr id="75" name="Oval 1038">
              <a:extLst>
                <a:ext uri="{FF2B5EF4-FFF2-40B4-BE49-F238E27FC236}">
                  <a16:creationId xmlns="" xmlns:a16="http://schemas.microsoft.com/office/drawing/2014/main" id="{FF1EE3E0-5923-4E0B-B1B4-9D8FCB4A0D7E}"/>
                </a:ext>
              </a:extLst>
            </p:cNvPr>
            <p:cNvSpPr>
              <a:spLocks noChangeArrowheads="1"/>
            </p:cNvSpPr>
            <p:nvPr/>
          </p:nvSpPr>
          <p:spPr bwMode="blackWhite">
            <a:xfrm>
              <a:off x="4346575" y="4202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6" name="Oval 1039">
              <a:extLst>
                <a:ext uri="{FF2B5EF4-FFF2-40B4-BE49-F238E27FC236}">
                  <a16:creationId xmlns="" xmlns:a16="http://schemas.microsoft.com/office/drawing/2014/main" id="{10E8ECC2-E9C4-480F-B937-EDDBB578BCAB}"/>
                </a:ext>
              </a:extLst>
            </p:cNvPr>
            <p:cNvSpPr>
              <a:spLocks noChangeArrowheads="1"/>
            </p:cNvSpPr>
            <p:nvPr/>
          </p:nvSpPr>
          <p:spPr bwMode="blackWhite">
            <a:xfrm>
              <a:off x="4346575" y="6181879"/>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7" name="Oval 1040">
              <a:extLst>
                <a:ext uri="{FF2B5EF4-FFF2-40B4-BE49-F238E27FC236}">
                  <a16:creationId xmlns="" xmlns:a16="http://schemas.microsoft.com/office/drawing/2014/main" id="{AD258458-B3AC-4AF9-B0E2-D517B7C60D78}"/>
                </a:ext>
              </a:extLst>
            </p:cNvPr>
            <p:cNvSpPr>
              <a:spLocks noChangeArrowheads="1"/>
            </p:cNvSpPr>
            <p:nvPr/>
          </p:nvSpPr>
          <p:spPr bwMode="blackWhite">
            <a:xfrm>
              <a:off x="8243887" y="2991004"/>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8" name="Oval 1041">
              <a:extLst>
                <a:ext uri="{FF2B5EF4-FFF2-40B4-BE49-F238E27FC236}">
                  <a16:creationId xmlns="" xmlns:a16="http://schemas.microsoft.com/office/drawing/2014/main" id="{469F135E-688E-4709-89A1-E704CEE84D99}"/>
                </a:ext>
              </a:extLst>
            </p:cNvPr>
            <p:cNvSpPr>
              <a:spLocks noChangeArrowheads="1"/>
            </p:cNvSpPr>
            <p:nvPr/>
          </p:nvSpPr>
          <p:spPr bwMode="blackWhite">
            <a:xfrm>
              <a:off x="6561137"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9" name="Rectangle 1042">
              <a:extLst>
                <a:ext uri="{FF2B5EF4-FFF2-40B4-BE49-F238E27FC236}">
                  <a16:creationId xmlns="" xmlns:a16="http://schemas.microsoft.com/office/drawing/2014/main" id="{888713C5-383E-435D-B2CB-8E5E47D47DEB}"/>
                </a:ext>
              </a:extLst>
            </p:cNvPr>
            <p:cNvSpPr>
              <a:spLocks noChangeArrowheads="1"/>
            </p:cNvSpPr>
            <p:nvPr/>
          </p:nvSpPr>
          <p:spPr bwMode="auto">
            <a:xfrm>
              <a:off x="7931319" y="7134126"/>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80" name="Rectangle 1043">
              <a:extLst>
                <a:ext uri="{FF2B5EF4-FFF2-40B4-BE49-F238E27FC236}">
                  <a16:creationId xmlns="" xmlns:a16="http://schemas.microsoft.com/office/drawing/2014/main" id="{E9255653-0E51-47B0-B267-D8E41047023F}"/>
                </a:ext>
              </a:extLst>
            </p:cNvPr>
            <p:cNvSpPr>
              <a:spLocks noChangeArrowheads="1"/>
            </p:cNvSpPr>
            <p:nvPr/>
          </p:nvSpPr>
          <p:spPr bwMode="auto">
            <a:xfrm>
              <a:off x="7742237" y="5869141"/>
              <a:ext cx="71755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ARC0</a:t>
              </a:r>
            </a:p>
          </p:txBody>
        </p:sp>
        <p:sp>
          <p:nvSpPr>
            <p:cNvPr id="81" name="Oval 1044">
              <a:extLst>
                <a:ext uri="{FF2B5EF4-FFF2-40B4-BE49-F238E27FC236}">
                  <a16:creationId xmlns="" xmlns:a16="http://schemas.microsoft.com/office/drawing/2014/main" id="{E3AFF106-1861-41A8-A985-38FBED468B2E}"/>
                </a:ext>
              </a:extLst>
            </p:cNvPr>
            <p:cNvSpPr>
              <a:spLocks noChangeArrowheads="1"/>
            </p:cNvSpPr>
            <p:nvPr/>
          </p:nvSpPr>
          <p:spPr bwMode="blackWhite">
            <a:xfrm>
              <a:off x="7091362" y="5726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 name="Rectangle 1045">
              <a:extLst>
                <a:ext uri="{FF2B5EF4-FFF2-40B4-BE49-F238E27FC236}">
                  <a16:creationId xmlns="" xmlns:a16="http://schemas.microsoft.com/office/drawing/2014/main" id="{DB46F408-D2A8-4890-97EC-3FF3C2957DCB}"/>
                </a:ext>
              </a:extLst>
            </p:cNvPr>
            <p:cNvSpPr>
              <a:spLocks noChangeArrowheads="1"/>
            </p:cNvSpPr>
            <p:nvPr/>
          </p:nvSpPr>
          <p:spPr bwMode="auto">
            <a:xfrm>
              <a:off x="9053715" y="2420060"/>
              <a:ext cx="1071562" cy="52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database</a:t>
              </a:r>
            </a:p>
          </p:txBody>
        </p:sp>
        <p:sp>
          <p:nvSpPr>
            <p:cNvPr id="83" name="Line 1046">
              <a:extLst>
                <a:ext uri="{FF2B5EF4-FFF2-40B4-BE49-F238E27FC236}">
                  <a16:creationId xmlns="" xmlns:a16="http://schemas.microsoft.com/office/drawing/2014/main" id="{D5D39C02-AEE8-4B2B-AB22-F77ADBE01CE6}"/>
                </a:ext>
              </a:extLst>
            </p:cNvPr>
            <p:cNvSpPr>
              <a:spLocks noChangeShapeType="1"/>
            </p:cNvSpPr>
            <p:nvPr/>
          </p:nvSpPr>
          <p:spPr bwMode="auto">
            <a:xfrm>
              <a:off x="3155873" y="2937416"/>
              <a:ext cx="1664" cy="264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IN" sz="2000" dirty="0">
                <a:latin typeface="Oracle Sans" panose="020B0503020204020204" pitchFamily="34" charset="0"/>
                <a:cs typeface="Oracle Sans" panose="020B0503020204020204" pitchFamily="34" charset="0"/>
              </a:endParaRPr>
            </a:p>
          </p:txBody>
        </p:sp>
        <p:sp>
          <p:nvSpPr>
            <p:cNvPr id="84" name="Line 1047">
              <a:extLst>
                <a:ext uri="{FF2B5EF4-FFF2-40B4-BE49-F238E27FC236}">
                  <a16:creationId xmlns="" xmlns:a16="http://schemas.microsoft.com/office/drawing/2014/main" id="{A50BB58C-E3D9-49CF-AAAD-5D0501EC2F28}"/>
                </a:ext>
              </a:extLst>
            </p:cNvPr>
            <p:cNvSpPr>
              <a:spLocks noChangeShapeType="1"/>
            </p:cNvSpPr>
            <p:nvPr/>
          </p:nvSpPr>
          <p:spPr bwMode="auto">
            <a:xfrm flipV="1">
              <a:off x="3602037" y="3686329"/>
              <a:ext cx="3810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5" name="Line 1049">
              <a:extLst>
                <a:ext uri="{FF2B5EF4-FFF2-40B4-BE49-F238E27FC236}">
                  <a16:creationId xmlns="" xmlns:a16="http://schemas.microsoft.com/office/drawing/2014/main" id="{B09E9F22-7CCD-46FC-9F96-D141FC7E15AA}"/>
                </a:ext>
              </a:extLst>
            </p:cNvPr>
            <p:cNvSpPr>
              <a:spLocks noChangeShapeType="1"/>
            </p:cNvSpPr>
            <p:nvPr/>
          </p:nvSpPr>
          <p:spPr bwMode="auto">
            <a:xfrm>
              <a:off x="4646612" y="5869141"/>
              <a:ext cx="0" cy="3159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6" name="Line 1052">
              <a:extLst>
                <a:ext uri="{FF2B5EF4-FFF2-40B4-BE49-F238E27FC236}">
                  <a16:creationId xmlns="" xmlns:a16="http://schemas.microsoft.com/office/drawing/2014/main" id="{B0FDE3AB-9FD1-4951-9C1E-E498D1C84D29}"/>
                </a:ext>
              </a:extLst>
            </p:cNvPr>
            <p:cNvSpPr>
              <a:spLocks noChangeShapeType="1"/>
            </p:cNvSpPr>
            <p:nvPr/>
          </p:nvSpPr>
          <p:spPr bwMode="auto">
            <a:xfrm flipV="1">
              <a:off x="6781800" y="4040341"/>
              <a:ext cx="0" cy="25050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7" name="Line 1055">
              <a:extLst>
                <a:ext uri="{FF2B5EF4-FFF2-40B4-BE49-F238E27FC236}">
                  <a16:creationId xmlns="" xmlns:a16="http://schemas.microsoft.com/office/drawing/2014/main" id="{76F9B930-E4A6-475A-80D6-116F59E7126B}"/>
                </a:ext>
              </a:extLst>
            </p:cNvPr>
            <p:cNvSpPr>
              <a:spLocks noChangeShapeType="1"/>
            </p:cNvSpPr>
            <p:nvPr/>
          </p:nvSpPr>
          <p:spPr bwMode="auto">
            <a:xfrm>
              <a:off x="6919912" y="4040341"/>
              <a:ext cx="0" cy="3052763"/>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8" name="Line 1056">
              <a:extLst>
                <a:ext uri="{FF2B5EF4-FFF2-40B4-BE49-F238E27FC236}">
                  <a16:creationId xmlns="" xmlns:a16="http://schemas.microsoft.com/office/drawing/2014/main" id="{54BFA4D0-E0BB-479D-861D-E4E8681FC188}"/>
                </a:ext>
              </a:extLst>
            </p:cNvPr>
            <p:cNvSpPr>
              <a:spLocks noChangeShapeType="1"/>
            </p:cNvSpPr>
            <p:nvPr/>
          </p:nvSpPr>
          <p:spPr bwMode="auto">
            <a:xfrm>
              <a:off x="7170737" y="3673629"/>
              <a:ext cx="21907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89" name="Line 1057">
              <a:extLst>
                <a:ext uri="{FF2B5EF4-FFF2-40B4-BE49-F238E27FC236}">
                  <a16:creationId xmlns="" xmlns:a16="http://schemas.microsoft.com/office/drawing/2014/main" id="{08386E0F-4485-43C1-816F-FE24832716B3}"/>
                </a:ext>
              </a:extLst>
            </p:cNvPr>
            <p:cNvSpPr>
              <a:spLocks noChangeShapeType="1"/>
            </p:cNvSpPr>
            <p:nvPr/>
          </p:nvSpPr>
          <p:spPr bwMode="auto">
            <a:xfrm flipH="1">
              <a:off x="7391400" y="3670454"/>
              <a:ext cx="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0" name="Line 1058">
              <a:extLst>
                <a:ext uri="{FF2B5EF4-FFF2-40B4-BE49-F238E27FC236}">
                  <a16:creationId xmlns="" xmlns:a16="http://schemas.microsoft.com/office/drawing/2014/main" id="{77186F15-2181-4CF4-B277-EDB20EC9A302}"/>
                </a:ext>
              </a:extLst>
            </p:cNvPr>
            <p:cNvSpPr>
              <a:spLocks noChangeShapeType="1"/>
            </p:cNvSpPr>
            <p:nvPr/>
          </p:nvSpPr>
          <p:spPr bwMode="auto">
            <a:xfrm>
              <a:off x="7391400" y="532939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1" name="Line 1059">
              <a:extLst>
                <a:ext uri="{FF2B5EF4-FFF2-40B4-BE49-F238E27FC236}">
                  <a16:creationId xmlns="" xmlns:a16="http://schemas.microsoft.com/office/drawing/2014/main" id="{AF7E8D23-4D2C-49CB-9F0D-91F174DAEEBA}"/>
                </a:ext>
              </a:extLst>
            </p:cNvPr>
            <p:cNvSpPr>
              <a:spLocks noChangeShapeType="1"/>
            </p:cNvSpPr>
            <p:nvPr/>
          </p:nvSpPr>
          <p:spPr bwMode="auto">
            <a:xfrm>
              <a:off x="4645025" y="7020079"/>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2" name="Line 1060">
              <a:extLst>
                <a:ext uri="{FF2B5EF4-FFF2-40B4-BE49-F238E27FC236}">
                  <a16:creationId xmlns="" xmlns:a16="http://schemas.microsoft.com/office/drawing/2014/main" id="{52789E0F-A056-450C-AC10-3C38E27D6809}"/>
                </a:ext>
              </a:extLst>
            </p:cNvPr>
            <p:cNvSpPr>
              <a:spLocks noChangeShapeType="1"/>
            </p:cNvSpPr>
            <p:nvPr/>
          </p:nvSpPr>
          <p:spPr bwMode="auto">
            <a:xfrm flipV="1">
              <a:off x="4646612" y="6781954"/>
              <a:ext cx="0" cy="252412"/>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3" name="Line 1061">
              <a:extLst>
                <a:ext uri="{FF2B5EF4-FFF2-40B4-BE49-F238E27FC236}">
                  <a16:creationId xmlns="" xmlns:a16="http://schemas.microsoft.com/office/drawing/2014/main" id="{E890EF9A-E308-46CF-8050-8C249A60D8FB}"/>
                </a:ext>
              </a:extLst>
            </p:cNvPr>
            <p:cNvSpPr>
              <a:spLocks noChangeShapeType="1"/>
            </p:cNvSpPr>
            <p:nvPr/>
          </p:nvSpPr>
          <p:spPr bwMode="auto">
            <a:xfrm>
              <a:off x="6913562" y="7077229"/>
              <a:ext cx="434975"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4" name="Line 1062">
              <a:extLst>
                <a:ext uri="{FF2B5EF4-FFF2-40B4-BE49-F238E27FC236}">
                  <a16:creationId xmlns="" xmlns:a16="http://schemas.microsoft.com/office/drawing/2014/main" id="{368D194D-FB94-4730-B3DB-07FA80A1D6C5}"/>
                </a:ext>
              </a:extLst>
            </p:cNvPr>
            <p:cNvSpPr>
              <a:spLocks noChangeShapeType="1"/>
            </p:cNvSpPr>
            <p:nvPr/>
          </p:nvSpPr>
          <p:spPr bwMode="auto">
            <a:xfrm flipV="1">
              <a:off x="7924800" y="7051829"/>
              <a:ext cx="646112"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5" name="Line 1063">
              <a:extLst>
                <a:ext uri="{FF2B5EF4-FFF2-40B4-BE49-F238E27FC236}">
                  <a16:creationId xmlns="" xmlns:a16="http://schemas.microsoft.com/office/drawing/2014/main" id="{F9D0A622-8FF6-40FD-8A65-E4D81BCB4299}"/>
                </a:ext>
              </a:extLst>
            </p:cNvPr>
            <p:cNvSpPr>
              <a:spLocks noChangeShapeType="1"/>
            </p:cNvSpPr>
            <p:nvPr/>
          </p:nvSpPr>
          <p:spPr bwMode="auto">
            <a:xfrm flipV="1">
              <a:off x="8562975" y="3594254"/>
              <a:ext cx="0" cy="34718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6" name="Line 1064">
              <a:extLst>
                <a:ext uri="{FF2B5EF4-FFF2-40B4-BE49-F238E27FC236}">
                  <a16:creationId xmlns="" xmlns:a16="http://schemas.microsoft.com/office/drawing/2014/main" id="{D480894B-5BA7-4196-BA97-C7AB84C684F9}"/>
                </a:ext>
              </a:extLst>
            </p:cNvPr>
            <p:cNvSpPr>
              <a:spLocks noChangeShapeType="1"/>
            </p:cNvSpPr>
            <p:nvPr/>
          </p:nvSpPr>
          <p:spPr bwMode="auto">
            <a:xfrm>
              <a:off x="8853487" y="3276754"/>
              <a:ext cx="276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7" name="Line 1065">
              <a:extLst>
                <a:ext uri="{FF2B5EF4-FFF2-40B4-BE49-F238E27FC236}">
                  <a16:creationId xmlns="" xmlns:a16="http://schemas.microsoft.com/office/drawing/2014/main" id="{6457966B-5DD8-45A6-84C3-6C9322799ADB}"/>
                </a:ext>
              </a:extLst>
            </p:cNvPr>
            <p:cNvSpPr>
              <a:spLocks noChangeShapeType="1"/>
            </p:cNvSpPr>
            <p:nvPr/>
          </p:nvSpPr>
          <p:spPr bwMode="auto">
            <a:xfrm>
              <a:off x="9290050" y="3864129"/>
              <a:ext cx="0" cy="760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8" name="Rectangle 1066">
              <a:extLst>
                <a:ext uri="{FF2B5EF4-FFF2-40B4-BE49-F238E27FC236}">
                  <a16:creationId xmlns="" xmlns:a16="http://schemas.microsoft.com/office/drawing/2014/main" id="{037A21D4-C950-4E10-82B4-9EDFDB54E5F8}"/>
                </a:ext>
              </a:extLst>
            </p:cNvPr>
            <p:cNvSpPr>
              <a:spLocks noChangeArrowheads="1"/>
            </p:cNvSpPr>
            <p:nvPr/>
          </p:nvSpPr>
          <p:spPr bwMode="auto">
            <a:xfrm>
              <a:off x="8781593" y="5675010"/>
              <a:ext cx="848182" cy="2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Reports</a:t>
              </a:r>
            </a:p>
          </p:txBody>
        </p:sp>
        <p:sp>
          <p:nvSpPr>
            <p:cNvPr id="99" name="Line 1067">
              <a:extLst>
                <a:ext uri="{FF2B5EF4-FFF2-40B4-BE49-F238E27FC236}">
                  <a16:creationId xmlns="" xmlns:a16="http://schemas.microsoft.com/office/drawing/2014/main" id="{45A7BF58-D410-4145-B836-8BF27B400AB6}"/>
                </a:ext>
              </a:extLst>
            </p:cNvPr>
            <p:cNvSpPr>
              <a:spLocks noChangeShapeType="1"/>
            </p:cNvSpPr>
            <p:nvPr/>
          </p:nvSpPr>
          <p:spPr bwMode="auto">
            <a:xfrm>
              <a:off x="6248400" y="2592541"/>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latin typeface="Oracle Sans" panose="020B0503020204020204" pitchFamily="34" charset="0"/>
                <a:cs typeface="Oracle Sans" panose="020B0503020204020204" pitchFamily="34" charset="0"/>
              </a:endParaRPr>
            </a:p>
          </p:txBody>
        </p:sp>
        <p:pic>
          <p:nvPicPr>
            <p:cNvPr id="100" name="Picture 1068" descr="docum091">
              <a:extLst>
                <a:ext uri="{FF2B5EF4-FFF2-40B4-BE49-F238E27FC236}">
                  <a16:creationId xmlns="" xmlns:a16="http://schemas.microsoft.com/office/drawing/2014/main" id="{A3B52824-16A2-4F6D-8CC0-DF3B21291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37625" y="4597554"/>
              <a:ext cx="455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69" descr="4segdatabase">
              <a:extLst>
                <a:ext uri="{FF2B5EF4-FFF2-40B4-BE49-F238E27FC236}">
                  <a16:creationId xmlns="" xmlns:a16="http://schemas.microsoft.com/office/drawing/2014/main" id="{22797DBC-42C3-4F74-9E87-5D7BF80FA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13587" y="45737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070" descr="4segdatabase">
              <a:extLst>
                <a:ext uri="{FF2B5EF4-FFF2-40B4-BE49-F238E27FC236}">
                  <a16:creationId xmlns="" xmlns:a16="http://schemas.microsoft.com/office/drawing/2014/main" id="{C397755A-FC77-4714-9C1D-C939BC8A3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367212" y="51071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072" descr="4segdatabase">
              <a:extLst>
                <a:ext uri="{FF2B5EF4-FFF2-40B4-BE49-F238E27FC236}">
                  <a16:creationId xmlns="" xmlns:a16="http://schemas.microsoft.com/office/drawing/2014/main" id="{52006A47-2A09-49B8-B56A-992AAF953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1387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073" descr="4segdatabase">
              <a:extLst>
                <a:ext uri="{FF2B5EF4-FFF2-40B4-BE49-F238E27FC236}">
                  <a16:creationId xmlns="" xmlns:a16="http://schemas.microsoft.com/office/drawing/2014/main" id="{75F8EAFD-780A-4CDB-BF1E-E7D1C981C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038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075" descr="4segdatabase">
              <a:extLst>
                <a:ext uri="{FF2B5EF4-FFF2-40B4-BE49-F238E27FC236}">
                  <a16:creationId xmlns="" xmlns:a16="http://schemas.microsoft.com/office/drawing/2014/main" id="{EC069E22-943A-4DA9-A74C-93B9033FB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485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76" descr="4segdatabase">
              <a:extLst>
                <a:ext uri="{FF2B5EF4-FFF2-40B4-BE49-F238E27FC236}">
                  <a16:creationId xmlns="" xmlns:a16="http://schemas.microsoft.com/office/drawing/2014/main" id="{7E790EFA-9EC8-4C4C-80E2-18E970E63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6136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83">
              <a:extLst>
                <a:ext uri="{FF2B5EF4-FFF2-40B4-BE49-F238E27FC236}">
                  <a16:creationId xmlns="" xmlns:a16="http://schemas.microsoft.com/office/drawing/2014/main" id="{13811CDD-8AF7-4080-81C2-BC26422FA6C0}"/>
                </a:ext>
              </a:extLst>
            </p:cNvPr>
            <p:cNvSpPr>
              <a:spLocks noChangeArrowheads="1"/>
            </p:cNvSpPr>
            <p:nvPr/>
          </p:nvSpPr>
          <p:spPr bwMode="auto">
            <a:xfrm>
              <a:off x="7315200" y="4954741"/>
              <a:ext cx="154622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redo logs</a:t>
              </a:r>
            </a:p>
          </p:txBody>
        </p:sp>
        <p:sp>
          <p:nvSpPr>
            <p:cNvPr id="108" name="Rectangle 1084">
              <a:extLst>
                <a:ext uri="{FF2B5EF4-FFF2-40B4-BE49-F238E27FC236}">
                  <a16:creationId xmlns="" xmlns:a16="http://schemas.microsoft.com/office/drawing/2014/main" id="{BA1FF4D2-44CA-4484-B9E9-BE7408F5903F}"/>
                </a:ext>
              </a:extLst>
            </p:cNvPr>
            <p:cNvSpPr>
              <a:spLocks noChangeArrowheads="1"/>
            </p:cNvSpPr>
            <p:nvPr/>
          </p:nvSpPr>
          <p:spPr bwMode="auto">
            <a:xfrm>
              <a:off x="3664913" y="7067704"/>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109" name="Line 1085">
              <a:extLst>
                <a:ext uri="{FF2B5EF4-FFF2-40B4-BE49-F238E27FC236}">
                  <a16:creationId xmlns="" xmlns:a16="http://schemas.microsoft.com/office/drawing/2014/main" id="{767D28F1-4B64-44B9-ADD7-A017B48F36DE}"/>
                </a:ext>
              </a:extLst>
            </p:cNvPr>
            <p:cNvSpPr>
              <a:spLocks noChangeShapeType="1"/>
            </p:cNvSpPr>
            <p:nvPr/>
          </p:nvSpPr>
          <p:spPr bwMode="auto">
            <a:xfrm rot="5400000" flipH="1">
              <a:off x="5868988" y="5619903"/>
              <a:ext cx="0" cy="1825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10" name="Picture 1086" descr="Media: Tape">
              <a:extLst>
                <a:ext uri="{FF2B5EF4-FFF2-40B4-BE49-F238E27FC236}">
                  <a16:creationId xmlns="" xmlns:a16="http://schemas.microsoft.com/office/drawing/2014/main" id="{F4CDA7A2-D8E1-46D4-B350-12C99A743F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539287" y="4561041"/>
              <a:ext cx="7683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Rectangle 1087">
              <a:extLst>
                <a:ext uri="{FF2B5EF4-FFF2-40B4-BE49-F238E27FC236}">
                  <a16:creationId xmlns="" xmlns:a16="http://schemas.microsoft.com/office/drawing/2014/main" id="{3F63246A-CCB4-43EB-8371-C771E51D3B02}"/>
                </a:ext>
              </a:extLst>
            </p:cNvPr>
            <p:cNvSpPr>
              <a:spLocks noChangeArrowheads="1"/>
            </p:cNvSpPr>
            <p:nvPr/>
          </p:nvSpPr>
          <p:spPr bwMode="auto">
            <a:xfrm>
              <a:off x="9482475" y="5057692"/>
              <a:ext cx="805876" cy="27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Backup</a:t>
              </a:r>
            </a:p>
          </p:txBody>
        </p:sp>
        <p:sp>
          <p:nvSpPr>
            <p:cNvPr id="112" name="Line 1088">
              <a:extLst>
                <a:ext uri="{FF2B5EF4-FFF2-40B4-BE49-F238E27FC236}">
                  <a16:creationId xmlns="" xmlns:a16="http://schemas.microsoft.com/office/drawing/2014/main" id="{E7CE6494-9B38-4A68-BB0D-5DF6403106C0}"/>
                </a:ext>
              </a:extLst>
            </p:cNvPr>
            <p:cNvSpPr>
              <a:spLocks noChangeShapeType="1"/>
            </p:cNvSpPr>
            <p:nvPr/>
          </p:nvSpPr>
          <p:spPr bwMode="auto">
            <a:xfrm flipV="1">
              <a:off x="7696200" y="4954741"/>
              <a:ext cx="86042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13" name="Picture 1089" descr="Database: Database with Segments">
              <a:extLst>
                <a:ext uri="{FF2B5EF4-FFF2-40B4-BE49-F238E27FC236}">
                  <a16:creationId xmlns="" xmlns:a16="http://schemas.microsoft.com/office/drawing/2014/main" id="{877F34B1-9B62-4D56-B804-2C76F79D2E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752725" y="32021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090" descr="Database: Database with Segments">
              <a:extLst>
                <a:ext uri="{FF2B5EF4-FFF2-40B4-BE49-F238E27FC236}">
                  <a16:creationId xmlns="" xmlns:a16="http://schemas.microsoft.com/office/drawing/2014/main" id="{D1774B78-619E-4772-8403-85C80574BF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144000" y="30497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Rectangle 1091">
              <a:extLst>
                <a:ext uri="{FF2B5EF4-FFF2-40B4-BE49-F238E27FC236}">
                  <a16:creationId xmlns="" xmlns:a16="http://schemas.microsoft.com/office/drawing/2014/main" id="{370C9A6B-F411-42D3-8982-3607391AD80E}"/>
                </a:ext>
              </a:extLst>
            </p:cNvPr>
            <p:cNvSpPr>
              <a:spLocks noChangeArrowheads="1"/>
            </p:cNvSpPr>
            <p:nvPr/>
          </p:nvSpPr>
          <p:spPr bwMode="auto">
            <a:xfrm rot="16200000">
              <a:off x="5410993" y="4829762"/>
              <a:ext cx="14128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Oracle net</a:t>
              </a:r>
            </a:p>
          </p:txBody>
        </p:sp>
        <p:sp>
          <p:nvSpPr>
            <p:cNvPr id="116" name="Oval 1092">
              <a:extLst>
                <a:ext uri="{FF2B5EF4-FFF2-40B4-BE49-F238E27FC236}">
                  <a16:creationId xmlns="" xmlns:a16="http://schemas.microsoft.com/office/drawing/2014/main" id="{6DBD2AB9-0DC8-40A9-A537-00802FC79D0D}"/>
                </a:ext>
              </a:extLst>
            </p:cNvPr>
            <p:cNvSpPr>
              <a:spLocks noChangeArrowheads="1"/>
            </p:cNvSpPr>
            <p:nvPr/>
          </p:nvSpPr>
          <p:spPr bwMode="blackWhite">
            <a:xfrm>
              <a:off x="5122862"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17" name="Rectangle 1093">
              <a:extLst>
                <a:ext uri="{FF2B5EF4-FFF2-40B4-BE49-F238E27FC236}">
                  <a16:creationId xmlns="" xmlns:a16="http://schemas.microsoft.com/office/drawing/2014/main" id="{B7FCF7BB-23F8-4BAF-B666-FEE45A566CEB}"/>
                </a:ext>
              </a:extLst>
            </p:cNvPr>
            <p:cNvSpPr>
              <a:spLocks noChangeArrowheads="1"/>
            </p:cNvSpPr>
            <p:nvPr/>
          </p:nvSpPr>
          <p:spPr bwMode="auto">
            <a:xfrm>
              <a:off x="4630737" y="3093498"/>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NSS</a:t>
              </a:r>
              <a:r>
                <a:rPr lang="en-US" altLang="en-US" sz="2000" b="1" i="1" dirty="0">
                  <a:latin typeface="Oracle Sans" panose="020B0503020204020204" pitchFamily="34" charset="0"/>
                  <a:cs typeface="Oracle Sans" panose="020B0503020204020204" pitchFamily="34" charset="0"/>
                </a:rPr>
                <a:t>n </a:t>
              </a:r>
              <a:r>
                <a:rPr lang="en-US" altLang="en-US" sz="2000" b="1" dirty="0">
                  <a:latin typeface="Oracle Sans" panose="020B0503020204020204" pitchFamily="34" charset="0"/>
                  <a:cs typeface="Oracle Sans" panose="020B0503020204020204" pitchFamily="34" charset="0"/>
                </a:rPr>
                <a:t>or TT</a:t>
              </a:r>
              <a:r>
                <a:rPr lang="en-US" altLang="en-US" sz="2000" b="1" i="1" dirty="0">
                  <a:latin typeface="Oracle Sans" panose="020B0503020204020204" pitchFamily="34" charset="0"/>
                  <a:cs typeface="Oracle Sans" panose="020B0503020204020204" pitchFamily="34" charset="0"/>
                </a:rPr>
                <a:t>nn</a:t>
              </a:r>
            </a:p>
          </p:txBody>
        </p:sp>
        <p:sp>
          <p:nvSpPr>
            <p:cNvPr id="118" name="Rectangle 1094">
              <a:extLst>
                <a:ext uri="{FF2B5EF4-FFF2-40B4-BE49-F238E27FC236}">
                  <a16:creationId xmlns="" xmlns:a16="http://schemas.microsoft.com/office/drawing/2014/main" id="{5E2FC283-C599-4F7A-9950-2A0C5B1A1ECD}"/>
                </a:ext>
              </a:extLst>
            </p:cNvPr>
            <p:cNvSpPr>
              <a:spLocks noChangeArrowheads="1"/>
            </p:cNvSpPr>
            <p:nvPr/>
          </p:nvSpPr>
          <p:spPr bwMode="auto">
            <a:xfrm>
              <a:off x="7350125" y="4307041"/>
              <a:ext cx="1370012"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(Real-time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apply)</a:t>
              </a:r>
            </a:p>
          </p:txBody>
        </p:sp>
        <p:sp>
          <p:nvSpPr>
            <p:cNvPr id="119" name="Line 1095">
              <a:extLst>
                <a:ext uri="{FF2B5EF4-FFF2-40B4-BE49-F238E27FC236}">
                  <a16:creationId xmlns="" xmlns:a16="http://schemas.microsoft.com/office/drawing/2014/main" id="{FABA5A1F-C1AC-40E0-B2EA-9A0D6B8E0943}"/>
                </a:ext>
              </a:extLst>
            </p:cNvPr>
            <p:cNvSpPr>
              <a:spLocks noChangeShapeType="1"/>
            </p:cNvSpPr>
            <p:nvPr/>
          </p:nvSpPr>
          <p:spPr bwMode="auto">
            <a:xfrm flipV="1">
              <a:off x="4897437" y="5507191"/>
              <a:ext cx="533400" cy="0"/>
            </a:xfrm>
            <a:prstGeom prst="line">
              <a:avLst/>
            </a:prstGeom>
            <a:noFill/>
            <a:ln w="28575">
              <a:solidFill>
                <a:schemeClr val="tx1"/>
              </a:solidFill>
              <a:prstDash val="dash"/>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0" name="Line 1096">
              <a:extLst>
                <a:ext uri="{FF2B5EF4-FFF2-40B4-BE49-F238E27FC236}">
                  <a16:creationId xmlns="" xmlns:a16="http://schemas.microsoft.com/office/drawing/2014/main" id="{7437B655-A511-40D3-940A-93D10DDFF3E5}"/>
                </a:ext>
              </a:extLst>
            </p:cNvPr>
            <p:cNvSpPr>
              <a:spLocks noChangeShapeType="1"/>
            </p:cNvSpPr>
            <p:nvPr/>
          </p:nvSpPr>
          <p:spPr bwMode="auto">
            <a:xfrm>
              <a:off x="5422900" y="3983191"/>
              <a:ext cx="0" cy="152400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1" name="Rectangle 1030">
              <a:extLst>
                <a:ext uri="{FF2B5EF4-FFF2-40B4-BE49-F238E27FC236}">
                  <a16:creationId xmlns="" xmlns:a16="http://schemas.microsoft.com/office/drawing/2014/main" id="{4BFE9D6D-1D77-45B8-86EE-A18CBAA0E231}"/>
                </a:ext>
              </a:extLst>
            </p:cNvPr>
            <p:cNvSpPr>
              <a:spLocks noChangeArrowheads="1"/>
            </p:cNvSpPr>
            <p:nvPr/>
          </p:nvSpPr>
          <p:spPr bwMode="auto">
            <a:xfrm>
              <a:off x="3268662" y="4322916"/>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LGWR</a:t>
              </a:r>
            </a:p>
          </p:txBody>
        </p:sp>
        <p:sp>
          <p:nvSpPr>
            <p:cNvPr id="122" name="Rectangle 1097">
              <a:extLst>
                <a:ext uri="{FF2B5EF4-FFF2-40B4-BE49-F238E27FC236}">
                  <a16:creationId xmlns="" xmlns:a16="http://schemas.microsoft.com/office/drawing/2014/main" id="{01BDA04A-9DDF-4C40-BFC0-A2C7CE5150D4}"/>
                </a:ext>
              </a:extLst>
            </p:cNvPr>
            <p:cNvSpPr>
              <a:spLocks noChangeArrowheads="1"/>
            </p:cNvSpPr>
            <p:nvPr/>
          </p:nvSpPr>
          <p:spPr bwMode="blackWhite">
            <a:xfrm>
              <a:off x="3995737" y="3448087"/>
              <a:ext cx="914400" cy="476483"/>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b="1" dirty="0">
                  <a:latin typeface="Oracle Sans" panose="020B0503020204020204" pitchFamily="34" charset="0"/>
                  <a:cs typeface="Oracle Sans" panose="020B0503020204020204" pitchFamily="34" charset="0"/>
                </a:rPr>
                <a:t>Redo buffer</a:t>
              </a:r>
            </a:p>
          </p:txBody>
        </p:sp>
        <p:sp>
          <p:nvSpPr>
            <p:cNvPr id="123" name="Line 1099">
              <a:extLst>
                <a:ext uri="{FF2B5EF4-FFF2-40B4-BE49-F238E27FC236}">
                  <a16:creationId xmlns="" xmlns:a16="http://schemas.microsoft.com/office/drawing/2014/main" id="{EDAB9C10-FF4E-4DFA-A470-A1ED56761AD2}"/>
                </a:ext>
              </a:extLst>
            </p:cNvPr>
            <p:cNvSpPr>
              <a:spLocks noChangeShapeType="1"/>
            </p:cNvSpPr>
            <p:nvPr/>
          </p:nvSpPr>
          <p:spPr bwMode="auto">
            <a:xfrm>
              <a:off x="4646612" y="3964141"/>
              <a:ext cx="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4" name="Rectangle 1100">
              <a:extLst>
                <a:ext uri="{FF2B5EF4-FFF2-40B4-BE49-F238E27FC236}">
                  <a16:creationId xmlns="" xmlns:a16="http://schemas.microsoft.com/office/drawing/2014/main" id="{1D054C30-2C79-4585-BBF2-3DB1E2D88F5F}"/>
                </a:ext>
              </a:extLst>
            </p:cNvPr>
            <p:cNvSpPr>
              <a:spLocks noChangeArrowheads="1"/>
            </p:cNvSpPr>
            <p:nvPr/>
          </p:nvSpPr>
          <p:spPr bwMode="auto">
            <a:xfrm>
              <a:off x="4783137" y="6008841"/>
              <a:ext cx="1905000"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Gap</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resolution</a:t>
              </a:r>
            </a:p>
          </p:txBody>
        </p:sp>
      </p:grpSp>
    </p:spTree>
    <p:custDataLst>
      <p:tags r:id="rId1"/>
    </p:custDataLst>
    <p:extLst>
      <p:ext uri="{BB962C8B-B14F-4D97-AF65-F5344CB8AC3E}">
        <p14:creationId xmlns:p14="http://schemas.microsoft.com/office/powerpoint/2010/main" val="1243511016"/>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endParaRPr lang="en-US" altLang="en-US" dirty="0"/>
          </a:p>
        </p:txBody>
      </p:sp>
    </p:spTree>
    <p:custDataLst>
      <p:tags r:id="rId1"/>
    </p:custDataLst>
    <p:extLst>
      <p:ext uri="{BB962C8B-B14F-4D97-AF65-F5344CB8AC3E}">
        <p14:creationId xmlns:p14="http://schemas.microsoft.com/office/powerpoint/2010/main" val="9205172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idx="1"/>
          </p:nvPr>
        </p:nvSpPr>
        <p:spPr>
          <a:xfrm>
            <a:off x="920959" y="2095499"/>
            <a:ext cx="16421100" cy="6468433"/>
          </a:xfrm>
        </p:spPr>
        <p:txBody>
          <a:bodyPr/>
          <a:lstStyle/>
          <a:p>
            <a:pPr marL="857250" lvl="1" indent="-685800">
              <a:spcBef>
                <a:spcPts val="0"/>
              </a:spcBef>
              <a:buFont typeface="Arial" panose="020B0604020202020204" pitchFamily="34" charset="0"/>
              <a:buAutoNum type="arabicPeriod" startAt="2"/>
            </a:pPr>
            <a:r>
              <a:rPr lang="en-US" altLang="en-US" dirty="0"/>
              <a:t>On the primary site, back up the data file you need to copy to the standby site: </a:t>
            </a:r>
          </a:p>
          <a:p>
            <a:pPr marL="857250" lvl="1" indent="-685800">
              <a:spcBef>
                <a:spcPts val="0"/>
              </a:spcBef>
              <a:buFont typeface="Arial" panose="020B0604020202020204" pitchFamily="34" charset="0"/>
              <a:buAutoNum type="arabicPeriod" startAt="2"/>
            </a:pPr>
            <a:endParaRPr lang="en-US" altLang="en-US" sz="3600" dirty="0"/>
          </a:p>
          <a:p>
            <a:pPr marL="857250" lvl="1" indent="-685800">
              <a:spcBef>
                <a:spcPts val="0"/>
              </a:spcBef>
              <a:buFont typeface="Arial" panose="020B0604020202020204" pitchFamily="34" charset="0"/>
              <a:buAutoNum type="arabicPeriod" startAt="2"/>
            </a:pPr>
            <a:endParaRPr lang="en-US" altLang="en-US" sz="3600" dirty="0"/>
          </a:p>
          <a:p>
            <a:pPr marL="857250" lvl="1" indent="-685800">
              <a:spcBef>
                <a:spcPts val="0"/>
              </a:spcBef>
              <a:buFont typeface="Arial" panose="020B0604020202020204" pitchFamily="34" charset="0"/>
              <a:buAutoNum type="arabicPeriod" startAt="2"/>
            </a:pPr>
            <a:endParaRPr lang="en-US" altLang="en-US" sz="3600" dirty="0"/>
          </a:p>
          <a:p>
            <a:pPr marL="857250" lvl="1" indent="-685800">
              <a:spcBef>
                <a:spcPts val="0"/>
              </a:spcBef>
              <a:buFont typeface="Arial" panose="020B0604020202020204" pitchFamily="34" charset="0"/>
              <a:buAutoNum type="arabicPeriod" startAt="2"/>
            </a:pPr>
            <a:r>
              <a:rPr lang="en-US" altLang="en-US" dirty="0"/>
              <a:t>Copy the data file to the standby database. </a:t>
            </a:r>
          </a:p>
          <a:p>
            <a:pPr marL="857250" lvl="1" indent="-685800">
              <a:spcBef>
                <a:spcPts val="1200"/>
              </a:spcBef>
              <a:buFont typeface="Arial" panose="020B0604020202020204" pitchFamily="34" charset="0"/>
              <a:buAutoNum type="arabicPeriod" startAt="2"/>
            </a:pPr>
            <a:r>
              <a:rPr lang="en-US" altLang="en-US" dirty="0"/>
              <a:t>On the standby database, restart Redo Apply: </a:t>
            </a:r>
          </a:p>
          <a:p>
            <a:pPr marL="857250" lvl="1" indent="-685800">
              <a:spcBef>
                <a:spcPts val="0"/>
              </a:spcBef>
              <a:buFont typeface="Arial" panose="020B0604020202020204" pitchFamily="34" charset="0"/>
              <a:buAutoNum type="arabicPeriod" startAt="2"/>
            </a:pPr>
            <a:endParaRPr lang="en-US" altLang="en-US" sz="3600" dirty="0"/>
          </a:p>
          <a:p>
            <a:pPr marL="857250" lvl="1" indent="-685800">
              <a:spcBef>
                <a:spcPts val="0"/>
              </a:spcBef>
              <a:buFont typeface="Arial" panose="020B0604020202020204" pitchFamily="34" charset="0"/>
              <a:buAutoNum type="arabicPeriod" startAt="2"/>
            </a:pPr>
            <a:endParaRPr lang="en-US" altLang="en-US" sz="3600" dirty="0"/>
          </a:p>
          <a:p>
            <a:pPr marL="857250" lvl="1" indent="-685800">
              <a:spcBef>
                <a:spcPts val="0"/>
              </a:spcBef>
              <a:buFont typeface="Arial" panose="020B0604020202020204" pitchFamily="34" charset="0"/>
              <a:buAutoNum type="arabicPeriod" startAt="2"/>
            </a:pPr>
            <a:r>
              <a:rPr lang="en-US" altLang="en-US" dirty="0"/>
              <a:t>If you receive a series of errors due to the archive gaps, manually resolve the gaps and repeat Step 4. </a:t>
            </a:r>
          </a:p>
          <a:p>
            <a:pPr marL="1719263" lvl="2" indent="-685800">
              <a:spcBef>
                <a:spcPts val="0"/>
              </a:spcBef>
              <a:buFont typeface="Arial" panose="020B0604020202020204" pitchFamily="34" charset="0"/>
              <a:buAutoNum type="arabicPeriod" startAt="2"/>
            </a:pPr>
            <a:endParaRPr lang="en-US" altLang="en-US" dirty="0"/>
          </a:p>
        </p:txBody>
      </p:sp>
      <p:sp>
        <p:nvSpPr>
          <p:cNvPr id="37897" name="Rectangle 5"/>
          <p:cNvSpPr>
            <a:spLocks noGrp="1" noChangeArrowheads="1"/>
          </p:cNvSpPr>
          <p:nvPr>
            <p:ph type="title"/>
          </p:nvPr>
        </p:nvSpPr>
        <p:spPr/>
        <p:txBody>
          <a:bodyPr/>
          <a:lstStyle/>
          <a:p>
            <a:r>
              <a:rPr lang="en-US" altLang="en-US" dirty="0"/>
              <a:t>Action Required on Physical Standby</a:t>
            </a:r>
          </a:p>
        </p:txBody>
      </p:sp>
      <p:sp>
        <p:nvSpPr>
          <p:cNvPr id="9"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828801" y="2731994"/>
            <a:ext cx="13763567" cy="15244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TABLESPACE TBS1 BEGIN BACKUP;</a:t>
            </a:r>
          </a:p>
          <a:p>
            <a:r>
              <a:rPr lang="en-US" altLang="en-US" sz="3000" b="1" i="1" dirty="0">
                <a:latin typeface="Courier New" panose="02070309020205020404" pitchFamily="49" charset="0"/>
                <a:cs typeface="Times New Roman" panose="02020603050405020304" pitchFamily="18" charset="0"/>
              </a:rPr>
              <a:t>--- Copy the needed data file to a local directory ---</a:t>
            </a:r>
          </a:p>
          <a:p>
            <a:r>
              <a:rPr lang="en-US" altLang="en-US" sz="3000" b="1" dirty="0">
                <a:latin typeface="Courier New" panose="02070309020205020404" pitchFamily="49" charset="0"/>
                <a:cs typeface="Times New Roman" panose="02020603050405020304" pitchFamily="18" charset="0"/>
              </a:rPr>
              <a:t>SQL&gt; ALTER TABLESPACE TBS2 END BACKUP;</a:t>
            </a:r>
          </a:p>
        </p:txBody>
      </p:sp>
      <p:sp>
        <p:nvSpPr>
          <p:cNvPr id="10"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815353" y="5757108"/>
            <a:ext cx="13763567"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RECOVER MANAGED STANDBY DATABASE DISCONNECT;</a:t>
            </a:r>
          </a:p>
        </p:txBody>
      </p:sp>
    </p:spTree>
    <p:extLst>
      <p:ext uri="{BB962C8B-B14F-4D97-AF65-F5344CB8AC3E}">
        <p14:creationId xmlns:p14="http://schemas.microsoft.com/office/powerpoint/2010/main" val="25462326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lstStyle/>
          <a:p>
            <a:endParaRPr lang="en-US" altLang="en-US" dirty="0"/>
          </a:p>
        </p:txBody>
      </p:sp>
    </p:spTree>
    <p:custDataLst>
      <p:tags r:id="rId1"/>
    </p:custDataLst>
    <p:extLst>
      <p:ext uri="{BB962C8B-B14F-4D97-AF65-F5344CB8AC3E}">
        <p14:creationId xmlns:p14="http://schemas.microsoft.com/office/powerpoint/2010/main" val="39027586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title"/>
          </p:nvPr>
        </p:nvSpPr>
        <p:spPr/>
        <p:txBody>
          <a:bodyPr/>
          <a:lstStyle/>
          <a:p>
            <a:r>
              <a:rPr lang="en-US" altLang="en-US" dirty="0">
                <a:latin typeface="+mj-lt"/>
              </a:rPr>
              <a:t>Scenario 6: Resetting the TDE Master Encryption Key</a:t>
            </a:r>
          </a:p>
        </p:txBody>
      </p:sp>
      <p:sp>
        <p:nvSpPr>
          <p:cNvPr id="41987" name="Rectangle 6"/>
          <p:cNvSpPr>
            <a:spLocks noGrp="1" noChangeArrowheads="1"/>
          </p:cNvSpPr>
          <p:nvPr>
            <p:ph idx="1"/>
          </p:nvPr>
        </p:nvSpPr>
        <p:spPr>
          <a:xfrm>
            <a:off x="955936" y="2107844"/>
            <a:ext cx="16421100" cy="1847168"/>
          </a:xfrm>
        </p:spPr>
        <p:txBody>
          <a:bodyPr/>
          <a:lstStyle/>
          <a:p>
            <a:pPr indent="-573088">
              <a:spcBef>
                <a:spcPts val="1200"/>
              </a:spcBef>
            </a:pPr>
            <a:r>
              <a:rPr lang="en-US" dirty="0"/>
              <a:t>Assumption</a:t>
            </a:r>
            <a:r>
              <a:rPr lang="en-US" altLang="en-US" dirty="0"/>
              <a:t>:</a:t>
            </a:r>
          </a:p>
          <a:p>
            <a:pPr lvl="1">
              <a:spcBef>
                <a:spcPts val="1200"/>
              </a:spcBef>
              <a:buFont typeface="Arial" panose="020B0604020202020204" pitchFamily="34" charset="0"/>
              <a:buChar char="•"/>
            </a:pPr>
            <a:r>
              <a:rPr lang="en-US" altLang="en-US" dirty="0"/>
              <a:t>The TDE master encryption key is reset on the primary database using the </a:t>
            </a:r>
            <a:r>
              <a:rPr lang="en-US" altLang="en-US" dirty="0">
                <a:latin typeface="Courier New" panose="02070309020205020404" pitchFamily="49" charset="0"/>
                <a:cs typeface="Courier New" panose="02070309020205020404" pitchFamily="49" charset="0"/>
              </a:rPr>
              <a:t>ADMINISTER</a:t>
            </a:r>
            <a:r>
              <a:rPr lang="en-US" altLang="en-US" dirty="0"/>
              <a:t> </a:t>
            </a:r>
            <a:r>
              <a:rPr lang="en-US" altLang="en-US" dirty="0">
                <a:latin typeface="Courier New" panose="02070309020205020404" pitchFamily="49" charset="0"/>
                <a:cs typeface="Courier New" panose="02070309020205020404" pitchFamily="49" charset="0"/>
              </a:rPr>
              <a:t>KEY</a:t>
            </a:r>
            <a:r>
              <a:rPr lang="en-US" altLang="en-US" dirty="0"/>
              <a:t> </a:t>
            </a:r>
            <a:r>
              <a:rPr lang="en-US" altLang="en-US" dirty="0">
                <a:latin typeface="Courier New" panose="02070309020205020404" pitchFamily="49" charset="0"/>
                <a:cs typeface="Courier New" panose="02070309020205020404" pitchFamily="49" charset="0"/>
              </a:rPr>
              <a:t>MANAGEMENT</a:t>
            </a:r>
            <a:r>
              <a:rPr lang="en-US" altLang="en-US" dirty="0"/>
              <a:t> </a:t>
            </a:r>
            <a:r>
              <a:rPr lang="en-US" altLang="en-US" dirty="0">
                <a:latin typeface="Courier New" panose="02070309020205020404" pitchFamily="49" charset="0"/>
                <a:cs typeface="Courier New" panose="02070309020205020404" pitchFamily="49" charset="0"/>
              </a:rPr>
              <a:t>ALTER</a:t>
            </a:r>
            <a:r>
              <a:rPr lang="en-US" altLang="en-US" dirty="0"/>
              <a:t> </a:t>
            </a:r>
            <a:r>
              <a:rPr lang="en-US" altLang="en-US" dirty="0">
                <a:latin typeface="Courier New" panose="02070309020205020404" pitchFamily="49" charset="0"/>
                <a:cs typeface="Courier New" panose="02070309020205020404" pitchFamily="49" charset="0"/>
              </a:rPr>
              <a:t>KEYSTORE</a:t>
            </a:r>
            <a:r>
              <a:rPr lang="en-US" altLang="en-US" dirty="0"/>
              <a:t> </a:t>
            </a:r>
            <a:r>
              <a:rPr lang="en-US" altLang="en-US" dirty="0">
                <a:latin typeface="Courier New" panose="02070309020205020404" pitchFamily="49" charset="0"/>
                <a:cs typeface="Courier New" panose="02070309020205020404" pitchFamily="49" charset="0"/>
              </a:rPr>
              <a:t>PASSWORD</a:t>
            </a:r>
            <a:r>
              <a:rPr lang="en-US" altLang="en-US" dirty="0"/>
              <a:t> command</a:t>
            </a:r>
            <a:r>
              <a:rPr lang="en-US" altLang="en-US" dirty="0" smtClean="0"/>
              <a:t>.</a:t>
            </a:r>
            <a:endParaRPr lang="en-US" altLang="en-US" dirty="0"/>
          </a:p>
        </p:txBody>
      </p:sp>
      <p:grpSp>
        <p:nvGrpSpPr>
          <p:cNvPr id="41988" name="Group 1"/>
          <p:cNvGrpSpPr>
            <a:grpSpLocks/>
          </p:cNvGrpSpPr>
          <p:nvPr/>
        </p:nvGrpSpPr>
        <p:grpSpPr bwMode="auto">
          <a:xfrm>
            <a:off x="3774385" y="4530917"/>
            <a:ext cx="10739232" cy="4617245"/>
            <a:chOff x="990600" y="2939142"/>
            <a:chExt cx="7157892" cy="3078163"/>
          </a:xfrm>
        </p:grpSpPr>
        <p:pic>
          <p:nvPicPr>
            <p:cNvPr id="41989" name="Picture 5" descr="icon01_c02"/>
            <p:cNvPicPr>
              <a:picLocks noChangeAspect="1" noChangeArrowheads="1"/>
            </p:cNvPicPr>
            <p:nvPr/>
          </p:nvPicPr>
          <p:blipFill>
            <a:blip r:embed="rId3">
              <a:extLst>
                <a:ext uri="{28A0092B-C50C-407E-A947-70E740481C1C}">
                  <a14:useLocalDpi xmlns:a14="http://schemas.microsoft.com/office/drawing/2010/main" val="0"/>
                </a:ext>
              </a:extLst>
            </a:blip>
            <a:srcRect t="27812" b="-4613"/>
            <a:stretch>
              <a:fillRect/>
            </a:stretch>
          </p:blipFill>
          <p:spPr bwMode="auto">
            <a:xfrm>
              <a:off x="7077879" y="3474720"/>
              <a:ext cx="871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5"/>
            <p:cNvSpPr txBox="1">
              <a:spLocks noChangeArrowheads="1"/>
            </p:cNvSpPr>
            <p:nvPr/>
          </p:nvSpPr>
          <p:spPr bwMode="auto">
            <a:xfrm>
              <a:off x="7169507" y="4221550"/>
              <a:ext cx="688283"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london</a:t>
              </a:r>
            </a:p>
          </p:txBody>
        </p:sp>
        <p:pic>
          <p:nvPicPr>
            <p:cNvPr id="41991" name="Picture 4" descr="icon01_a02"/>
            <p:cNvPicPr>
              <a:picLocks noChangeAspect="1" noChangeArrowheads="1"/>
            </p:cNvPicPr>
            <p:nvPr/>
          </p:nvPicPr>
          <p:blipFill>
            <a:blip r:embed="rId4">
              <a:extLst>
                <a:ext uri="{28A0092B-C50C-407E-A947-70E740481C1C}">
                  <a14:useLocalDpi xmlns:a14="http://schemas.microsoft.com/office/drawing/2010/main" val="0"/>
                </a:ext>
              </a:extLst>
            </a:blip>
            <a:srcRect t="27811" b="-4611"/>
            <a:stretch>
              <a:fillRect/>
            </a:stretch>
          </p:blipFill>
          <p:spPr bwMode="auto">
            <a:xfrm>
              <a:off x="1094890" y="3474720"/>
              <a:ext cx="871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14"/>
            <p:cNvSpPr txBox="1">
              <a:spLocks noChangeArrowheads="1"/>
            </p:cNvSpPr>
            <p:nvPr/>
          </p:nvSpPr>
          <p:spPr bwMode="auto">
            <a:xfrm>
              <a:off x="1028699" y="4221550"/>
              <a:ext cx="100392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boston</a:t>
              </a:r>
            </a:p>
          </p:txBody>
        </p:sp>
        <p:cxnSp>
          <p:nvCxnSpPr>
            <p:cNvPr id="41993" name="Straight Arrow Connector 56"/>
            <p:cNvCxnSpPr>
              <a:cxnSpLocks noChangeShapeType="1"/>
            </p:cNvCxnSpPr>
            <p:nvPr/>
          </p:nvCxnSpPr>
          <p:spPr bwMode="auto">
            <a:xfrm>
              <a:off x="2133600" y="3213780"/>
              <a:ext cx="4800600"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grpSp>
          <p:nvGrpSpPr>
            <p:cNvPr id="41994" name="Group 49"/>
            <p:cNvGrpSpPr>
              <a:grpSpLocks/>
            </p:cNvGrpSpPr>
            <p:nvPr/>
          </p:nvGrpSpPr>
          <p:grpSpPr bwMode="auto">
            <a:xfrm>
              <a:off x="990600" y="4920342"/>
              <a:ext cx="1138092" cy="1096963"/>
              <a:chOff x="2078038" y="4410075"/>
              <a:chExt cx="1138091" cy="1096963"/>
            </a:xfrm>
          </p:grpSpPr>
          <p:sp>
            <p:nvSpPr>
              <p:cNvPr id="42003" name="AutoShape 7"/>
              <p:cNvSpPr>
                <a:spLocks noChangeArrowheads="1"/>
              </p:cNvSpPr>
              <p:nvPr/>
            </p:nvSpPr>
            <p:spPr bwMode="blackWhite">
              <a:xfrm>
                <a:off x="2100263" y="4410075"/>
                <a:ext cx="1077912" cy="1096963"/>
              </a:xfrm>
              <a:prstGeom prst="flowChartDocument">
                <a:avLst/>
              </a:prstGeom>
              <a:solidFill>
                <a:srgbClr val="CCFF99"/>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200" dirty="0"/>
              </a:p>
            </p:txBody>
          </p:sp>
          <p:pic>
            <p:nvPicPr>
              <p:cNvPr id="42004" name="Picture 8" descr="house0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243138" y="4767263"/>
                <a:ext cx="2667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5" name="Text Box 9"/>
              <p:cNvSpPr txBox="1">
                <a:spLocks noChangeArrowheads="1"/>
              </p:cNvSpPr>
              <p:nvPr/>
            </p:nvSpPr>
            <p:spPr bwMode="auto">
              <a:xfrm>
                <a:off x="2216150" y="4421188"/>
                <a:ext cx="865642"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Keystore</a:t>
                </a:r>
              </a:p>
            </p:txBody>
          </p:sp>
          <p:sp>
            <p:nvSpPr>
              <p:cNvPr id="42006" name="Text Box 10"/>
              <p:cNvSpPr txBox="1">
                <a:spLocks noChangeArrowheads="1"/>
              </p:cNvSpPr>
              <p:nvPr/>
            </p:nvSpPr>
            <p:spPr bwMode="auto">
              <a:xfrm>
                <a:off x="2078038" y="5041900"/>
                <a:ext cx="1138091"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Master keys</a:t>
                </a:r>
              </a:p>
            </p:txBody>
          </p:sp>
          <p:pic>
            <p:nvPicPr>
              <p:cNvPr id="42007" name="Picture 11" descr="house0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740025" y="4786313"/>
                <a:ext cx="2667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95" name="Group 51"/>
            <p:cNvGrpSpPr>
              <a:grpSpLocks/>
            </p:cNvGrpSpPr>
            <p:nvPr/>
          </p:nvGrpSpPr>
          <p:grpSpPr bwMode="auto">
            <a:xfrm>
              <a:off x="7010400" y="4920342"/>
              <a:ext cx="1138092" cy="1096963"/>
              <a:chOff x="2078038" y="4410075"/>
              <a:chExt cx="1138091" cy="1096963"/>
            </a:xfrm>
          </p:grpSpPr>
          <p:sp>
            <p:nvSpPr>
              <p:cNvPr id="41998" name="AutoShape 7"/>
              <p:cNvSpPr>
                <a:spLocks noChangeArrowheads="1"/>
              </p:cNvSpPr>
              <p:nvPr/>
            </p:nvSpPr>
            <p:spPr bwMode="blackWhite">
              <a:xfrm>
                <a:off x="2100263" y="4410075"/>
                <a:ext cx="1077912" cy="1096963"/>
              </a:xfrm>
              <a:prstGeom prst="flowChartDocument">
                <a:avLst/>
              </a:prstGeom>
              <a:solidFill>
                <a:srgbClr val="CCFF99"/>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200" dirty="0"/>
              </a:p>
            </p:txBody>
          </p:sp>
          <p:pic>
            <p:nvPicPr>
              <p:cNvPr id="41999" name="Picture 8" descr="house0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243138" y="4767263"/>
                <a:ext cx="2667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0" name="Text Box 9"/>
              <p:cNvSpPr txBox="1">
                <a:spLocks noChangeArrowheads="1"/>
              </p:cNvSpPr>
              <p:nvPr/>
            </p:nvSpPr>
            <p:spPr bwMode="auto">
              <a:xfrm>
                <a:off x="2216150" y="4421188"/>
                <a:ext cx="865642"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Keystore</a:t>
                </a:r>
              </a:p>
            </p:txBody>
          </p:sp>
          <p:sp>
            <p:nvSpPr>
              <p:cNvPr id="42001" name="Text Box 10"/>
              <p:cNvSpPr txBox="1">
                <a:spLocks noChangeArrowheads="1"/>
              </p:cNvSpPr>
              <p:nvPr/>
            </p:nvSpPr>
            <p:spPr bwMode="auto">
              <a:xfrm>
                <a:off x="2078038" y="5041900"/>
                <a:ext cx="1138091"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Master keys</a:t>
                </a:r>
              </a:p>
            </p:txBody>
          </p:sp>
          <p:pic>
            <p:nvPicPr>
              <p:cNvPr id="42002" name="Picture 11" descr="house0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740025" y="4786313"/>
                <a:ext cx="2667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6" name="Text Box 11"/>
            <p:cNvSpPr txBox="1">
              <a:spLocks noChangeArrowheads="1"/>
            </p:cNvSpPr>
            <p:nvPr/>
          </p:nvSpPr>
          <p:spPr bwMode="auto">
            <a:xfrm>
              <a:off x="1065522" y="2939142"/>
              <a:ext cx="930275" cy="512961"/>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sp>
          <p:nvSpPr>
            <p:cNvPr id="41997" name="Text Box 13"/>
            <p:cNvSpPr txBox="1">
              <a:spLocks noChangeArrowheads="1"/>
            </p:cNvSpPr>
            <p:nvPr/>
          </p:nvSpPr>
          <p:spPr bwMode="auto">
            <a:xfrm>
              <a:off x="7088198" y="2948667"/>
              <a:ext cx="823974" cy="512961"/>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grpSp>
    </p:spTree>
    <p:extLst>
      <p:ext uri="{BB962C8B-B14F-4D97-AF65-F5344CB8AC3E}">
        <p14:creationId xmlns:p14="http://schemas.microsoft.com/office/powerpoint/2010/main" val="2191761888"/>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p:cNvSpPr>
            <a:spLocks noGrp="1" noChangeArrowheads="1"/>
          </p:cNvSpPr>
          <p:nvPr>
            <p:ph type="title"/>
          </p:nvPr>
        </p:nvSpPr>
        <p:spPr/>
        <p:txBody>
          <a:bodyPr/>
          <a:lstStyle/>
          <a:p>
            <a:r>
              <a:rPr lang="en-US" altLang="en-US" dirty="0">
                <a:latin typeface="+mj-lt"/>
              </a:rPr>
              <a:t>Scenario 7: </a:t>
            </a:r>
            <a:r>
              <a:rPr lang="en-US" dirty="0">
                <a:latin typeface="+mj-lt"/>
              </a:rPr>
              <a:t>Refreshing the Password File</a:t>
            </a:r>
          </a:p>
        </p:txBody>
      </p:sp>
      <p:sp>
        <p:nvSpPr>
          <p:cNvPr id="21508" name="Rectangle 6"/>
          <p:cNvSpPr>
            <a:spLocks noGrp="1" noChangeArrowheads="1"/>
          </p:cNvSpPr>
          <p:nvPr>
            <p:ph idx="1"/>
          </p:nvPr>
        </p:nvSpPr>
        <p:spPr>
          <a:xfrm>
            <a:off x="939697" y="2107579"/>
            <a:ext cx="12315825" cy="2696632"/>
          </a:xfrm>
        </p:spPr>
        <p:txBody>
          <a:bodyPr/>
          <a:lstStyle/>
          <a:p>
            <a:pPr indent="-573088">
              <a:spcBef>
                <a:spcPts val="1200"/>
              </a:spcBef>
            </a:pPr>
            <a:r>
              <a:rPr lang="en-US" dirty="0"/>
              <a:t>Assumptions:</a:t>
            </a:r>
          </a:p>
          <a:p>
            <a:pPr lvl="1">
              <a:spcBef>
                <a:spcPts val="1200"/>
              </a:spcBef>
            </a:pPr>
            <a:r>
              <a:rPr lang="en-US" dirty="0">
                <a:latin typeface="Courier New" pitchFamily="49" charset="0"/>
                <a:cs typeface="Courier New" pitchFamily="49" charset="0"/>
              </a:rPr>
              <a:t>REMOTE_LOGIN_PASSWORDFILE</a:t>
            </a:r>
            <a:r>
              <a:rPr lang="en-US" dirty="0"/>
              <a:t> is set to </a:t>
            </a:r>
            <a:r>
              <a:rPr lang="en-US" dirty="0">
                <a:latin typeface="Courier New" pitchFamily="49" charset="0"/>
                <a:cs typeface="Courier New" pitchFamily="49" charset="0"/>
              </a:rPr>
              <a:t>EXCLUSIVE</a:t>
            </a:r>
            <a:r>
              <a:rPr lang="en-US" dirty="0"/>
              <a:t>.</a:t>
            </a:r>
          </a:p>
          <a:p>
            <a:pPr lvl="1">
              <a:spcBef>
                <a:spcPts val="1200"/>
              </a:spcBef>
            </a:pPr>
            <a:r>
              <a:rPr lang="en-US" dirty="0"/>
              <a:t>The password file is located in an ASM disk group.</a:t>
            </a:r>
          </a:p>
          <a:p>
            <a:pPr lvl="1">
              <a:spcBef>
                <a:spcPts val="1200"/>
              </a:spcBef>
            </a:pPr>
            <a:r>
              <a:rPr lang="en-US" dirty="0">
                <a:latin typeface="Courier New" pitchFamily="49" charset="0"/>
                <a:cs typeface="Courier New" pitchFamily="49" charset="0"/>
              </a:rPr>
              <a:t>GRANT</a:t>
            </a:r>
            <a:r>
              <a:rPr lang="en-US" dirty="0"/>
              <a:t> </a:t>
            </a:r>
            <a:r>
              <a:rPr lang="en-US" dirty="0">
                <a:latin typeface="Courier New" pitchFamily="49" charset="0"/>
                <a:cs typeface="Courier New" pitchFamily="49" charset="0"/>
              </a:rPr>
              <a:t>SYSDG</a:t>
            </a:r>
            <a:r>
              <a:rPr lang="en-US" dirty="0"/>
              <a:t> </a:t>
            </a:r>
            <a:r>
              <a:rPr lang="en-US" dirty="0">
                <a:latin typeface="Courier New" pitchFamily="49" charset="0"/>
                <a:cs typeface="Courier New" pitchFamily="49" charset="0"/>
              </a:rPr>
              <a:t>TO</a:t>
            </a:r>
            <a:r>
              <a:rPr lang="en-US" dirty="0"/>
              <a:t> </a:t>
            </a:r>
            <a:r>
              <a:rPr lang="en-US" dirty="0">
                <a:latin typeface="Courier New" pitchFamily="49" charset="0"/>
                <a:cs typeface="Courier New" pitchFamily="49" charset="0"/>
              </a:rPr>
              <a:t>SEAN</a:t>
            </a:r>
            <a:r>
              <a:rPr lang="en-US" dirty="0"/>
              <a:t> on primary </a:t>
            </a:r>
            <a:r>
              <a:rPr lang="en-US" dirty="0" smtClean="0"/>
              <a:t>database</a:t>
            </a:r>
            <a:endParaRPr lang="en-US" dirty="0"/>
          </a:p>
        </p:txBody>
      </p:sp>
      <p:grpSp>
        <p:nvGrpSpPr>
          <p:cNvPr id="2" name="Group 1"/>
          <p:cNvGrpSpPr/>
          <p:nvPr/>
        </p:nvGrpSpPr>
        <p:grpSpPr>
          <a:xfrm>
            <a:off x="1772044" y="4838700"/>
            <a:ext cx="14743913" cy="4619306"/>
            <a:chOff x="1828210" y="4686301"/>
            <a:chExt cx="14743913" cy="4619306"/>
          </a:xfrm>
        </p:grpSpPr>
        <p:sp>
          <p:nvSpPr>
            <p:cNvPr id="21519" name="Text Box 13"/>
            <p:cNvSpPr txBox="1">
              <a:spLocks noChangeArrowheads="1"/>
            </p:cNvSpPr>
            <p:nvPr/>
          </p:nvSpPr>
          <p:spPr bwMode="auto">
            <a:xfrm>
              <a:off x="13032596" y="4700588"/>
              <a:ext cx="1140056" cy="707886"/>
            </a:xfrm>
            <a:prstGeom prst="rect">
              <a:avLst/>
            </a:prstGeom>
            <a:solidFill>
              <a:srgbClr val="FFFF99"/>
            </a:solidFill>
            <a:ln w="28575">
              <a:solidFill>
                <a:srgbClr val="FFCC66"/>
              </a:solidFill>
              <a:miter lim="800000"/>
              <a:headEnd type="none" w="sm" len="sm"/>
              <a:tailEnd type="none" w="sm" len="sm"/>
            </a:ln>
          </p:spPr>
          <p:txBody>
            <a:bodyPr wrap="none">
              <a:spAutoFit/>
            </a:bodyPr>
            <a:lstStyle/>
            <a:p>
              <a:pPr defTabSz="342900"/>
              <a:r>
                <a:rPr lang="en-US" sz="2000" dirty="0"/>
                <a:t>Standby</a:t>
              </a:r>
            </a:p>
            <a:p>
              <a:pPr defTabSz="342900"/>
              <a:r>
                <a:rPr lang="en-US" sz="2000" dirty="0"/>
                <a:t>instance</a:t>
              </a:r>
            </a:p>
          </p:txBody>
        </p:sp>
        <p:sp>
          <p:nvSpPr>
            <p:cNvPr id="21516" name="Text Box 11"/>
            <p:cNvSpPr txBox="1">
              <a:spLocks noChangeArrowheads="1"/>
            </p:cNvSpPr>
            <p:nvPr/>
          </p:nvSpPr>
          <p:spPr bwMode="auto">
            <a:xfrm>
              <a:off x="3998585" y="4686301"/>
              <a:ext cx="1395413" cy="707886"/>
            </a:xfrm>
            <a:prstGeom prst="rect">
              <a:avLst/>
            </a:prstGeom>
            <a:solidFill>
              <a:srgbClr val="99CCFF"/>
            </a:solidFill>
            <a:ln w="28575">
              <a:solidFill>
                <a:srgbClr val="0099FF"/>
              </a:solidFill>
              <a:miter lim="800000"/>
              <a:headEnd type="none" w="sm" len="sm"/>
              <a:tailEnd type="none" w="sm" len="sm"/>
            </a:ln>
          </p:spPr>
          <p:txBody>
            <a:bodyPr>
              <a:spAutoFit/>
            </a:bodyPr>
            <a:lstStyle/>
            <a:p>
              <a:pPr algn="ctr" defTabSz="342900"/>
              <a:r>
                <a:rPr lang="en-US" sz="2000" dirty="0"/>
                <a:t>Primary</a:t>
              </a:r>
            </a:p>
            <a:p>
              <a:pPr algn="ctr" defTabSz="342900"/>
              <a:r>
                <a:rPr lang="en-US" sz="2000" dirty="0"/>
                <a:t>instance</a:t>
              </a:r>
            </a:p>
          </p:txBody>
        </p:sp>
        <p:pic>
          <p:nvPicPr>
            <p:cNvPr id="21518" name="Picture 5" descr="icon01_c02"/>
            <p:cNvPicPr>
              <a:picLocks noChangeAspect="1" noChangeArrowheads="1"/>
            </p:cNvPicPr>
            <p:nvPr/>
          </p:nvPicPr>
          <p:blipFill rotWithShape="1">
            <a:blip r:embed="rId4" cstate="print"/>
            <a:srcRect t="27867" b="-4666"/>
            <a:stretch/>
          </p:blipFill>
          <p:spPr bwMode="auto">
            <a:xfrm>
              <a:off x="13017117" y="5486400"/>
              <a:ext cx="1307307" cy="2057400"/>
            </a:xfrm>
            <a:prstGeom prst="rect">
              <a:avLst/>
            </a:prstGeom>
            <a:noFill/>
            <a:ln w="9525">
              <a:noFill/>
              <a:miter lim="800000"/>
              <a:headEnd/>
              <a:tailEnd/>
            </a:ln>
          </p:spPr>
        </p:pic>
        <p:sp>
          <p:nvSpPr>
            <p:cNvPr id="21520" name="Text Box 15"/>
            <p:cNvSpPr txBox="1">
              <a:spLocks noChangeArrowheads="1"/>
            </p:cNvSpPr>
            <p:nvPr/>
          </p:nvSpPr>
          <p:spPr bwMode="auto">
            <a:xfrm>
              <a:off x="12978509" y="6643779"/>
              <a:ext cx="1423291" cy="461665"/>
            </a:xfrm>
            <a:prstGeom prst="rect">
              <a:avLst/>
            </a:prstGeom>
            <a:noFill/>
            <a:ln w="28575">
              <a:noFill/>
              <a:miter lim="800000"/>
              <a:headEnd type="none" w="sm" len="sm"/>
              <a:tailEnd type="none" w="sm" len="sm"/>
            </a:ln>
          </p:spPr>
          <p:txBody>
            <a:bodyPr wrap="square">
              <a:spAutoFit/>
            </a:bodyPr>
            <a:lstStyle/>
            <a:p>
              <a:pPr algn="ctr" defTabSz="342900"/>
              <a:r>
                <a:rPr lang="en-US" sz="2400" b="1" dirty="0"/>
                <a:t>london</a:t>
              </a:r>
            </a:p>
          </p:txBody>
        </p:sp>
        <p:pic>
          <p:nvPicPr>
            <p:cNvPr id="21515" name="Picture 4" descr="icon01_a02"/>
            <p:cNvPicPr>
              <a:picLocks noChangeAspect="1" noChangeArrowheads="1"/>
            </p:cNvPicPr>
            <p:nvPr/>
          </p:nvPicPr>
          <p:blipFill rotWithShape="1">
            <a:blip r:embed="rId5" cstate="print"/>
            <a:srcRect t="27867" b="-4666"/>
            <a:stretch/>
          </p:blipFill>
          <p:spPr bwMode="auto">
            <a:xfrm>
              <a:off x="4042637" y="5486400"/>
              <a:ext cx="1307307" cy="2057400"/>
            </a:xfrm>
            <a:prstGeom prst="rect">
              <a:avLst/>
            </a:prstGeom>
            <a:noFill/>
            <a:ln w="9525">
              <a:noFill/>
              <a:miter lim="800000"/>
              <a:headEnd/>
              <a:tailEnd/>
            </a:ln>
          </p:spPr>
        </p:pic>
        <p:sp>
          <p:nvSpPr>
            <p:cNvPr id="21517" name="Text Box 14"/>
            <p:cNvSpPr txBox="1">
              <a:spLocks noChangeArrowheads="1"/>
            </p:cNvSpPr>
            <p:nvPr/>
          </p:nvSpPr>
          <p:spPr bwMode="auto">
            <a:xfrm>
              <a:off x="3786185" y="6643779"/>
              <a:ext cx="1928815" cy="461665"/>
            </a:xfrm>
            <a:prstGeom prst="rect">
              <a:avLst/>
            </a:prstGeom>
            <a:noFill/>
            <a:ln w="28575">
              <a:noFill/>
              <a:miter lim="800000"/>
              <a:headEnd type="none" w="sm" len="sm"/>
              <a:tailEnd type="none" w="sm" len="sm"/>
            </a:ln>
          </p:spPr>
          <p:txBody>
            <a:bodyPr wrap="square">
              <a:spAutoFit/>
            </a:bodyPr>
            <a:lstStyle/>
            <a:p>
              <a:pPr algn="ctr" defTabSz="342900"/>
              <a:r>
                <a:rPr lang="en-US" sz="2400" b="1" dirty="0"/>
                <a:t>boston</a:t>
              </a:r>
            </a:p>
          </p:txBody>
        </p:sp>
        <p:cxnSp>
          <p:nvCxnSpPr>
            <p:cNvPr id="21512" name="Straight Arrow Connector 56"/>
            <p:cNvCxnSpPr>
              <a:cxnSpLocks noChangeShapeType="1"/>
            </p:cNvCxnSpPr>
            <p:nvPr/>
          </p:nvCxnSpPr>
          <p:spPr bwMode="auto">
            <a:xfrm>
              <a:off x="5600700" y="5098257"/>
              <a:ext cx="7200900" cy="0"/>
            </a:xfrm>
            <a:prstGeom prst="straightConnector1">
              <a:avLst/>
            </a:prstGeom>
            <a:noFill/>
            <a:ln w="28575" algn="ctr">
              <a:solidFill>
                <a:schemeClr val="tx1"/>
              </a:solidFill>
              <a:round/>
              <a:headEnd type="none" w="sm" len="sm"/>
              <a:tailEnd type="triangle" w="lg" len="lg"/>
            </a:ln>
          </p:spPr>
        </p:cxnSp>
        <p:pic>
          <p:nvPicPr>
            <p:cNvPr id="21513" name="Picture 2" descr="C:\Documents and Settings\jubillin\My Documents\OU_Pictures\house05_Padlock_3part.gif"/>
            <p:cNvPicPr>
              <a:picLocks noChangeAspect="1" noChangeArrowheads="1"/>
            </p:cNvPicPr>
            <p:nvPr>
              <p:custDataLst>
                <p:tags r:id="rId1"/>
              </p:custDataLst>
            </p:nvPr>
          </p:nvPicPr>
          <p:blipFill>
            <a:blip r:embed="rId6" cstate="print"/>
            <a:srcRect/>
            <a:stretch>
              <a:fillRect/>
            </a:stretch>
          </p:blipFill>
          <p:spPr bwMode="auto">
            <a:xfrm>
              <a:off x="8710519" y="7658100"/>
              <a:ext cx="1110458" cy="1640205"/>
            </a:xfrm>
            <a:prstGeom prst="rect">
              <a:avLst/>
            </a:prstGeom>
            <a:noFill/>
            <a:ln w="9525">
              <a:noFill/>
              <a:miter lim="800000"/>
              <a:headEnd/>
              <a:tailEnd/>
            </a:ln>
          </p:spPr>
        </p:pic>
        <p:sp>
          <p:nvSpPr>
            <p:cNvPr id="19"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828210" y="7688817"/>
              <a:ext cx="6017462" cy="161679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indent="-685800">
                <a:defRPr/>
              </a:pPr>
              <a:r>
                <a:rPr lang="en-US" sz="2400" b="1" dirty="0">
                  <a:latin typeface="Courier New" pitchFamily="49" charset="0"/>
                  <a:cs typeface="Courier New" pitchFamily="49" charset="0"/>
                </a:rPr>
                <a:t>USERNAME    SYSDB SYSOP SYSDG</a:t>
              </a:r>
            </a:p>
            <a:p>
              <a:pPr lvl="1" indent="-685800">
                <a:defRPr/>
              </a:pPr>
              <a:r>
                <a:rPr lang="en-US" sz="2400" b="1" dirty="0">
                  <a:latin typeface="Courier New" pitchFamily="49" charset="0"/>
                  <a:cs typeface="Courier New" pitchFamily="49" charset="0"/>
                </a:rPr>
                <a:t>----------- ----- ----- -----</a:t>
              </a:r>
            </a:p>
            <a:p>
              <a:pPr lvl="1" indent="-685800">
                <a:defRPr/>
              </a:pPr>
              <a:r>
                <a:rPr lang="en-US" sz="2400" b="1" dirty="0">
                  <a:latin typeface="Courier New" pitchFamily="49" charset="0"/>
                  <a:cs typeface="Courier New" pitchFamily="49" charset="0"/>
                </a:rPr>
                <a:t>SYS         TRUE  TRUE  FALSE</a:t>
              </a:r>
            </a:p>
            <a:p>
              <a:pPr lvl="1" indent="-685800">
                <a:defRPr/>
              </a:pPr>
              <a:r>
                <a:rPr lang="fr-FR" sz="2400" b="1" dirty="0">
                  <a:solidFill>
                    <a:schemeClr val="accent1"/>
                  </a:solidFill>
                  <a:latin typeface="Courier New" pitchFamily="49" charset="0"/>
                  <a:cs typeface="Courier New" pitchFamily="49" charset="0"/>
                </a:rPr>
                <a:t>SEAN</a:t>
              </a:r>
              <a:r>
                <a:rPr lang="fr-FR" sz="2400" b="1" dirty="0">
                  <a:solidFill>
                    <a:srgbClr val="990033"/>
                  </a:solidFill>
                  <a:latin typeface="Courier New" pitchFamily="49" charset="0"/>
                  <a:cs typeface="Courier New" pitchFamily="49" charset="0"/>
                </a:rPr>
                <a:t>        </a:t>
              </a:r>
              <a:r>
                <a:rPr lang="en-US" sz="2400" b="1" dirty="0">
                  <a:latin typeface="Courier New" pitchFamily="49" charset="0"/>
                  <a:cs typeface="Courier New" pitchFamily="49" charset="0"/>
                </a:rPr>
                <a:t>FALSE FALSE </a:t>
              </a:r>
              <a:r>
                <a:rPr lang="en-US" sz="2400" b="1" dirty="0">
                  <a:solidFill>
                    <a:schemeClr val="accent1"/>
                  </a:solidFill>
                  <a:latin typeface="Courier New" pitchFamily="49" charset="0"/>
                  <a:cs typeface="Courier New" pitchFamily="49" charset="0"/>
                </a:rPr>
                <a:t>TRUE</a:t>
              </a:r>
            </a:p>
          </p:txBody>
        </p:sp>
        <p:sp>
          <p:nvSpPr>
            <p:cNvPr id="20"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0633125" y="7873483"/>
              <a:ext cx="5938998" cy="124745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indent="-685800">
                <a:defRPr/>
              </a:pPr>
              <a:r>
                <a:rPr lang="en-US" sz="2400" b="1" dirty="0">
                  <a:latin typeface="Courier New" pitchFamily="49" charset="0"/>
                  <a:cs typeface="Courier New" pitchFamily="49" charset="0"/>
                </a:rPr>
                <a:t>USERNAME    SYSDB SYSOP SYSDG</a:t>
              </a:r>
            </a:p>
            <a:p>
              <a:pPr lvl="1" indent="-685800">
                <a:defRPr/>
              </a:pPr>
              <a:r>
                <a:rPr lang="en-US" sz="2400" b="1" dirty="0">
                  <a:latin typeface="Courier New" pitchFamily="49" charset="0"/>
                  <a:cs typeface="Courier New" pitchFamily="49" charset="0"/>
                </a:rPr>
                <a:t>----------- ----- ----- -----</a:t>
              </a:r>
            </a:p>
            <a:p>
              <a:pPr lvl="1" indent="-685800">
                <a:defRPr/>
              </a:pPr>
              <a:r>
                <a:rPr lang="en-US" sz="2400" b="1" dirty="0">
                  <a:latin typeface="Courier New" pitchFamily="49" charset="0"/>
                  <a:cs typeface="Courier New" pitchFamily="49" charset="0"/>
                </a:rPr>
                <a:t>SYS         TRUE  TRUE  FALSE</a:t>
              </a:r>
            </a:p>
          </p:txBody>
        </p:sp>
      </p:grpSp>
    </p:spTree>
    <p:extLst>
      <p:ext uri="{BB962C8B-B14F-4D97-AF65-F5344CB8AC3E}">
        <p14:creationId xmlns:p14="http://schemas.microsoft.com/office/powerpoint/2010/main" val="4064994889"/>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marL="514350" indent="-514350"/>
            <a:r>
              <a:rPr lang="en-US" altLang="en-US" dirty="0">
                <a:latin typeface="+mj-lt"/>
              </a:rPr>
              <a:t>Scenario 8: Controlling PDB Replication</a:t>
            </a:r>
            <a:br>
              <a:rPr lang="en-US" altLang="en-US" dirty="0">
                <a:latin typeface="+mj-lt"/>
              </a:rPr>
            </a:br>
            <a:endParaRPr lang="en-US" altLang="en-US" dirty="0">
              <a:latin typeface="+mj-lt"/>
            </a:endParaRPr>
          </a:p>
        </p:txBody>
      </p:sp>
      <p:sp>
        <p:nvSpPr>
          <p:cNvPr id="44035" name="Content Placeholder 2"/>
          <p:cNvSpPr>
            <a:spLocks noGrp="1"/>
          </p:cNvSpPr>
          <p:nvPr>
            <p:ph idx="1"/>
          </p:nvPr>
        </p:nvSpPr>
        <p:spPr>
          <a:xfrm>
            <a:off x="919163" y="2019300"/>
            <a:ext cx="16421100" cy="6403800"/>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ENABLED_PDBS_ON_STANDBY</a:t>
            </a:r>
            <a:r>
              <a:rPr lang="en-US" altLang="en-US" dirty="0"/>
              <a:t> parameter specifies which PDBs to replicate on a Data Guard standby database.</a:t>
            </a:r>
          </a:p>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ENABLED_PDBS_ON_STANDBY</a:t>
            </a:r>
            <a:r>
              <a:rPr lang="en-US" altLang="en-US" dirty="0"/>
              <a:t> parameter is valid only on a physical standby; it is ignored by primary databases.</a:t>
            </a:r>
          </a:p>
          <a:p>
            <a:pPr lvl="1">
              <a:spcBef>
                <a:spcPts val="0"/>
              </a:spcBef>
            </a:pPr>
            <a:endParaRPr lang="en-US" altLang="en-US" dirty="0"/>
          </a:p>
          <a:p>
            <a:pPr lvl="1">
              <a:spcBef>
                <a:spcPts val="0"/>
              </a:spcBef>
            </a:pPr>
            <a:endParaRPr lang="en-US" altLang="en-US" sz="1400" dirty="0"/>
          </a:p>
          <a:p>
            <a:pPr lvl="1">
              <a:spcBef>
                <a:spcPts val="1200"/>
              </a:spcBef>
            </a:pPr>
            <a:r>
              <a:rPr lang="en-US" altLang="en-US" dirty="0"/>
              <a:t>If the parameter is not specified, all the PDBs in the CDB are created on the standby unless the </a:t>
            </a:r>
            <a:r>
              <a:rPr lang="en-US" altLang="en-US" dirty="0">
                <a:latin typeface="Courier New" panose="02070309020205020404" pitchFamily="49" charset="0"/>
                <a:cs typeface="Courier New" panose="02070309020205020404" pitchFamily="49" charset="0"/>
              </a:rPr>
              <a:t>STANDBYS</a:t>
            </a:r>
            <a:r>
              <a:rPr lang="en-US" altLang="en-US" dirty="0"/>
              <a:t> clause is used.</a:t>
            </a:r>
          </a:p>
          <a:p>
            <a:pPr lvl="1">
              <a:spcBef>
                <a:spcPts val="0"/>
              </a:spcBef>
            </a:pPr>
            <a:endParaRPr lang="en-US" altLang="en-US" dirty="0"/>
          </a:p>
          <a:p>
            <a:pPr lvl="1">
              <a:spcBef>
                <a:spcPts val="0"/>
              </a:spcBef>
            </a:pPr>
            <a:endParaRPr lang="en-US" altLang="en-US" dirty="0"/>
          </a:p>
          <a:p>
            <a:pPr lvl="1">
              <a:spcBef>
                <a:spcPts val="0"/>
              </a:spcBef>
            </a:pPr>
            <a:endParaRPr lang="en-US" altLang="en-US" sz="1400" dirty="0"/>
          </a:p>
          <a:p>
            <a:pPr lvl="1">
              <a:spcBef>
                <a:spcPts val="1200"/>
              </a:spcBef>
            </a:pPr>
            <a:r>
              <a:rPr lang="en-US" altLang="en-US" dirty="0"/>
              <a:t>In an RAC environment, the same value must be used on all instances.</a:t>
            </a:r>
          </a:p>
        </p:txBody>
      </p:sp>
      <p:sp>
        <p:nvSpPr>
          <p:cNvPr id="7"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28833" y="4461708"/>
            <a:ext cx="10486967"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ENABLED_PDBS_ON_STANDBY = "PDB1", "PDB2"</a:t>
            </a:r>
          </a:p>
        </p:txBody>
      </p:sp>
      <p:sp>
        <p:nvSpPr>
          <p:cNvPr id="8"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633830" y="6519108"/>
            <a:ext cx="1048197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CREATE PLUGGABLE DATABASE... </a:t>
            </a:r>
          </a:p>
          <a:p>
            <a:r>
              <a:rPr lang="en-US" altLang="en-US" sz="3000" b="1" dirty="0">
                <a:latin typeface="Courier New" panose="02070309020205020404" pitchFamily="49" charset="0"/>
                <a:cs typeface="Times New Roman" panose="02020603050405020304" pitchFamily="18" charset="0"/>
              </a:rPr>
              <a:t>  STANDBYS='cdb_name1', 'cdb_name2'</a:t>
            </a:r>
          </a:p>
        </p:txBody>
      </p:sp>
    </p:spTree>
    <p:custDataLst>
      <p:tags r:id="rId1"/>
    </p:custDataLst>
    <p:extLst>
      <p:ext uri="{BB962C8B-B14F-4D97-AF65-F5344CB8AC3E}">
        <p14:creationId xmlns:p14="http://schemas.microsoft.com/office/powerpoint/2010/main" val="61624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mj-lt"/>
              </a:rPr>
              <a:t>Example: </a:t>
            </a:r>
            <a:r>
              <a:rPr lang="en-US" dirty="0">
                <a:latin typeface="Courier New" panose="02070309020205020404" pitchFamily="49" charset="0"/>
                <a:cs typeface="Courier New" panose="02070309020205020404" pitchFamily="49" charset="0"/>
              </a:rPr>
              <a:t>ENABLED_PDBS_ON_STANDBY</a:t>
            </a:r>
            <a:r>
              <a:rPr lang="en-US" dirty="0"/>
              <a:t> </a:t>
            </a:r>
            <a:br>
              <a:rPr lang="en-US" dirty="0"/>
            </a:br>
            <a:endParaRPr lang="en-US" dirty="0">
              <a:solidFill>
                <a:schemeClr val="bg2">
                  <a:lumMod val="25000"/>
                </a:schemeClr>
              </a:solidFill>
              <a:latin typeface="+mj-lt"/>
            </a:endParaRPr>
          </a:p>
        </p:txBody>
      </p:sp>
      <p:sp>
        <p:nvSpPr>
          <p:cNvPr id="3" name="Content Placeholder 2"/>
          <p:cNvSpPr>
            <a:spLocks noGrp="1"/>
          </p:cNvSpPr>
          <p:nvPr>
            <p:ph idx="1"/>
          </p:nvPr>
        </p:nvSpPr>
        <p:spPr>
          <a:xfrm>
            <a:off x="933451" y="2095500"/>
            <a:ext cx="16287749" cy="5852817"/>
          </a:xfrm>
        </p:spPr>
        <p:txBody>
          <a:bodyPr/>
          <a:lstStyle/>
          <a:p>
            <a:pPr>
              <a:spcBef>
                <a:spcPts val="1200"/>
              </a:spcBef>
              <a:defRPr/>
            </a:pPr>
            <a:r>
              <a:rPr lang="en-US" dirty="0"/>
              <a:t>If </a:t>
            </a:r>
            <a:r>
              <a:rPr lang="en-US" dirty="0">
                <a:latin typeface="Courier New" pitchFamily="49" charset="0"/>
                <a:cs typeface="Courier New" pitchFamily="49" charset="0"/>
              </a:rPr>
              <a:t>STANDBY1</a:t>
            </a:r>
            <a:r>
              <a:rPr lang="en-US" dirty="0"/>
              <a:t> sets  </a:t>
            </a:r>
            <a:r>
              <a:rPr lang="en-US" dirty="0">
                <a:solidFill>
                  <a:schemeClr val="tx2">
                    <a:lumMod val="75000"/>
                  </a:schemeClr>
                </a:solidFill>
                <a:latin typeface="Courier New" pitchFamily="49" charset="0"/>
                <a:cs typeface="Courier New" pitchFamily="49" charset="0"/>
              </a:rPr>
              <a:t>ENABLED_PDBS_ON_STANDBY</a:t>
            </a:r>
            <a:r>
              <a:rPr lang="en-US" dirty="0">
                <a:solidFill>
                  <a:schemeClr val="tx2">
                    <a:lumMod val="75000"/>
                  </a:schemeClr>
                </a:solidFill>
                <a:latin typeface="Arial"/>
                <a:cs typeface="Courier New" pitchFamily="49" charset="0"/>
              </a:rPr>
              <a:t>:</a:t>
            </a:r>
            <a:r>
              <a:rPr lang="en-US" dirty="0">
                <a:solidFill>
                  <a:schemeClr val="tx2">
                    <a:lumMod val="75000"/>
                  </a:schemeClr>
                </a:solidFill>
                <a:latin typeface="Courier New" pitchFamily="49" charset="0"/>
                <a:cs typeface="Courier New" pitchFamily="49" charset="0"/>
              </a:rPr>
              <a:t> </a:t>
            </a:r>
            <a:endParaRPr lang="en-US" dirty="0">
              <a:solidFill>
                <a:schemeClr val="tx2">
                  <a:lumMod val="75000"/>
                </a:schemeClr>
              </a:solidFill>
            </a:endParaRPr>
          </a:p>
          <a:p>
            <a:pPr marL="857250" lvl="1" indent="-685800">
              <a:spcBef>
                <a:spcPts val="1200"/>
              </a:spcBef>
              <a:buFont typeface="+mj-lt"/>
              <a:buAutoNum type="arabicPeriod"/>
              <a:defRPr/>
            </a:pPr>
            <a:r>
              <a:rPr lang="en-US" b="1" dirty="0">
                <a:solidFill>
                  <a:srgbClr val="FF0000"/>
                </a:solidFill>
                <a:latin typeface="Courier New" pitchFamily="49" charset="0"/>
                <a:cs typeface="Courier New" pitchFamily="49" charset="0"/>
              </a:rPr>
              <a:t>"*"</a:t>
            </a:r>
            <a:r>
              <a:rPr lang="en-US" dirty="0"/>
              <a:t> on </a:t>
            </a:r>
            <a:r>
              <a:rPr lang="en-US" dirty="0">
                <a:latin typeface="Courier New" pitchFamily="49" charset="0"/>
                <a:cs typeface="Courier New" pitchFamily="49" charset="0"/>
              </a:rPr>
              <a:t>STANDBY1</a:t>
            </a:r>
            <a:r>
              <a:rPr lang="en-US" dirty="0"/>
              <a:t>, all nine PDBs are created on </a:t>
            </a:r>
            <a:r>
              <a:rPr lang="en-US" dirty="0">
                <a:latin typeface="Courier New" pitchFamily="49" charset="0"/>
                <a:cs typeface="Courier New" pitchFamily="49" charset="0"/>
              </a:rPr>
              <a:t>STANDBY1</a:t>
            </a:r>
            <a:endParaRPr lang="en-US" dirty="0"/>
          </a:p>
          <a:p>
            <a:pPr marL="857250" lvl="1" indent="-685800">
              <a:spcBef>
                <a:spcPts val="1200"/>
              </a:spcBef>
              <a:buFont typeface="+mj-lt"/>
              <a:buAutoNum type="arabicPeriod"/>
              <a:defRPr/>
            </a:pPr>
            <a:r>
              <a:rPr lang="en-US" b="1" dirty="0">
                <a:solidFill>
                  <a:srgbClr val="FF0000"/>
                </a:solidFill>
                <a:latin typeface="Courier New" pitchFamily="49" charset="0"/>
                <a:cs typeface="Courier New" pitchFamily="49" charset="0"/>
              </a:rPr>
              <a:t>"PDB1*"</a:t>
            </a:r>
            <a:r>
              <a:rPr lang="en-US" dirty="0"/>
              <a:t> on </a:t>
            </a:r>
            <a:r>
              <a:rPr lang="en-US" dirty="0">
                <a:latin typeface="Courier New" pitchFamily="49" charset="0"/>
                <a:cs typeface="Courier New" pitchFamily="49" charset="0"/>
              </a:rPr>
              <a:t>STANDBY1</a:t>
            </a:r>
            <a:r>
              <a:rPr lang="en-US" dirty="0"/>
              <a:t>, </a:t>
            </a:r>
            <a:r>
              <a:rPr lang="en-US" b="1" dirty="0">
                <a:solidFill>
                  <a:srgbClr val="0033CC"/>
                </a:solidFill>
                <a:latin typeface="Courier New" pitchFamily="49" charset="0"/>
                <a:cs typeface="Courier New" pitchFamily="49" charset="0"/>
              </a:rPr>
              <a:t>PDB1A</a:t>
            </a:r>
            <a:r>
              <a:rPr lang="en-US" dirty="0"/>
              <a:t>, </a:t>
            </a:r>
            <a:r>
              <a:rPr lang="en-US" b="1" dirty="0">
                <a:solidFill>
                  <a:srgbClr val="0033CC"/>
                </a:solidFill>
                <a:latin typeface="Courier New" pitchFamily="49" charset="0"/>
                <a:cs typeface="Courier New" pitchFamily="49" charset="0"/>
              </a:rPr>
              <a:t>PDB1B</a:t>
            </a:r>
            <a:r>
              <a:rPr lang="en-US" dirty="0"/>
              <a:t>, and </a:t>
            </a:r>
            <a:r>
              <a:rPr lang="en-US" b="1" dirty="0">
                <a:solidFill>
                  <a:srgbClr val="0033CC"/>
                </a:solidFill>
                <a:latin typeface="Courier New" pitchFamily="49" charset="0"/>
                <a:cs typeface="Courier New" pitchFamily="49" charset="0"/>
              </a:rPr>
              <a:t>PDB1C</a:t>
            </a:r>
            <a:r>
              <a:rPr lang="en-US" dirty="0"/>
              <a:t> are created on </a:t>
            </a:r>
            <a:r>
              <a:rPr lang="en-US" dirty="0">
                <a:latin typeface="Courier New" pitchFamily="49" charset="0"/>
                <a:cs typeface="Courier New" pitchFamily="49" charset="0"/>
              </a:rPr>
              <a:t>STANDBY1</a:t>
            </a:r>
            <a:endParaRPr lang="en-US" dirty="0"/>
          </a:p>
          <a:p>
            <a:pPr marL="857250" lvl="1" indent="-685800">
              <a:spcBef>
                <a:spcPts val="1200"/>
              </a:spcBef>
              <a:buFont typeface="+mj-lt"/>
              <a:buAutoNum type="arabicPeriod"/>
              <a:defRPr/>
            </a:pPr>
            <a:r>
              <a:rPr lang="en-US" b="1" dirty="0">
                <a:solidFill>
                  <a:srgbClr val="F80000"/>
                </a:solidFill>
                <a:latin typeface="Courier New" pitchFamily="49" charset="0"/>
                <a:cs typeface="Courier New" pitchFamily="49" charset="0"/>
              </a:rPr>
              <a:t>"PDB*A</a:t>
            </a:r>
            <a:r>
              <a:rPr lang="en-US" b="1" dirty="0">
                <a:solidFill>
                  <a:srgbClr val="F80000"/>
                </a:solidFill>
              </a:rPr>
              <a:t>”</a:t>
            </a:r>
            <a:r>
              <a:rPr lang="en-US" dirty="0"/>
              <a:t> on </a:t>
            </a:r>
            <a:r>
              <a:rPr lang="en-US" dirty="0">
                <a:latin typeface="Courier New" pitchFamily="49" charset="0"/>
                <a:cs typeface="Courier New" pitchFamily="49" charset="0"/>
              </a:rPr>
              <a:t>STANDBY1</a:t>
            </a:r>
            <a:r>
              <a:rPr lang="en-US" dirty="0"/>
              <a:t>, </a:t>
            </a:r>
            <a:r>
              <a:rPr lang="en-US" b="1" dirty="0">
                <a:solidFill>
                  <a:srgbClr val="0033CC"/>
                </a:solidFill>
                <a:latin typeface="Courier New" pitchFamily="49" charset="0"/>
                <a:cs typeface="Courier New" pitchFamily="49" charset="0"/>
              </a:rPr>
              <a:t>PDB1A</a:t>
            </a:r>
            <a:r>
              <a:rPr lang="en-US" dirty="0"/>
              <a:t>, </a:t>
            </a:r>
            <a:r>
              <a:rPr lang="en-US" b="1" dirty="0">
                <a:solidFill>
                  <a:srgbClr val="0033CC"/>
                </a:solidFill>
                <a:latin typeface="Courier New" pitchFamily="49" charset="0"/>
                <a:cs typeface="Courier New" pitchFamily="49" charset="0"/>
              </a:rPr>
              <a:t>PDB2A</a:t>
            </a:r>
            <a:r>
              <a:rPr lang="en-US" dirty="0"/>
              <a:t>, and </a:t>
            </a:r>
            <a:r>
              <a:rPr lang="en-US" b="1" dirty="0">
                <a:solidFill>
                  <a:srgbClr val="0033CC"/>
                </a:solidFill>
                <a:latin typeface="Courier New" pitchFamily="49" charset="0"/>
                <a:cs typeface="Courier New" pitchFamily="49" charset="0"/>
              </a:rPr>
              <a:t>PDB3A</a:t>
            </a:r>
            <a:r>
              <a:rPr lang="en-US" dirty="0"/>
              <a:t> are created on </a:t>
            </a:r>
            <a:r>
              <a:rPr lang="en-US" dirty="0">
                <a:latin typeface="Courier New" pitchFamily="49" charset="0"/>
                <a:cs typeface="Courier New" pitchFamily="49" charset="0"/>
              </a:rPr>
              <a:t>STANDBY1</a:t>
            </a:r>
            <a:endParaRPr lang="en-US" dirty="0"/>
          </a:p>
          <a:p>
            <a:pPr marL="857250" lvl="1" indent="-685800">
              <a:spcBef>
                <a:spcPts val="1200"/>
              </a:spcBef>
              <a:buFont typeface="+mj-lt"/>
              <a:buAutoNum type="arabicPeriod"/>
              <a:defRPr/>
            </a:pPr>
            <a:r>
              <a:rPr lang="en-US" b="1" dirty="0">
                <a:solidFill>
                  <a:srgbClr val="FF0000"/>
                </a:solidFill>
                <a:latin typeface="Courier New" pitchFamily="49" charset="0"/>
                <a:cs typeface="Courier New" pitchFamily="49" charset="0"/>
              </a:rPr>
              <a:t>"PDB1*",</a:t>
            </a:r>
            <a:r>
              <a:rPr lang="en-US" b="1" dirty="0">
                <a:solidFill>
                  <a:srgbClr val="FF0000"/>
                </a:solidFill>
                <a:cs typeface="Courier New" pitchFamily="49" charset="0"/>
              </a:rPr>
              <a:t> </a:t>
            </a:r>
            <a:r>
              <a:rPr lang="en-US" b="1" dirty="0">
                <a:solidFill>
                  <a:srgbClr val="FF0000"/>
                </a:solidFill>
                <a:latin typeface="Courier New" pitchFamily="49" charset="0"/>
                <a:cs typeface="Courier New" pitchFamily="49" charset="0"/>
              </a:rPr>
              <a:t>"-PDB*A"</a:t>
            </a:r>
            <a:r>
              <a:rPr lang="en-US" dirty="0"/>
              <a:t> on </a:t>
            </a:r>
            <a:r>
              <a:rPr lang="en-US" dirty="0">
                <a:latin typeface="Courier New" pitchFamily="49" charset="0"/>
                <a:cs typeface="Courier New" pitchFamily="49" charset="0"/>
              </a:rPr>
              <a:t>STANDBY1</a:t>
            </a:r>
            <a:r>
              <a:rPr lang="en-US" dirty="0"/>
              <a:t>, </a:t>
            </a:r>
            <a:r>
              <a:rPr lang="en-US" dirty="0">
                <a:latin typeface="Courier New" pitchFamily="49" charset="0"/>
                <a:cs typeface="Courier New" pitchFamily="49" charset="0"/>
              </a:rPr>
              <a:t>PDB1B</a:t>
            </a:r>
            <a:r>
              <a:rPr lang="en-US" dirty="0"/>
              <a:t> and</a:t>
            </a:r>
            <a:r>
              <a:rPr lang="en-US" dirty="0">
                <a:cs typeface="Courier New" pitchFamily="49" charset="0"/>
              </a:rPr>
              <a:t> </a:t>
            </a:r>
            <a:r>
              <a:rPr lang="en-US" dirty="0">
                <a:latin typeface="Courier New" pitchFamily="49" charset="0"/>
                <a:cs typeface="Courier New" pitchFamily="49" charset="0"/>
              </a:rPr>
              <a:t>PDB1C</a:t>
            </a:r>
            <a:r>
              <a:rPr lang="en-US" dirty="0"/>
              <a:t> are created on </a:t>
            </a:r>
            <a:r>
              <a:rPr lang="en-US" dirty="0">
                <a:latin typeface="Courier New" pitchFamily="49" charset="0"/>
                <a:cs typeface="Courier New" pitchFamily="49" charset="0"/>
              </a:rPr>
              <a:t>STANDBY1</a:t>
            </a:r>
            <a:endParaRPr lang="en-US" dirty="0"/>
          </a:p>
          <a:p>
            <a:pPr marL="857250" lvl="1" indent="-685800">
              <a:spcBef>
                <a:spcPts val="1200"/>
              </a:spcBef>
              <a:buFont typeface="+mj-lt"/>
              <a:buAutoNum type="arabicPeriod"/>
              <a:defRPr/>
            </a:pPr>
            <a:r>
              <a:rPr lang="en-US" b="1" dirty="0">
                <a:solidFill>
                  <a:srgbClr val="F80000"/>
                </a:solidFill>
                <a:latin typeface="Courier New" pitchFamily="49" charset="0"/>
                <a:cs typeface="Courier New" pitchFamily="49" charset="0"/>
              </a:rPr>
              <a:t>"*",</a:t>
            </a:r>
            <a:r>
              <a:rPr lang="en-US" b="1" dirty="0">
                <a:solidFill>
                  <a:srgbClr val="F80000"/>
                </a:solidFill>
                <a:cs typeface="Courier New" pitchFamily="49" charset="0"/>
              </a:rPr>
              <a:t> </a:t>
            </a:r>
            <a:r>
              <a:rPr lang="en-US" b="1" dirty="0">
                <a:solidFill>
                  <a:srgbClr val="F80000"/>
                </a:solidFill>
                <a:latin typeface="Courier New" pitchFamily="49" charset="0"/>
                <a:cs typeface="Courier New" pitchFamily="49" charset="0"/>
              </a:rPr>
              <a:t>"-PDB*A",</a:t>
            </a:r>
            <a:r>
              <a:rPr lang="en-US" b="1" dirty="0">
                <a:solidFill>
                  <a:srgbClr val="F80000"/>
                </a:solidFill>
                <a:cs typeface="Courier New" pitchFamily="49" charset="0"/>
              </a:rPr>
              <a:t> </a:t>
            </a:r>
            <a:r>
              <a:rPr lang="en-US" b="1" dirty="0">
                <a:solidFill>
                  <a:srgbClr val="F80000"/>
                </a:solidFill>
                <a:latin typeface="Courier New" pitchFamily="49" charset="0"/>
                <a:cs typeface="Courier New" pitchFamily="49" charset="0"/>
              </a:rPr>
              <a:t>"-PDB*B"</a:t>
            </a:r>
            <a:r>
              <a:rPr lang="en-US" dirty="0"/>
              <a:t> on </a:t>
            </a:r>
            <a:r>
              <a:rPr lang="en-US" dirty="0">
                <a:latin typeface="Courier New" pitchFamily="49" charset="0"/>
                <a:cs typeface="Courier New" pitchFamily="49" charset="0"/>
              </a:rPr>
              <a:t>STANDBY1</a:t>
            </a:r>
            <a:r>
              <a:rPr lang="en-US" dirty="0"/>
              <a:t>, </a:t>
            </a:r>
            <a:r>
              <a:rPr lang="en-US" b="1" dirty="0">
                <a:solidFill>
                  <a:srgbClr val="0033CC"/>
                </a:solidFill>
                <a:latin typeface="Courier New" pitchFamily="49" charset="0"/>
                <a:cs typeface="Courier New" pitchFamily="49" charset="0"/>
              </a:rPr>
              <a:t>PDB1C</a:t>
            </a:r>
            <a:r>
              <a:rPr lang="en-US" dirty="0"/>
              <a:t>, </a:t>
            </a:r>
            <a:r>
              <a:rPr lang="en-US" b="1" dirty="0">
                <a:solidFill>
                  <a:srgbClr val="0033CC"/>
                </a:solidFill>
                <a:latin typeface="Courier New" pitchFamily="49" charset="0"/>
                <a:cs typeface="Courier New" pitchFamily="49" charset="0"/>
              </a:rPr>
              <a:t>PDB2C</a:t>
            </a:r>
            <a:r>
              <a:rPr lang="en-US" dirty="0"/>
              <a:t> and </a:t>
            </a:r>
            <a:r>
              <a:rPr lang="en-US" b="1" dirty="0">
                <a:solidFill>
                  <a:srgbClr val="0033CC"/>
                </a:solidFill>
                <a:latin typeface="Courier New" pitchFamily="49" charset="0"/>
                <a:cs typeface="Courier New" pitchFamily="49" charset="0"/>
              </a:rPr>
              <a:t>PDB3C</a:t>
            </a:r>
            <a:r>
              <a:rPr lang="en-US" dirty="0"/>
              <a:t> are created on </a:t>
            </a:r>
            <a:r>
              <a:rPr lang="en-US" dirty="0">
                <a:latin typeface="Courier New" pitchFamily="49" charset="0"/>
                <a:cs typeface="Courier New" pitchFamily="49" charset="0"/>
              </a:rPr>
              <a:t>STANDBY1</a:t>
            </a:r>
            <a:endParaRPr lang="en-US" dirty="0"/>
          </a:p>
          <a:p>
            <a:pPr marL="857250" lvl="1" indent="-685800">
              <a:spcBef>
                <a:spcPts val="1200"/>
              </a:spcBef>
              <a:buFont typeface="+mj-lt"/>
              <a:buAutoNum type="arabicPeriod"/>
              <a:defRPr/>
            </a:pPr>
            <a:r>
              <a:rPr lang="en-US" b="1" dirty="0">
                <a:solidFill>
                  <a:srgbClr val="FF0000"/>
                </a:solidFill>
                <a:latin typeface="Courier New" pitchFamily="49" charset="0"/>
                <a:cs typeface="Courier New" pitchFamily="49" charset="0"/>
              </a:rPr>
              <a:t>"*",</a:t>
            </a:r>
            <a:r>
              <a:rPr lang="en-US" b="1" dirty="0">
                <a:solidFill>
                  <a:srgbClr val="FF0000"/>
                </a:solidFill>
                <a:cs typeface="Courier New" pitchFamily="49" charset="0"/>
              </a:rPr>
              <a:t> </a:t>
            </a:r>
            <a:r>
              <a:rPr lang="en-US" b="1" dirty="0">
                <a:solidFill>
                  <a:srgbClr val="FF0000"/>
                </a:solidFill>
                <a:latin typeface="Courier New" pitchFamily="49" charset="0"/>
                <a:cs typeface="Courier New" pitchFamily="49" charset="0"/>
              </a:rPr>
              <a:t>"-PDB*A",</a:t>
            </a:r>
            <a:r>
              <a:rPr lang="en-US" b="1" dirty="0">
                <a:solidFill>
                  <a:srgbClr val="FF0000"/>
                </a:solidFill>
                <a:cs typeface="Arial" pitchFamily="34" charset="0"/>
              </a:rPr>
              <a:t> </a:t>
            </a:r>
            <a:r>
              <a:rPr lang="en-US" b="1" dirty="0">
                <a:solidFill>
                  <a:srgbClr val="FF0000"/>
                </a:solidFill>
                <a:latin typeface="Courier New" pitchFamily="49" charset="0"/>
                <a:cs typeface="Courier New" pitchFamily="49" charset="0"/>
              </a:rPr>
              <a:t>"PDB2A"</a:t>
            </a:r>
            <a:r>
              <a:rPr lang="en-US" dirty="0"/>
              <a:t> on </a:t>
            </a:r>
            <a:r>
              <a:rPr lang="en-US" dirty="0">
                <a:latin typeface="Courier New" pitchFamily="49" charset="0"/>
                <a:cs typeface="Courier New" pitchFamily="49" charset="0"/>
              </a:rPr>
              <a:t>STANDBY1</a:t>
            </a:r>
            <a:r>
              <a:rPr lang="en-US" dirty="0"/>
              <a:t>, </a:t>
            </a:r>
            <a:r>
              <a:rPr lang="en-US" b="1" dirty="0">
                <a:solidFill>
                  <a:srgbClr val="0033CC"/>
                </a:solidFill>
                <a:latin typeface="Courier New" pitchFamily="49" charset="0"/>
                <a:cs typeface="Courier New" pitchFamily="49" charset="0"/>
              </a:rPr>
              <a:t>PDB1A</a:t>
            </a:r>
            <a:r>
              <a:rPr lang="en-US" dirty="0"/>
              <a:t> and </a:t>
            </a:r>
            <a:r>
              <a:rPr lang="en-US" b="1" dirty="0">
                <a:solidFill>
                  <a:srgbClr val="0033CC"/>
                </a:solidFill>
                <a:latin typeface="Courier New" pitchFamily="49" charset="0"/>
                <a:cs typeface="Courier New" pitchFamily="49" charset="0"/>
              </a:rPr>
              <a:t>PDB3A</a:t>
            </a:r>
            <a:r>
              <a:rPr lang="en-US" dirty="0"/>
              <a:t> are excluded, but all other PDBs, including </a:t>
            </a:r>
            <a:r>
              <a:rPr lang="en-US" b="1" dirty="0">
                <a:solidFill>
                  <a:srgbClr val="0033CC"/>
                </a:solidFill>
                <a:latin typeface="Courier New" pitchFamily="49" charset="0"/>
                <a:cs typeface="Courier New" pitchFamily="49" charset="0"/>
              </a:rPr>
              <a:t>PDB2A</a:t>
            </a:r>
            <a:r>
              <a:rPr lang="en-US" dirty="0">
                <a:cs typeface="Courier New" pitchFamily="49" charset="0"/>
              </a:rPr>
              <a:t>, </a:t>
            </a:r>
            <a:r>
              <a:rPr lang="en-US" dirty="0"/>
              <a:t>will be created</a:t>
            </a:r>
          </a:p>
        </p:txBody>
      </p:sp>
    </p:spTree>
    <p:custDataLst>
      <p:tags r:id="rId1"/>
    </p:custDataLst>
    <p:extLst>
      <p:ext uri="{BB962C8B-B14F-4D97-AF65-F5344CB8AC3E}">
        <p14:creationId xmlns:p14="http://schemas.microsoft.com/office/powerpoint/2010/main" val="27592841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blackGray">
          <a:xfrm>
            <a:off x="990251" y="2705100"/>
            <a:ext cx="445295" cy="20002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lgn="ctr" eaLnBrk="1" hangingPunct="1">
              <a:spcBef>
                <a:spcPct val="0"/>
              </a:spcBef>
              <a:buClrTx/>
              <a:buFontTx/>
              <a:buNone/>
            </a:pPr>
            <a:r>
              <a:rPr lang="en-US" altLang="en-US" sz="1400" b="1" i="1" dirty="0">
                <a:solidFill>
                  <a:schemeClr val="bg1"/>
                </a:solidFill>
              </a:rPr>
              <a:t>12c</a:t>
            </a:r>
          </a:p>
        </p:txBody>
      </p:sp>
      <p:sp>
        <p:nvSpPr>
          <p:cNvPr id="48131" name="Rectangle 5"/>
          <p:cNvSpPr>
            <a:spLocks noChangeArrowheads="1"/>
          </p:cNvSpPr>
          <p:nvPr/>
        </p:nvSpPr>
        <p:spPr bwMode="blackGray">
          <a:xfrm>
            <a:off x="990600" y="3798094"/>
            <a:ext cx="445295" cy="202406"/>
          </a:xfrm>
          <a:prstGeom prst="rect">
            <a:avLst/>
          </a:prstGeom>
          <a:solidFill>
            <a:srgbClr val="D4ECBA"/>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lgn="ctr" eaLnBrk="1" hangingPunct="1">
              <a:spcBef>
                <a:spcPct val="0"/>
              </a:spcBef>
              <a:buClrTx/>
              <a:buFontTx/>
              <a:buNone/>
            </a:pPr>
            <a:r>
              <a:rPr lang="en-US" altLang="en-US" sz="1400" b="1" i="1" dirty="0">
                <a:solidFill>
                  <a:srgbClr val="000000"/>
                </a:solidFill>
              </a:rPr>
              <a:t>18c</a:t>
            </a:r>
          </a:p>
        </p:txBody>
      </p:sp>
      <p:sp>
        <p:nvSpPr>
          <p:cNvPr id="48132" name="Rectangle 3"/>
          <p:cNvSpPr>
            <a:spLocks noChangeArrowheads="1"/>
          </p:cNvSpPr>
          <p:nvPr/>
        </p:nvSpPr>
        <p:spPr bwMode="blackGray">
          <a:xfrm>
            <a:off x="990600" y="6543675"/>
            <a:ext cx="445295" cy="20002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lgn="ctr" eaLnBrk="1" hangingPunct="1">
              <a:spcBef>
                <a:spcPct val="0"/>
              </a:spcBef>
              <a:buClrTx/>
              <a:buFontTx/>
              <a:buNone/>
            </a:pPr>
            <a:r>
              <a:rPr lang="en-US" altLang="en-US" sz="1400" b="1" i="1" dirty="0">
                <a:solidFill>
                  <a:schemeClr val="bg1"/>
                </a:solidFill>
              </a:rPr>
              <a:t>12c</a:t>
            </a:r>
          </a:p>
        </p:txBody>
      </p:sp>
      <p:sp>
        <p:nvSpPr>
          <p:cNvPr id="48133" name="Rectangle 7"/>
          <p:cNvSpPr>
            <a:spLocks noChangeArrowheads="1"/>
          </p:cNvSpPr>
          <p:nvPr/>
        </p:nvSpPr>
        <p:spPr bwMode="blackGray">
          <a:xfrm>
            <a:off x="1002505" y="7141370"/>
            <a:ext cx="445295" cy="202406"/>
          </a:xfrm>
          <a:prstGeom prst="rect">
            <a:avLst/>
          </a:prstGeom>
          <a:solidFill>
            <a:srgbClr val="D4ECBA"/>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lgn="ctr" eaLnBrk="1" hangingPunct="1">
              <a:spcBef>
                <a:spcPct val="0"/>
              </a:spcBef>
              <a:buClrTx/>
              <a:buFontTx/>
              <a:buNone/>
            </a:pPr>
            <a:r>
              <a:rPr lang="en-US" altLang="en-US" sz="1400" b="1" i="1" dirty="0">
                <a:solidFill>
                  <a:srgbClr val="000000"/>
                </a:solidFill>
              </a:rPr>
              <a:t>18c</a:t>
            </a:r>
          </a:p>
        </p:txBody>
      </p:sp>
      <p:sp>
        <p:nvSpPr>
          <p:cNvPr id="48134" name="Text Box 2"/>
          <p:cNvSpPr txBox="1">
            <a:spLocks noChangeArrowheads="1"/>
          </p:cNvSpPr>
          <p:nvPr/>
        </p:nvSpPr>
        <p:spPr bwMode="auto">
          <a:xfrm>
            <a:off x="3505200" y="3445670"/>
            <a:ext cx="101846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p>
          <a:p>
            <a:endParaRPr lang="en-US" altLang="en-US" dirty="0"/>
          </a:p>
        </p:txBody>
      </p:sp>
      <p:sp>
        <p:nvSpPr>
          <p:cNvPr id="48135" name="Title 3"/>
          <p:cNvSpPr>
            <a:spLocks noGrp="1"/>
          </p:cNvSpPr>
          <p:nvPr>
            <p:ph type="title"/>
          </p:nvPr>
        </p:nvSpPr>
        <p:spPr/>
        <p:txBody>
          <a:bodyPr/>
          <a:lstStyle/>
          <a:p>
            <a:r>
              <a:rPr lang="en-US" altLang="en-US" dirty="0">
                <a:latin typeface="+mj-lt"/>
              </a:rPr>
              <a:t>Scenario 9: Instantiating a PDB on a Standby</a:t>
            </a:r>
          </a:p>
        </p:txBody>
      </p:sp>
      <p:sp>
        <p:nvSpPr>
          <p:cNvPr id="2" name="Rectangle 4"/>
          <p:cNvSpPr>
            <a:spLocks noGrp="1" noChangeArrowheads="1"/>
          </p:cNvSpPr>
          <p:nvPr>
            <p:ph idx="1"/>
          </p:nvPr>
        </p:nvSpPr>
        <p:spPr>
          <a:xfrm>
            <a:off x="958435" y="2019300"/>
            <a:ext cx="16396116" cy="7083089"/>
          </a:xfrm>
        </p:spPr>
        <p:txBody>
          <a:bodyPr/>
          <a:lstStyle/>
          <a:p>
            <a:pPr>
              <a:spcBef>
                <a:spcPts val="0"/>
              </a:spcBef>
              <a:defRPr/>
            </a:pPr>
            <a:r>
              <a:rPr lang="en-US" altLang="en-US" sz="3200" dirty="0"/>
              <a:t>Creating a PDB on a primary CDB:</a:t>
            </a:r>
          </a:p>
          <a:p>
            <a:pPr marL="1064862" lvl="1" indent="-457200">
              <a:spcBef>
                <a:spcPts val="0"/>
              </a:spcBef>
              <a:buFont typeface="Arial" panose="020B0604020202020204" pitchFamily="34" charset="0"/>
              <a:buChar char="•"/>
              <a:defRPr/>
            </a:pPr>
            <a:r>
              <a:rPr lang="en-US" altLang="en-US" dirty="0"/>
              <a:t>From an XML file: Copy the data files specified in the XML file to the standby database.</a:t>
            </a:r>
          </a:p>
          <a:p>
            <a:pPr marL="1064862" lvl="1" indent="-457200">
              <a:spcBef>
                <a:spcPts val="0"/>
              </a:spcBef>
              <a:buFont typeface="Arial" panose="020B0604020202020204" pitchFamily="34" charset="0"/>
              <a:buChar char="•"/>
              <a:defRPr/>
            </a:pPr>
            <a:r>
              <a:rPr lang="en-US" altLang="en-US" dirty="0"/>
              <a:t>Use the </a:t>
            </a:r>
            <a:r>
              <a:rPr lang="en-US" altLang="en-US" dirty="0">
                <a:latin typeface="Courier New" panose="02070309020205020404" pitchFamily="49" charset="0"/>
                <a:cs typeface="Courier New" panose="02070309020205020404" pitchFamily="49" charset="0"/>
              </a:rPr>
              <a:t>STANDBY_PDB_SOURCE_FILE_DIRECTORY</a:t>
            </a:r>
            <a:r>
              <a:rPr lang="en-US" altLang="en-US" dirty="0"/>
              <a:t> parameter to specify a directory location on the standby where source data files for instantiating the PDB may be found </a:t>
            </a:r>
            <a:r>
              <a:rPr lang="en-US" altLang="en-US" dirty="0">
                <a:sym typeface="Wingdings" panose="05000000000000000000" pitchFamily="2" charset="2"/>
              </a:rPr>
              <a:t> Data files are automatically copied.</a:t>
            </a:r>
          </a:p>
          <a:p>
            <a:pPr>
              <a:spcBef>
                <a:spcPts val="0"/>
              </a:spcBef>
              <a:defRPr/>
            </a:pPr>
            <a:endParaRPr lang="en-US" altLang="en-US" sz="3200" dirty="0"/>
          </a:p>
          <a:p>
            <a:pPr>
              <a:spcBef>
                <a:spcPts val="0"/>
              </a:spcBef>
              <a:defRPr/>
            </a:pPr>
            <a:r>
              <a:rPr lang="en-US" altLang="en-US" dirty="0"/>
              <a:t>As a clone from another PDB: </a:t>
            </a:r>
          </a:p>
          <a:p>
            <a:pPr marL="1064862" lvl="1" indent="-457200">
              <a:spcBef>
                <a:spcPts val="0"/>
              </a:spcBef>
              <a:defRPr/>
            </a:pPr>
            <a:r>
              <a:rPr lang="en-US" altLang="en-US" dirty="0"/>
              <a:t>Copy the data files belonging to the source PDB to the standby database.</a:t>
            </a:r>
          </a:p>
          <a:p>
            <a:pPr marL="1064862" lvl="1" indent="-457200">
              <a:spcBef>
                <a:spcPts val="0"/>
              </a:spcBef>
              <a:defRPr/>
            </a:pPr>
            <a:r>
              <a:rPr lang="en-US" altLang="en-US" dirty="0"/>
              <a:t>Use the </a:t>
            </a:r>
            <a:r>
              <a:rPr lang="en-US" altLang="en-US" dirty="0">
                <a:latin typeface="Courier New" panose="02070309020205020404" pitchFamily="49" charset="0"/>
                <a:cs typeface="Courier New" panose="02070309020205020404" pitchFamily="49" charset="0"/>
              </a:rPr>
              <a:t>STANDBY_PDB_SOURCE_FILE_DBLINK</a:t>
            </a:r>
            <a:r>
              <a:rPr lang="en-US" altLang="en-US" dirty="0"/>
              <a:t> parameter to specify the name of a database link that is used to copy the data files from the source PDB to which the database link points. </a:t>
            </a:r>
            <a:br>
              <a:rPr lang="en-US" altLang="en-US" dirty="0"/>
            </a:br>
            <a:r>
              <a:rPr lang="en-US" altLang="en-US" dirty="0">
                <a:sym typeface="Wingdings" panose="05000000000000000000" pitchFamily="2" charset="2"/>
              </a:rPr>
              <a:t> </a:t>
            </a:r>
            <a:r>
              <a:rPr lang="en-US" altLang="en-US" dirty="0"/>
              <a:t>The file copy is </a:t>
            </a:r>
            <a:r>
              <a:rPr lang="en-US" altLang="en-US" dirty="0">
                <a:sym typeface="Wingdings" panose="05000000000000000000" pitchFamily="2" charset="2"/>
              </a:rPr>
              <a:t>automatically </a:t>
            </a:r>
            <a:r>
              <a:rPr lang="en-US" altLang="en-US" dirty="0"/>
              <a:t>done only if the database link points to the source PDB, and the source PDB is open in read-only mode.</a:t>
            </a:r>
          </a:p>
        </p:txBody>
      </p:sp>
    </p:spTree>
    <p:custDataLst>
      <p:tags r:id="rId1"/>
    </p:custDataLst>
    <p:extLst>
      <p:ext uri="{BB962C8B-B14F-4D97-AF65-F5344CB8AC3E}">
        <p14:creationId xmlns:p14="http://schemas.microsoft.com/office/powerpoint/2010/main" val="10372818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a:t>Instantiating a PDB on a Standby (Notes Only)</a:t>
            </a:r>
          </a:p>
        </p:txBody>
      </p:sp>
    </p:spTree>
    <p:extLst>
      <p:ext uri="{BB962C8B-B14F-4D97-AF65-F5344CB8AC3E}">
        <p14:creationId xmlns:p14="http://schemas.microsoft.com/office/powerpoint/2010/main" val="4163006500"/>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5EC2BDAF-A572-4EF0-9FFD-C2C2B56E2F51}"/>
              </a:ext>
            </a:extLst>
          </p:cNvPr>
          <p:cNvSpPr>
            <a:spLocks noGrp="1" noChangeArrowheads="1"/>
          </p:cNvSpPr>
          <p:nvPr>
            <p:ph idx="1"/>
          </p:nvPr>
        </p:nvSpPr>
        <p:spPr>
          <a:xfrm>
            <a:off x="932689" y="2267712"/>
            <a:ext cx="16422624" cy="419409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If the </a:t>
            </a:r>
            <a:r>
              <a:rPr lang="en-US" altLang="en-US" dirty="0">
                <a:latin typeface="Courier New" panose="02070309020205020404" pitchFamily="49" charset="0"/>
                <a:cs typeface="Courier New" panose="02070309020205020404" pitchFamily="49" charset="0"/>
              </a:rPr>
              <a:t>REMOTE_LOGIN_PASSWORDFILE</a:t>
            </a:r>
            <a:r>
              <a:rPr lang="en-US" altLang="en-US" dirty="0">
                <a:latin typeface="Oracle Sans" panose="020B0503020204020204" pitchFamily="34" charset="0"/>
                <a:cs typeface="Oracle Sans" panose="020B0503020204020204" pitchFamily="34" charset="0"/>
              </a:rPr>
              <a:t> database initialization parameter is set to </a:t>
            </a:r>
            <a:r>
              <a:rPr lang="en-US" altLang="en-US" dirty="0">
                <a:latin typeface="Courier New" panose="02070309020205020404" pitchFamily="49" charset="0"/>
                <a:cs typeface="Courier New" panose="02070309020205020404" pitchFamily="49" charset="0"/>
              </a:rPr>
              <a:t>SHARED</a:t>
            </a:r>
            <a:r>
              <a:rPr lang="en-US" altLang="en-US" dirty="0">
                <a:latin typeface="Oracle Sans" panose="020B0503020204020204" pitchFamily="34" charset="0"/>
                <a:cs typeface="Oracle Sans" panose="020B0503020204020204" pitchFamily="34" charset="0"/>
              </a:rPr>
              <a:t> or </a:t>
            </a:r>
            <a:r>
              <a:rPr lang="en-US" altLang="en-US" dirty="0">
                <a:latin typeface="Courier New" panose="02070309020205020404" pitchFamily="49" charset="0"/>
                <a:cs typeface="Courier New" panose="02070309020205020404" pitchFamily="49" charset="0"/>
              </a:rPr>
              <a:t>EXCLUSIVE</a:t>
            </a:r>
            <a:r>
              <a:rPr lang="en-US" altLang="en-US" dirty="0">
                <a:latin typeface="Oracle Sans" panose="020B0503020204020204" pitchFamily="34" charset="0"/>
                <a:cs typeface="Oracle Sans" panose="020B0503020204020204" pitchFamily="34" charset="0"/>
              </a:rPr>
              <a:t>, the password file on a physical standby database must be replaced with a fresh copy from the primary database after granting or revoking administrative privileges or changing the password of a user with administrative privileges.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FDF7F169-B516-4838-A0B1-C49A901DD3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58058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8FB48015-E998-4092-8C99-B255E6B235CD}"/>
              </a:ext>
            </a:extLst>
          </p:cNvPr>
          <p:cNvSpPr>
            <a:spLocks noChangeArrowheads="1"/>
          </p:cNvSpPr>
          <p:nvPr/>
        </p:nvSpPr>
        <p:spPr bwMode="auto">
          <a:xfrm>
            <a:off x="9372601" y="2476500"/>
            <a:ext cx="5638800" cy="7315200"/>
          </a:xfrm>
          <a:prstGeom prst="rect">
            <a:avLst/>
          </a:prstGeom>
          <a:solidFill>
            <a:schemeClr val="tx2">
              <a:lumMod val="10000"/>
              <a:lumOff val="90000"/>
            </a:schemeClr>
          </a:solidFill>
          <a:ln>
            <a:noFill/>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3315" name="Rectangle 3">
            <a:extLst>
              <a:ext uri="{FF2B5EF4-FFF2-40B4-BE49-F238E27FC236}">
                <a16:creationId xmlns="" xmlns:a16="http://schemas.microsoft.com/office/drawing/2014/main" id="{6AE3C4EA-768D-424D-B535-E9C692632BB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Primary Database Processes</a:t>
            </a:r>
          </a:p>
        </p:txBody>
      </p:sp>
      <p:grpSp>
        <p:nvGrpSpPr>
          <p:cNvPr id="66" name="Group 65">
            <a:extLst>
              <a:ext uri="{FF2B5EF4-FFF2-40B4-BE49-F238E27FC236}">
                <a16:creationId xmlns="" xmlns:a16="http://schemas.microsoft.com/office/drawing/2014/main" id="{D30E7CF2-2D86-4D4D-A46A-BE072C7CEFB1}"/>
              </a:ext>
            </a:extLst>
          </p:cNvPr>
          <p:cNvGrpSpPr/>
          <p:nvPr/>
        </p:nvGrpSpPr>
        <p:grpSpPr>
          <a:xfrm>
            <a:off x="3810000" y="2171700"/>
            <a:ext cx="10846586" cy="7328308"/>
            <a:chOff x="2319337" y="2251700"/>
            <a:chExt cx="7988300" cy="5397159"/>
          </a:xfrm>
        </p:grpSpPr>
        <p:sp>
          <p:nvSpPr>
            <p:cNvPr id="67" name="Line 1098">
              <a:extLst>
                <a:ext uri="{FF2B5EF4-FFF2-40B4-BE49-F238E27FC236}">
                  <a16:creationId xmlns="" xmlns:a16="http://schemas.microsoft.com/office/drawing/2014/main" id="{D5F1728A-A2D9-4F32-8046-BBDABEE1C76D}"/>
                </a:ext>
              </a:extLst>
            </p:cNvPr>
            <p:cNvSpPr>
              <a:spLocks noChangeShapeType="1"/>
            </p:cNvSpPr>
            <p:nvPr/>
          </p:nvSpPr>
          <p:spPr bwMode="auto">
            <a:xfrm flipV="1">
              <a:off x="4910137" y="3686329"/>
              <a:ext cx="228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8" name="Line 1048">
              <a:extLst>
                <a:ext uri="{FF2B5EF4-FFF2-40B4-BE49-F238E27FC236}">
                  <a16:creationId xmlns="" xmlns:a16="http://schemas.microsoft.com/office/drawing/2014/main" id="{AA0356B3-272F-4BB0-9B40-EF0E71B2F015}"/>
                </a:ext>
              </a:extLst>
            </p:cNvPr>
            <p:cNvSpPr>
              <a:spLocks noChangeShapeType="1"/>
            </p:cNvSpPr>
            <p:nvPr/>
          </p:nvSpPr>
          <p:spPr bwMode="auto">
            <a:xfrm>
              <a:off x="4645025" y="472614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69" name="Line 1026">
              <a:extLst>
                <a:ext uri="{FF2B5EF4-FFF2-40B4-BE49-F238E27FC236}">
                  <a16:creationId xmlns="" xmlns:a16="http://schemas.microsoft.com/office/drawing/2014/main" id="{C73372C3-8AC9-479D-8D29-1123BEB41CB3}"/>
                </a:ext>
              </a:extLst>
            </p:cNvPr>
            <p:cNvSpPr>
              <a:spLocks noChangeShapeType="1"/>
            </p:cNvSpPr>
            <p:nvPr/>
          </p:nvSpPr>
          <p:spPr bwMode="auto">
            <a:xfrm flipV="1">
              <a:off x="5697537" y="3686329"/>
              <a:ext cx="863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0" name="Freeform 1027">
              <a:extLst>
                <a:ext uri="{FF2B5EF4-FFF2-40B4-BE49-F238E27FC236}">
                  <a16:creationId xmlns="" xmlns:a16="http://schemas.microsoft.com/office/drawing/2014/main" id="{96DA4C0E-C557-439C-B121-620D2F8BB92D}"/>
                </a:ext>
              </a:extLst>
            </p:cNvPr>
            <p:cNvSpPr>
              <a:spLocks/>
            </p:cNvSpPr>
            <p:nvPr/>
          </p:nvSpPr>
          <p:spPr bwMode="auto">
            <a:xfrm>
              <a:off x="7391400" y="6314737"/>
              <a:ext cx="1587" cy="294673"/>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1" name="Line 1029">
              <a:extLst>
                <a:ext uri="{FF2B5EF4-FFF2-40B4-BE49-F238E27FC236}">
                  <a16:creationId xmlns="" xmlns:a16="http://schemas.microsoft.com/office/drawing/2014/main" id="{611244F6-3D4D-41D5-9A25-9299B42633FF}"/>
                </a:ext>
              </a:extLst>
            </p:cNvPr>
            <p:cNvSpPr>
              <a:spLocks noChangeShapeType="1"/>
            </p:cNvSpPr>
            <p:nvPr/>
          </p:nvSpPr>
          <p:spPr bwMode="auto">
            <a:xfrm>
              <a:off x="9837737" y="3865716"/>
              <a:ext cx="0" cy="7604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2" name="Rectangle 1031">
              <a:extLst>
                <a:ext uri="{FF2B5EF4-FFF2-40B4-BE49-F238E27FC236}">
                  <a16:creationId xmlns="" xmlns:a16="http://schemas.microsoft.com/office/drawing/2014/main" id="{586ACA37-0148-42E8-B1CD-1F7D013D9A05}"/>
                </a:ext>
              </a:extLst>
            </p:cNvPr>
            <p:cNvSpPr>
              <a:spLocks noChangeArrowheads="1"/>
            </p:cNvSpPr>
            <p:nvPr/>
          </p:nvSpPr>
          <p:spPr bwMode="auto">
            <a:xfrm>
              <a:off x="2319337" y="2251700"/>
              <a:ext cx="1663700" cy="68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Oracle Sans" panose="020B0503020204020204" pitchFamily="34" charset="0"/>
                  <a:cs typeface="Oracle Sans" panose="020B0503020204020204" pitchFamily="34" charset="0"/>
                </a:rPr>
                <a:t>Primary database</a:t>
              </a:r>
            </a:p>
            <a:p>
              <a:pPr algn="ctr">
                <a:lnSpc>
                  <a:spcPct val="90000"/>
                </a:lnSpc>
              </a:pPr>
              <a:r>
                <a:rPr lang="en-US" altLang="en-US" sz="2000" b="1" dirty="0">
                  <a:latin typeface="Oracle Sans" panose="020B0503020204020204" pitchFamily="34" charset="0"/>
                  <a:cs typeface="Oracle Sans" panose="020B0503020204020204" pitchFamily="34" charset="0"/>
                </a:rPr>
                <a:t>transactions</a:t>
              </a:r>
            </a:p>
          </p:txBody>
        </p:sp>
        <p:sp>
          <p:nvSpPr>
            <p:cNvPr id="73" name="Rectangle 1032">
              <a:extLst>
                <a:ext uri="{FF2B5EF4-FFF2-40B4-BE49-F238E27FC236}">
                  <a16:creationId xmlns="" xmlns:a16="http://schemas.microsoft.com/office/drawing/2014/main" id="{51EC2312-5D83-4899-AAD4-8EA40553BFF5}"/>
                </a:ext>
              </a:extLst>
            </p:cNvPr>
            <p:cNvSpPr>
              <a:spLocks noChangeArrowheads="1"/>
            </p:cNvSpPr>
            <p:nvPr/>
          </p:nvSpPr>
          <p:spPr bwMode="auto">
            <a:xfrm>
              <a:off x="3429000" y="5129366"/>
              <a:ext cx="973137" cy="74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Online</a:t>
              </a:r>
            </a:p>
            <a:p>
              <a:pPr algn="ctr"/>
              <a:r>
                <a:rPr lang="en-US" altLang="en-US" sz="2000" b="1" dirty="0">
                  <a:latin typeface="Oracle Sans" panose="020B0503020204020204" pitchFamily="34" charset="0"/>
                  <a:cs typeface="Oracle Sans" panose="020B0503020204020204" pitchFamily="34" charset="0"/>
                </a:rPr>
                <a:t>redo</a:t>
              </a:r>
            </a:p>
            <a:p>
              <a:pPr algn="ctr"/>
              <a:r>
                <a:rPr lang="en-US" altLang="en-US" sz="2000" b="1" dirty="0">
                  <a:latin typeface="Oracle Sans" panose="020B0503020204020204" pitchFamily="34" charset="0"/>
                  <a:cs typeface="Oracle Sans" panose="020B0503020204020204" pitchFamily="34" charset="0"/>
                </a:rPr>
                <a:t>logs</a:t>
              </a:r>
            </a:p>
          </p:txBody>
        </p:sp>
        <p:sp>
          <p:nvSpPr>
            <p:cNvPr id="74" name="Rectangle 1033">
              <a:extLst>
                <a:ext uri="{FF2B5EF4-FFF2-40B4-BE49-F238E27FC236}">
                  <a16:creationId xmlns="" xmlns:a16="http://schemas.microsoft.com/office/drawing/2014/main" id="{0C710949-36B3-4180-B34F-3A04E79A6B2B}"/>
                </a:ext>
              </a:extLst>
            </p:cNvPr>
            <p:cNvSpPr>
              <a:spLocks noChangeArrowheads="1"/>
            </p:cNvSpPr>
            <p:nvPr/>
          </p:nvSpPr>
          <p:spPr bwMode="auto">
            <a:xfrm>
              <a:off x="3656012" y="6334279"/>
              <a:ext cx="73660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a:t>
              </a:r>
              <a:r>
                <a:rPr lang="en-US" altLang="en-US" sz="2000" b="1" i="1" dirty="0">
                  <a:latin typeface="Oracle Sans" panose="020B0503020204020204" pitchFamily="34" charset="0"/>
                  <a:cs typeface="Oracle Sans" panose="020B0503020204020204" pitchFamily="34" charset="0"/>
                </a:rPr>
                <a:t>n</a:t>
              </a:r>
            </a:p>
          </p:txBody>
        </p:sp>
        <p:sp>
          <p:nvSpPr>
            <p:cNvPr id="75" name="Rectangle 1036">
              <a:extLst>
                <a:ext uri="{FF2B5EF4-FFF2-40B4-BE49-F238E27FC236}">
                  <a16:creationId xmlns="" xmlns:a16="http://schemas.microsoft.com/office/drawing/2014/main" id="{49D958EB-19FC-48AB-85AF-1070983F0D04}"/>
                </a:ext>
              </a:extLst>
            </p:cNvPr>
            <p:cNvSpPr>
              <a:spLocks noChangeArrowheads="1"/>
            </p:cNvSpPr>
            <p:nvPr/>
          </p:nvSpPr>
          <p:spPr bwMode="auto">
            <a:xfrm>
              <a:off x="6518275" y="3113241"/>
              <a:ext cx="677862"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RFS</a:t>
              </a:r>
              <a:r>
                <a:rPr lang="en-US" altLang="en-US" sz="2000" b="1" i="1" dirty="0">
                  <a:latin typeface="Oracle Sans" panose="020B0503020204020204" pitchFamily="34" charset="0"/>
                  <a:cs typeface="Oracle Sans" panose="020B0503020204020204" pitchFamily="34" charset="0"/>
                </a:rPr>
                <a:t>n</a:t>
              </a:r>
            </a:p>
          </p:txBody>
        </p:sp>
        <p:sp>
          <p:nvSpPr>
            <p:cNvPr id="76" name="Rectangle 1037">
              <a:extLst>
                <a:ext uri="{FF2B5EF4-FFF2-40B4-BE49-F238E27FC236}">
                  <a16:creationId xmlns="" xmlns:a16="http://schemas.microsoft.com/office/drawing/2014/main" id="{39A03BD9-4567-4411-88DF-748FF2A193BF}"/>
                </a:ext>
              </a:extLst>
            </p:cNvPr>
            <p:cNvSpPr>
              <a:spLocks noChangeArrowheads="1"/>
            </p:cNvSpPr>
            <p:nvPr/>
          </p:nvSpPr>
          <p:spPr bwMode="auto">
            <a:xfrm>
              <a:off x="8045450" y="2476179"/>
              <a:ext cx="979487" cy="4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Oracle Sans" panose="020B0503020204020204" pitchFamily="34" charset="0"/>
                  <a:cs typeface="Oracle Sans" panose="020B0503020204020204" pitchFamily="34" charset="0"/>
                </a:rPr>
                <a:t>MRP or LSP</a:t>
              </a:r>
            </a:p>
          </p:txBody>
        </p:sp>
        <p:sp>
          <p:nvSpPr>
            <p:cNvPr id="77" name="Oval 1038">
              <a:extLst>
                <a:ext uri="{FF2B5EF4-FFF2-40B4-BE49-F238E27FC236}">
                  <a16:creationId xmlns="" xmlns:a16="http://schemas.microsoft.com/office/drawing/2014/main" id="{A3D8E7BC-220F-4592-9AFD-13D292DFF6A2}"/>
                </a:ext>
              </a:extLst>
            </p:cNvPr>
            <p:cNvSpPr>
              <a:spLocks noChangeArrowheads="1"/>
            </p:cNvSpPr>
            <p:nvPr/>
          </p:nvSpPr>
          <p:spPr bwMode="blackWhite">
            <a:xfrm>
              <a:off x="4346575" y="4202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8" name="Oval 1039">
              <a:extLst>
                <a:ext uri="{FF2B5EF4-FFF2-40B4-BE49-F238E27FC236}">
                  <a16:creationId xmlns="" xmlns:a16="http://schemas.microsoft.com/office/drawing/2014/main" id="{673F440B-591B-4956-A40B-9E97E554BB59}"/>
                </a:ext>
              </a:extLst>
            </p:cNvPr>
            <p:cNvSpPr>
              <a:spLocks noChangeArrowheads="1"/>
            </p:cNvSpPr>
            <p:nvPr/>
          </p:nvSpPr>
          <p:spPr bwMode="blackWhite">
            <a:xfrm>
              <a:off x="4346575" y="6181879"/>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79" name="Oval 1040">
              <a:extLst>
                <a:ext uri="{FF2B5EF4-FFF2-40B4-BE49-F238E27FC236}">
                  <a16:creationId xmlns="" xmlns:a16="http://schemas.microsoft.com/office/drawing/2014/main" id="{FE00AF79-30A2-495E-9889-6E4430942383}"/>
                </a:ext>
              </a:extLst>
            </p:cNvPr>
            <p:cNvSpPr>
              <a:spLocks noChangeArrowheads="1"/>
            </p:cNvSpPr>
            <p:nvPr/>
          </p:nvSpPr>
          <p:spPr bwMode="blackWhite">
            <a:xfrm>
              <a:off x="8243887" y="2991004"/>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0" name="Oval 1041">
              <a:extLst>
                <a:ext uri="{FF2B5EF4-FFF2-40B4-BE49-F238E27FC236}">
                  <a16:creationId xmlns="" xmlns:a16="http://schemas.microsoft.com/office/drawing/2014/main" id="{0EB1BBFA-53C3-44C6-A4F0-7B14EDC825BD}"/>
                </a:ext>
              </a:extLst>
            </p:cNvPr>
            <p:cNvSpPr>
              <a:spLocks noChangeArrowheads="1"/>
            </p:cNvSpPr>
            <p:nvPr/>
          </p:nvSpPr>
          <p:spPr bwMode="blackWhite">
            <a:xfrm>
              <a:off x="6561137"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 name="Rectangle 1042">
              <a:extLst>
                <a:ext uri="{FF2B5EF4-FFF2-40B4-BE49-F238E27FC236}">
                  <a16:creationId xmlns="" xmlns:a16="http://schemas.microsoft.com/office/drawing/2014/main" id="{B0F2F99B-C72A-4908-BE95-008AE9102FC9}"/>
                </a:ext>
              </a:extLst>
            </p:cNvPr>
            <p:cNvSpPr>
              <a:spLocks noChangeArrowheads="1"/>
            </p:cNvSpPr>
            <p:nvPr/>
          </p:nvSpPr>
          <p:spPr bwMode="auto">
            <a:xfrm>
              <a:off x="7931319" y="7134126"/>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82" name="Rectangle 1043">
              <a:extLst>
                <a:ext uri="{FF2B5EF4-FFF2-40B4-BE49-F238E27FC236}">
                  <a16:creationId xmlns="" xmlns:a16="http://schemas.microsoft.com/office/drawing/2014/main" id="{F18AC96D-200F-4CD7-A1B0-6B9C2F4A784A}"/>
                </a:ext>
              </a:extLst>
            </p:cNvPr>
            <p:cNvSpPr>
              <a:spLocks noChangeArrowheads="1"/>
            </p:cNvSpPr>
            <p:nvPr/>
          </p:nvSpPr>
          <p:spPr bwMode="auto">
            <a:xfrm>
              <a:off x="7742237" y="5869141"/>
              <a:ext cx="71755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a:t>
              </a:r>
              <a:r>
                <a:rPr lang="en-US" altLang="en-US" sz="2000" b="1" i="1" dirty="0">
                  <a:latin typeface="Oracle Sans" panose="020B0503020204020204" pitchFamily="34" charset="0"/>
                  <a:cs typeface="Oracle Sans" panose="020B0503020204020204" pitchFamily="34" charset="0"/>
                </a:rPr>
                <a:t>n</a:t>
              </a:r>
            </a:p>
          </p:txBody>
        </p:sp>
        <p:sp>
          <p:nvSpPr>
            <p:cNvPr id="83" name="Oval 1044">
              <a:extLst>
                <a:ext uri="{FF2B5EF4-FFF2-40B4-BE49-F238E27FC236}">
                  <a16:creationId xmlns="" xmlns:a16="http://schemas.microsoft.com/office/drawing/2014/main" id="{606EC1E6-4FC1-4FD4-9D9A-619F40BD30A5}"/>
                </a:ext>
              </a:extLst>
            </p:cNvPr>
            <p:cNvSpPr>
              <a:spLocks noChangeArrowheads="1"/>
            </p:cNvSpPr>
            <p:nvPr/>
          </p:nvSpPr>
          <p:spPr bwMode="blackWhite">
            <a:xfrm>
              <a:off x="7091362" y="5726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4" name="Rectangle 1045">
              <a:extLst>
                <a:ext uri="{FF2B5EF4-FFF2-40B4-BE49-F238E27FC236}">
                  <a16:creationId xmlns="" xmlns:a16="http://schemas.microsoft.com/office/drawing/2014/main" id="{66563666-11A0-4EBD-B6B0-136DDE99197C}"/>
                </a:ext>
              </a:extLst>
            </p:cNvPr>
            <p:cNvSpPr>
              <a:spLocks noChangeArrowheads="1"/>
            </p:cNvSpPr>
            <p:nvPr/>
          </p:nvSpPr>
          <p:spPr bwMode="auto">
            <a:xfrm>
              <a:off x="9023013" y="2420060"/>
              <a:ext cx="1071562" cy="52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database</a:t>
              </a:r>
            </a:p>
          </p:txBody>
        </p:sp>
        <p:sp>
          <p:nvSpPr>
            <p:cNvPr id="85" name="Line 1046">
              <a:extLst>
                <a:ext uri="{FF2B5EF4-FFF2-40B4-BE49-F238E27FC236}">
                  <a16:creationId xmlns="" xmlns:a16="http://schemas.microsoft.com/office/drawing/2014/main" id="{76AEF050-F950-4FBF-9C05-7FE25B1F5D07}"/>
                </a:ext>
              </a:extLst>
            </p:cNvPr>
            <p:cNvSpPr>
              <a:spLocks noChangeShapeType="1"/>
            </p:cNvSpPr>
            <p:nvPr/>
          </p:nvSpPr>
          <p:spPr bwMode="auto">
            <a:xfrm>
              <a:off x="3155873" y="2937416"/>
              <a:ext cx="1664" cy="264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IN" sz="2000" dirty="0">
                <a:latin typeface="Oracle Sans" panose="020B0503020204020204" pitchFamily="34" charset="0"/>
                <a:cs typeface="Oracle Sans" panose="020B0503020204020204" pitchFamily="34" charset="0"/>
              </a:endParaRPr>
            </a:p>
          </p:txBody>
        </p:sp>
        <p:sp>
          <p:nvSpPr>
            <p:cNvPr id="86" name="Line 1047">
              <a:extLst>
                <a:ext uri="{FF2B5EF4-FFF2-40B4-BE49-F238E27FC236}">
                  <a16:creationId xmlns="" xmlns:a16="http://schemas.microsoft.com/office/drawing/2014/main" id="{969373E7-ACD2-4D91-9939-93F22FF38C00}"/>
                </a:ext>
              </a:extLst>
            </p:cNvPr>
            <p:cNvSpPr>
              <a:spLocks noChangeShapeType="1"/>
            </p:cNvSpPr>
            <p:nvPr/>
          </p:nvSpPr>
          <p:spPr bwMode="auto">
            <a:xfrm flipV="1">
              <a:off x="3602037" y="3686329"/>
              <a:ext cx="3810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7" name="Line 1049">
              <a:extLst>
                <a:ext uri="{FF2B5EF4-FFF2-40B4-BE49-F238E27FC236}">
                  <a16:creationId xmlns="" xmlns:a16="http://schemas.microsoft.com/office/drawing/2014/main" id="{910E4D3D-2321-4FB4-A14F-4A74CA0B1BAB}"/>
                </a:ext>
              </a:extLst>
            </p:cNvPr>
            <p:cNvSpPr>
              <a:spLocks noChangeShapeType="1"/>
            </p:cNvSpPr>
            <p:nvPr/>
          </p:nvSpPr>
          <p:spPr bwMode="auto">
            <a:xfrm>
              <a:off x="4646612" y="5869141"/>
              <a:ext cx="0" cy="3159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8" name="Line 1052">
              <a:extLst>
                <a:ext uri="{FF2B5EF4-FFF2-40B4-BE49-F238E27FC236}">
                  <a16:creationId xmlns="" xmlns:a16="http://schemas.microsoft.com/office/drawing/2014/main" id="{A7CCEBF9-B5CA-4D56-BA41-A1DA79703005}"/>
                </a:ext>
              </a:extLst>
            </p:cNvPr>
            <p:cNvSpPr>
              <a:spLocks noChangeShapeType="1"/>
            </p:cNvSpPr>
            <p:nvPr/>
          </p:nvSpPr>
          <p:spPr bwMode="auto">
            <a:xfrm flipV="1">
              <a:off x="6781800" y="4040341"/>
              <a:ext cx="0" cy="25050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89" name="Line 1055">
              <a:extLst>
                <a:ext uri="{FF2B5EF4-FFF2-40B4-BE49-F238E27FC236}">
                  <a16:creationId xmlns="" xmlns:a16="http://schemas.microsoft.com/office/drawing/2014/main" id="{2648B4AB-7163-44C6-87EA-A85388B9E9F6}"/>
                </a:ext>
              </a:extLst>
            </p:cNvPr>
            <p:cNvSpPr>
              <a:spLocks noChangeShapeType="1"/>
            </p:cNvSpPr>
            <p:nvPr/>
          </p:nvSpPr>
          <p:spPr bwMode="auto">
            <a:xfrm>
              <a:off x="6919912" y="4040341"/>
              <a:ext cx="0" cy="3052763"/>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0" name="Line 1056">
              <a:extLst>
                <a:ext uri="{FF2B5EF4-FFF2-40B4-BE49-F238E27FC236}">
                  <a16:creationId xmlns="" xmlns:a16="http://schemas.microsoft.com/office/drawing/2014/main" id="{F09BF6C3-D258-474B-A8C2-CDCE8D8F2338}"/>
                </a:ext>
              </a:extLst>
            </p:cNvPr>
            <p:cNvSpPr>
              <a:spLocks noChangeShapeType="1"/>
            </p:cNvSpPr>
            <p:nvPr/>
          </p:nvSpPr>
          <p:spPr bwMode="auto">
            <a:xfrm>
              <a:off x="7170737" y="3673629"/>
              <a:ext cx="21907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1" name="Line 1057">
              <a:extLst>
                <a:ext uri="{FF2B5EF4-FFF2-40B4-BE49-F238E27FC236}">
                  <a16:creationId xmlns="" xmlns:a16="http://schemas.microsoft.com/office/drawing/2014/main" id="{B6D4C38B-7E96-46EF-96D2-5C2F6286F0CA}"/>
                </a:ext>
              </a:extLst>
            </p:cNvPr>
            <p:cNvSpPr>
              <a:spLocks noChangeShapeType="1"/>
            </p:cNvSpPr>
            <p:nvPr/>
          </p:nvSpPr>
          <p:spPr bwMode="auto">
            <a:xfrm flipH="1">
              <a:off x="7391400" y="3670454"/>
              <a:ext cx="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2" name="Line 1058">
              <a:extLst>
                <a:ext uri="{FF2B5EF4-FFF2-40B4-BE49-F238E27FC236}">
                  <a16:creationId xmlns="" xmlns:a16="http://schemas.microsoft.com/office/drawing/2014/main" id="{9EC1E06F-38D9-424F-A32C-3243B6C70B3F}"/>
                </a:ext>
              </a:extLst>
            </p:cNvPr>
            <p:cNvSpPr>
              <a:spLocks noChangeShapeType="1"/>
            </p:cNvSpPr>
            <p:nvPr/>
          </p:nvSpPr>
          <p:spPr bwMode="auto">
            <a:xfrm>
              <a:off x="7391400" y="532939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3" name="Line 1059">
              <a:extLst>
                <a:ext uri="{FF2B5EF4-FFF2-40B4-BE49-F238E27FC236}">
                  <a16:creationId xmlns="" xmlns:a16="http://schemas.microsoft.com/office/drawing/2014/main" id="{6C644BB1-1AC2-4FAD-870D-AB4CBC4E9577}"/>
                </a:ext>
              </a:extLst>
            </p:cNvPr>
            <p:cNvSpPr>
              <a:spLocks noChangeShapeType="1"/>
            </p:cNvSpPr>
            <p:nvPr/>
          </p:nvSpPr>
          <p:spPr bwMode="auto">
            <a:xfrm>
              <a:off x="4645025" y="7020079"/>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4" name="Line 1060">
              <a:extLst>
                <a:ext uri="{FF2B5EF4-FFF2-40B4-BE49-F238E27FC236}">
                  <a16:creationId xmlns="" xmlns:a16="http://schemas.microsoft.com/office/drawing/2014/main" id="{7A912584-2F6C-49AE-BDE2-4AFD131445AE}"/>
                </a:ext>
              </a:extLst>
            </p:cNvPr>
            <p:cNvSpPr>
              <a:spLocks noChangeShapeType="1"/>
            </p:cNvSpPr>
            <p:nvPr/>
          </p:nvSpPr>
          <p:spPr bwMode="auto">
            <a:xfrm flipV="1">
              <a:off x="4646612" y="6781954"/>
              <a:ext cx="0" cy="252412"/>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5" name="Line 1061">
              <a:extLst>
                <a:ext uri="{FF2B5EF4-FFF2-40B4-BE49-F238E27FC236}">
                  <a16:creationId xmlns="" xmlns:a16="http://schemas.microsoft.com/office/drawing/2014/main" id="{350C5680-2D5E-4AB3-B3C7-28F1E4E1BF88}"/>
                </a:ext>
              </a:extLst>
            </p:cNvPr>
            <p:cNvSpPr>
              <a:spLocks noChangeShapeType="1"/>
            </p:cNvSpPr>
            <p:nvPr/>
          </p:nvSpPr>
          <p:spPr bwMode="auto">
            <a:xfrm>
              <a:off x="6913562" y="7077229"/>
              <a:ext cx="434975"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6" name="Line 1062">
              <a:extLst>
                <a:ext uri="{FF2B5EF4-FFF2-40B4-BE49-F238E27FC236}">
                  <a16:creationId xmlns="" xmlns:a16="http://schemas.microsoft.com/office/drawing/2014/main" id="{E2693A65-C243-42FC-89B0-D41807683BF3}"/>
                </a:ext>
              </a:extLst>
            </p:cNvPr>
            <p:cNvSpPr>
              <a:spLocks noChangeShapeType="1"/>
            </p:cNvSpPr>
            <p:nvPr/>
          </p:nvSpPr>
          <p:spPr bwMode="auto">
            <a:xfrm flipV="1">
              <a:off x="7924800" y="7051829"/>
              <a:ext cx="646112"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7" name="Line 1063">
              <a:extLst>
                <a:ext uri="{FF2B5EF4-FFF2-40B4-BE49-F238E27FC236}">
                  <a16:creationId xmlns="" xmlns:a16="http://schemas.microsoft.com/office/drawing/2014/main" id="{0B89EB32-6054-46B9-9661-7EA49CA3C5AD}"/>
                </a:ext>
              </a:extLst>
            </p:cNvPr>
            <p:cNvSpPr>
              <a:spLocks noChangeShapeType="1"/>
            </p:cNvSpPr>
            <p:nvPr/>
          </p:nvSpPr>
          <p:spPr bwMode="auto">
            <a:xfrm flipV="1">
              <a:off x="8562975" y="3594254"/>
              <a:ext cx="0" cy="34718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8" name="Line 1064">
              <a:extLst>
                <a:ext uri="{FF2B5EF4-FFF2-40B4-BE49-F238E27FC236}">
                  <a16:creationId xmlns="" xmlns:a16="http://schemas.microsoft.com/office/drawing/2014/main" id="{BBF26A76-814D-4419-9018-6EEF6E80FB9B}"/>
                </a:ext>
              </a:extLst>
            </p:cNvPr>
            <p:cNvSpPr>
              <a:spLocks noChangeShapeType="1"/>
            </p:cNvSpPr>
            <p:nvPr/>
          </p:nvSpPr>
          <p:spPr bwMode="auto">
            <a:xfrm>
              <a:off x="8853487" y="3276754"/>
              <a:ext cx="276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9" name="Line 1065">
              <a:extLst>
                <a:ext uri="{FF2B5EF4-FFF2-40B4-BE49-F238E27FC236}">
                  <a16:creationId xmlns="" xmlns:a16="http://schemas.microsoft.com/office/drawing/2014/main" id="{C5016879-E459-4FD1-AE3C-6C0AE8ECCE22}"/>
                </a:ext>
              </a:extLst>
            </p:cNvPr>
            <p:cNvSpPr>
              <a:spLocks noChangeShapeType="1"/>
            </p:cNvSpPr>
            <p:nvPr/>
          </p:nvSpPr>
          <p:spPr bwMode="auto">
            <a:xfrm>
              <a:off x="9290050" y="3864129"/>
              <a:ext cx="0" cy="760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0" name="Rectangle 1066">
              <a:extLst>
                <a:ext uri="{FF2B5EF4-FFF2-40B4-BE49-F238E27FC236}">
                  <a16:creationId xmlns="" xmlns:a16="http://schemas.microsoft.com/office/drawing/2014/main" id="{B011F744-848D-49DD-AAE2-5696578FDB8F}"/>
                </a:ext>
              </a:extLst>
            </p:cNvPr>
            <p:cNvSpPr>
              <a:spLocks noChangeArrowheads="1"/>
            </p:cNvSpPr>
            <p:nvPr/>
          </p:nvSpPr>
          <p:spPr bwMode="auto">
            <a:xfrm>
              <a:off x="8781593" y="5675010"/>
              <a:ext cx="848182" cy="2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Reports</a:t>
              </a:r>
            </a:p>
          </p:txBody>
        </p:sp>
        <p:sp>
          <p:nvSpPr>
            <p:cNvPr id="101" name="Line 1067">
              <a:extLst>
                <a:ext uri="{FF2B5EF4-FFF2-40B4-BE49-F238E27FC236}">
                  <a16:creationId xmlns="" xmlns:a16="http://schemas.microsoft.com/office/drawing/2014/main" id="{2F433954-DF6B-4B78-9194-31DCB2C522CD}"/>
                </a:ext>
              </a:extLst>
            </p:cNvPr>
            <p:cNvSpPr>
              <a:spLocks noChangeShapeType="1"/>
            </p:cNvSpPr>
            <p:nvPr/>
          </p:nvSpPr>
          <p:spPr bwMode="auto">
            <a:xfrm>
              <a:off x="6248400" y="2592541"/>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latin typeface="Oracle Sans" panose="020B0503020204020204" pitchFamily="34" charset="0"/>
                <a:cs typeface="Oracle Sans" panose="020B0503020204020204" pitchFamily="34" charset="0"/>
              </a:endParaRPr>
            </a:p>
          </p:txBody>
        </p:sp>
        <p:pic>
          <p:nvPicPr>
            <p:cNvPr id="102" name="Picture 1068" descr="docum091">
              <a:extLst>
                <a:ext uri="{FF2B5EF4-FFF2-40B4-BE49-F238E27FC236}">
                  <a16:creationId xmlns="" xmlns:a16="http://schemas.microsoft.com/office/drawing/2014/main" id="{EA19A717-EAF0-482E-8290-82E811781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37625" y="4597554"/>
              <a:ext cx="455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069" descr="4segdatabase">
              <a:extLst>
                <a:ext uri="{FF2B5EF4-FFF2-40B4-BE49-F238E27FC236}">
                  <a16:creationId xmlns="" xmlns:a16="http://schemas.microsoft.com/office/drawing/2014/main" id="{78D164A7-4884-4AA5-9F10-F215F075B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13587" y="45737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070" descr="4segdatabase">
              <a:extLst>
                <a:ext uri="{FF2B5EF4-FFF2-40B4-BE49-F238E27FC236}">
                  <a16:creationId xmlns="" xmlns:a16="http://schemas.microsoft.com/office/drawing/2014/main" id="{C23242CE-A6B6-4CA3-9897-D9B804CD1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367212" y="51071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072" descr="4segdatabase">
              <a:extLst>
                <a:ext uri="{FF2B5EF4-FFF2-40B4-BE49-F238E27FC236}">
                  <a16:creationId xmlns="" xmlns:a16="http://schemas.microsoft.com/office/drawing/2014/main" id="{0B460BF8-0BB1-44B9-9088-B4F29954A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1387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73" descr="4segdatabase">
              <a:extLst>
                <a:ext uri="{FF2B5EF4-FFF2-40B4-BE49-F238E27FC236}">
                  <a16:creationId xmlns="" xmlns:a16="http://schemas.microsoft.com/office/drawing/2014/main" id="{FC7C525A-5AD2-4EC9-B007-10367E85E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038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075" descr="4segdatabase">
              <a:extLst>
                <a:ext uri="{FF2B5EF4-FFF2-40B4-BE49-F238E27FC236}">
                  <a16:creationId xmlns="" xmlns:a16="http://schemas.microsoft.com/office/drawing/2014/main" id="{8CD900D3-6BAB-4B66-B021-0656A0A54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485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076" descr="4segdatabase">
              <a:extLst>
                <a:ext uri="{FF2B5EF4-FFF2-40B4-BE49-F238E27FC236}">
                  <a16:creationId xmlns="" xmlns:a16="http://schemas.microsoft.com/office/drawing/2014/main" id="{E30F3F1B-6E1C-4928-B921-D807B69FF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6136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1083">
              <a:extLst>
                <a:ext uri="{FF2B5EF4-FFF2-40B4-BE49-F238E27FC236}">
                  <a16:creationId xmlns="" xmlns:a16="http://schemas.microsoft.com/office/drawing/2014/main" id="{406BADE8-C8E3-4F0D-AF5A-A33CD5449AB4}"/>
                </a:ext>
              </a:extLst>
            </p:cNvPr>
            <p:cNvSpPr>
              <a:spLocks noChangeArrowheads="1"/>
            </p:cNvSpPr>
            <p:nvPr/>
          </p:nvSpPr>
          <p:spPr bwMode="auto">
            <a:xfrm>
              <a:off x="7315200" y="4954741"/>
              <a:ext cx="154622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redo logs</a:t>
              </a:r>
            </a:p>
          </p:txBody>
        </p:sp>
        <p:sp>
          <p:nvSpPr>
            <p:cNvPr id="110" name="Rectangle 1084">
              <a:extLst>
                <a:ext uri="{FF2B5EF4-FFF2-40B4-BE49-F238E27FC236}">
                  <a16:creationId xmlns="" xmlns:a16="http://schemas.microsoft.com/office/drawing/2014/main" id="{5C5213D4-79E8-428D-A0E2-1776F476C7E1}"/>
                </a:ext>
              </a:extLst>
            </p:cNvPr>
            <p:cNvSpPr>
              <a:spLocks noChangeArrowheads="1"/>
            </p:cNvSpPr>
            <p:nvPr/>
          </p:nvSpPr>
          <p:spPr bwMode="auto">
            <a:xfrm>
              <a:off x="3664913" y="7067704"/>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111" name="Line 1085">
              <a:extLst>
                <a:ext uri="{FF2B5EF4-FFF2-40B4-BE49-F238E27FC236}">
                  <a16:creationId xmlns="" xmlns:a16="http://schemas.microsoft.com/office/drawing/2014/main" id="{14B9628B-90F9-4792-90FA-7CC297ACA687}"/>
                </a:ext>
              </a:extLst>
            </p:cNvPr>
            <p:cNvSpPr>
              <a:spLocks noChangeShapeType="1"/>
            </p:cNvSpPr>
            <p:nvPr/>
          </p:nvSpPr>
          <p:spPr bwMode="auto">
            <a:xfrm rot="5400000" flipH="1">
              <a:off x="5868988" y="5619903"/>
              <a:ext cx="0" cy="1825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12" name="Picture 1086" descr="Media: Tape">
              <a:extLst>
                <a:ext uri="{FF2B5EF4-FFF2-40B4-BE49-F238E27FC236}">
                  <a16:creationId xmlns="" xmlns:a16="http://schemas.microsoft.com/office/drawing/2014/main" id="{AC0A9CBD-891F-4E88-A876-6916288A33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539287" y="4561041"/>
              <a:ext cx="7683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087">
              <a:extLst>
                <a:ext uri="{FF2B5EF4-FFF2-40B4-BE49-F238E27FC236}">
                  <a16:creationId xmlns="" xmlns:a16="http://schemas.microsoft.com/office/drawing/2014/main" id="{F6365563-C226-4302-9AE7-10B2808257FE}"/>
                </a:ext>
              </a:extLst>
            </p:cNvPr>
            <p:cNvSpPr>
              <a:spLocks noChangeArrowheads="1"/>
            </p:cNvSpPr>
            <p:nvPr/>
          </p:nvSpPr>
          <p:spPr bwMode="auto">
            <a:xfrm>
              <a:off x="9482475" y="5057692"/>
              <a:ext cx="805876" cy="27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Backup</a:t>
              </a:r>
            </a:p>
          </p:txBody>
        </p:sp>
        <p:sp>
          <p:nvSpPr>
            <p:cNvPr id="114" name="Line 1088">
              <a:extLst>
                <a:ext uri="{FF2B5EF4-FFF2-40B4-BE49-F238E27FC236}">
                  <a16:creationId xmlns="" xmlns:a16="http://schemas.microsoft.com/office/drawing/2014/main" id="{3BB9D130-37F9-4F66-A5EC-C77EF5568025}"/>
                </a:ext>
              </a:extLst>
            </p:cNvPr>
            <p:cNvSpPr>
              <a:spLocks noChangeShapeType="1"/>
            </p:cNvSpPr>
            <p:nvPr/>
          </p:nvSpPr>
          <p:spPr bwMode="auto">
            <a:xfrm flipV="1">
              <a:off x="7696200" y="4954741"/>
              <a:ext cx="86042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15" name="Picture 1089" descr="Database: Database with Segments">
              <a:extLst>
                <a:ext uri="{FF2B5EF4-FFF2-40B4-BE49-F238E27FC236}">
                  <a16:creationId xmlns="" xmlns:a16="http://schemas.microsoft.com/office/drawing/2014/main" id="{765C5CE6-535B-4A40-A933-F4A53FDC49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752725" y="32021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090" descr="Database: Database with Segments">
              <a:extLst>
                <a:ext uri="{FF2B5EF4-FFF2-40B4-BE49-F238E27FC236}">
                  <a16:creationId xmlns="" xmlns:a16="http://schemas.microsoft.com/office/drawing/2014/main" id="{DDCDF667-0466-48A8-AE30-AEEA0E8E38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144000" y="30497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1091">
              <a:extLst>
                <a:ext uri="{FF2B5EF4-FFF2-40B4-BE49-F238E27FC236}">
                  <a16:creationId xmlns="" xmlns:a16="http://schemas.microsoft.com/office/drawing/2014/main" id="{C5887D99-05D2-4637-B908-99DE01B63659}"/>
                </a:ext>
              </a:extLst>
            </p:cNvPr>
            <p:cNvSpPr>
              <a:spLocks noChangeArrowheads="1"/>
            </p:cNvSpPr>
            <p:nvPr/>
          </p:nvSpPr>
          <p:spPr bwMode="auto">
            <a:xfrm rot="16200000">
              <a:off x="5410993" y="4829762"/>
              <a:ext cx="14128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Oracle net</a:t>
              </a:r>
            </a:p>
          </p:txBody>
        </p:sp>
        <p:sp>
          <p:nvSpPr>
            <p:cNvPr id="118" name="Oval 1092">
              <a:extLst>
                <a:ext uri="{FF2B5EF4-FFF2-40B4-BE49-F238E27FC236}">
                  <a16:creationId xmlns="" xmlns:a16="http://schemas.microsoft.com/office/drawing/2014/main" id="{8C650694-CF7B-4E50-8CE3-576BCBF4E0F1}"/>
                </a:ext>
              </a:extLst>
            </p:cNvPr>
            <p:cNvSpPr>
              <a:spLocks noChangeArrowheads="1"/>
            </p:cNvSpPr>
            <p:nvPr/>
          </p:nvSpPr>
          <p:spPr bwMode="blackWhite">
            <a:xfrm>
              <a:off x="5122862"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19" name="Rectangle 1093">
              <a:extLst>
                <a:ext uri="{FF2B5EF4-FFF2-40B4-BE49-F238E27FC236}">
                  <a16:creationId xmlns="" xmlns:a16="http://schemas.microsoft.com/office/drawing/2014/main" id="{CC3B0BDA-59DB-49A1-A649-F184FA2F8243}"/>
                </a:ext>
              </a:extLst>
            </p:cNvPr>
            <p:cNvSpPr>
              <a:spLocks noChangeArrowheads="1"/>
            </p:cNvSpPr>
            <p:nvPr/>
          </p:nvSpPr>
          <p:spPr bwMode="auto">
            <a:xfrm>
              <a:off x="4630737" y="3113241"/>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NSS</a:t>
              </a:r>
              <a:r>
                <a:rPr lang="en-US" altLang="en-US" sz="2000" b="1" i="1" dirty="0">
                  <a:latin typeface="Oracle Sans" panose="020B0503020204020204" pitchFamily="34" charset="0"/>
                  <a:cs typeface="Oracle Sans" panose="020B0503020204020204" pitchFamily="34" charset="0"/>
                </a:rPr>
                <a:t>n </a:t>
              </a:r>
              <a:r>
                <a:rPr lang="en-US" altLang="en-US" sz="2000" b="1" dirty="0">
                  <a:latin typeface="Oracle Sans" panose="020B0503020204020204" pitchFamily="34" charset="0"/>
                  <a:cs typeface="Oracle Sans" panose="020B0503020204020204" pitchFamily="34" charset="0"/>
                </a:rPr>
                <a:t>or TT</a:t>
              </a:r>
              <a:r>
                <a:rPr lang="en-US" altLang="en-US" sz="2000" b="1" i="1" dirty="0">
                  <a:latin typeface="Oracle Sans" panose="020B0503020204020204" pitchFamily="34" charset="0"/>
                  <a:cs typeface="Oracle Sans" panose="020B0503020204020204" pitchFamily="34" charset="0"/>
                </a:rPr>
                <a:t>nn</a:t>
              </a:r>
            </a:p>
          </p:txBody>
        </p:sp>
        <p:sp>
          <p:nvSpPr>
            <p:cNvPr id="120" name="Rectangle 1094">
              <a:extLst>
                <a:ext uri="{FF2B5EF4-FFF2-40B4-BE49-F238E27FC236}">
                  <a16:creationId xmlns="" xmlns:a16="http://schemas.microsoft.com/office/drawing/2014/main" id="{5FECD9AE-BCE0-445B-AFAF-244E7C5504A3}"/>
                </a:ext>
              </a:extLst>
            </p:cNvPr>
            <p:cNvSpPr>
              <a:spLocks noChangeArrowheads="1"/>
            </p:cNvSpPr>
            <p:nvPr/>
          </p:nvSpPr>
          <p:spPr bwMode="auto">
            <a:xfrm>
              <a:off x="7350125" y="4307041"/>
              <a:ext cx="1370012"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(Real-time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apply)</a:t>
              </a:r>
            </a:p>
          </p:txBody>
        </p:sp>
        <p:sp>
          <p:nvSpPr>
            <p:cNvPr id="121" name="Line 1095">
              <a:extLst>
                <a:ext uri="{FF2B5EF4-FFF2-40B4-BE49-F238E27FC236}">
                  <a16:creationId xmlns="" xmlns:a16="http://schemas.microsoft.com/office/drawing/2014/main" id="{57C51AA0-DC4E-421D-9004-A8E681EC9AFB}"/>
                </a:ext>
              </a:extLst>
            </p:cNvPr>
            <p:cNvSpPr>
              <a:spLocks noChangeShapeType="1"/>
            </p:cNvSpPr>
            <p:nvPr/>
          </p:nvSpPr>
          <p:spPr bwMode="auto">
            <a:xfrm flipV="1">
              <a:off x="4897437" y="5507191"/>
              <a:ext cx="533400" cy="0"/>
            </a:xfrm>
            <a:prstGeom prst="line">
              <a:avLst/>
            </a:prstGeom>
            <a:noFill/>
            <a:ln w="28575">
              <a:solidFill>
                <a:schemeClr val="tx1"/>
              </a:solidFill>
              <a:prstDash val="dash"/>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2" name="Line 1096">
              <a:extLst>
                <a:ext uri="{FF2B5EF4-FFF2-40B4-BE49-F238E27FC236}">
                  <a16:creationId xmlns="" xmlns:a16="http://schemas.microsoft.com/office/drawing/2014/main" id="{0E1DE9AB-90A1-4758-BE05-3DDF5A25F163}"/>
                </a:ext>
              </a:extLst>
            </p:cNvPr>
            <p:cNvSpPr>
              <a:spLocks noChangeShapeType="1"/>
            </p:cNvSpPr>
            <p:nvPr/>
          </p:nvSpPr>
          <p:spPr bwMode="auto">
            <a:xfrm>
              <a:off x="5422900" y="3983191"/>
              <a:ext cx="0" cy="152400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3" name="Rectangle 1030">
              <a:extLst>
                <a:ext uri="{FF2B5EF4-FFF2-40B4-BE49-F238E27FC236}">
                  <a16:creationId xmlns="" xmlns:a16="http://schemas.microsoft.com/office/drawing/2014/main" id="{1CE581E3-78FC-47C6-9A3F-2B2DC8097603}"/>
                </a:ext>
              </a:extLst>
            </p:cNvPr>
            <p:cNvSpPr>
              <a:spLocks noChangeArrowheads="1"/>
            </p:cNvSpPr>
            <p:nvPr/>
          </p:nvSpPr>
          <p:spPr bwMode="auto">
            <a:xfrm>
              <a:off x="3268662" y="4322916"/>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LGWR</a:t>
              </a:r>
            </a:p>
          </p:txBody>
        </p:sp>
        <p:sp>
          <p:nvSpPr>
            <p:cNvPr id="124" name="Rectangle 1097">
              <a:extLst>
                <a:ext uri="{FF2B5EF4-FFF2-40B4-BE49-F238E27FC236}">
                  <a16:creationId xmlns="" xmlns:a16="http://schemas.microsoft.com/office/drawing/2014/main" id="{C3CD0ED1-8E7A-4E5E-94B0-1F7E680343CA}"/>
                </a:ext>
              </a:extLst>
            </p:cNvPr>
            <p:cNvSpPr>
              <a:spLocks noChangeArrowheads="1"/>
            </p:cNvSpPr>
            <p:nvPr/>
          </p:nvSpPr>
          <p:spPr bwMode="blackWhite">
            <a:xfrm>
              <a:off x="3995737" y="3448087"/>
              <a:ext cx="914400" cy="476483"/>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b="1" dirty="0">
                  <a:latin typeface="Oracle Sans" panose="020B0503020204020204" pitchFamily="34" charset="0"/>
                  <a:cs typeface="Oracle Sans" panose="020B0503020204020204" pitchFamily="34" charset="0"/>
                </a:rPr>
                <a:t>Redo buffer</a:t>
              </a:r>
            </a:p>
          </p:txBody>
        </p:sp>
        <p:sp>
          <p:nvSpPr>
            <p:cNvPr id="125" name="Line 1099">
              <a:extLst>
                <a:ext uri="{FF2B5EF4-FFF2-40B4-BE49-F238E27FC236}">
                  <a16:creationId xmlns="" xmlns:a16="http://schemas.microsoft.com/office/drawing/2014/main" id="{1017F9A7-2157-4204-9EA8-A7B220FD3868}"/>
                </a:ext>
              </a:extLst>
            </p:cNvPr>
            <p:cNvSpPr>
              <a:spLocks noChangeShapeType="1"/>
            </p:cNvSpPr>
            <p:nvPr/>
          </p:nvSpPr>
          <p:spPr bwMode="auto">
            <a:xfrm>
              <a:off x="4646612" y="3964141"/>
              <a:ext cx="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6" name="Rectangle 1100">
              <a:extLst>
                <a:ext uri="{FF2B5EF4-FFF2-40B4-BE49-F238E27FC236}">
                  <a16:creationId xmlns="" xmlns:a16="http://schemas.microsoft.com/office/drawing/2014/main" id="{A9FB4DF9-0FDB-4803-B6BF-B1573669EF1E}"/>
                </a:ext>
              </a:extLst>
            </p:cNvPr>
            <p:cNvSpPr>
              <a:spLocks noChangeArrowheads="1"/>
            </p:cNvSpPr>
            <p:nvPr/>
          </p:nvSpPr>
          <p:spPr bwMode="auto">
            <a:xfrm>
              <a:off x="4783137" y="6008841"/>
              <a:ext cx="1905000"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Gap</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resolution</a:t>
              </a:r>
            </a:p>
          </p:txBody>
        </p:sp>
      </p:grpSp>
    </p:spTree>
    <p:custDataLst>
      <p:tags r:id="rId1"/>
    </p:custDataLst>
    <p:extLst>
      <p:ext uri="{BB962C8B-B14F-4D97-AF65-F5344CB8AC3E}">
        <p14:creationId xmlns:p14="http://schemas.microsoft.com/office/powerpoint/2010/main" val="2953931284"/>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5EC2BDAF-A572-4EF0-9FFD-C2C2B56E2F51}"/>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The database role of a multitenant database is defined at the CDB level only. So, all the PDBs in the primary CDB must be created on the physical standby database.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FDF7F169-B516-4838-A0B1-C49A901DD3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10105102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5EC2BDAF-A572-4EF0-9FFD-C2C2B56E2F51}"/>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If you plan to create a PDB as a remote clone, then copying the data files belonging to the source PDB to the standby database is no longer required.</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FDF7F169-B516-4838-A0B1-C49A901DD3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8864202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altLang="en-US" dirty="0">
                <a:latin typeface="+mj-lt"/>
              </a:rPr>
              <a:t>Summary</a:t>
            </a:r>
          </a:p>
        </p:txBody>
      </p:sp>
      <p:sp>
        <p:nvSpPr>
          <p:cNvPr id="52227" name="Rectangle 5"/>
          <p:cNvSpPr>
            <a:spLocks noGrp="1" noChangeArrowheads="1"/>
          </p:cNvSpPr>
          <p:nvPr>
            <p:ph idx="1"/>
          </p:nvPr>
        </p:nvSpPr>
        <p:spPr>
          <a:xfrm>
            <a:off x="933451" y="2272710"/>
            <a:ext cx="16421100" cy="3043008"/>
          </a:xfrm>
        </p:spPr>
        <p:txBody>
          <a:bodyPr/>
          <a:lstStyle/>
          <a:p>
            <a:pPr>
              <a:spcBef>
                <a:spcPts val="1200"/>
              </a:spcBef>
            </a:pPr>
            <a:r>
              <a:rPr lang="en-US" altLang="en-US" dirty="0"/>
              <a:t>In this lesson, you should have learned how to describe:</a:t>
            </a:r>
          </a:p>
          <a:p>
            <a:pPr lvl="1">
              <a:spcBef>
                <a:spcPts val="1200"/>
              </a:spcBef>
            </a:pPr>
            <a:r>
              <a:rPr lang="en-US" altLang="en-US" dirty="0"/>
              <a:t>The primary database changes that require manual intervention at a physical standby database</a:t>
            </a:r>
          </a:p>
          <a:p>
            <a:pPr lvl="1">
              <a:spcBef>
                <a:spcPts val="1200"/>
              </a:spcBef>
            </a:pPr>
            <a:r>
              <a:rPr lang="en-US" altLang="en-US" dirty="0"/>
              <a:t>The primary database changes that do not require manual intervention at a physical standby database</a:t>
            </a:r>
          </a:p>
        </p:txBody>
      </p:sp>
    </p:spTree>
    <p:extLst>
      <p:ext uri="{BB962C8B-B14F-4D97-AF65-F5344CB8AC3E}">
        <p14:creationId xmlns:p14="http://schemas.microsoft.com/office/powerpoint/2010/main" val="418652586"/>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latin typeface="+mj-lt"/>
              </a:rPr>
              <a:t>Practice 4: Overview</a:t>
            </a:r>
          </a:p>
        </p:txBody>
      </p:sp>
      <p:sp>
        <p:nvSpPr>
          <p:cNvPr id="54275" name="Rectangle 3"/>
          <p:cNvSpPr>
            <a:spLocks noGrp="1" noChangeArrowheads="1"/>
          </p:cNvSpPr>
          <p:nvPr>
            <p:ph idx="1"/>
          </p:nvPr>
        </p:nvSpPr>
        <p:spPr>
          <a:xfrm>
            <a:off x="933451" y="2169320"/>
            <a:ext cx="14839949" cy="2655210"/>
          </a:xfrm>
        </p:spPr>
        <p:txBody>
          <a:bodyPr/>
          <a:lstStyle/>
          <a:p>
            <a:pPr>
              <a:spcBef>
                <a:spcPts val="1200"/>
              </a:spcBef>
            </a:pPr>
            <a:r>
              <a:rPr lang="en-US" altLang="en-US" dirty="0"/>
              <a:t>This practice covers the following topics:</a:t>
            </a:r>
          </a:p>
          <a:p>
            <a:pPr lvl="1">
              <a:spcBef>
                <a:spcPts val="1200"/>
              </a:spcBef>
            </a:pPr>
            <a:r>
              <a:rPr lang="en-US" altLang="en-US" dirty="0"/>
              <a:t>Refreshing the Password File in a Data Guard Configuration</a:t>
            </a:r>
          </a:p>
          <a:p>
            <a:pPr lvl="1">
              <a:spcBef>
                <a:spcPts val="1200"/>
              </a:spcBef>
            </a:pPr>
            <a:r>
              <a:rPr lang="en-US" altLang="en-US" dirty="0"/>
              <a:t>Controlling PDB Replication in a Data Guard Configuration</a:t>
            </a:r>
          </a:p>
          <a:p>
            <a:pPr lvl="1">
              <a:spcBef>
                <a:spcPts val="1200"/>
              </a:spcBef>
            </a:pPr>
            <a:r>
              <a:rPr lang="en-US" altLang="en-US" dirty="0"/>
              <a:t>Automating Instantiation of a PDB in a Data Guard Configuration</a:t>
            </a:r>
          </a:p>
        </p:txBody>
      </p:sp>
    </p:spTree>
    <p:extLst>
      <p:ext uri="{BB962C8B-B14F-4D97-AF65-F5344CB8AC3E}">
        <p14:creationId xmlns:p14="http://schemas.microsoft.com/office/powerpoint/2010/main" val="3023288293"/>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1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FFAC65CB-0A78-43EC-9B07-8C934C9035AB}"/>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Using Oracle Active Data Guard: </a:t>
            </a:r>
            <a:br>
              <a:rPr lang="en-US" altLang="en-US" dirty="0">
                <a:latin typeface="+mj-lt"/>
                <a:cs typeface="Oracle Sans" panose="020B0503020204020204" pitchFamily="34" charset="0"/>
              </a:rPr>
            </a:br>
            <a:r>
              <a:rPr lang="en-US" altLang="en-US" dirty="0">
                <a:latin typeface="+mj-lt"/>
                <a:cs typeface="Oracle Sans" panose="020B0503020204020204" pitchFamily="34" charset="0"/>
              </a:rPr>
              <a:t>Supported Workloads in Read-Only Standby</a:t>
            </a:r>
          </a:p>
        </p:txBody>
      </p:sp>
      <p:sp>
        <p:nvSpPr>
          <p:cNvPr id="3" name="Subtitle 2">
            <a:extLst>
              <a:ext uri="{FF2B5EF4-FFF2-40B4-BE49-F238E27FC236}">
                <a16:creationId xmlns="" xmlns:a16="http://schemas.microsoft.com/office/drawing/2014/main" id="{4CCA0991-0B1F-4120-B54E-24A2821D7A95}"/>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38E02E5D-D754-43D7-90F4-84425FBE1CB5}"/>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368C4870-9BEB-4EE1-867E-040FF6F293EC}"/>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056773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BE9DC39D-B0EA-4FF9-9171-349B41F830D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 xmlns:a16="http://schemas.microsoft.com/office/drawing/2014/main" id="{1DBC2EC6-107D-40EC-A790-6C5CA5C51671}"/>
              </a:ext>
            </a:extLst>
          </p:cNvPr>
          <p:cNvSpPr>
            <a:spLocks noGrp="1" noChangeArrowheads="1"/>
          </p:cNvSpPr>
          <p:nvPr>
            <p:ph idx="1"/>
          </p:nvPr>
        </p:nvSpPr>
        <p:spPr>
          <a:xfrm>
            <a:off x="933451" y="2272710"/>
            <a:ext cx="16421100" cy="47419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Describe the supported workload in Active Data Guard (Read-Only) instances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Perform DDL and DML on Global Temporary Tables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Perform DDL and DML on Private Temporary Tables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Configure Automatic Redirection of DML</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Configure Automatic Redirection of PL/SQL</a:t>
            </a:r>
          </a:p>
          <a:p>
            <a:pPr lvl="2">
              <a:spcBef>
                <a:spcPts val="1200"/>
              </a:spcBef>
              <a:buFont typeface="Oracle Sans" panose="020B0503020204020204" pitchFamily="34" charset="0"/>
              <a:buChar char="‒"/>
            </a:pPr>
            <a:r>
              <a:rPr lang="en-US" altLang="en-US" sz="3200" dirty="0">
                <a:latin typeface="+mn-lt"/>
              </a:rPr>
              <a:t>In-Memory Column Store Support</a:t>
            </a:r>
          </a:p>
        </p:txBody>
      </p:sp>
    </p:spTree>
    <p:custDataLst>
      <p:tags r:id="rId1"/>
    </p:custDataLst>
    <p:extLst>
      <p:ext uri="{BB962C8B-B14F-4D97-AF65-F5344CB8AC3E}">
        <p14:creationId xmlns:p14="http://schemas.microsoft.com/office/powerpoint/2010/main" val="3161688205"/>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a:latin typeface="+mj-lt"/>
              </a:rPr>
              <a:t>Oracle Active Data Guard</a:t>
            </a:r>
          </a:p>
        </p:txBody>
      </p:sp>
      <p:sp>
        <p:nvSpPr>
          <p:cNvPr id="9219" name="Rectangle 3"/>
          <p:cNvSpPr>
            <a:spLocks noGrp="1" noChangeArrowheads="1"/>
          </p:cNvSpPr>
          <p:nvPr>
            <p:ph type="body" idx="1"/>
          </p:nvPr>
        </p:nvSpPr>
        <p:spPr>
          <a:xfrm>
            <a:off x="933451" y="2171700"/>
            <a:ext cx="16421100" cy="7353419"/>
          </a:xfrm>
        </p:spPr>
        <p:txBody>
          <a:bodyPr/>
          <a:lstStyle/>
          <a:p>
            <a:pPr lvl="1" eaLnBrk="1" hangingPunct="1">
              <a:spcBef>
                <a:spcPts val="1200"/>
              </a:spcBef>
            </a:pPr>
            <a:r>
              <a:rPr lang="en-US" altLang="en-US" dirty="0"/>
              <a:t>Is an option for Oracle Database Enterprise Edition</a:t>
            </a:r>
          </a:p>
          <a:p>
            <a:pPr lvl="1" eaLnBrk="1" hangingPunct="1">
              <a:spcBef>
                <a:spcPts val="1200"/>
              </a:spcBef>
            </a:pPr>
            <a:r>
              <a:rPr lang="en-US" altLang="en-US" dirty="0"/>
              <a:t>Enhances quality of service by offloading resource-intensive activities from a production database to a standby database</a:t>
            </a:r>
          </a:p>
          <a:p>
            <a:pPr lvl="1" eaLnBrk="1" hangingPunct="1">
              <a:spcBef>
                <a:spcPts val="1200"/>
              </a:spcBef>
            </a:pPr>
            <a:r>
              <a:rPr lang="en-US" altLang="en-US" dirty="0"/>
              <a:t>The lesson focuses on the following supported workloads:</a:t>
            </a:r>
          </a:p>
          <a:p>
            <a:pPr lvl="2" eaLnBrk="1" hangingPunct="1">
              <a:spcBef>
                <a:spcPts val="1200"/>
              </a:spcBef>
            </a:pPr>
            <a:r>
              <a:rPr lang="en-US" altLang="en-US" sz="3200" dirty="0"/>
              <a:t>Real-Time Query</a:t>
            </a:r>
          </a:p>
          <a:p>
            <a:pPr lvl="2" eaLnBrk="1" hangingPunct="1">
              <a:spcBef>
                <a:spcPts val="1200"/>
              </a:spcBef>
            </a:pPr>
            <a:r>
              <a:rPr lang="en-US" altLang="en-US" sz="3200" dirty="0"/>
              <a:t>DML on Temporary Tables</a:t>
            </a:r>
          </a:p>
          <a:p>
            <a:pPr lvl="2" eaLnBrk="1" hangingPunct="1">
              <a:spcBef>
                <a:spcPts val="1200"/>
              </a:spcBef>
            </a:pPr>
            <a:r>
              <a:rPr lang="en-US" altLang="en-US" sz="3200" dirty="0"/>
              <a:t>DDL on Temporary Tables</a:t>
            </a:r>
          </a:p>
          <a:p>
            <a:pPr lvl="2" eaLnBrk="1" hangingPunct="1">
              <a:spcBef>
                <a:spcPts val="1200"/>
              </a:spcBef>
            </a:pPr>
            <a:r>
              <a:rPr lang="en-US" altLang="en-US" sz="3200" dirty="0"/>
              <a:t>DML/DDL on Private Temporary Tables</a:t>
            </a:r>
          </a:p>
          <a:p>
            <a:pPr lvl="2" eaLnBrk="1" hangingPunct="1">
              <a:spcBef>
                <a:spcPts val="1200"/>
              </a:spcBef>
            </a:pPr>
            <a:r>
              <a:rPr lang="en-US" altLang="en-US" sz="3200" dirty="0"/>
              <a:t>Automatic Redirection of DML</a:t>
            </a:r>
          </a:p>
          <a:p>
            <a:pPr lvl="2" eaLnBrk="1" hangingPunct="1">
              <a:spcBef>
                <a:spcPts val="1200"/>
              </a:spcBef>
            </a:pPr>
            <a:r>
              <a:rPr lang="en-US" altLang="en-US" sz="3200" dirty="0"/>
              <a:t>Automatic Redirection of PL/SQL</a:t>
            </a:r>
          </a:p>
          <a:p>
            <a:pPr lvl="2" eaLnBrk="1" hangingPunct="1">
              <a:spcBef>
                <a:spcPts val="1200"/>
              </a:spcBef>
            </a:pPr>
            <a:r>
              <a:rPr lang="en-US" altLang="en-US" sz="3200" dirty="0"/>
              <a:t>In-Memory Column Store Support</a:t>
            </a:r>
          </a:p>
        </p:txBody>
      </p:sp>
    </p:spTree>
    <p:custDataLst>
      <p:tags r:id="rId1"/>
    </p:custDataLst>
    <p:extLst>
      <p:ext uri="{BB962C8B-B14F-4D97-AF65-F5344CB8AC3E}">
        <p14:creationId xmlns:p14="http://schemas.microsoft.com/office/powerpoint/2010/main" val="1587240648"/>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a:extLst>
              <a:ext uri="{FF2B5EF4-FFF2-40B4-BE49-F238E27FC236}">
                <a16:creationId xmlns="" xmlns:a16="http://schemas.microsoft.com/office/drawing/2014/main" id="{110AFB88-F391-4D0D-AEDC-F531677E8DF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Real-Time Query</a:t>
            </a:r>
          </a:p>
        </p:txBody>
      </p:sp>
      <p:grpSp>
        <p:nvGrpSpPr>
          <p:cNvPr id="2" name="Group 1"/>
          <p:cNvGrpSpPr/>
          <p:nvPr/>
        </p:nvGrpSpPr>
        <p:grpSpPr>
          <a:xfrm>
            <a:off x="3501629" y="2933700"/>
            <a:ext cx="11376653" cy="3834390"/>
            <a:chOff x="3459957" y="2971801"/>
            <a:chExt cx="11376653" cy="3834390"/>
          </a:xfrm>
        </p:grpSpPr>
        <p:sp>
          <p:nvSpPr>
            <p:cNvPr id="6146" name="Line 2">
              <a:extLst>
                <a:ext uri="{FF2B5EF4-FFF2-40B4-BE49-F238E27FC236}">
                  <a16:creationId xmlns="" xmlns:a16="http://schemas.microsoft.com/office/drawing/2014/main" id="{342419F3-5C34-4F03-9AC6-DC87F8C5E245}"/>
                </a:ext>
              </a:extLst>
            </p:cNvPr>
            <p:cNvSpPr>
              <a:spLocks noChangeShapeType="1"/>
            </p:cNvSpPr>
            <p:nvPr/>
          </p:nvSpPr>
          <p:spPr bwMode="auto">
            <a:xfrm>
              <a:off x="12725400" y="5029200"/>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6147" name="Freeform 3">
              <a:extLst>
                <a:ext uri="{FF2B5EF4-FFF2-40B4-BE49-F238E27FC236}">
                  <a16:creationId xmlns="" xmlns:a16="http://schemas.microsoft.com/office/drawing/2014/main" id="{70F5D871-0D14-4A5F-B3BF-17E68ADDB9AC}"/>
                </a:ext>
              </a:extLst>
            </p:cNvPr>
            <p:cNvSpPr>
              <a:spLocks/>
            </p:cNvSpPr>
            <p:nvPr/>
          </p:nvSpPr>
          <p:spPr bwMode="auto">
            <a:xfrm>
              <a:off x="9079707" y="4479133"/>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6149" name="Rectangle 5">
              <a:extLst>
                <a:ext uri="{FF2B5EF4-FFF2-40B4-BE49-F238E27FC236}">
                  <a16:creationId xmlns="" xmlns:a16="http://schemas.microsoft.com/office/drawing/2014/main" id="{071EB84F-2FBD-4ACF-8DE5-E77FF9108FAB}"/>
                </a:ext>
              </a:extLst>
            </p:cNvPr>
            <p:cNvSpPr>
              <a:spLocks noChangeArrowheads="1"/>
            </p:cNvSpPr>
            <p:nvPr/>
          </p:nvSpPr>
          <p:spPr bwMode="auto">
            <a:xfrm>
              <a:off x="9846000" y="6057331"/>
              <a:ext cx="3690938"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Physical standby database</a:t>
              </a:r>
            </a:p>
          </p:txBody>
        </p:sp>
        <p:sp>
          <p:nvSpPr>
            <p:cNvPr id="6150" name="Rectangle 6">
              <a:extLst>
                <a:ext uri="{FF2B5EF4-FFF2-40B4-BE49-F238E27FC236}">
                  <a16:creationId xmlns="" xmlns:a16="http://schemas.microsoft.com/office/drawing/2014/main" id="{F10CBF83-0F8A-4497-8590-0DA77B0CC2AE}"/>
                </a:ext>
              </a:extLst>
            </p:cNvPr>
            <p:cNvSpPr>
              <a:spLocks noChangeArrowheads="1"/>
            </p:cNvSpPr>
            <p:nvPr/>
          </p:nvSpPr>
          <p:spPr bwMode="auto">
            <a:xfrm>
              <a:off x="5424487" y="6057331"/>
              <a:ext cx="2536031"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pic>
          <p:nvPicPr>
            <p:cNvPr id="6151" name="Picture 7" descr="D:\my_data\dgadmin\graphics\iasicon10.gif">
              <a:extLst>
                <a:ext uri="{FF2B5EF4-FFF2-40B4-BE49-F238E27FC236}">
                  <a16:creationId xmlns="" xmlns:a16="http://schemas.microsoft.com/office/drawing/2014/main" id="{E87AD9C1-A0FF-4164-B8A9-AC919BBBD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612607" y="4098133"/>
              <a:ext cx="2159793" cy="178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descr="D:\my_data\dgadmin\graphics\iasicon05.gif">
              <a:extLst>
                <a:ext uri="{FF2B5EF4-FFF2-40B4-BE49-F238E27FC236}">
                  <a16:creationId xmlns="" xmlns:a16="http://schemas.microsoft.com/office/drawing/2014/main" id="{27D2AB08-E0CB-433D-A520-405441EE7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459957" y="4229100"/>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D:\my_data\dgadmin\graphics\iasicon05.gif">
              <a:extLst>
                <a:ext uri="{FF2B5EF4-FFF2-40B4-BE49-F238E27FC236}">
                  <a16:creationId xmlns="" xmlns:a16="http://schemas.microsoft.com/office/drawing/2014/main" id="{73BE00AC-6F89-4B1D-B31C-D5F531343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2857" y="4800600"/>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D:\my_data\dgadmin\graphics\iasicon05.gif">
              <a:extLst>
                <a:ext uri="{FF2B5EF4-FFF2-40B4-BE49-F238E27FC236}">
                  <a16:creationId xmlns="" xmlns:a16="http://schemas.microsoft.com/office/drawing/2014/main" id="{4D93BB1C-FA5F-437A-8958-0A44F43E6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289757" y="4114800"/>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descr="D:\my_data\dgadmin\graphics\iasicon05.gif">
              <a:extLst>
                <a:ext uri="{FF2B5EF4-FFF2-40B4-BE49-F238E27FC236}">
                  <a16:creationId xmlns="" xmlns:a16="http://schemas.microsoft.com/office/drawing/2014/main" id="{144C5CED-C2BA-4937-B9C2-3A3FBF8348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746957" y="4572000"/>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Freeform 12">
              <a:extLst>
                <a:ext uri="{FF2B5EF4-FFF2-40B4-BE49-F238E27FC236}">
                  <a16:creationId xmlns="" xmlns:a16="http://schemas.microsoft.com/office/drawing/2014/main" id="{C9474826-D200-4DEB-9FFF-5DA6D8586F59}"/>
                </a:ext>
              </a:extLst>
            </p:cNvPr>
            <p:cNvSpPr>
              <a:spLocks/>
            </p:cNvSpPr>
            <p:nvPr/>
          </p:nvSpPr>
          <p:spPr bwMode="auto">
            <a:xfrm>
              <a:off x="6982866" y="4479133"/>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6157" name="Rectangle 13">
              <a:extLst>
                <a:ext uri="{FF2B5EF4-FFF2-40B4-BE49-F238E27FC236}">
                  <a16:creationId xmlns="" xmlns:a16="http://schemas.microsoft.com/office/drawing/2014/main" id="{F2097295-C7E0-427A-AA87-0A476497338B}"/>
                </a:ext>
              </a:extLst>
            </p:cNvPr>
            <p:cNvSpPr>
              <a:spLocks noChangeArrowheads="1"/>
            </p:cNvSpPr>
            <p:nvPr/>
          </p:nvSpPr>
          <p:spPr bwMode="auto">
            <a:xfrm>
              <a:off x="9372600" y="2971801"/>
              <a:ext cx="14478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apply</a:t>
              </a:r>
            </a:p>
          </p:txBody>
        </p:sp>
        <p:pic>
          <p:nvPicPr>
            <p:cNvPr id="6158" name="Picture 14" descr="D:\my_data\dgadmin\graphics\iasicon10.gif">
              <a:extLst>
                <a:ext uri="{FF2B5EF4-FFF2-40B4-BE49-F238E27FC236}">
                  <a16:creationId xmlns="" xmlns:a16="http://schemas.microsoft.com/office/drawing/2014/main" id="{68DA76F9-3D2B-48AC-AEC7-C2DB2C772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94182" y="4114800"/>
              <a:ext cx="2159793"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9" name="Rectangle 15">
              <a:extLst>
                <a:ext uri="{FF2B5EF4-FFF2-40B4-BE49-F238E27FC236}">
                  <a16:creationId xmlns="" xmlns:a16="http://schemas.microsoft.com/office/drawing/2014/main" id="{1679BAAC-0D89-4527-9C6D-186036DC3154}"/>
                </a:ext>
              </a:extLst>
            </p:cNvPr>
            <p:cNvSpPr>
              <a:spLocks noChangeArrowheads="1"/>
            </p:cNvSpPr>
            <p:nvPr/>
          </p:nvSpPr>
          <p:spPr bwMode="auto">
            <a:xfrm>
              <a:off x="8210133" y="5586515"/>
              <a:ext cx="18288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 stream</a:t>
              </a:r>
            </a:p>
          </p:txBody>
        </p:sp>
        <p:sp>
          <p:nvSpPr>
            <p:cNvPr id="6160" name="Rectangle 16">
              <a:extLst>
                <a:ext uri="{FF2B5EF4-FFF2-40B4-BE49-F238E27FC236}">
                  <a16:creationId xmlns="" xmlns:a16="http://schemas.microsoft.com/office/drawing/2014/main" id="{B9CE951C-9059-4D57-A543-26DDBF83C2CC}"/>
                </a:ext>
              </a:extLst>
            </p:cNvPr>
            <p:cNvSpPr>
              <a:spLocks noChangeArrowheads="1"/>
            </p:cNvSpPr>
            <p:nvPr/>
          </p:nvSpPr>
          <p:spPr bwMode="auto">
            <a:xfrm>
              <a:off x="7197328" y="2971801"/>
              <a:ext cx="1565672"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transport</a:t>
              </a:r>
            </a:p>
          </p:txBody>
        </p:sp>
        <p:grpSp>
          <p:nvGrpSpPr>
            <p:cNvPr id="6161" name="Group 17">
              <a:extLst>
                <a:ext uri="{FF2B5EF4-FFF2-40B4-BE49-F238E27FC236}">
                  <a16:creationId xmlns="" xmlns:a16="http://schemas.microsoft.com/office/drawing/2014/main" id="{07ACAB70-A0A9-4B61-815D-6F6D29603664}"/>
                </a:ext>
              </a:extLst>
            </p:cNvPr>
            <p:cNvGrpSpPr>
              <a:grpSpLocks/>
            </p:cNvGrpSpPr>
            <p:nvPr/>
          </p:nvGrpSpPr>
          <p:grpSpPr bwMode="auto">
            <a:xfrm>
              <a:off x="8572500" y="4343401"/>
              <a:ext cx="1028700" cy="1016795"/>
              <a:chOff x="2640" y="1820"/>
              <a:chExt cx="432" cy="427"/>
            </a:xfrm>
          </p:grpSpPr>
          <p:grpSp>
            <p:nvGrpSpPr>
              <p:cNvPr id="6164" name="Group 18">
                <a:extLst>
                  <a:ext uri="{FF2B5EF4-FFF2-40B4-BE49-F238E27FC236}">
                    <a16:creationId xmlns="" xmlns:a16="http://schemas.microsoft.com/office/drawing/2014/main" id="{AA186305-D2C7-4F69-8906-3410CC882FD5}"/>
                  </a:ext>
                </a:extLst>
              </p:cNvPr>
              <p:cNvGrpSpPr>
                <a:grpSpLocks/>
              </p:cNvGrpSpPr>
              <p:nvPr/>
            </p:nvGrpSpPr>
            <p:grpSpPr bwMode="auto">
              <a:xfrm rot="-5400000">
                <a:off x="2477" y="1983"/>
                <a:ext cx="427" cy="102"/>
                <a:chOff x="288" y="2982"/>
                <a:chExt cx="532" cy="412"/>
              </a:xfrm>
            </p:grpSpPr>
            <p:sp>
              <p:nvSpPr>
                <p:cNvPr id="6177" name="Rectangle 19">
                  <a:extLst>
                    <a:ext uri="{FF2B5EF4-FFF2-40B4-BE49-F238E27FC236}">
                      <a16:creationId xmlns="" xmlns:a16="http://schemas.microsoft.com/office/drawing/2014/main" id="{4E132215-4BE5-446D-94F3-3007444D246D}"/>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8" name="Oval 20">
                  <a:extLst>
                    <a:ext uri="{FF2B5EF4-FFF2-40B4-BE49-F238E27FC236}">
                      <a16:creationId xmlns="" xmlns:a16="http://schemas.microsoft.com/office/drawing/2014/main" id="{113E2814-B8F6-4D89-86EC-5FEC753261BB}"/>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9" name="Oval 21">
                  <a:extLst>
                    <a:ext uri="{FF2B5EF4-FFF2-40B4-BE49-F238E27FC236}">
                      <a16:creationId xmlns="" xmlns:a16="http://schemas.microsoft.com/office/drawing/2014/main" id="{13B0A62B-22DF-47BD-8B3E-4583C51DAE08}"/>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6165" name="Group 22">
                <a:extLst>
                  <a:ext uri="{FF2B5EF4-FFF2-40B4-BE49-F238E27FC236}">
                    <a16:creationId xmlns="" xmlns:a16="http://schemas.microsoft.com/office/drawing/2014/main" id="{87FA1A28-87CB-4219-B2CC-E3FC6A5F1555}"/>
                  </a:ext>
                </a:extLst>
              </p:cNvPr>
              <p:cNvGrpSpPr>
                <a:grpSpLocks/>
              </p:cNvGrpSpPr>
              <p:nvPr/>
            </p:nvGrpSpPr>
            <p:grpSpPr bwMode="auto">
              <a:xfrm rot="-5400000">
                <a:off x="2805" y="1981"/>
                <a:ext cx="427" cy="106"/>
                <a:chOff x="1054" y="2449"/>
                <a:chExt cx="532" cy="412"/>
              </a:xfrm>
            </p:grpSpPr>
            <p:sp>
              <p:nvSpPr>
                <p:cNvPr id="6174" name="Rectangle 23">
                  <a:extLst>
                    <a:ext uri="{FF2B5EF4-FFF2-40B4-BE49-F238E27FC236}">
                      <a16:creationId xmlns="" xmlns:a16="http://schemas.microsoft.com/office/drawing/2014/main" id="{142743AB-B15D-46C8-94D9-6B61E73739CF}"/>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5" name="Oval 24">
                  <a:extLst>
                    <a:ext uri="{FF2B5EF4-FFF2-40B4-BE49-F238E27FC236}">
                      <a16:creationId xmlns="" xmlns:a16="http://schemas.microsoft.com/office/drawing/2014/main" id="{85640A74-65A5-4CA5-8D3B-744D496647D6}"/>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6" name="Oval 25">
                  <a:extLst>
                    <a:ext uri="{FF2B5EF4-FFF2-40B4-BE49-F238E27FC236}">
                      <a16:creationId xmlns="" xmlns:a16="http://schemas.microsoft.com/office/drawing/2014/main" id="{FC7AD93F-C77A-43A3-BC20-0F6AD2BFEB8B}"/>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6166" name="Group 26">
                <a:extLst>
                  <a:ext uri="{FF2B5EF4-FFF2-40B4-BE49-F238E27FC236}">
                    <a16:creationId xmlns="" xmlns:a16="http://schemas.microsoft.com/office/drawing/2014/main" id="{B4A9A9DB-7619-44B0-8528-B7A79B358B60}"/>
                  </a:ext>
                </a:extLst>
              </p:cNvPr>
              <p:cNvGrpSpPr>
                <a:grpSpLocks/>
              </p:cNvGrpSpPr>
              <p:nvPr/>
            </p:nvGrpSpPr>
            <p:grpSpPr bwMode="auto">
              <a:xfrm rot="-5400000">
                <a:off x="2691" y="1981"/>
                <a:ext cx="427" cy="106"/>
                <a:chOff x="1054" y="2982"/>
                <a:chExt cx="532" cy="412"/>
              </a:xfrm>
            </p:grpSpPr>
            <p:sp>
              <p:nvSpPr>
                <p:cNvPr id="6171" name="Rectangle 27">
                  <a:extLst>
                    <a:ext uri="{FF2B5EF4-FFF2-40B4-BE49-F238E27FC236}">
                      <a16:creationId xmlns="" xmlns:a16="http://schemas.microsoft.com/office/drawing/2014/main" id="{68A26F11-5989-4115-81A4-A60606CDD6DF}"/>
                    </a:ext>
                  </a:extLst>
                </p:cNvPr>
                <p:cNvSpPr>
                  <a:spLocks noChangeArrowheads="1"/>
                </p:cNvSpPr>
                <p:nvPr/>
              </p:nvSpPr>
              <p:spPr bwMode="gray">
                <a:xfrm>
                  <a:off x="1054" y="3066"/>
                  <a:ext cx="532" cy="246"/>
                </a:xfrm>
                <a:prstGeom prst="rect">
                  <a:avLst/>
                </a:prstGeom>
                <a:solidFill>
                  <a:srgbClr val="CCCC00"/>
                </a:solidFill>
                <a:ln w="3175">
                  <a:solidFill>
                    <a:srgbClr val="CCCC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2" name="Oval 28">
                  <a:extLst>
                    <a:ext uri="{FF2B5EF4-FFF2-40B4-BE49-F238E27FC236}">
                      <a16:creationId xmlns="" xmlns:a16="http://schemas.microsoft.com/office/drawing/2014/main" id="{DB65B5A4-968D-4B6F-97E4-9F44C058593A}"/>
                    </a:ext>
                  </a:extLst>
                </p:cNvPr>
                <p:cNvSpPr>
                  <a:spLocks noChangeArrowheads="1"/>
                </p:cNvSpPr>
                <p:nvPr/>
              </p:nvSpPr>
              <p:spPr bwMode="gray">
                <a:xfrm>
                  <a:off x="1054" y="2982"/>
                  <a:ext cx="532" cy="158"/>
                </a:xfrm>
                <a:prstGeom prst="ellipse">
                  <a:avLst/>
                </a:prstGeom>
                <a:solidFill>
                  <a:srgbClr val="FFFF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3" name="Oval 29">
                  <a:extLst>
                    <a:ext uri="{FF2B5EF4-FFF2-40B4-BE49-F238E27FC236}">
                      <a16:creationId xmlns="" xmlns:a16="http://schemas.microsoft.com/office/drawing/2014/main" id="{432B9E3A-32DC-444A-9CFC-C7AFDFA67D00}"/>
                    </a:ext>
                  </a:extLst>
                </p:cNvPr>
                <p:cNvSpPr>
                  <a:spLocks noChangeArrowheads="1"/>
                </p:cNvSpPr>
                <p:nvPr/>
              </p:nvSpPr>
              <p:spPr bwMode="gray">
                <a:xfrm>
                  <a:off x="1054" y="3236"/>
                  <a:ext cx="532" cy="158"/>
                </a:xfrm>
                <a:prstGeom prst="ellipse">
                  <a:avLst/>
                </a:prstGeom>
                <a:solidFill>
                  <a:srgbClr val="CCCC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6167" name="Group 30">
                <a:extLst>
                  <a:ext uri="{FF2B5EF4-FFF2-40B4-BE49-F238E27FC236}">
                    <a16:creationId xmlns="" xmlns:a16="http://schemas.microsoft.com/office/drawing/2014/main" id="{E097DB7E-E77D-494A-B4AB-6179D3E56DBC}"/>
                  </a:ext>
                </a:extLst>
              </p:cNvPr>
              <p:cNvGrpSpPr>
                <a:grpSpLocks/>
              </p:cNvGrpSpPr>
              <p:nvPr/>
            </p:nvGrpSpPr>
            <p:grpSpPr bwMode="auto">
              <a:xfrm rot="-5400000">
                <a:off x="2590" y="1986"/>
                <a:ext cx="427" cy="96"/>
                <a:chOff x="960" y="684"/>
                <a:chExt cx="532" cy="412"/>
              </a:xfrm>
            </p:grpSpPr>
            <p:sp>
              <p:nvSpPr>
                <p:cNvPr id="6168" name="Rectangle 31">
                  <a:extLst>
                    <a:ext uri="{FF2B5EF4-FFF2-40B4-BE49-F238E27FC236}">
                      <a16:creationId xmlns="" xmlns:a16="http://schemas.microsoft.com/office/drawing/2014/main" id="{721A3FB1-522B-4B02-808C-D2B1A4A5C9C2}"/>
                    </a:ext>
                  </a:extLst>
                </p:cNvPr>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69" name="Oval 32">
                  <a:extLst>
                    <a:ext uri="{FF2B5EF4-FFF2-40B4-BE49-F238E27FC236}">
                      <a16:creationId xmlns="" xmlns:a16="http://schemas.microsoft.com/office/drawing/2014/main" id="{9858C8AA-F1A5-47A5-A7F2-5AB5C73AB495}"/>
                    </a:ext>
                  </a:extLst>
                </p:cNvPr>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6170" name="Oval 33">
                  <a:extLst>
                    <a:ext uri="{FF2B5EF4-FFF2-40B4-BE49-F238E27FC236}">
                      <a16:creationId xmlns="" xmlns:a16="http://schemas.microsoft.com/office/drawing/2014/main" id="{0EADD109-0389-46B6-9F55-D03AAAB03617}"/>
                    </a:ext>
                  </a:extLst>
                </p:cNvPr>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sp>
          <p:nvSpPr>
            <p:cNvPr id="6162" name="Rectangle 34">
              <a:extLst>
                <a:ext uri="{FF2B5EF4-FFF2-40B4-BE49-F238E27FC236}">
                  <a16:creationId xmlns="" xmlns:a16="http://schemas.microsoft.com/office/drawing/2014/main" id="{88320C58-D0B3-48FB-A2A4-691764F99B5F}"/>
                </a:ext>
              </a:extLst>
            </p:cNvPr>
            <p:cNvSpPr>
              <a:spLocks noChangeArrowheads="1"/>
            </p:cNvSpPr>
            <p:nvPr/>
          </p:nvSpPr>
          <p:spPr bwMode="auto">
            <a:xfrm>
              <a:off x="13411199" y="5891213"/>
              <a:ext cx="1425411"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Queries</a:t>
              </a:r>
            </a:p>
          </p:txBody>
        </p:sp>
        <p:sp>
          <p:nvSpPr>
            <p:cNvPr id="6163" name="Line 35">
              <a:extLst>
                <a:ext uri="{FF2B5EF4-FFF2-40B4-BE49-F238E27FC236}">
                  <a16:creationId xmlns="" xmlns:a16="http://schemas.microsoft.com/office/drawing/2014/main" id="{AF16D274-A161-40DF-9DEA-8C0DB286E0BE}"/>
                </a:ext>
              </a:extLst>
            </p:cNvPr>
            <p:cNvSpPr>
              <a:spLocks noChangeShapeType="1"/>
            </p:cNvSpPr>
            <p:nvPr/>
          </p:nvSpPr>
          <p:spPr bwMode="auto">
            <a:xfrm>
              <a:off x="4800600" y="5029200"/>
              <a:ext cx="8382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099070873"/>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a:extLst>
              <a:ext uri="{FF2B5EF4-FFF2-40B4-BE49-F238E27FC236}">
                <a16:creationId xmlns="" xmlns:a16="http://schemas.microsoft.com/office/drawing/2014/main" id="{CBA6B694-6783-41AF-8732-8D648FCBBD3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Enabling Real-Time Query</a:t>
            </a:r>
          </a:p>
        </p:txBody>
      </p:sp>
      <p:sp>
        <p:nvSpPr>
          <p:cNvPr id="7171" name="Rectangle 1031">
            <a:extLst>
              <a:ext uri="{FF2B5EF4-FFF2-40B4-BE49-F238E27FC236}">
                <a16:creationId xmlns="" xmlns:a16="http://schemas.microsoft.com/office/drawing/2014/main" id="{AEF3F348-60DF-47B8-AD6A-D99253EDB43B}"/>
              </a:ext>
            </a:extLst>
          </p:cNvPr>
          <p:cNvSpPr>
            <a:spLocks noGrp="1" noChangeArrowheads="1"/>
          </p:cNvSpPr>
          <p:nvPr>
            <p:ph idx="1"/>
          </p:nvPr>
        </p:nvSpPr>
        <p:spPr>
          <a:xfrm>
            <a:off x="932689" y="2265654"/>
            <a:ext cx="16422624" cy="450648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lnSpc>
                <a:spcPct val="130000"/>
              </a:lnSpc>
              <a:defRPr/>
            </a:pPr>
            <a:r>
              <a:rPr lang="en-US" dirty="0">
                <a:latin typeface="Oracle Sans" panose="020B0503020204020204" pitchFamily="34" charset="0"/>
                <a:cs typeface="Oracle Sans" panose="020B0503020204020204" pitchFamily="34" charset="0"/>
              </a:rPr>
              <a:t>Stop Redo Apply:</a:t>
            </a:r>
          </a:p>
          <a:p>
            <a:pPr marL="857250" lvl="1" indent="-685800">
              <a:lnSpc>
                <a:spcPct val="130000"/>
              </a:lnSpc>
              <a:defRPr/>
            </a:pPr>
            <a:endParaRPr lang="en-US" b="1" dirty="0">
              <a:latin typeface="Oracle Sans" panose="020B0503020204020204" pitchFamily="34" charset="0"/>
              <a:cs typeface="Oracle Sans" panose="020B0503020204020204" pitchFamily="34" charset="0"/>
            </a:endParaRPr>
          </a:p>
          <a:p>
            <a:pPr marL="800100" lvl="1" indent="-628650">
              <a:lnSpc>
                <a:spcPct val="130000"/>
              </a:lnSpc>
              <a:defRPr/>
            </a:pPr>
            <a:endParaRPr lang="en-US" sz="1800" b="1" dirty="0">
              <a:latin typeface="Oracle Sans" panose="020B0503020204020204" pitchFamily="34" charset="0"/>
              <a:cs typeface="Oracle Sans" panose="020B0503020204020204" pitchFamily="34" charset="0"/>
            </a:endParaRPr>
          </a:p>
          <a:p>
            <a:pPr marL="800100" lvl="1" indent="-628650">
              <a:lnSpc>
                <a:spcPct val="130000"/>
              </a:lnSpc>
              <a:defRPr/>
            </a:pPr>
            <a:endParaRPr lang="en-US" sz="1800" b="1" dirty="0">
              <a:latin typeface="Oracle Sans" panose="020B0503020204020204" pitchFamily="34" charset="0"/>
              <a:cs typeface="Oracle Sans" panose="020B0503020204020204" pitchFamily="34" charset="0"/>
            </a:endParaRPr>
          </a:p>
          <a:p>
            <a:pPr marL="857250" lvl="1" indent="-685800">
              <a:lnSpc>
                <a:spcPct val="130000"/>
              </a:lnSpc>
              <a:defRPr/>
            </a:pPr>
            <a:r>
              <a:rPr lang="en-US" dirty="0">
                <a:latin typeface="Oracle Sans" panose="020B0503020204020204" pitchFamily="34" charset="0"/>
                <a:cs typeface="Oracle Sans" panose="020B0503020204020204" pitchFamily="34" charset="0"/>
              </a:rPr>
              <a:t>Open the database for read-only access:</a:t>
            </a:r>
          </a:p>
          <a:p>
            <a:pPr marL="857250" lvl="1" indent="-685800">
              <a:lnSpc>
                <a:spcPct val="130000"/>
              </a:lnSpc>
              <a:defRPr/>
            </a:pPr>
            <a:endParaRPr lang="en-US" b="1" dirty="0">
              <a:latin typeface="Oracle Sans" panose="020B0503020204020204" pitchFamily="34" charset="0"/>
              <a:cs typeface="Oracle Sans" panose="020B0503020204020204" pitchFamily="34" charset="0"/>
            </a:endParaRPr>
          </a:p>
          <a:p>
            <a:pPr marL="800100" lvl="1" indent="-628650">
              <a:lnSpc>
                <a:spcPct val="130000"/>
              </a:lnSpc>
              <a:defRPr/>
            </a:pPr>
            <a:endParaRPr lang="en-US" sz="1500" b="1" dirty="0">
              <a:latin typeface="Oracle Sans" panose="020B0503020204020204" pitchFamily="34" charset="0"/>
              <a:cs typeface="Oracle Sans" panose="020B0503020204020204" pitchFamily="34" charset="0"/>
            </a:endParaRPr>
          </a:p>
          <a:p>
            <a:pPr marL="800100" lvl="1" indent="-628650">
              <a:lnSpc>
                <a:spcPct val="130000"/>
              </a:lnSpc>
              <a:defRPr/>
            </a:pPr>
            <a:endParaRPr lang="en-US" sz="1500" b="1" dirty="0">
              <a:latin typeface="Oracle Sans" panose="020B0503020204020204" pitchFamily="34" charset="0"/>
              <a:cs typeface="Oracle Sans" panose="020B0503020204020204" pitchFamily="34" charset="0"/>
            </a:endParaRPr>
          </a:p>
          <a:p>
            <a:pPr marL="857250" lvl="1" indent="-685800">
              <a:lnSpc>
                <a:spcPct val="130000"/>
              </a:lnSpc>
              <a:defRPr/>
            </a:pPr>
            <a:r>
              <a:rPr lang="en-US" dirty="0">
                <a:latin typeface="Oracle Sans" panose="020B0503020204020204" pitchFamily="34" charset="0"/>
                <a:cs typeface="Oracle Sans" panose="020B0503020204020204" pitchFamily="34" charset="0"/>
              </a:rPr>
              <a:t>Restart Redo Apply with the real-time default option:</a:t>
            </a:r>
          </a:p>
        </p:txBody>
      </p:sp>
      <p:sp>
        <p:nvSpPr>
          <p:cNvPr id="7172" name="Rectangle 1027">
            <a:extLst>
              <a:ext uri="{FF2B5EF4-FFF2-40B4-BE49-F238E27FC236}">
                <a16:creationId xmlns="" xmlns:a16="http://schemas.microsoft.com/office/drawing/2014/main" id="{62EEE72A-F9EB-4C70-ABEA-442BDB03EDD4}"/>
              </a:ext>
            </a:extLst>
          </p:cNvPr>
          <p:cNvSpPr>
            <a:spLocks noChangeArrowheads="1"/>
          </p:cNvSpPr>
          <p:nvPr/>
        </p:nvSpPr>
        <p:spPr bwMode="blackGray">
          <a:xfrm>
            <a:off x="1835238" y="6849952"/>
            <a:ext cx="14928762" cy="1071563"/>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ALTER DATABASE RECOVER MANAGED STANDBY DATABASE DISCONNECT;</a:t>
            </a:r>
          </a:p>
        </p:txBody>
      </p:sp>
      <p:sp>
        <p:nvSpPr>
          <p:cNvPr id="7173" name="Rectangle 1029">
            <a:extLst>
              <a:ext uri="{FF2B5EF4-FFF2-40B4-BE49-F238E27FC236}">
                <a16:creationId xmlns="" xmlns:a16="http://schemas.microsoft.com/office/drawing/2014/main" id="{B0310060-79AA-4104-99D5-902D42155451}"/>
              </a:ext>
            </a:extLst>
          </p:cNvPr>
          <p:cNvSpPr>
            <a:spLocks noChangeArrowheads="1"/>
          </p:cNvSpPr>
          <p:nvPr/>
        </p:nvSpPr>
        <p:spPr bwMode="blackGray">
          <a:xfrm>
            <a:off x="1835238" y="3086100"/>
            <a:ext cx="14928762" cy="100965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ALTER DATABASE RECOVER MANAGED STANDBY DATABASE CANCEL; </a:t>
            </a:r>
          </a:p>
        </p:txBody>
      </p:sp>
      <p:sp>
        <p:nvSpPr>
          <p:cNvPr id="7174" name="Rectangle 1030">
            <a:extLst>
              <a:ext uri="{FF2B5EF4-FFF2-40B4-BE49-F238E27FC236}">
                <a16:creationId xmlns="" xmlns:a16="http://schemas.microsoft.com/office/drawing/2014/main" id="{7801D2D2-9896-45E7-B9E3-F5DFE931868E}"/>
              </a:ext>
            </a:extLst>
          </p:cNvPr>
          <p:cNvSpPr>
            <a:spLocks noChangeArrowheads="1"/>
          </p:cNvSpPr>
          <p:nvPr/>
        </p:nvSpPr>
        <p:spPr bwMode="blackGray">
          <a:xfrm>
            <a:off x="1835238" y="5015316"/>
            <a:ext cx="14928762" cy="792957"/>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ALTER DATABASE OPEN READ ONLY;</a:t>
            </a:r>
          </a:p>
        </p:txBody>
      </p:sp>
    </p:spTree>
    <p:custDataLst>
      <p:tags r:id="rId1"/>
    </p:custDataLst>
    <p:extLst>
      <p:ext uri="{BB962C8B-B14F-4D97-AF65-F5344CB8AC3E}">
        <p14:creationId xmlns:p14="http://schemas.microsoft.com/office/powerpoint/2010/main" val="367078571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 xmlns:a16="http://schemas.microsoft.com/office/drawing/2014/main" id="{2CBB3A99-4472-425D-BFF3-6729520F283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Standby Database Processes</a:t>
            </a:r>
          </a:p>
        </p:txBody>
      </p:sp>
      <p:sp>
        <p:nvSpPr>
          <p:cNvPr id="127" name="Rectangle 2">
            <a:extLst>
              <a:ext uri="{FF2B5EF4-FFF2-40B4-BE49-F238E27FC236}">
                <a16:creationId xmlns="" xmlns:a16="http://schemas.microsoft.com/office/drawing/2014/main" id="{9A1ABFE8-497A-494E-A584-135A90B46055}"/>
              </a:ext>
            </a:extLst>
          </p:cNvPr>
          <p:cNvSpPr>
            <a:spLocks noChangeArrowheads="1"/>
          </p:cNvSpPr>
          <p:nvPr/>
        </p:nvSpPr>
        <p:spPr bwMode="auto">
          <a:xfrm>
            <a:off x="3276600" y="2095500"/>
            <a:ext cx="5638800" cy="7620000"/>
          </a:xfrm>
          <a:prstGeom prst="rect">
            <a:avLst/>
          </a:prstGeom>
          <a:solidFill>
            <a:schemeClr val="tx2">
              <a:lumMod val="10000"/>
              <a:lumOff val="90000"/>
            </a:schemeClr>
          </a:solidFill>
          <a:ln>
            <a:noFill/>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grpSp>
        <p:nvGrpSpPr>
          <p:cNvPr id="128" name="Group 127">
            <a:extLst>
              <a:ext uri="{FF2B5EF4-FFF2-40B4-BE49-F238E27FC236}">
                <a16:creationId xmlns="" xmlns:a16="http://schemas.microsoft.com/office/drawing/2014/main" id="{14BAB143-7FE6-43AF-AED4-31D7F2D4B9A9}"/>
              </a:ext>
            </a:extLst>
          </p:cNvPr>
          <p:cNvGrpSpPr/>
          <p:nvPr/>
        </p:nvGrpSpPr>
        <p:grpSpPr>
          <a:xfrm>
            <a:off x="3810000" y="2095500"/>
            <a:ext cx="10846586" cy="7328308"/>
            <a:chOff x="2319337" y="2251700"/>
            <a:chExt cx="7988300" cy="5397159"/>
          </a:xfrm>
        </p:grpSpPr>
        <p:sp>
          <p:nvSpPr>
            <p:cNvPr id="129" name="Line 1098">
              <a:extLst>
                <a:ext uri="{FF2B5EF4-FFF2-40B4-BE49-F238E27FC236}">
                  <a16:creationId xmlns="" xmlns:a16="http://schemas.microsoft.com/office/drawing/2014/main" id="{747601BB-CDE5-4A4D-89B3-48CFBD3D17A7}"/>
                </a:ext>
              </a:extLst>
            </p:cNvPr>
            <p:cNvSpPr>
              <a:spLocks noChangeShapeType="1"/>
            </p:cNvSpPr>
            <p:nvPr/>
          </p:nvSpPr>
          <p:spPr bwMode="auto">
            <a:xfrm flipV="1">
              <a:off x="4910137" y="3686329"/>
              <a:ext cx="228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0" name="Line 1048">
              <a:extLst>
                <a:ext uri="{FF2B5EF4-FFF2-40B4-BE49-F238E27FC236}">
                  <a16:creationId xmlns="" xmlns:a16="http://schemas.microsoft.com/office/drawing/2014/main" id="{6138244A-A8E6-41D2-92D6-63AB3F75AC91}"/>
                </a:ext>
              </a:extLst>
            </p:cNvPr>
            <p:cNvSpPr>
              <a:spLocks noChangeShapeType="1"/>
            </p:cNvSpPr>
            <p:nvPr/>
          </p:nvSpPr>
          <p:spPr bwMode="auto">
            <a:xfrm>
              <a:off x="4645025" y="472614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1" name="Line 1026">
              <a:extLst>
                <a:ext uri="{FF2B5EF4-FFF2-40B4-BE49-F238E27FC236}">
                  <a16:creationId xmlns="" xmlns:a16="http://schemas.microsoft.com/office/drawing/2014/main" id="{B713FBA9-8EA1-49DB-BC71-9C7BC31E7F74}"/>
                </a:ext>
              </a:extLst>
            </p:cNvPr>
            <p:cNvSpPr>
              <a:spLocks noChangeShapeType="1"/>
            </p:cNvSpPr>
            <p:nvPr/>
          </p:nvSpPr>
          <p:spPr bwMode="auto">
            <a:xfrm flipV="1">
              <a:off x="5697537" y="3686329"/>
              <a:ext cx="863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2" name="Freeform 1027">
              <a:extLst>
                <a:ext uri="{FF2B5EF4-FFF2-40B4-BE49-F238E27FC236}">
                  <a16:creationId xmlns="" xmlns:a16="http://schemas.microsoft.com/office/drawing/2014/main" id="{E68ACD4F-0606-4576-8BDF-CE139EFDC296}"/>
                </a:ext>
              </a:extLst>
            </p:cNvPr>
            <p:cNvSpPr>
              <a:spLocks/>
            </p:cNvSpPr>
            <p:nvPr/>
          </p:nvSpPr>
          <p:spPr bwMode="auto">
            <a:xfrm>
              <a:off x="7391400" y="6314737"/>
              <a:ext cx="1587" cy="294673"/>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3" name="Line 1029">
              <a:extLst>
                <a:ext uri="{FF2B5EF4-FFF2-40B4-BE49-F238E27FC236}">
                  <a16:creationId xmlns="" xmlns:a16="http://schemas.microsoft.com/office/drawing/2014/main" id="{E4E07761-8392-47A0-94D1-E4AEF4A3A367}"/>
                </a:ext>
              </a:extLst>
            </p:cNvPr>
            <p:cNvSpPr>
              <a:spLocks noChangeShapeType="1"/>
            </p:cNvSpPr>
            <p:nvPr/>
          </p:nvSpPr>
          <p:spPr bwMode="auto">
            <a:xfrm>
              <a:off x="9837737" y="3865716"/>
              <a:ext cx="0" cy="7604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4" name="Rectangle 1031">
              <a:extLst>
                <a:ext uri="{FF2B5EF4-FFF2-40B4-BE49-F238E27FC236}">
                  <a16:creationId xmlns="" xmlns:a16="http://schemas.microsoft.com/office/drawing/2014/main" id="{C800B3E4-5DF3-4D15-8502-19798B004618}"/>
                </a:ext>
              </a:extLst>
            </p:cNvPr>
            <p:cNvSpPr>
              <a:spLocks noChangeArrowheads="1"/>
            </p:cNvSpPr>
            <p:nvPr/>
          </p:nvSpPr>
          <p:spPr bwMode="auto">
            <a:xfrm>
              <a:off x="2319337" y="2251700"/>
              <a:ext cx="1663700" cy="68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Oracle Sans" panose="020B0503020204020204" pitchFamily="34" charset="0"/>
                  <a:cs typeface="Oracle Sans" panose="020B0503020204020204" pitchFamily="34" charset="0"/>
                </a:rPr>
                <a:t>Primary database</a:t>
              </a:r>
            </a:p>
            <a:p>
              <a:pPr algn="ctr">
                <a:lnSpc>
                  <a:spcPct val="90000"/>
                </a:lnSpc>
              </a:pPr>
              <a:r>
                <a:rPr lang="en-US" altLang="en-US" sz="2000" b="1" dirty="0">
                  <a:latin typeface="Oracle Sans" panose="020B0503020204020204" pitchFamily="34" charset="0"/>
                  <a:cs typeface="Oracle Sans" panose="020B0503020204020204" pitchFamily="34" charset="0"/>
                </a:rPr>
                <a:t>transactions</a:t>
              </a:r>
            </a:p>
          </p:txBody>
        </p:sp>
        <p:sp>
          <p:nvSpPr>
            <p:cNvPr id="135" name="Rectangle 1032">
              <a:extLst>
                <a:ext uri="{FF2B5EF4-FFF2-40B4-BE49-F238E27FC236}">
                  <a16:creationId xmlns="" xmlns:a16="http://schemas.microsoft.com/office/drawing/2014/main" id="{4C300A21-6919-4CF0-A210-D7BB0A844CDD}"/>
                </a:ext>
              </a:extLst>
            </p:cNvPr>
            <p:cNvSpPr>
              <a:spLocks noChangeArrowheads="1"/>
            </p:cNvSpPr>
            <p:nvPr/>
          </p:nvSpPr>
          <p:spPr bwMode="auto">
            <a:xfrm>
              <a:off x="3429000" y="5129366"/>
              <a:ext cx="973137" cy="74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Online</a:t>
              </a:r>
            </a:p>
            <a:p>
              <a:pPr algn="ctr"/>
              <a:r>
                <a:rPr lang="en-US" altLang="en-US" sz="2000" b="1" dirty="0">
                  <a:latin typeface="Oracle Sans" panose="020B0503020204020204" pitchFamily="34" charset="0"/>
                  <a:cs typeface="Oracle Sans" panose="020B0503020204020204" pitchFamily="34" charset="0"/>
                </a:rPr>
                <a:t>redo</a:t>
              </a:r>
            </a:p>
            <a:p>
              <a:pPr algn="ctr"/>
              <a:r>
                <a:rPr lang="en-US" altLang="en-US" sz="2000" b="1" dirty="0">
                  <a:latin typeface="Oracle Sans" panose="020B0503020204020204" pitchFamily="34" charset="0"/>
                  <a:cs typeface="Oracle Sans" panose="020B0503020204020204" pitchFamily="34" charset="0"/>
                </a:rPr>
                <a:t>logs</a:t>
              </a:r>
            </a:p>
          </p:txBody>
        </p:sp>
        <p:sp>
          <p:nvSpPr>
            <p:cNvPr id="136" name="Rectangle 1033">
              <a:extLst>
                <a:ext uri="{FF2B5EF4-FFF2-40B4-BE49-F238E27FC236}">
                  <a16:creationId xmlns="" xmlns:a16="http://schemas.microsoft.com/office/drawing/2014/main" id="{BDC38058-C785-470B-AB8F-BB76DBB08673}"/>
                </a:ext>
              </a:extLst>
            </p:cNvPr>
            <p:cNvSpPr>
              <a:spLocks noChangeArrowheads="1"/>
            </p:cNvSpPr>
            <p:nvPr/>
          </p:nvSpPr>
          <p:spPr bwMode="auto">
            <a:xfrm>
              <a:off x="3656012" y="6334279"/>
              <a:ext cx="73660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a:t>
              </a:r>
              <a:r>
                <a:rPr lang="en-US" altLang="en-US" sz="2000" b="1" i="1" dirty="0">
                  <a:latin typeface="Oracle Sans" panose="020B0503020204020204" pitchFamily="34" charset="0"/>
                  <a:cs typeface="Oracle Sans" panose="020B0503020204020204" pitchFamily="34" charset="0"/>
                </a:rPr>
                <a:t>n</a:t>
              </a:r>
            </a:p>
          </p:txBody>
        </p:sp>
        <p:sp>
          <p:nvSpPr>
            <p:cNvPr id="137" name="Rectangle 1036">
              <a:extLst>
                <a:ext uri="{FF2B5EF4-FFF2-40B4-BE49-F238E27FC236}">
                  <a16:creationId xmlns="" xmlns:a16="http://schemas.microsoft.com/office/drawing/2014/main" id="{59323E0C-E5A8-4FF5-80A9-22EB5F357DD5}"/>
                </a:ext>
              </a:extLst>
            </p:cNvPr>
            <p:cNvSpPr>
              <a:spLocks noChangeArrowheads="1"/>
            </p:cNvSpPr>
            <p:nvPr/>
          </p:nvSpPr>
          <p:spPr bwMode="auto">
            <a:xfrm>
              <a:off x="6518275" y="3113241"/>
              <a:ext cx="677862"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RFS</a:t>
              </a:r>
              <a:r>
                <a:rPr lang="en-US" altLang="en-US" sz="2000" b="1" i="1" dirty="0">
                  <a:latin typeface="Oracle Sans" panose="020B0503020204020204" pitchFamily="34" charset="0"/>
                  <a:cs typeface="Oracle Sans" panose="020B0503020204020204" pitchFamily="34" charset="0"/>
                </a:rPr>
                <a:t>n</a:t>
              </a:r>
            </a:p>
          </p:txBody>
        </p:sp>
        <p:sp>
          <p:nvSpPr>
            <p:cNvPr id="138" name="Rectangle 1037">
              <a:extLst>
                <a:ext uri="{FF2B5EF4-FFF2-40B4-BE49-F238E27FC236}">
                  <a16:creationId xmlns="" xmlns:a16="http://schemas.microsoft.com/office/drawing/2014/main" id="{589381DC-0419-4C0A-BB2F-60C643A958F5}"/>
                </a:ext>
              </a:extLst>
            </p:cNvPr>
            <p:cNvSpPr>
              <a:spLocks noChangeArrowheads="1"/>
            </p:cNvSpPr>
            <p:nvPr/>
          </p:nvSpPr>
          <p:spPr bwMode="auto">
            <a:xfrm>
              <a:off x="8045450" y="2532299"/>
              <a:ext cx="979487" cy="4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Oracle Sans" panose="020B0503020204020204" pitchFamily="34" charset="0"/>
                  <a:cs typeface="Oracle Sans" panose="020B0503020204020204" pitchFamily="34" charset="0"/>
                </a:rPr>
                <a:t>MRP or LSP</a:t>
              </a:r>
            </a:p>
          </p:txBody>
        </p:sp>
        <p:sp>
          <p:nvSpPr>
            <p:cNvPr id="139" name="Oval 1038">
              <a:extLst>
                <a:ext uri="{FF2B5EF4-FFF2-40B4-BE49-F238E27FC236}">
                  <a16:creationId xmlns="" xmlns:a16="http://schemas.microsoft.com/office/drawing/2014/main" id="{BCD816AA-E1E0-423E-8CFD-43A77C6D3D93}"/>
                </a:ext>
              </a:extLst>
            </p:cNvPr>
            <p:cNvSpPr>
              <a:spLocks noChangeArrowheads="1"/>
            </p:cNvSpPr>
            <p:nvPr/>
          </p:nvSpPr>
          <p:spPr bwMode="blackWhite">
            <a:xfrm>
              <a:off x="4346575" y="4202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40" name="Oval 1039">
              <a:extLst>
                <a:ext uri="{FF2B5EF4-FFF2-40B4-BE49-F238E27FC236}">
                  <a16:creationId xmlns="" xmlns:a16="http://schemas.microsoft.com/office/drawing/2014/main" id="{9CD0251E-6927-4710-97F2-166E5EDCB622}"/>
                </a:ext>
              </a:extLst>
            </p:cNvPr>
            <p:cNvSpPr>
              <a:spLocks noChangeArrowheads="1"/>
            </p:cNvSpPr>
            <p:nvPr/>
          </p:nvSpPr>
          <p:spPr bwMode="blackWhite">
            <a:xfrm>
              <a:off x="4346575" y="6181879"/>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41" name="Oval 1040">
              <a:extLst>
                <a:ext uri="{FF2B5EF4-FFF2-40B4-BE49-F238E27FC236}">
                  <a16:creationId xmlns="" xmlns:a16="http://schemas.microsoft.com/office/drawing/2014/main" id="{DBD99A27-B14C-49B6-99D1-76B220F509AC}"/>
                </a:ext>
              </a:extLst>
            </p:cNvPr>
            <p:cNvSpPr>
              <a:spLocks noChangeArrowheads="1"/>
            </p:cNvSpPr>
            <p:nvPr/>
          </p:nvSpPr>
          <p:spPr bwMode="blackWhite">
            <a:xfrm>
              <a:off x="8243887" y="2991004"/>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42" name="Oval 1041">
              <a:extLst>
                <a:ext uri="{FF2B5EF4-FFF2-40B4-BE49-F238E27FC236}">
                  <a16:creationId xmlns="" xmlns:a16="http://schemas.microsoft.com/office/drawing/2014/main" id="{6DB119CE-4992-428C-95A4-8CF10BDACCBA}"/>
                </a:ext>
              </a:extLst>
            </p:cNvPr>
            <p:cNvSpPr>
              <a:spLocks noChangeArrowheads="1"/>
            </p:cNvSpPr>
            <p:nvPr/>
          </p:nvSpPr>
          <p:spPr bwMode="blackWhite">
            <a:xfrm>
              <a:off x="6561137"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43" name="Rectangle 1042">
              <a:extLst>
                <a:ext uri="{FF2B5EF4-FFF2-40B4-BE49-F238E27FC236}">
                  <a16:creationId xmlns="" xmlns:a16="http://schemas.microsoft.com/office/drawing/2014/main" id="{651629A7-C09C-4F23-8F24-785C2549499E}"/>
                </a:ext>
              </a:extLst>
            </p:cNvPr>
            <p:cNvSpPr>
              <a:spLocks noChangeArrowheads="1"/>
            </p:cNvSpPr>
            <p:nvPr/>
          </p:nvSpPr>
          <p:spPr bwMode="auto">
            <a:xfrm>
              <a:off x="7931319" y="7134126"/>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144" name="Rectangle 1043">
              <a:extLst>
                <a:ext uri="{FF2B5EF4-FFF2-40B4-BE49-F238E27FC236}">
                  <a16:creationId xmlns="" xmlns:a16="http://schemas.microsoft.com/office/drawing/2014/main" id="{01EE0C48-4D10-441C-B643-590F48DF4402}"/>
                </a:ext>
              </a:extLst>
            </p:cNvPr>
            <p:cNvSpPr>
              <a:spLocks noChangeArrowheads="1"/>
            </p:cNvSpPr>
            <p:nvPr/>
          </p:nvSpPr>
          <p:spPr bwMode="auto">
            <a:xfrm>
              <a:off x="7742237" y="5869141"/>
              <a:ext cx="717550"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a:t>
              </a:r>
              <a:r>
                <a:rPr lang="en-US" altLang="en-US" sz="2000" b="1" i="1" dirty="0">
                  <a:latin typeface="Oracle Sans" panose="020B0503020204020204" pitchFamily="34" charset="0"/>
                  <a:cs typeface="Oracle Sans" panose="020B0503020204020204" pitchFamily="34" charset="0"/>
                </a:rPr>
                <a:t>n</a:t>
              </a:r>
            </a:p>
          </p:txBody>
        </p:sp>
        <p:sp>
          <p:nvSpPr>
            <p:cNvPr id="145" name="Oval 1044">
              <a:extLst>
                <a:ext uri="{FF2B5EF4-FFF2-40B4-BE49-F238E27FC236}">
                  <a16:creationId xmlns="" xmlns:a16="http://schemas.microsoft.com/office/drawing/2014/main" id="{238ACB78-4BEF-4A13-9A02-1339670AD9AD}"/>
                </a:ext>
              </a:extLst>
            </p:cNvPr>
            <p:cNvSpPr>
              <a:spLocks noChangeArrowheads="1"/>
            </p:cNvSpPr>
            <p:nvPr/>
          </p:nvSpPr>
          <p:spPr bwMode="blackWhite">
            <a:xfrm>
              <a:off x="7091362" y="5726266"/>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46" name="Rectangle 1045">
              <a:extLst>
                <a:ext uri="{FF2B5EF4-FFF2-40B4-BE49-F238E27FC236}">
                  <a16:creationId xmlns="" xmlns:a16="http://schemas.microsoft.com/office/drawing/2014/main" id="{4FEAE08A-BE5E-4DD8-8904-5EC65D8CB877}"/>
                </a:ext>
              </a:extLst>
            </p:cNvPr>
            <p:cNvSpPr>
              <a:spLocks noChangeArrowheads="1"/>
            </p:cNvSpPr>
            <p:nvPr/>
          </p:nvSpPr>
          <p:spPr bwMode="auto">
            <a:xfrm>
              <a:off x="9053715" y="2476179"/>
              <a:ext cx="1071562" cy="52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database</a:t>
              </a:r>
            </a:p>
          </p:txBody>
        </p:sp>
        <p:sp>
          <p:nvSpPr>
            <p:cNvPr id="147" name="Line 1046">
              <a:extLst>
                <a:ext uri="{FF2B5EF4-FFF2-40B4-BE49-F238E27FC236}">
                  <a16:creationId xmlns="" xmlns:a16="http://schemas.microsoft.com/office/drawing/2014/main" id="{668700A1-B94E-4D8C-8FA0-CD3F10698CAD}"/>
                </a:ext>
              </a:extLst>
            </p:cNvPr>
            <p:cNvSpPr>
              <a:spLocks noChangeShapeType="1"/>
            </p:cNvSpPr>
            <p:nvPr/>
          </p:nvSpPr>
          <p:spPr bwMode="auto">
            <a:xfrm>
              <a:off x="3155873" y="2937416"/>
              <a:ext cx="1664" cy="2647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IN" sz="2000" dirty="0">
                <a:latin typeface="Oracle Sans" panose="020B0503020204020204" pitchFamily="34" charset="0"/>
                <a:cs typeface="Oracle Sans" panose="020B0503020204020204" pitchFamily="34" charset="0"/>
              </a:endParaRPr>
            </a:p>
          </p:txBody>
        </p:sp>
        <p:sp>
          <p:nvSpPr>
            <p:cNvPr id="148" name="Line 1047">
              <a:extLst>
                <a:ext uri="{FF2B5EF4-FFF2-40B4-BE49-F238E27FC236}">
                  <a16:creationId xmlns="" xmlns:a16="http://schemas.microsoft.com/office/drawing/2014/main" id="{B0BA6E64-4D6D-4DBC-B467-0790E96836DD}"/>
                </a:ext>
              </a:extLst>
            </p:cNvPr>
            <p:cNvSpPr>
              <a:spLocks noChangeShapeType="1"/>
            </p:cNvSpPr>
            <p:nvPr/>
          </p:nvSpPr>
          <p:spPr bwMode="auto">
            <a:xfrm flipV="1">
              <a:off x="3602037" y="3686329"/>
              <a:ext cx="3810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49" name="Line 1049">
              <a:extLst>
                <a:ext uri="{FF2B5EF4-FFF2-40B4-BE49-F238E27FC236}">
                  <a16:creationId xmlns="" xmlns:a16="http://schemas.microsoft.com/office/drawing/2014/main" id="{C74100F3-E576-40AE-9AF1-7BD8DD7CD43D}"/>
                </a:ext>
              </a:extLst>
            </p:cNvPr>
            <p:cNvSpPr>
              <a:spLocks noChangeShapeType="1"/>
            </p:cNvSpPr>
            <p:nvPr/>
          </p:nvSpPr>
          <p:spPr bwMode="auto">
            <a:xfrm>
              <a:off x="4646612" y="5869141"/>
              <a:ext cx="0" cy="3159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0" name="Line 1052">
              <a:extLst>
                <a:ext uri="{FF2B5EF4-FFF2-40B4-BE49-F238E27FC236}">
                  <a16:creationId xmlns="" xmlns:a16="http://schemas.microsoft.com/office/drawing/2014/main" id="{8A60C074-F680-4D51-A6CD-2C1F7B362D4D}"/>
                </a:ext>
              </a:extLst>
            </p:cNvPr>
            <p:cNvSpPr>
              <a:spLocks noChangeShapeType="1"/>
            </p:cNvSpPr>
            <p:nvPr/>
          </p:nvSpPr>
          <p:spPr bwMode="auto">
            <a:xfrm flipV="1">
              <a:off x="6781800" y="4040341"/>
              <a:ext cx="0" cy="25050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1" name="Line 1055">
              <a:extLst>
                <a:ext uri="{FF2B5EF4-FFF2-40B4-BE49-F238E27FC236}">
                  <a16:creationId xmlns="" xmlns:a16="http://schemas.microsoft.com/office/drawing/2014/main" id="{28A68228-3010-440A-B3A7-E9E1E44F0597}"/>
                </a:ext>
              </a:extLst>
            </p:cNvPr>
            <p:cNvSpPr>
              <a:spLocks noChangeShapeType="1"/>
            </p:cNvSpPr>
            <p:nvPr/>
          </p:nvSpPr>
          <p:spPr bwMode="auto">
            <a:xfrm>
              <a:off x="6919912" y="4040341"/>
              <a:ext cx="0" cy="3052763"/>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2" name="Line 1056">
              <a:extLst>
                <a:ext uri="{FF2B5EF4-FFF2-40B4-BE49-F238E27FC236}">
                  <a16:creationId xmlns="" xmlns:a16="http://schemas.microsoft.com/office/drawing/2014/main" id="{E66CE360-17A7-42A6-89BE-B4493721677D}"/>
                </a:ext>
              </a:extLst>
            </p:cNvPr>
            <p:cNvSpPr>
              <a:spLocks noChangeShapeType="1"/>
            </p:cNvSpPr>
            <p:nvPr/>
          </p:nvSpPr>
          <p:spPr bwMode="auto">
            <a:xfrm>
              <a:off x="7170737" y="3673629"/>
              <a:ext cx="21907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153" name="Line 1057">
              <a:extLst>
                <a:ext uri="{FF2B5EF4-FFF2-40B4-BE49-F238E27FC236}">
                  <a16:creationId xmlns="" xmlns:a16="http://schemas.microsoft.com/office/drawing/2014/main" id="{8CAC1713-9BD2-4D00-B9CA-C04EE6F8493D}"/>
                </a:ext>
              </a:extLst>
            </p:cNvPr>
            <p:cNvSpPr>
              <a:spLocks noChangeShapeType="1"/>
            </p:cNvSpPr>
            <p:nvPr/>
          </p:nvSpPr>
          <p:spPr bwMode="auto">
            <a:xfrm flipH="1">
              <a:off x="7391400" y="3670454"/>
              <a:ext cx="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4" name="Line 1058">
              <a:extLst>
                <a:ext uri="{FF2B5EF4-FFF2-40B4-BE49-F238E27FC236}">
                  <a16:creationId xmlns="" xmlns:a16="http://schemas.microsoft.com/office/drawing/2014/main" id="{62F81D72-E9B1-4BF8-81F7-84B4446681A8}"/>
                </a:ext>
              </a:extLst>
            </p:cNvPr>
            <p:cNvSpPr>
              <a:spLocks noChangeShapeType="1"/>
            </p:cNvSpPr>
            <p:nvPr/>
          </p:nvSpPr>
          <p:spPr bwMode="auto">
            <a:xfrm>
              <a:off x="7391400" y="5329391"/>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155" name="Line 1059">
              <a:extLst>
                <a:ext uri="{FF2B5EF4-FFF2-40B4-BE49-F238E27FC236}">
                  <a16:creationId xmlns="" xmlns:a16="http://schemas.microsoft.com/office/drawing/2014/main" id="{3BE0C89A-0AA4-4C55-8596-151E8E191E7E}"/>
                </a:ext>
              </a:extLst>
            </p:cNvPr>
            <p:cNvSpPr>
              <a:spLocks noChangeShapeType="1"/>
            </p:cNvSpPr>
            <p:nvPr/>
          </p:nvSpPr>
          <p:spPr bwMode="auto">
            <a:xfrm>
              <a:off x="4645025" y="7020079"/>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6" name="Line 1060">
              <a:extLst>
                <a:ext uri="{FF2B5EF4-FFF2-40B4-BE49-F238E27FC236}">
                  <a16:creationId xmlns="" xmlns:a16="http://schemas.microsoft.com/office/drawing/2014/main" id="{E1A0DA48-8472-4E73-BA3E-2D0CA916B555}"/>
                </a:ext>
              </a:extLst>
            </p:cNvPr>
            <p:cNvSpPr>
              <a:spLocks noChangeShapeType="1"/>
            </p:cNvSpPr>
            <p:nvPr/>
          </p:nvSpPr>
          <p:spPr bwMode="auto">
            <a:xfrm flipV="1">
              <a:off x="4646612" y="6781954"/>
              <a:ext cx="0" cy="252412"/>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7" name="Line 1061">
              <a:extLst>
                <a:ext uri="{FF2B5EF4-FFF2-40B4-BE49-F238E27FC236}">
                  <a16:creationId xmlns="" xmlns:a16="http://schemas.microsoft.com/office/drawing/2014/main" id="{BCEF5DAC-9D71-40E7-AF99-E7E344618869}"/>
                </a:ext>
              </a:extLst>
            </p:cNvPr>
            <p:cNvSpPr>
              <a:spLocks noChangeShapeType="1"/>
            </p:cNvSpPr>
            <p:nvPr/>
          </p:nvSpPr>
          <p:spPr bwMode="auto">
            <a:xfrm>
              <a:off x="6913562" y="7077229"/>
              <a:ext cx="434975"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8" name="Line 1062">
              <a:extLst>
                <a:ext uri="{FF2B5EF4-FFF2-40B4-BE49-F238E27FC236}">
                  <a16:creationId xmlns="" xmlns:a16="http://schemas.microsoft.com/office/drawing/2014/main" id="{A399AF40-519B-451C-8A60-FF77501A66CC}"/>
                </a:ext>
              </a:extLst>
            </p:cNvPr>
            <p:cNvSpPr>
              <a:spLocks noChangeShapeType="1"/>
            </p:cNvSpPr>
            <p:nvPr/>
          </p:nvSpPr>
          <p:spPr bwMode="auto">
            <a:xfrm flipV="1">
              <a:off x="7924800" y="7051829"/>
              <a:ext cx="646112"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59" name="Line 1063">
              <a:extLst>
                <a:ext uri="{FF2B5EF4-FFF2-40B4-BE49-F238E27FC236}">
                  <a16:creationId xmlns="" xmlns:a16="http://schemas.microsoft.com/office/drawing/2014/main" id="{01E3F964-FACA-4FEB-AE99-9C5FF2FE9F4C}"/>
                </a:ext>
              </a:extLst>
            </p:cNvPr>
            <p:cNvSpPr>
              <a:spLocks noChangeShapeType="1"/>
            </p:cNvSpPr>
            <p:nvPr/>
          </p:nvSpPr>
          <p:spPr bwMode="auto">
            <a:xfrm flipV="1">
              <a:off x="8562975" y="3594254"/>
              <a:ext cx="0" cy="34718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60" name="Line 1064">
              <a:extLst>
                <a:ext uri="{FF2B5EF4-FFF2-40B4-BE49-F238E27FC236}">
                  <a16:creationId xmlns="" xmlns:a16="http://schemas.microsoft.com/office/drawing/2014/main" id="{B3716EC7-7B90-4E87-86B8-A6731015B56F}"/>
                </a:ext>
              </a:extLst>
            </p:cNvPr>
            <p:cNvSpPr>
              <a:spLocks noChangeShapeType="1"/>
            </p:cNvSpPr>
            <p:nvPr/>
          </p:nvSpPr>
          <p:spPr bwMode="auto">
            <a:xfrm>
              <a:off x="8853487" y="3276754"/>
              <a:ext cx="276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61" name="Line 1065">
              <a:extLst>
                <a:ext uri="{FF2B5EF4-FFF2-40B4-BE49-F238E27FC236}">
                  <a16:creationId xmlns="" xmlns:a16="http://schemas.microsoft.com/office/drawing/2014/main" id="{487C9256-951F-4887-84AA-BB1C05F4ACEA}"/>
                </a:ext>
              </a:extLst>
            </p:cNvPr>
            <p:cNvSpPr>
              <a:spLocks noChangeShapeType="1"/>
            </p:cNvSpPr>
            <p:nvPr/>
          </p:nvSpPr>
          <p:spPr bwMode="auto">
            <a:xfrm>
              <a:off x="9290050" y="3864129"/>
              <a:ext cx="0" cy="760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62" name="Rectangle 1066">
              <a:extLst>
                <a:ext uri="{FF2B5EF4-FFF2-40B4-BE49-F238E27FC236}">
                  <a16:creationId xmlns="" xmlns:a16="http://schemas.microsoft.com/office/drawing/2014/main" id="{E7B0D248-7C86-4EFB-B22D-32A3D41788E6}"/>
                </a:ext>
              </a:extLst>
            </p:cNvPr>
            <p:cNvSpPr>
              <a:spLocks noChangeArrowheads="1"/>
            </p:cNvSpPr>
            <p:nvPr/>
          </p:nvSpPr>
          <p:spPr bwMode="auto">
            <a:xfrm>
              <a:off x="8781593" y="5675010"/>
              <a:ext cx="951370" cy="29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Reports</a:t>
              </a:r>
            </a:p>
          </p:txBody>
        </p:sp>
        <p:sp>
          <p:nvSpPr>
            <p:cNvPr id="163" name="Line 1067">
              <a:extLst>
                <a:ext uri="{FF2B5EF4-FFF2-40B4-BE49-F238E27FC236}">
                  <a16:creationId xmlns="" xmlns:a16="http://schemas.microsoft.com/office/drawing/2014/main" id="{8E9701FF-1B7D-4091-B8D0-F93CD1C2F30C}"/>
                </a:ext>
              </a:extLst>
            </p:cNvPr>
            <p:cNvSpPr>
              <a:spLocks noChangeShapeType="1"/>
            </p:cNvSpPr>
            <p:nvPr/>
          </p:nvSpPr>
          <p:spPr bwMode="auto">
            <a:xfrm>
              <a:off x="6248400" y="2592541"/>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latin typeface="Oracle Sans" panose="020B0503020204020204" pitchFamily="34" charset="0"/>
                <a:cs typeface="Oracle Sans" panose="020B0503020204020204" pitchFamily="34" charset="0"/>
              </a:endParaRPr>
            </a:p>
          </p:txBody>
        </p:sp>
        <p:pic>
          <p:nvPicPr>
            <p:cNvPr id="164" name="Picture 1068" descr="docum091">
              <a:extLst>
                <a:ext uri="{FF2B5EF4-FFF2-40B4-BE49-F238E27FC236}">
                  <a16:creationId xmlns="" xmlns:a16="http://schemas.microsoft.com/office/drawing/2014/main" id="{C20F4CF5-9290-4500-BB84-00257B137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37625" y="4597554"/>
              <a:ext cx="455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069" descr="4segdatabase">
              <a:extLst>
                <a:ext uri="{FF2B5EF4-FFF2-40B4-BE49-F238E27FC236}">
                  <a16:creationId xmlns="" xmlns:a16="http://schemas.microsoft.com/office/drawing/2014/main" id="{C749BEFF-10F3-497E-AD58-2CFC7B563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13587" y="45737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1070" descr="4segdatabase">
              <a:extLst>
                <a:ext uri="{FF2B5EF4-FFF2-40B4-BE49-F238E27FC236}">
                  <a16:creationId xmlns="" xmlns:a16="http://schemas.microsoft.com/office/drawing/2014/main" id="{43235597-51FA-4AAF-8DF5-03D9465E1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367212" y="5107141"/>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1072" descr="4segdatabase">
              <a:extLst>
                <a:ext uri="{FF2B5EF4-FFF2-40B4-BE49-F238E27FC236}">
                  <a16:creationId xmlns="" xmlns:a16="http://schemas.microsoft.com/office/drawing/2014/main" id="{B9487E6E-FD4A-423A-8F08-225B147A0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1387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1073" descr="4segdatabase">
              <a:extLst>
                <a:ext uri="{FF2B5EF4-FFF2-40B4-BE49-F238E27FC236}">
                  <a16:creationId xmlns="" xmlns:a16="http://schemas.microsoft.com/office/drawing/2014/main" id="{1B7544EA-D113-4C90-B390-EEC74D1A1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038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1075" descr="4segdatabase">
              <a:extLst>
                <a:ext uri="{FF2B5EF4-FFF2-40B4-BE49-F238E27FC236}">
                  <a16:creationId xmlns="" xmlns:a16="http://schemas.microsoft.com/office/drawing/2014/main" id="{5B57FE2E-74A1-4955-9CF5-6295A672B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48537" y="6631141"/>
              <a:ext cx="49688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1076" descr="4segdatabase">
              <a:extLst>
                <a:ext uri="{FF2B5EF4-FFF2-40B4-BE49-F238E27FC236}">
                  <a16:creationId xmlns="" xmlns:a16="http://schemas.microsoft.com/office/drawing/2014/main" id="{0AC33561-12C4-4C72-B84C-70C8434058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613650" y="6820054"/>
              <a:ext cx="49688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Rectangle 1083">
              <a:extLst>
                <a:ext uri="{FF2B5EF4-FFF2-40B4-BE49-F238E27FC236}">
                  <a16:creationId xmlns="" xmlns:a16="http://schemas.microsoft.com/office/drawing/2014/main" id="{20189951-2878-47C0-855D-ADD18E3D7A44}"/>
                </a:ext>
              </a:extLst>
            </p:cNvPr>
            <p:cNvSpPr>
              <a:spLocks noChangeArrowheads="1"/>
            </p:cNvSpPr>
            <p:nvPr/>
          </p:nvSpPr>
          <p:spPr bwMode="auto">
            <a:xfrm>
              <a:off x="7315200" y="4954741"/>
              <a:ext cx="154622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redo logs</a:t>
              </a:r>
            </a:p>
          </p:txBody>
        </p:sp>
        <p:sp>
          <p:nvSpPr>
            <p:cNvPr id="172" name="Rectangle 1084">
              <a:extLst>
                <a:ext uri="{FF2B5EF4-FFF2-40B4-BE49-F238E27FC236}">
                  <a16:creationId xmlns="" xmlns:a16="http://schemas.microsoft.com/office/drawing/2014/main" id="{5990E59F-1095-4A4A-B287-38188B0DD682}"/>
                </a:ext>
              </a:extLst>
            </p:cNvPr>
            <p:cNvSpPr>
              <a:spLocks noChangeArrowheads="1"/>
            </p:cNvSpPr>
            <p:nvPr/>
          </p:nvSpPr>
          <p:spPr bwMode="auto">
            <a:xfrm>
              <a:off x="3664913" y="7067704"/>
              <a:ext cx="1628775"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173" name="Line 1085">
              <a:extLst>
                <a:ext uri="{FF2B5EF4-FFF2-40B4-BE49-F238E27FC236}">
                  <a16:creationId xmlns="" xmlns:a16="http://schemas.microsoft.com/office/drawing/2014/main" id="{BBC87B12-8469-4969-876B-C9985B18C74C}"/>
                </a:ext>
              </a:extLst>
            </p:cNvPr>
            <p:cNvSpPr>
              <a:spLocks noChangeShapeType="1"/>
            </p:cNvSpPr>
            <p:nvPr/>
          </p:nvSpPr>
          <p:spPr bwMode="auto">
            <a:xfrm rot="5400000" flipH="1">
              <a:off x="5868988" y="5619903"/>
              <a:ext cx="0" cy="1825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74" name="Picture 1086" descr="Media: Tape">
              <a:extLst>
                <a:ext uri="{FF2B5EF4-FFF2-40B4-BE49-F238E27FC236}">
                  <a16:creationId xmlns="" xmlns:a16="http://schemas.microsoft.com/office/drawing/2014/main" id="{02ECD29B-8FE7-4358-B6BE-209CF8350F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539287" y="4561041"/>
              <a:ext cx="7683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Rectangle 1087">
              <a:extLst>
                <a:ext uri="{FF2B5EF4-FFF2-40B4-BE49-F238E27FC236}">
                  <a16:creationId xmlns="" xmlns:a16="http://schemas.microsoft.com/office/drawing/2014/main" id="{47197D4B-E7B1-4A39-B241-4E3B17076AC3}"/>
                </a:ext>
              </a:extLst>
            </p:cNvPr>
            <p:cNvSpPr>
              <a:spLocks noChangeArrowheads="1"/>
            </p:cNvSpPr>
            <p:nvPr/>
          </p:nvSpPr>
          <p:spPr bwMode="auto">
            <a:xfrm>
              <a:off x="9482475" y="5057692"/>
              <a:ext cx="805876" cy="27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Backup</a:t>
              </a:r>
            </a:p>
          </p:txBody>
        </p:sp>
        <p:sp>
          <p:nvSpPr>
            <p:cNvPr id="176" name="Line 1088">
              <a:extLst>
                <a:ext uri="{FF2B5EF4-FFF2-40B4-BE49-F238E27FC236}">
                  <a16:creationId xmlns="" xmlns:a16="http://schemas.microsoft.com/office/drawing/2014/main" id="{733603E8-BF6E-45B9-8ADC-3D5CC9C2F538}"/>
                </a:ext>
              </a:extLst>
            </p:cNvPr>
            <p:cNvSpPr>
              <a:spLocks noChangeShapeType="1"/>
            </p:cNvSpPr>
            <p:nvPr/>
          </p:nvSpPr>
          <p:spPr bwMode="auto">
            <a:xfrm flipV="1">
              <a:off x="7696200" y="4954741"/>
              <a:ext cx="86042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77" name="Picture 1089" descr="Database: Database with Segments">
              <a:extLst>
                <a:ext uri="{FF2B5EF4-FFF2-40B4-BE49-F238E27FC236}">
                  <a16:creationId xmlns="" xmlns:a16="http://schemas.microsoft.com/office/drawing/2014/main" id="{26465DDF-63A4-4524-9F4F-C36E6C8F1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752725" y="32021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Picture 1090" descr="Database: Database with Segments">
              <a:extLst>
                <a:ext uri="{FF2B5EF4-FFF2-40B4-BE49-F238E27FC236}">
                  <a16:creationId xmlns="" xmlns:a16="http://schemas.microsoft.com/office/drawing/2014/main" id="{F747737C-FFF8-4412-8522-818242F68A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144000" y="3049741"/>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Rectangle 1091">
              <a:extLst>
                <a:ext uri="{FF2B5EF4-FFF2-40B4-BE49-F238E27FC236}">
                  <a16:creationId xmlns="" xmlns:a16="http://schemas.microsoft.com/office/drawing/2014/main" id="{1866DE39-B41A-4C9E-83E7-8F44A6600116}"/>
                </a:ext>
              </a:extLst>
            </p:cNvPr>
            <p:cNvSpPr>
              <a:spLocks noChangeArrowheads="1"/>
            </p:cNvSpPr>
            <p:nvPr/>
          </p:nvSpPr>
          <p:spPr bwMode="auto">
            <a:xfrm rot="16200000">
              <a:off x="5410993" y="4829762"/>
              <a:ext cx="14128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Oracle net</a:t>
              </a:r>
            </a:p>
          </p:txBody>
        </p:sp>
        <p:sp>
          <p:nvSpPr>
            <p:cNvPr id="180" name="Oval 1092">
              <a:extLst>
                <a:ext uri="{FF2B5EF4-FFF2-40B4-BE49-F238E27FC236}">
                  <a16:creationId xmlns="" xmlns:a16="http://schemas.microsoft.com/office/drawing/2014/main" id="{A42C98C8-AD15-41BC-9845-ABE8514AF438}"/>
                </a:ext>
              </a:extLst>
            </p:cNvPr>
            <p:cNvSpPr>
              <a:spLocks noChangeArrowheads="1"/>
            </p:cNvSpPr>
            <p:nvPr/>
          </p:nvSpPr>
          <p:spPr bwMode="blackWhite">
            <a:xfrm>
              <a:off x="5122862" y="3386291"/>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81" name="Rectangle 1093">
              <a:extLst>
                <a:ext uri="{FF2B5EF4-FFF2-40B4-BE49-F238E27FC236}">
                  <a16:creationId xmlns="" xmlns:a16="http://schemas.microsoft.com/office/drawing/2014/main" id="{61361B35-9B47-42B2-A6A3-D7D707015F1C}"/>
                </a:ext>
              </a:extLst>
            </p:cNvPr>
            <p:cNvSpPr>
              <a:spLocks noChangeArrowheads="1"/>
            </p:cNvSpPr>
            <p:nvPr/>
          </p:nvSpPr>
          <p:spPr bwMode="auto">
            <a:xfrm>
              <a:off x="4630737" y="3113241"/>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NSS</a:t>
              </a:r>
              <a:r>
                <a:rPr lang="en-US" altLang="en-US" sz="2000" b="1" i="1" dirty="0">
                  <a:latin typeface="Oracle Sans" panose="020B0503020204020204" pitchFamily="34" charset="0"/>
                  <a:cs typeface="Oracle Sans" panose="020B0503020204020204" pitchFamily="34" charset="0"/>
                </a:rPr>
                <a:t>n </a:t>
              </a:r>
              <a:r>
                <a:rPr lang="en-US" altLang="en-US" sz="2000" b="1" dirty="0">
                  <a:latin typeface="Oracle Sans" panose="020B0503020204020204" pitchFamily="34" charset="0"/>
                  <a:cs typeface="Oracle Sans" panose="020B0503020204020204" pitchFamily="34" charset="0"/>
                </a:rPr>
                <a:t>or TT</a:t>
              </a:r>
              <a:r>
                <a:rPr lang="en-US" altLang="en-US" sz="2000" b="1" i="1" dirty="0">
                  <a:latin typeface="Oracle Sans" panose="020B0503020204020204" pitchFamily="34" charset="0"/>
                  <a:cs typeface="Oracle Sans" panose="020B0503020204020204" pitchFamily="34" charset="0"/>
                </a:rPr>
                <a:t>nn</a:t>
              </a:r>
            </a:p>
          </p:txBody>
        </p:sp>
        <p:sp>
          <p:nvSpPr>
            <p:cNvPr id="182" name="Rectangle 1094">
              <a:extLst>
                <a:ext uri="{FF2B5EF4-FFF2-40B4-BE49-F238E27FC236}">
                  <a16:creationId xmlns="" xmlns:a16="http://schemas.microsoft.com/office/drawing/2014/main" id="{6FE2D7E7-BAA7-4304-A399-82A3B60E89CC}"/>
                </a:ext>
              </a:extLst>
            </p:cNvPr>
            <p:cNvSpPr>
              <a:spLocks noChangeArrowheads="1"/>
            </p:cNvSpPr>
            <p:nvPr/>
          </p:nvSpPr>
          <p:spPr bwMode="auto">
            <a:xfrm>
              <a:off x="7350125" y="4307041"/>
              <a:ext cx="1370012"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(Real-time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apply)</a:t>
              </a:r>
            </a:p>
          </p:txBody>
        </p:sp>
        <p:sp>
          <p:nvSpPr>
            <p:cNvPr id="183" name="Line 1095">
              <a:extLst>
                <a:ext uri="{FF2B5EF4-FFF2-40B4-BE49-F238E27FC236}">
                  <a16:creationId xmlns="" xmlns:a16="http://schemas.microsoft.com/office/drawing/2014/main" id="{4F530FFB-879C-43CC-862D-AAE6EFA11265}"/>
                </a:ext>
              </a:extLst>
            </p:cNvPr>
            <p:cNvSpPr>
              <a:spLocks noChangeShapeType="1"/>
            </p:cNvSpPr>
            <p:nvPr/>
          </p:nvSpPr>
          <p:spPr bwMode="auto">
            <a:xfrm flipV="1">
              <a:off x="4897437" y="5507191"/>
              <a:ext cx="533400" cy="0"/>
            </a:xfrm>
            <a:prstGeom prst="line">
              <a:avLst/>
            </a:prstGeom>
            <a:noFill/>
            <a:ln w="28575">
              <a:solidFill>
                <a:schemeClr val="tx1"/>
              </a:solidFill>
              <a:prstDash val="dash"/>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84" name="Line 1096">
              <a:extLst>
                <a:ext uri="{FF2B5EF4-FFF2-40B4-BE49-F238E27FC236}">
                  <a16:creationId xmlns="" xmlns:a16="http://schemas.microsoft.com/office/drawing/2014/main" id="{03D9B62C-FA61-4F77-A8CF-CC624655E946}"/>
                </a:ext>
              </a:extLst>
            </p:cNvPr>
            <p:cNvSpPr>
              <a:spLocks noChangeShapeType="1"/>
            </p:cNvSpPr>
            <p:nvPr/>
          </p:nvSpPr>
          <p:spPr bwMode="auto">
            <a:xfrm>
              <a:off x="5422900" y="3983191"/>
              <a:ext cx="0" cy="152400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85" name="Rectangle 1030">
              <a:extLst>
                <a:ext uri="{FF2B5EF4-FFF2-40B4-BE49-F238E27FC236}">
                  <a16:creationId xmlns="" xmlns:a16="http://schemas.microsoft.com/office/drawing/2014/main" id="{EA25907B-2F47-4502-99A1-D4F89ED6039F}"/>
                </a:ext>
              </a:extLst>
            </p:cNvPr>
            <p:cNvSpPr>
              <a:spLocks noChangeArrowheads="1"/>
            </p:cNvSpPr>
            <p:nvPr/>
          </p:nvSpPr>
          <p:spPr bwMode="auto">
            <a:xfrm>
              <a:off x="3268662" y="4322916"/>
              <a:ext cx="1489075" cy="28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LGWR</a:t>
              </a:r>
            </a:p>
          </p:txBody>
        </p:sp>
        <p:sp>
          <p:nvSpPr>
            <p:cNvPr id="186" name="Rectangle 1097">
              <a:extLst>
                <a:ext uri="{FF2B5EF4-FFF2-40B4-BE49-F238E27FC236}">
                  <a16:creationId xmlns="" xmlns:a16="http://schemas.microsoft.com/office/drawing/2014/main" id="{FA97D684-5405-4B49-A64B-462531BFD245}"/>
                </a:ext>
              </a:extLst>
            </p:cNvPr>
            <p:cNvSpPr>
              <a:spLocks noChangeArrowheads="1"/>
            </p:cNvSpPr>
            <p:nvPr/>
          </p:nvSpPr>
          <p:spPr bwMode="blackWhite">
            <a:xfrm>
              <a:off x="3995737" y="3448087"/>
              <a:ext cx="914400" cy="476483"/>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b="1" dirty="0">
                  <a:latin typeface="Oracle Sans" panose="020B0503020204020204" pitchFamily="34" charset="0"/>
                  <a:cs typeface="Oracle Sans" panose="020B0503020204020204" pitchFamily="34" charset="0"/>
                </a:rPr>
                <a:t>Redo buffer</a:t>
              </a:r>
            </a:p>
          </p:txBody>
        </p:sp>
        <p:sp>
          <p:nvSpPr>
            <p:cNvPr id="187" name="Line 1099">
              <a:extLst>
                <a:ext uri="{FF2B5EF4-FFF2-40B4-BE49-F238E27FC236}">
                  <a16:creationId xmlns="" xmlns:a16="http://schemas.microsoft.com/office/drawing/2014/main" id="{04E9EAEF-AAA5-41B9-B8A8-6AA4A347540B}"/>
                </a:ext>
              </a:extLst>
            </p:cNvPr>
            <p:cNvSpPr>
              <a:spLocks noChangeShapeType="1"/>
            </p:cNvSpPr>
            <p:nvPr/>
          </p:nvSpPr>
          <p:spPr bwMode="auto">
            <a:xfrm>
              <a:off x="4646612" y="3964141"/>
              <a:ext cx="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88" name="Rectangle 1100">
              <a:extLst>
                <a:ext uri="{FF2B5EF4-FFF2-40B4-BE49-F238E27FC236}">
                  <a16:creationId xmlns="" xmlns:a16="http://schemas.microsoft.com/office/drawing/2014/main" id="{D2811BB2-9F76-4A8A-B49D-315215FA292B}"/>
                </a:ext>
              </a:extLst>
            </p:cNvPr>
            <p:cNvSpPr>
              <a:spLocks noChangeArrowheads="1"/>
            </p:cNvSpPr>
            <p:nvPr/>
          </p:nvSpPr>
          <p:spPr bwMode="auto">
            <a:xfrm>
              <a:off x="4783137" y="6008841"/>
              <a:ext cx="1905000" cy="51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Gap</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resolution</a:t>
              </a:r>
            </a:p>
          </p:txBody>
        </p:sp>
      </p:grpSp>
    </p:spTree>
    <p:custDataLst>
      <p:tags r:id="rId1"/>
    </p:custDataLst>
    <p:extLst>
      <p:ext uri="{BB962C8B-B14F-4D97-AF65-F5344CB8AC3E}">
        <p14:creationId xmlns:p14="http://schemas.microsoft.com/office/powerpoint/2010/main" val="464981092"/>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074">
            <a:extLst>
              <a:ext uri="{FF2B5EF4-FFF2-40B4-BE49-F238E27FC236}">
                <a16:creationId xmlns="" xmlns:a16="http://schemas.microsoft.com/office/drawing/2014/main" id="{50FCE94C-16F7-4270-82CE-A09BBC5992A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Disabling Real-Time Query</a:t>
            </a:r>
          </a:p>
        </p:txBody>
      </p:sp>
      <p:sp>
        <p:nvSpPr>
          <p:cNvPr id="8195" name="Rectangle 3075">
            <a:extLst>
              <a:ext uri="{FF2B5EF4-FFF2-40B4-BE49-F238E27FC236}">
                <a16:creationId xmlns="" xmlns:a16="http://schemas.microsoft.com/office/drawing/2014/main" id="{675E1F91-E85C-42A5-8FDE-BEEE2B97204F}"/>
              </a:ext>
            </a:extLst>
          </p:cNvPr>
          <p:cNvSpPr>
            <a:spLocks noGrp="1" noChangeArrowheads="1"/>
          </p:cNvSpPr>
          <p:nvPr>
            <p:ph idx="1"/>
          </p:nvPr>
        </p:nvSpPr>
        <p:spPr>
          <a:xfrm>
            <a:off x="932689" y="2265654"/>
            <a:ext cx="16422624" cy="446647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lnSpc>
                <a:spcPct val="130000"/>
              </a:lnSpc>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Shut down the standby database instance.</a:t>
            </a:r>
          </a:p>
          <a:p>
            <a:pPr marL="857250" lvl="1" indent="-685800">
              <a:lnSpc>
                <a:spcPct val="130000"/>
              </a:lnSpc>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lnSpc>
                <a:spcPct val="130000"/>
              </a:lnSpc>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lnSpc>
                <a:spcPct val="130000"/>
              </a:lnSpc>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Restart the standby database instance in </a:t>
            </a:r>
            <a:r>
              <a:rPr lang="en-US" altLang="en-US" dirty="0">
                <a:latin typeface="Courier New" panose="02070309020205020404" pitchFamily="49" charset="0"/>
                <a:cs typeface="Oracle Sans" panose="020B0503020204020204" pitchFamily="34" charset="0"/>
              </a:rPr>
              <a:t>MOUNT</a:t>
            </a:r>
            <a:r>
              <a:rPr lang="en-US" altLang="en-US" dirty="0">
                <a:latin typeface="Oracle Sans" panose="020B0503020204020204" pitchFamily="34" charset="0"/>
                <a:cs typeface="Oracle Sans" panose="020B0503020204020204" pitchFamily="34" charset="0"/>
              </a:rPr>
              <a:t> mode.</a:t>
            </a:r>
          </a:p>
          <a:p>
            <a:pPr marL="857250" lvl="1" indent="-685800">
              <a:lnSpc>
                <a:spcPct val="130000"/>
              </a:lnSpc>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lnSpc>
                <a:spcPct val="130000"/>
              </a:lnSpc>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lnSpc>
                <a:spcPct val="130000"/>
              </a:lnSpc>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Restart Redo Apply services (real-time apply).</a:t>
            </a:r>
          </a:p>
        </p:txBody>
      </p:sp>
      <p:sp>
        <p:nvSpPr>
          <p:cNvPr id="8196" name="Rectangle 1027">
            <a:extLst>
              <a:ext uri="{FF2B5EF4-FFF2-40B4-BE49-F238E27FC236}">
                <a16:creationId xmlns="" xmlns:a16="http://schemas.microsoft.com/office/drawing/2014/main" id="{B59DB8A9-508B-4A73-9BBC-9D325F043625}"/>
              </a:ext>
            </a:extLst>
          </p:cNvPr>
          <p:cNvSpPr>
            <a:spLocks noChangeArrowheads="1"/>
          </p:cNvSpPr>
          <p:nvPr/>
        </p:nvSpPr>
        <p:spPr bwMode="blackGray">
          <a:xfrm>
            <a:off x="1835240" y="6849951"/>
            <a:ext cx="14928760" cy="10287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ALTER DATABASE RECOVER MANAGED STANDBY DATABASE DISCONNECT;</a:t>
            </a:r>
          </a:p>
        </p:txBody>
      </p:sp>
      <p:sp>
        <p:nvSpPr>
          <p:cNvPr id="8197" name="Rectangle 1027">
            <a:extLst>
              <a:ext uri="{FF2B5EF4-FFF2-40B4-BE49-F238E27FC236}">
                <a16:creationId xmlns="" xmlns:a16="http://schemas.microsoft.com/office/drawing/2014/main" id="{E27428F9-8BF3-415B-8EA3-34AD4D843AE9}"/>
              </a:ext>
            </a:extLst>
          </p:cNvPr>
          <p:cNvSpPr>
            <a:spLocks noChangeArrowheads="1"/>
          </p:cNvSpPr>
          <p:nvPr/>
        </p:nvSpPr>
        <p:spPr bwMode="blackGray">
          <a:xfrm>
            <a:off x="1835240" y="4905243"/>
            <a:ext cx="14928760" cy="728663"/>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STARTUP MOUNT;</a:t>
            </a:r>
          </a:p>
        </p:txBody>
      </p:sp>
      <p:sp>
        <p:nvSpPr>
          <p:cNvPr id="8198" name="Rectangle 1027">
            <a:extLst>
              <a:ext uri="{FF2B5EF4-FFF2-40B4-BE49-F238E27FC236}">
                <a16:creationId xmlns="" xmlns:a16="http://schemas.microsoft.com/office/drawing/2014/main" id="{8081A545-096D-4059-9661-9A768F57B0B3}"/>
              </a:ext>
            </a:extLst>
          </p:cNvPr>
          <p:cNvSpPr>
            <a:spLocks noChangeArrowheads="1"/>
          </p:cNvSpPr>
          <p:nvPr/>
        </p:nvSpPr>
        <p:spPr bwMode="blackGray">
          <a:xfrm>
            <a:off x="1835240" y="3024927"/>
            <a:ext cx="14928760" cy="728663"/>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3000" b="1" dirty="0">
                <a:latin typeface="Courier New" panose="02070309020205020404" pitchFamily="49" charset="0"/>
                <a:cs typeface="Oracle Sans" panose="020B0503020204020204" pitchFamily="34" charset="0"/>
              </a:rPr>
              <a:t>SQL&gt; SHUTDOWN IMMEDIATE;</a:t>
            </a:r>
          </a:p>
        </p:txBody>
      </p:sp>
    </p:spTree>
    <p:custDataLst>
      <p:tags r:id="rId1"/>
    </p:custDataLst>
    <p:extLst>
      <p:ext uri="{BB962C8B-B14F-4D97-AF65-F5344CB8AC3E}">
        <p14:creationId xmlns:p14="http://schemas.microsoft.com/office/powerpoint/2010/main" val="3506858820"/>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a:extLst>
              <a:ext uri="{FF2B5EF4-FFF2-40B4-BE49-F238E27FC236}">
                <a16:creationId xmlns="" xmlns:a16="http://schemas.microsoft.com/office/drawing/2014/main" id="{2FC8DB60-77DF-4FB7-BE57-076CA4C1ECD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Checking the Standby’s Open Mode</a:t>
            </a:r>
          </a:p>
        </p:txBody>
      </p:sp>
      <p:sp>
        <p:nvSpPr>
          <p:cNvPr id="9219" name="Content Placeholder 6">
            <a:extLst>
              <a:ext uri="{FF2B5EF4-FFF2-40B4-BE49-F238E27FC236}">
                <a16:creationId xmlns="" xmlns:a16="http://schemas.microsoft.com/office/drawing/2014/main" id="{FBB00F54-3C59-4500-8E67-045C06ED992F}"/>
              </a:ext>
            </a:extLst>
          </p:cNvPr>
          <p:cNvSpPr>
            <a:spLocks noGrp="1"/>
          </p:cNvSpPr>
          <p:nvPr>
            <p:ph idx="1"/>
          </p:nvPr>
        </p:nvSpPr>
        <p:spPr>
          <a:xfrm>
            <a:off x="933451" y="2272710"/>
            <a:ext cx="16421100" cy="354314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lnSpc>
                <a:spcPct val="120000"/>
              </a:lnSpc>
            </a:pPr>
            <a:r>
              <a:rPr lang="en-US" altLang="en-US" dirty="0">
                <a:latin typeface="Oracle Sans" panose="020B0503020204020204" pitchFamily="34" charset="0"/>
                <a:cs typeface="Oracle Sans" panose="020B0503020204020204" pitchFamily="34" charset="0"/>
              </a:rPr>
              <a:t>A physical standby database opened in read-only mode:</a:t>
            </a: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r>
              <a:rPr lang="en-US" altLang="en-US" dirty="0">
                <a:latin typeface="Oracle Sans" panose="020B0503020204020204" pitchFamily="34" charset="0"/>
                <a:cs typeface="Oracle Sans" panose="020B0503020204020204" pitchFamily="34" charset="0"/>
              </a:rPr>
              <a:t>A physical standby database opened in real-time query mode:</a:t>
            </a:r>
            <a:endParaRPr lang="en-US" altLang="en-US" sz="3000" dirty="0">
              <a:latin typeface="Oracle Sans" panose="020B0503020204020204" pitchFamily="34" charset="0"/>
              <a:cs typeface="Oracle Sans" panose="020B0503020204020204" pitchFamily="34" charset="0"/>
            </a:endParaRPr>
          </a:p>
        </p:txBody>
      </p:sp>
      <p:sp>
        <p:nvSpPr>
          <p:cNvPr id="9220" name="Rectangle 4">
            <a:extLst>
              <a:ext uri="{FF2B5EF4-FFF2-40B4-BE49-F238E27FC236}">
                <a16:creationId xmlns="" xmlns:a16="http://schemas.microsoft.com/office/drawing/2014/main" id="{1B8A4F89-2A77-4926-89D7-1DD84863E58A}"/>
              </a:ext>
            </a:extLst>
          </p:cNvPr>
          <p:cNvSpPr>
            <a:spLocks noChangeArrowheads="1"/>
          </p:cNvSpPr>
          <p:nvPr/>
        </p:nvSpPr>
        <p:spPr bwMode="blackGray">
          <a:xfrm>
            <a:off x="1791773" y="2999167"/>
            <a:ext cx="11887200" cy="19431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open_mode FROM V$DATABASE;</a:t>
            </a:r>
          </a:p>
          <a:p>
            <a:r>
              <a:rPr lang="en-US" altLang="en-US" sz="3000" b="1" dirty="0">
                <a:latin typeface="Courier New" panose="02070309020205020404" pitchFamily="49" charset="0"/>
                <a:cs typeface="Oracle Sans" panose="020B0503020204020204" pitchFamily="34" charset="0"/>
              </a:rPr>
              <a:t>OPEN_MODE</a:t>
            </a:r>
          </a:p>
          <a:p>
            <a:r>
              <a:rPr lang="en-US" altLang="en-US" sz="3000" b="1" dirty="0">
                <a:latin typeface="Courier New" panose="02070309020205020404" pitchFamily="49" charset="0"/>
                <a:cs typeface="Oracle Sans" panose="020B0503020204020204" pitchFamily="34" charset="0"/>
              </a:rPr>
              <a:t>--------------------</a:t>
            </a:r>
          </a:p>
          <a:p>
            <a:r>
              <a:rPr lang="en-US" altLang="en-US" sz="3000" b="1" dirty="0">
                <a:latin typeface="Courier New" panose="02070309020205020404" pitchFamily="49" charset="0"/>
                <a:cs typeface="Oracle Sans" panose="020B0503020204020204" pitchFamily="34" charset="0"/>
              </a:rPr>
              <a:t>READ ONLY</a:t>
            </a:r>
          </a:p>
        </p:txBody>
      </p:sp>
      <p:sp>
        <p:nvSpPr>
          <p:cNvPr id="9221" name="Rectangle 4">
            <a:extLst>
              <a:ext uri="{FF2B5EF4-FFF2-40B4-BE49-F238E27FC236}">
                <a16:creationId xmlns="" xmlns:a16="http://schemas.microsoft.com/office/drawing/2014/main" id="{B17C068E-501C-4356-ACA0-1C33EE9D1D2C}"/>
              </a:ext>
            </a:extLst>
          </p:cNvPr>
          <p:cNvSpPr>
            <a:spLocks noChangeArrowheads="1"/>
          </p:cNvSpPr>
          <p:nvPr/>
        </p:nvSpPr>
        <p:spPr bwMode="blackGray">
          <a:xfrm>
            <a:off x="1791773" y="5937161"/>
            <a:ext cx="11887200" cy="19431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open_mode FROM V$DATABASE;</a:t>
            </a:r>
          </a:p>
          <a:p>
            <a:r>
              <a:rPr lang="en-US" altLang="en-US" sz="3000" b="1" dirty="0">
                <a:latin typeface="Courier New" panose="02070309020205020404" pitchFamily="49" charset="0"/>
                <a:cs typeface="Oracle Sans" panose="020B0503020204020204" pitchFamily="34" charset="0"/>
              </a:rPr>
              <a:t>OPEN_MODE</a:t>
            </a:r>
          </a:p>
          <a:p>
            <a:r>
              <a:rPr lang="en-US" altLang="en-US" sz="3000" b="1" dirty="0">
                <a:latin typeface="Courier New" panose="02070309020205020404" pitchFamily="49" charset="0"/>
                <a:cs typeface="Oracle Sans" panose="020B0503020204020204" pitchFamily="34" charset="0"/>
              </a:rPr>
              <a:t>--------------------</a:t>
            </a:r>
          </a:p>
          <a:p>
            <a:r>
              <a:rPr lang="en-US" altLang="en-US" sz="3000" b="1" dirty="0">
                <a:latin typeface="Courier New" panose="02070309020205020404" pitchFamily="49" charset="0"/>
                <a:cs typeface="Oracle Sans" panose="020B0503020204020204" pitchFamily="34" charset="0"/>
              </a:rPr>
              <a:t>READ ONLY WITH APPLY</a:t>
            </a:r>
          </a:p>
        </p:txBody>
      </p:sp>
    </p:spTree>
    <p:custDataLst>
      <p:tags r:id="rId1"/>
    </p:custDataLst>
    <p:extLst>
      <p:ext uri="{BB962C8B-B14F-4D97-AF65-F5344CB8AC3E}">
        <p14:creationId xmlns:p14="http://schemas.microsoft.com/office/powerpoint/2010/main" val="3296318932"/>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a:extLst>
              <a:ext uri="{FF2B5EF4-FFF2-40B4-BE49-F238E27FC236}">
                <a16:creationId xmlns="" xmlns:a16="http://schemas.microsoft.com/office/drawing/2014/main" id="{AF94E6A3-15E8-456C-82D8-29F1599F6BD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Understanding Lag in an Active Data Guard Configuration</a:t>
            </a:r>
          </a:p>
        </p:txBody>
      </p:sp>
      <p:sp>
        <p:nvSpPr>
          <p:cNvPr id="10243" name="Rectangle 1027">
            <a:extLst>
              <a:ext uri="{FF2B5EF4-FFF2-40B4-BE49-F238E27FC236}">
                <a16:creationId xmlns="" xmlns:a16="http://schemas.microsoft.com/office/drawing/2014/main" id="{434C3D13-19F8-48E5-995B-A4A50395B2AA}"/>
              </a:ext>
            </a:extLst>
          </p:cNvPr>
          <p:cNvSpPr>
            <a:spLocks noGrp="1" noChangeArrowheads="1"/>
          </p:cNvSpPr>
          <p:nvPr>
            <p:ph idx="1"/>
          </p:nvPr>
        </p:nvSpPr>
        <p:spPr>
          <a:xfrm>
            <a:off x="933451" y="2688032"/>
            <a:ext cx="16421100" cy="684507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A standby database configured with real-time query can lag behind the primary database as a result of:</a:t>
            </a:r>
          </a:p>
          <a:p>
            <a:pPr lvl="2">
              <a:spcBef>
                <a:spcPts val="1200"/>
              </a:spcBef>
            </a:pPr>
            <a:r>
              <a:rPr lang="en-US" altLang="en-US" dirty="0">
                <a:latin typeface="Oracle Sans" panose="020B0503020204020204" pitchFamily="34" charset="0"/>
                <a:cs typeface="Oracle Sans" panose="020B0503020204020204" pitchFamily="34" charset="0"/>
              </a:rPr>
              <a:t>Insufficient CPU capacity</a:t>
            </a:r>
          </a:p>
          <a:p>
            <a:pPr lvl="2">
              <a:spcBef>
                <a:spcPts val="1200"/>
              </a:spcBef>
            </a:pPr>
            <a:r>
              <a:rPr lang="en-US" altLang="en-US" dirty="0">
                <a:latin typeface="Oracle Sans" panose="020B0503020204020204" pitchFamily="34" charset="0"/>
                <a:cs typeface="Oracle Sans" panose="020B0503020204020204" pitchFamily="34" charset="0"/>
              </a:rPr>
              <a:t>High network latency</a:t>
            </a:r>
          </a:p>
          <a:p>
            <a:pPr lvl="2">
              <a:spcBef>
                <a:spcPts val="1200"/>
              </a:spcBef>
            </a:pPr>
            <a:r>
              <a:rPr lang="en-US" altLang="en-US" dirty="0">
                <a:latin typeface="Oracle Sans" panose="020B0503020204020204" pitchFamily="34" charset="0"/>
                <a:cs typeface="Oracle Sans" panose="020B0503020204020204" pitchFamily="34" charset="0"/>
              </a:rPr>
              <a:t>Limited bandwidth</a:t>
            </a:r>
          </a:p>
          <a:p>
            <a:pPr lvl="1">
              <a:spcBef>
                <a:spcPts val="1200"/>
              </a:spcBef>
            </a:pPr>
            <a:r>
              <a:rPr lang="en-US" altLang="en-US" dirty="0">
                <a:latin typeface="Oracle Sans" panose="020B0503020204020204" pitchFamily="34" charset="0"/>
                <a:cs typeface="Oracle Sans" panose="020B0503020204020204" pitchFamily="34" charset="0"/>
              </a:rPr>
              <a:t>Queries on the standby database need to return current results and/or be within an established service level.</a:t>
            </a:r>
          </a:p>
          <a:p>
            <a:pPr lvl="1">
              <a:spcBef>
                <a:spcPts val="1200"/>
              </a:spcBef>
            </a:pPr>
            <a:r>
              <a:rPr lang="en-US" altLang="en-US" dirty="0">
                <a:latin typeface="Oracle Sans" panose="020B0503020204020204" pitchFamily="34" charset="0"/>
                <a:cs typeface="Oracle Sans" panose="020B0503020204020204" pitchFamily="34" charset="0"/>
              </a:rPr>
              <a:t>Ways to “manage” the standby database lag and take necessary action:</a:t>
            </a:r>
          </a:p>
          <a:p>
            <a:pPr lvl="2">
              <a:spcBef>
                <a:spcPts val="1200"/>
              </a:spcBef>
            </a:pPr>
            <a:r>
              <a:rPr lang="en-US" altLang="en-US" dirty="0">
                <a:latin typeface="Oracle Sans" panose="020B0503020204020204" pitchFamily="34" charset="0"/>
                <a:cs typeface="Oracle Sans" panose="020B0503020204020204" pitchFamily="34" charset="0"/>
              </a:rPr>
              <a:t>Configure Data Guard with a maximum data lag that will trigger an error when it is exceeded.</a:t>
            </a:r>
          </a:p>
          <a:p>
            <a:pPr lvl="2">
              <a:spcBef>
                <a:spcPts val="1200"/>
              </a:spcBef>
            </a:pPr>
            <a:r>
              <a:rPr lang="en-US" altLang="en-US" dirty="0">
                <a:latin typeface="Oracle Sans" panose="020B0503020204020204" pitchFamily="34" charset="0"/>
                <a:cs typeface="Oracle Sans" panose="020B0503020204020204" pitchFamily="34" charset="0"/>
              </a:rPr>
              <a:t>Monitor the Redo Apply lag and take action when the lag is unacceptable.</a:t>
            </a:r>
          </a:p>
        </p:txBody>
      </p:sp>
    </p:spTree>
    <p:custDataLst>
      <p:tags r:id="rId1"/>
    </p:custDataLst>
    <p:extLst>
      <p:ext uri="{BB962C8B-B14F-4D97-AF65-F5344CB8AC3E}">
        <p14:creationId xmlns:p14="http://schemas.microsoft.com/office/powerpoint/2010/main" val="1111944484"/>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7AAAFBF6-1012-45DB-830F-FBD3413F0622}"/>
              </a:ext>
            </a:extLst>
          </p:cNvPr>
          <p:cNvSpPr>
            <a:spLocks noGrp="1" noChangeArrowheads="1"/>
          </p:cNvSpPr>
          <p:nvPr>
            <p:ph type="title"/>
          </p:nvPr>
        </p:nvSpPr>
        <p:spPr>
          <a:xfrm>
            <a:off x="933451" y="657672"/>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Monitoring Apply Lag: </a:t>
            </a:r>
            <a:r>
              <a:rPr lang="en-US" altLang="en-US" dirty="0">
                <a:latin typeface="Courier New" panose="02070309020205020404" pitchFamily="49" charset="0"/>
                <a:cs typeface="Courier New" panose="02070309020205020404" pitchFamily="49" charset="0"/>
              </a:rPr>
              <a:t>V$DATAGUARD_STATS</a:t>
            </a:r>
          </a:p>
        </p:txBody>
      </p:sp>
      <p:sp>
        <p:nvSpPr>
          <p:cNvPr id="11267" name="Rectangle 3">
            <a:extLst>
              <a:ext uri="{FF2B5EF4-FFF2-40B4-BE49-F238E27FC236}">
                <a16:creationId xmlns="" xmlns:a16="http://schemas.microsoft.com/office/drawing/2014/main" id="{09344E80-3362-4CF2-8078-01D2197762F9}"/>
              </a:ext>
            </a:extLst>
          </p:cNvPr>
          <p:cNvSpPr>
            <a:spLocks noGrp="1" noChangeArrowheads="1"/>
          </p:cNvSpPr>
          <p:nvPr>
            <p:ph idx="1"/>
          </p:nvPr>
        </p:nvSpPr>
        <p:spPr>
          <a:xfrm>
            <a:off x="933451" y="2272710"/>
            <a:ext cx="16421100" cy="287219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i="1" dirty="0">
                <a:latin typeface="Oracle Sans" panose="020B0503020204020204" pitchFamily="34" charset="0"/>
                <a:cs typeface="Oracle Sans" panose="020B0503020204020204" pitchFamily="34" charset="0"/>
              </a:rPr>
              <a:t>Apply lag</a:t>
            </a:r>
            <a:r>
              <a:rPr lang="en-US" altLang="en-US" dirty="0">
                <a:latin typeface="Oracle Sans" panose="020B0503020204020204" pitchFamily="34" charset="0"/>
                <a:cs typeface="Oracle Sans" panose="020B0503020204020204" pitchFamily="34" charset="0"/>
              </a:rPr>
              <a:t>: This is the difference, in elapsed time, between when the last applied change became visible on the standby and when that same change was first visible on the primary.</a:t>
            </a: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apply</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lag</a:t>
            </a:r>
            <a:r>
              <a:rPr lang="en-US" altLang="en-US" dirty="0">
                <a:latin typeface="Oracle Sans" panose="020B0503020204020204" pitchFamily="34" charset="0"/>
                <a:cs typeface="Oracle Sans" panose="020B0503020204020204" pitchFamily="34" charset="0"/>
              </a:rPr>
              <a:t> row of the </a:t>
            </a:r>
            <a:r>
              <a:rPr lang="en-US" altLang="en-US" dirty="0">
                <a:latin typeface="Courier New" panose="02070309020205020404" pitchFamily="49" charset="0"/>
                <a:cs typeface="Oracle Sans" panose="020B0503020204020204" pitchFamily="34" charset="0"/>
              </a:rPr>
              <a:t>V$DATAGUARD_STATS</a:t>
            </a:r>
            <a:r>
              <a:rPr lang="en-US" altLang="en-US" dirty="0">
                <a:latin typeface="Oracle Sans" panose="020B0503020204020204" pitchFamily="34" charset="0"/>
                <a:cs typeface="Oracle Sans" panose="020B0503020204020204" pitchFamily="34" charset="0"/>
              </a:rPr>
              <a:t> view reflects statistics that are computed periodically and to the nearest second.</a:t>
            </a:r>
          </a:p>
        </p:txBody>
      </p:sp>
      <p:sp>
        <p:nvSpPr>
          <p:cNvPr id="11268" name="Rectangle 4">
            <a:extLst>
              <a:ext uri="{FF2B5EF4-FFF2-40B4-BE49-F238E27FC236}">
                <a16:creationId xmlns="" xmlns:a16="http://schemas.microsoft.com/office/drawing/2014/main" id="{ACDDE30D-9BCD-42F9-AA9A-6F7D0CE1453C}"/>
              </a:ext>
            </a:extLst>
          </p:cNvPr>
          <p:cNvSpPr>
            <a:spLocks noChangeArrowheads="1"/>
          </p:cNvSpPr>
          <p:nvPr/>
        </p:nvSpPr>
        <p:spPr bwMode="gray">
          <a:xfrm>
            <a:off x="1851026" y="5515433"/>
            <a:ext cx="14585950" cy="2828467"/>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name, value, datum_time, time_computed </a:t>
            </a:r>
          </a:p>
          <a:p>
            <a:r>
              <a:rPr lang="en-US" altLang="en-US" sz="2600" b="1" dirty="0">
                <a:latin typeface="Courier New" panose="02070309020205020404" pitchFamily="49" charset="0"/>
                <a:cs typeface="Oracle Sans" panose="020B0503020204020204" pitchFamily="34" charset="0"/>
              </a:rPr>
              <a:t>  2&gt; FROM v$dataguard_stats </a:t>
            </a:r>
          </a:p>
          <a:p>
            <a:r>
              <a:rPr lang="en-US" altLang="en-US" sz="2600" b="1" dirty="0">
                <a:latin typeface="Courier New" panose="02070309020205020404" pitchFamily="49" charset="0"/>
                <a:cs typeface="Oracle Sans" panose="020B0503020204020204" pitchFamily="34" charset="0"/>
              </a:rPr>
              <a:t>  3&gt; WHERE name like 'apply lag';</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NAME       VALUE          DATUM_TIME            TIME_COMPUTED</a:t>
            </a:r>
          </a:p>
          <a:p>
            <a:r>
              <a:rPr lang="en-US" altLang="en-US" sz="2600" b="1" dirty="0">
                <a:latin typeface="Courier New" panose="02070309020205020404" pitchFamily="49" charset="0"/>
                <a:cs typeface="Oracle Sans" panose="020B0503020204020204" pitchFamily="34" charset="0"/>
              </a:rPr>
              <a:t>---------  -------------  --------------------  --------------------</a:t>
            </a:r>
          </a:p>
          <a:p>
            <a:r>
              <a:rPr lang="en-US" altLang="en-US" sz="2600" b="1" dirty="0">
                <a:latin typeface="Courier New" panose="02070309020205020404" pitchFamily="49" charset="0"/>
                <a:cs typeface="Oracle Sans" panose="020B0503020204020204" pitchFamily="34" charset="0"/>
              </a:rPr>
              <a:t>apply lag  +00 00:00:00   27-MAY-2019 08:54:16  27-MAY-2019 08:54:17</a:t>
            </a:r>
          </a:p>
        </p:txBody>
      </p:sp>
    </p:spTree>
    <p:custDataLst>
      <p:tags r:id="rId1"/>
    </p:custDataLst>
    <p:extLst>
      <p:ext uri="{BB962C8B-B14F-4D97-AF65-F5344CB8AC3E}">
        <p14:creationId xmlns:p14="http://schemas.microsoft.com/office/powerpoint/2010/main" val="2425936096"/>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919946AE-5CC5-4F6E-83C8-BA491D929C7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Monitoring Apply Lag: </a:t>
            </a:r>
            <a:r>
              <a:rPr lang="en-US" altLang="en-US" dirty="0">
                <a:latin typeface="Courier New" panose="02070309020205020404" pitchFamily="49" charset="0"/>
                <a:cs typeface="Courier New" panose="02070309020205020404" pitchFamily="49" charset="0"/>
              </a:rPr>
              <a:t>V$STANDBY_EVENT_HISTOGRAM</a:t>
            </a:r>
          </a:p>
        </p:txBody>
      </p:sp>
      <p:sp>
        <p:nvSpPr>
          <p:cNvPr id="12291" name="Rectangle 3">
            <a:extLst>
              <a:ext uri="{FF2B5EF4-FFF2-40B4-BE49-F238E27FC236}">
                <a16:creationId xmlns="" xmlns:a16="http://schemas.microsoft.com/office/drawing/2014/main" id="{10DD69F7-2AF2-4B12-868A-C2C1D3444865}"/>
              </a:ext>
            </a:extLst>
          </p:cNvPr>
          <p:cNvSpPr>
            <a:spLocks noGrp="1" noChangeArrowheads="1"/>
          </p:cNvSpPr>
          <p:nvPr>
            <p:ph idx="1"/>
          </p:nvPr>
        </p:nvSpPr>
        <p:spPr>
          <a:xfrm>
            <a:off x="933451" y="2688032"/>
            <a:ext cx="16421100" cy="248439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View the histogram of apply lag on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Assess the value for </a:t>
            </a:r>
            <a:r>
              <a:rPr lang="en-US" altLang="en-US" dirty="0">
                <a:latin typeface="Courier New" panose="02070309020205020404" pitchFamily="49" charset="0"/>
                <a:cs typeface="Oracle Sans" panose="020B0503020204020204" pitchFamily="34" charset="0"/>
              </a:rPr>
              <a:t>STANDBY_MAX_DATA_DELAY</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Focus on periods of time when the apply lag exceeds desired levels so that the issue can be resolved.</a:t>
            </a:r>
          </a:p>
        </p:txBody>
      </p:sp>
      <p:sp>
        <p:nvSpPr>
          <p:cNvPr id="12292" name="Rectangle 5">
            <a:extLst>
              <a:ext uri="{FF2B5EF4-FFF2-40B4-BE49-F238E27FC236}">
                <a16:creationId xmlns="" xmlns:a16="http://schemas.microsoft.com/office/drawing/2014/main" id="{A2E35BE3-20F9-4A85-8DD6-E198D51673F3}"/>
              </a:ext>
            </a:extLst>
          </p:cNvPr>
          <p:cNvSpPr>
            <a:spLocks noChangeArrowheads="1"/>
          </p:cNvSpPr>
          <p:nvPr/>
        </p:nvSpPr>
        <p:spPr bwMode="gray">
          <a:xfrm>
            <a:off x="1771650" y="5246594"/>
            <a:ext cx="14611350" cy="4613571"/>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SQL&gt; SELECT * FROM V$STANDBY_EVENT_HISTOGRAM </a:t>
            </a:r>
          </a:p>
          <a:p>
            <a:r>
              <a:rPr lang="en-US" altLang="en-US" sz="2400" b="1" dirty="0">
                <a:latin typeface="Courier New" panose="02070309020205020404" pitchFamily="49" charset="0"/>
                <a:cs typeface="Oracle Sans" panose="020B0503020204020204" pitchFamily="34" charset="0"/>
              </a:rPr>
              <a:t>2&gt; WHERE NAME = 'apply lag' AND COUNT &gt; 0;</a:t>
            </a:r>
          </a:p>
          <a:p>
            <a:endParaRPr lang="en-US" altLang="en-US" sz="1400"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NAME             TIME       UNIT         COUNT        LAST_TIME_UPDATED</a:t>
            </a:r>
          </a:p>
          <a:p>
            <a:r>
              <a:rPr lang="en-US" altLang="en-US" sz="2400" b="1" dirty="0">
                <a:latin typeface="Courier New" panose="02070309020205020404" pitchFamily="49" charset="0"/>
                <a:cs typeface="Oracle Sans" panose="020B0503020204020204" pitchFamily="34" charset="0"/>
              </a:rPr>
              <a:t>---------     ---------   --------    -----------    ------------------------</a:t>
            </a:r>
          </a:p>
          <a:p>
            <a:r>
              <a:rPr lang="en-US" altLang="en-US" sz="2400" b="1" dirty="0">
                <a:latin typeface="Courier New" panose="02070309020205020404" pitchFamily="49" charset="0"/>
                <a:cs typeface="Oracle Sans" panose="020B0503020204020204" pitchFamily="34" charset="0"/>
              </a:rPr>
              <a:t>apply lag         0        seconds        79681          06/18/2019 10:05:00</a:t>
            </a:r>
          </a:p>
          <a:p>
            <a:r>
              <a:rPr lang="en-US" altLang="en-US" sz="2400" b="1" dirty="0">
                <a:latin typeface="Courier New" panose="02070309020205020404" pitchFamily="49" charset="0"/>
                <a:cs typeface="Oracle Sans" panose="020B0503020204020204" pitchFamily="34" charset="0"/>
              </a:rPr>
              <a:t>apply lag         1        seconds         1006          06/18/2019 10:03:56</a:t>
            </a:r>
          </a:p>
          <a:p>
            <a:r>
              <a:rPr lang="en-US" altLang="en-US" sz="2400" b="1" dirty="0">
                <a:latin typeface="Courier New" panose="02070309020205020404" pitchFamily="49" charset="0"/>
                <a:cs typeface="Oracle Sans" panose="020B0503020204020204" pitchFamily="34" charset="0"/>
              </a:rPr>
              <a:t>apply lag         2        seconds           96          06/18/2019 09:51:06</a:t>
            </a:r>
          </a:p>
          <a:p>
            <a:r>
              <a:rPr lang="en-US" altLang="en-US" sz="2400" b="1" dirty="0">
                <a:latin typeface="Courier New" panose="02070309020205020404" pitchFamily="49" charset="0"/>
                <a:cs typeface="Oracle Sans" panose="020B0503020204020204" pitchFamily="34" charset="0"/>
              </a:rPr>
              <a:t>apply lag         3        seconds            4          06/18/2019 04:12:32</a:t>
            </a:r>
          </a:p>
          <a:p>
            <a:r>
              <a:rPr lang="en-US" altLang="en-US" sz="2400" b="1" dirty="0">
                <a:latin typeface="Courier New" panose="02070309020205020404" pitchFamily="49" charset="0"/>
                <a:cs typeface="Oracle Sans" panose="020B0503020204020204" pitchFamily="34" charset="0"/>
              </a:rPr>
              <a:t>apply lag         4        seconds            1          06/17/2019 11:43:51</a:t>
            </a:r>
          </a:p>
          <a:p>
            <a:r>
              <a:rPr lang="en-US" altLang="en-US" sz="2400" b="1" dirty="0">
                <a:latin typeface="Courier New" panose="02070309020205020404" pitchFamily="49" charset="0"/>
                <a:cs typeface="Oracle Sans" panose="020B0503020204020204" pitchFamily="34" charset="0"/>
              </a:rPr>
              <a:t>apply lag         5        seconds            1          06/17/2019 11:43:52</a:t>
            </a:r>
          </a:p>
          <a:p>
            <a:endParaRPr lang="en-US" altLang="en-US"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6 rows selected</a:t>
            </a:r>
          </a:p>
        </p:txBody>
      </p:sp>
    </p:spTree>
    <p:custDataLst>
      <p:tags r:id="rId1"/>
    </p:custDataLst>
    <p:extLst>
      <p:ext uri="{BB962C8B-B14F-4D97-AF65-F5344CB8AC3E}">
        <p14:creationId xmlns:p14="http://schemas.microsoft.com/office/powerpoint/2010/main" val="3219314311"/>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5D2F8F5D-6F04-4488-9211-B3BD3A8B200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Allowed Staleness of Standby Query Data</a:t>
            </a:r>
          </a:p>
        </p:txBody>
      </p:sp>
      <p:sp>
        <p:nvSpPr>
          <p:cNvPr id="13315" name="Rectangle 3">
            <a:extLst>
              <a:ext uri="{FF2B5EF4-FFF2-40B4-BE49-F238E27FC236}">
                <a16:creationId xmlns="" xmlns:a16="http://schemas.microsoft.com/office/drawing/2014/main" id="{A58DCB36-AA4A-4830-B8A3-2543A1B8AC54}"/>
              </a:ext>
            </a:extLst>
          </p:cNvPr>
          <p:cNvSpPr>
            <a:spLocks noGrp="1" noChangeArrowheads="1"/>
          </p:cNvSpPr>
          <p:nvPr>
            <p:ph idx="1"/>
          </p:nvPr>
        </p:nvSpPr>
        <p:spPr>
          <a:xfrm>
            <a:off x="933451" y="2272710"/>
            <a:ext cx="16421100" cy="545424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STANDBY_MAX_DATA_DELAY</a:t>
            </a:r>
            <a:r>
              <a:rPr lang="en-US" altLang="en-US" dirty="0">
                <a:latin typeface="Oracle Sans" panose="020B0503020204020204" pitchFamily="34" charset="0"/>
                <a:cs typeface="Oracle Sans" panose="020B0503020204020204" pitchFamily="34" charset="0"/>
              </a:rPr>
              <a:t> session parameter specifies a session-specific limit for the amount of time (in seconds) allowed to elapse between when changes are committed on the primary and when those same changes can be queried on the standby database.</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If the limit is exceeded, an error message is returned:</a:t>
            </a:r>
          </a:p>
          <a:p>
            <a:pPr lvl="1">
              <a:buNone/>
            </a:pPr>
            <a:r>
              <a:rPr lang="en-US" altLang="en-US" dirty="0">
                <a:latin typeface="Oracle Sans" panose="020B0503020204020204" pitchFamily="34" charset="0"/>
                <a:cs typeface="Oracle Sans" panose="020B0503020204020204" pitchFamily="34" charset="0"/>
              </a:rPr>
              <a:t>	</a:t>
            </a:r>
            <a:r>
              <a:rPr lang="en-US" altLang="en-US" sz="2700" dirty="0">
                <a:latin typeface="Courier New" panose="02070309020205020404" pitchFamily="49" charset="0"/>
                <a:cs typeface="Oracle Sans" panose="020B0503020204020204" pitchFamily="34" charset="0"/>
              </a:rPr>
              <a:t>ORA-3172 STANDBY_MAX_DATA_DELAY has been exceeded</a:t>
            </a:r>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This setting is ignored for the </a:t>
            </a:r>
            <a:r>
              <a:rPr lang="en-US" altLang="en-US" dirty="0">
                <a:latin typeface="Courier New" panose="02070309020205020404" pitchFamily="49" charset="0"/>
                <a:cs typeface="Oracle Sans" panose="020B0503020204020204" pitchFamily="34" charset="0"/>
              </a:rPr>
              <a:t>SYS</a:t>
            </a:r>
            <a:r>
              <a:rPr lang="en-US" altLang="en-US" dirty="0">
                <a:latin typeface="Oracle Sans" panose="020B0503020204020204" pitchFamily="34" charset="0"/>
                <a:cs typeface="Oracle Sans" panose="020B0503020204020204" pitchFamily="34" charset="0"/>
              </a:rPr>
              <a:t> user.</a:t>
            </a:r>
          </a:p>
        </p:txBody>
      </p:sp>
      <p:sp>
        <p:nvSpPr>
          <p:cNvPr id="13316" name="Rectangle 4">
            <a:extLst>
              <a:ext uri="{FF2B5EF4-FFF2-40B4-BE49-F238E27FC236}">
                <a16:creationId xmlns="" xmlns:a16="http://schemas.microsoft.com/office/drawing/2014/main" id="{EB3B9745-E245-4B34-84DE-AAADBA979984}"/>
              </a:ext>
            </a:extLst>
          </p:cNvPr>
          <p:cNvSpPr>
            <a:spLocks noChangeArrowheads="1"/>
          </p:cNvSpPr>
          <p:nvPr/>
        </p:nvSpPr>
        <p:spPr bwMode="gray">
          <a:xfrm>
            <a:off x="1815353" y="4581525"/>
            <a:ext cx="11849100" cy="1323975"/>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ALTER SESSION </a:t>
            </a:r>
          </a:p>
          <a:p>
            <a:r>
              <a:rPr lang="en-US" altLang="en-US" sz="3000" b="1" dirty="0">
                <a:latin typeface="Courier New" panose="02070309020205020404" pitchFamily="49" charset="0"/>
                <a:cs typeface="Oracle Sans" panose="020B0503020204020204" pitchFamily="34" charset="0"/>
              </a:rPr>
              <a:t>SET STANDBY_MAX_DATA_DELAY = {INTEGER|NONE}</a:t>
            </a:r>
            <a:endParaRPr lang="en-US" altLang="en-US" sz="3000" b="1" i="1" dirty="0">
              <a:solidFill>
                <a:srgbClr val="0000FF"/>
              </a:solidFill>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037975408"/>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8BA0175D-1D9F-462B-AFD1-DC200DA026B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Configuring Zero Lag Between the Primary and </a:t>
            </a:r>
            <a:br>
              <a:rPr lang="en-US" altLang="en-US" dirty="0">
                <a:latin typeface="+mj-lt"/>
              </a:rPr>
            </a:br>
            <a:r>
              <a:rPr lang="en-US" altLang="en-US" dirty="0">
                <a:latin typeface="+mj-lt"/>
              </a:rPr>
              <a:t>Standby Databases</a:t>
            </a:r>
          </a:p>
        </p:txBody>
      </p:sp>
      <p:sp>
        <p:nvSpPr>
          <p:cNvPr id="14339" name="Rectangle 3">
            <a:extLst>
              <a:ext uri="{FF2B5EF4-FFF2-40B4-BE49-F238E27FC236}">
                <a16:creationId xmlns="" xmlns:a16="http://schemas.microsoft.com/office/drawing/2014/main" id="{F09F580A-D880-4BE6-B446-9E63C67C0938}"/>
              </a:ext>
            </a:extLst>
          </p:cNvPr>
          <p:cNvSpPr>
            <a:spLocks noGrp="1" noChangeArrowheads="1"/>
          </p:cNvSpPr>
          <p:nvPr>
            <p:ph idx="1"/>
          </p:nvPr>
        </p:nvSpPr>
        <p:spPr>
          <a:xfrm>
            <a:off x="933451" y="2285780"/>
            <a:ext cx="16421100" cy="704872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600"/>
              </a:spcBef>
            </a:pPr>
            <a:r>
              <a:rPr lang="en-US" altLang="en-US" dirty="0">
                <a:latin typeface="Oracle Sans" panose="020B0503020204020204" pitchFamily="34" charset="0"/>
                <a:cs typeface="Oracle Sans" panose="020B0503020204020204" pitchFamily="34" charset="0"/>
              </a:rPr>
              <a:t>Certain applications have zero tolerance for any lag.</a:t>
            </a:r>
          </a:p>
          <a:p>
            <a:pPr lvl="1">
              <a:spcBef>
                <a:spcPts val="600"/>
              </a:spcBef>
            </a:pPr>
            <a:r>
              <a:rPr lang="en-US" altLang="en-US" dirty="0">
                <a:latin typeface="Oracle Sans" panose="020B0503020204020204" pitchFamily="34" charset="0"/>
                <a:cs typeface="Oracle Sans" panose="020B0503020204020204" pitchFamily="34" charset="0"/>
              </a:rPr>
              <a:t>A query on the standby database must return the same result as if it were executed on the primary database.</a:t>
            </a:r>
          </a:p>
          <a:p>
            <a:pPr lvl="1">
              <a:spcBef>
                <a:spcPts val="600"/>
              </a:spcBef>
            </a:pPr>
            <a:r>
              <a:rPr lang="en-US" altLang="en-US" dirty="0">
                <a:latin typeface="Oracle Sans" panose="020B0503020204020204" pitchFamily="34" charset="0"/>
                <a:cs typeface="Oracle Sans" panose="020B0503020204020204" pitchFamily="34" charset="0"/>
              </a:rPr>
              <a:t>Enforce by setting </a:t>
            </a:r>
            <a:r>
              <a:rPr lang="en-US" altLang="en-US" dirty="0">
                <a:latin typeface="Courier New" panose="02070309020205020404" pitchFamily="49" charset="0"/>
                <a:cs typeface="Oracle Sans" panose="020B0503020204020204" pitchFamily="34" charset="0"/>
              </a:rPr>
              <a:t>STANDBY_MAX_DATA_DELAY</a:t>
            </a:r>
            <a:r>
              <a:rPr lang="en-US" altLang="en-US" dirty="0">
                <a:latin typeface="Oracle Sans" panose="020B0503020204020204" pitchFamily="34" charset="0"/>
                <a:cs typeface="Oracle Sans" panose="020B0503020204020204" pitchFamily="34" charset="0"/>
              </a:rPr>
              <a:t> to </a:t>
            </a:r>
            <a:r>
              <a:rPr lang="en-US" altLang="en-US" dirty="0">
                <a:latin typeface="Courier New" panose="02070309020205020404" pitchFamily="49" charset="0"/>
                <a:cs typeface="Oracle Sans" panose="020B0503020204020204" pitchFamily="34" charset="0"/>
              </a:rPr>
              <a:t>0</a:t>
            </a:r>
            <a:r>
              <a:rPr lang="en-US" altLang="en-US" dirty="0">
                <a:latin typeface="Oracle Sans" panose="020B0503020204020204" pitchFamily="34" charset="0"/>
                <a:cs typeface="Oracle Sans" panose="020B0503020204020204" pitchFamily="34" charset="0"/>
              </a:rPr>
              <a:t>.</a:t>
            </a:r>
          </a:p>
          <a:p>
            <a:pPr lvl="1">
              <a:spcBef>
                <a:spcPts val="600"/>
              </a:spcBef>
            </a:pPr>
            <a:r>
              <a:rPr lang="en-US" altLang="en-US" dirty="0">
                <a:latin typeface="Oracle Sans" panose="020B0503020204020204" pitchFamily="34" charset="0"/>
                <a:cs typeface="Oracle Sans" panose="020B0503020204020204" pitchFamily="34" charset="0"/>
              </a:rPr>
              <a:t>The standby database must have advanced to a value equal to that of the current SCN on the primary database at the time the query was issued.</a:t>
            </a:r>
          </a:p>
          <a:p>
            <a:pPr lvl="1">
              <a:spcBef>
                <a:spcPts val="600"/>
              </a:spcBef>
            </a:pPr>
            <a:r>
              <a:rPr lang="en-US" altLang="en-US" dirty="0">
                <a:latin typeface="Oracle Sans" panose="020B0503020204020204" pitchFamily="34" charset="0"/>
                <a:cs typeface="Oracle Sans" panose="020B0503020204020204" pitchFamily="34" charset="0"/>
              </a:rPr>
              <a:t>Results are guaranteed to be the same as the primary database; otherwise, an </a:t>
            </a:r>
            <a:br>
              <a:rPr lang="en-US" altLang="en-US" dirty="0">
                <a:latin typeface="Oracle Sans" panose="020B0503020204020204" pitchFamily="34" charset="0"/>
                <a:cs typeface="Oracle Sans" panose="020B0503020204020204" pitchFamily="34" charset="0"/>
              </a:rPr>
            </a:br>
            <a:r>
              <a:rPr lang="en-US" altLang="en-US" dirty="0">
                <a:latin typeface="Courier New" panose="02070309020205020404" pitchFamily="49" charset="0"/>
                <a:cs typeface="Oracle Sans" panose="020B0503020204020204" pitchFamily="34" charset="0"/>
              </a:rPr>
              <a:t>ORA-3172</a:t>
            </a:r>
            <a:r>
              <a:rPr lang="en-US" altLang="en-US" dirty="0">
                <a:latin typeface="Oracle Sans" panose="020B0503020204020204" pitchFamily="34" charset="0"/>
                <a:cs typeface="Oracle Sans" panose="020B0503020204020204" pitchFamily="34" charset="0"/>
              </a:rPr>
              <a:t> error is returned.</a:t>
            </a:r>
            <a:endParaRPr lang="en-US" altLang="en-US" i="1" dirty="0">
              <a:latin typeface="Oracle Sans" panose="020B0503020204020204" pitchFamily="34" charset="0"/>
              <a:cs typeface="Oracle Sans" panose="020B0503020204020204" pitchFamily="34" charset="0"/>
            </a:endParaRPr>
          </a:p>
          <a:p>
            <a:pPr lvl="1">
              <a:spcBef>
                <a:spcPts val="600"/>
              </a:spcBef>
            </a:pPr>
            <a:r>
              <a:rPr lang="en-US" altLang="en-US" dirty="0">
                <a:latin typeface="Oracle Sans" panose="020B0503020204020204" pitchFamily="34" charset="0"/>
                <a:cs typeface="Oracle Sans" panose="020B0503020204020204" pitchFamily="34" charset="0"/>
              </a:rPr>
              <a:t>The primary database must operate in maximum availability or maximum protection mode.</a:t>
            </a:r>
          </a:p>
          <a:p>
            <a:pPr lvl="1">
              <a:spcBef>
                <a:spcPts val="600"/>
              </a:spcBef>
            </a:pP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must be specified for redo transport.</a:t>
            </a:r>
          </a:p>
          <a:p>
            <a:pPr lvl="1">
              <a:spcBef>
                <a:spcPts val="600"/>
              </a:spcBef>
            </a:pPr>
            <a:r>
              <a:rPr lang="en-US" altLang="en-US" dirty="0">
                <a:latin typeface="Oracle Sans" panose="020B0503020204020204" pitchFamily="34" charset="0"/>
                <a:cs typeface="Oracle Sans" panose="020B0503020204020204" pitchFamily="34" charset="0"/>
              </a:rPr>
              <a:t>Real-time query must be enabled.</a:t>
            </a:r>
          </a:p>
        </p:txBody>
      </p:sp>
    </p:spTree>
    <p:custDataLst>
      <p:tags r:id="rId1"/>
    </p:custDataLst>
    <p:extLst>
      <p:ext uri="{BB962C8B-B14F-4D97-AF65-F5344CB8AC3E}">
        <p14:creationId xmlns:p14="http://schemas.microsoft.com/office/powerpoint/2010/main" val="3300633055"/>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Setting </a:t>
            </a:r>
            <a:r>
              <a:rPr lang="en-US" dirty="0" smtClean="0">
                <a:solidFill>
                  <a:srgbClr val="312D2A"/>
                </a:solidFill>
                <a:latin typeface="Courier New" panose="02070309020205020404" pitchFamily="49" charset="0"/>
                <a:cs typeface="Courier New" panose="02070309020205020404" pitchFamily="49" charset="0"/>
              </a:rPr>
              <a:t>STANDBY_MAX_DATA_DELAY</a:t>
            </a:r>
            <a:r>
              <a:rPr lang="en-US" dirty="0" smtClean="0">
                <a:solidFill>
                  <a:srgbClr val="312D2A"/>
                </a:solidFill>
                <a:latin typeface="Georgia" panose="02040502050405020303" pitchFamily="18" charset="0"/>
              </a:rPr>
              <a:t> by </a:t>
            </a:r>
            <a:r>
              <a:rPr lang="en-US" dirty="0">
                <a:solidFill>
                  <a:srgbClr val="312D2A"/>
                </a:solidFill>
                <a:latin typeface="Georgia" panose="02040502050405020303" pitchFamily="18" charset="0"/>
              </a:rPr>
              <a:t>Using an </a:t>
            </a:r>
            <a:r>
              <a:rPr lang="en-US" dirty="0">
                <a:solidFill>
                  <a:srgbClr val="312D2A"/>
                </a:solidFill>
                <a:latin typeface="Courier New" panose="02070309020205020404" pitchFamily="49" charset="0"/>
                <a:cs typeface="Courier New" panose="02070309020205020404" pitchFamily="49" charset="0"/>
              </a:rPr>
              <a:t>AFTER </a:t>
            </a:r>
            <a:r>
              <a:rPr lang="en-US" dirty="0" smtClean="0">
                <a:solidFill>
                  <a:srgbClr val="312D2A"/>
                </a:solidFill>
                <a:latin typeface="Courier New" panose="02070309020205020404" pitchFamily="49" charset="0"/>
                <a:cs typeface="Courier New" panose="02070309020205020404" pitchFamily="49" charset="0"/>
              </a:rPr>
              <a:t>LOGON</a:t>
            </a:r>
            <a:r>
              <a:rPr lang="en-US" dirty="0" smtClean="0">
                <a:solidFill>
                  <a:srgbClr val="312D2A"/>
                </a:solidFill>
                <a:latin typeface="Georgia" panose="02040502050405020303" pitchFamily="18" charset="0"/>
              </a:rPr>
              <a:t> Trigger</a:t>
            </a:r>
            <a:r>
              <a:rPr lang="en-US" altLang="en-US" dirty="0"/>
              <a:t/>
            </a:r>
            <a:br>
              <a:rPr lang="en-US" altLang="en-US" dirty="0"/>
            </a:br>
            <a:endParaRPr lang="en-US" dirty="0"/>
          </a:p>
        </p:txBody>
      </p:sp>
      <p:sp>
        <p:nvSpPr>
          <p:cNvPr id="15363" name="Rectangle 3">
            <a:extLst>
              <a:ext uri="{FF2B5EF4-FFF2-40B4-BE49-F238E27FC236}">
                <a16:creationId xmlns="" xmlns:a16="http://schemas.microsoft.com/office/drawing/2014/main" id="{FF49308F-C772-4DBC-8995-2C395D03F599}"/>
              </a:ext>
            </a:extLst>
          </p:cNvPr>
          <p:cNvSpPr>
            <a:spLocks noGrp="1" noChangeArrowheads="1"/>
          </p:cNvSpPr>
          <p:nvPr>
            <p:ph idx="1"/>
          </p:nvPr>
        </p:nvSpPr>
        <p:spPr>
          <a:xfrm>
            <a:off x="933451" y="2688032"/>
            <a:ext cx="16421100" cy="623157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Create an </a:t>
            </a:r>
            <a:r>
              <a:rPr lang="en-US" altLang="en-US" dirty="0">
                <a:latin typeface="Courier New" panose="02070309020205020404" pitchFamily="49" charset="0"/>
                <a:cs typeface="Oracle Sans" panose="020B0503020204020204" pitchFamily="34" charset="0"/>
              </a:rPr>
              <a:t>AFTER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LOGON</a:t>
            </a:r>
            <a:r>
              <a:rPr lang="en-US" altLang="en-US" dirty="0">
                <a:latin typeface="Oracle Sans" panose="020B0503020204020204" pitchFamily="34" charset="0"/>
                <a:cs typeface="Oracle Sans" panose="020B0503020204020204" pitchFamily="34" charset="0"/>
              </a:rPr>
              <a:t> trigger that:</a:t>
            </a:r>
          </a:p>
          <a:p>
            <a:pPr lvl="1">
              <a:spcBef>
                <a:spcPts val="1200"/>
              </a:spcBef>
            </a:pPr>
            <a:r>
              <a:rPr lang="en-US" altLang="en-US" dirty="0">
                <a:latin typeface="Oracle Sans" panose="020B0503020204020204" pitchFamily="34" charset="0"/>
                <a:cs typeface="Oracle Sans" panose="020B0503020204020204" pitchFamily="34" charset="0"/>
              </a:rPr>
              <a:t>Is </a:t>
            </a:r>
            <a:r>
              <a:rPr lang="en-US" altLang="en-US" i="1" dirty="0">
                <a:latin typeface="Oracle Sans" panose="020B0503020204020204" pitchFamily="34" charset="0"/>
                <a:cs typeface="Oracle Sans" panose="020B0503020204020204" pitchFamily="34" charset="0"/>
              </a:rPr>
              <a:t>database role–aware</a:t>
            </a:r>
          </a:p>
          <a:p>
            <a:pPr lvl="2">
              <a:spcBef>
                <a:spcPts val="1200"/>
              </a:spcBef>
            </a:pPr>
            <a:r>
              <a:rPr lang="en-US" altLang="en-US" dirty="0">
                <a:latin typeface="Oracle Sans" panose="020B0503020204020204" pitchFamily="34" charset="0"/>
                <a:cs typeface="Oracle Sans" panose="020B0503020204020204" pitchFamily="34" charset="0"/>
              </a:rPr>
              <a:t>It uses </a:t>
            </a:r>
            <a:r>
              <a:rPr lang="en-US" altLang="en-US" dirty="0">
                <a:latin typeface="Courier New" panose="02070309020205020404" pitchFamily="49" charset="0"/>
                <a:cs typeface="Oracle Sans" panose="020B0503020204020204" pitchFamily="34" charset="0"/>
              </a:rPr>
              <a:t>DATABASE_ROLE</a:t>
            </a:r>
            <a:r>
              <a:rPr lang="en-US" altLang="en-US" dirty="0">
                <a:latin typeface="Oracle Sans" panose="020B0503020204020204" pitchFamily="34" charset="0"/>
                <a:cs typeface="Oracle Sans" panose="020B0503020204020204" pitchFamily="34" charset="0"/>
              </a:rPr>
              <a:t>, a new attribute in the </a:t>
            </a:r>
            <a:r>
              <a:rPr lang="en-US" altLang="en-US" dirty="0">
                <a:latin typeface="Courier New" panose="02070309020205020404" pitchFamily="49" charset="0"/>
                <a:cs typeface="Oracle Sans" panose="020B0503020204020204" pitchFamily="34" charset="0"/>
              </a:rPr>
              <a:t>USERENV</a:t>
            </a:r>
            <a:r>
              <a:rPr lang="en-US" altLang="en-US" dirty="0">
                <a:latin typeface="Oracle Sans" panose="020B0503020204020204" pitchFamily="34" charset="0"/>
                <a:cs typeface="Oracle Sans" panose="020B0503020204020204" pitchFamily="34" charset="0"/>
              </a:rPr>
              <a:t> context.</a:t>
            </a:r>
          </a:p>
          <a:p>
            <a:pPr lvl="2">
              <a:spcBef>
                <a:spcPts val="1200"/>
              </a:spcBef>
            </a:pPr>
            <a:r>
              <a:rPr lang="en-US" altLang="en-US" dirty="0">
                <a:latin typeface="Oracle Sans" panose="020B0503020204020204" pitchFamily="34" charset="0"/>
                <a:cs typeface="Oracle Sans" panose="020B0503020204020204" pitchFamily="34" charset="0"/>
              </a:rPr>
              <a:t>SQL and PL/SQL clients can retrieve the database role programmatically using the </a:t>
            </a:r>
            <a:r>
              <a:rPr lang="en-US" altLang="en-US" dirty="0">
                <a:latin typeface="Courier New" panose="02070309020205020404" pitchFamily="49" charset="0"/>
                <a:cs typeface="Oracle Sans" panose="020B0503020204020204" pitchFamily="34" charset="0"/>
              </a:rPr>
              <a:t>SYS_CONTEXT</a:t>
            </a:r>
            <a:r>
              <a:rPr lang="en-US" altLang="en-US" dirty="0">
                <a:latin typeface="Oracle Sans" panose="020B0503020204020204" pitchFamily="34" charset="0"/>
                <a:cs typeface="Oracle Sans" panose="020B0503020204020204" pitchFamily="34" charset="0"/>
              </a:rPr>
              <a:t> function.</a:t>
            </a:r>
          </a:p>
          <a:p>
            <a:pPr lvl="2">
              <a:spcBef>
                <a:spcPts val="1200"/>
              </a:spcBef>
            </a:pPr>
            <a:r>
              <a:rPr lang="en-US" altLang="en-US" dirty="0">
                <a:latin typeface="Oracle Sans" panose="020B0503020204020204" pitchFamily="34" charset="0"/>
                <a:cs typeface="Oracle Sans" panose="020B0503020204020204" pitchFamily="34" charset="0"/>
              </a:rPr>
              <a:t>It enables you to write role-specific triggers.</a:t>
            </a:r>
          </a:p>
          <a:p>
            <a:pPr lvl="1">
              <a:spcBef>
                <a:spcPts val="1200"/>
              </a:spcBef>
            </a:pPr>
            <a:r>
              <a:rPr lang="en-US" altLang="en-US" dirty="0">
                <a:latin typeface="Oracle Sans" panose="020B0503020204020204" pitchFamily="34" charset="0"/>
                <a:cs typeface="Oracle Sans" panose="020B0503020204020204" pitchFamily="34" charset="0"/>
              </a:rPr>
              <a:t>Sets </a:t>
            </a:r>
            <a:r>
              <a:rPr lang="en-US" altLang="en-US" dirty="0">
                <a:latin typeface="Courier New" panose="02070309020205020404" pitchFamily="49" charset="0"/>
                <a:cs typeface="Oracle Sans" panose="020B0503020204020204" pitchFamily="34" charset="0"/>
              </a:rPr>
              <a:t>STANDBY_MAX_DATA_DELAY</a:t>
            </a:r>
            <a:r>
              <a:rPr lang="en-US" altLang="en-US" dirty="0">
                <a:latin typeface="Oracle Sans" panose="020B0503020204020204" pitchFamily="34" charset="0"/>
                <a:cs typeface="Oracle Sans" panose="020B0503020204020204" pitchFamily="34" charset="0"/>
              </a:rPr>
              <a:t> when the application logs on to a real-time query–enabled standby database</a:t>
            </a:r>
          </a:p>
          <a:p>
            <a:pPr lvl="1">
              <a:spcBef>
                <a:spcPts val="1200"/>
              </a:spcBef>
            </a:pPr>
            <a:r>
              <a:rPr lang="en-US" altLang="en-US" dirty="0">
                <a:latin typeface="Oracle Sans" panose="020B0503020204020204" pitchFamily="34" charset="0"/>
                <a:cs typeface="Oracle Sans" panose="020B0503020204020204" pitchFamily="34" charset="0"/>
              </a:rPr>
              <a:t>Allows for configuration of a maximum data delay without changing the application source code</a:t>
            </a:r>
          </a:p>
        </p:txBody>
      </p:sp>
    </p:spTree>
    <p:custDataLst>
      <p:tags r:id="rId1"/>
    </p:custDataLst>
    <p:extLst>
      <p:ext uri="{BB962C8B-B14F-4D97-AF65-F5344CB8AC3E}">
        <p14:creationId xmlns:p14="http://schemas.microsoft.com/office/powerpoint/2010/main" val="978237754"/>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 xmlns:a16="http://schemas.microsoft.com/office/drawing/2014/main" id="{92DA17CD-5BDE-4B76-8806-1F9CB62BF072}"/>
              </a:ext>
            </a:extLst>
          </p:cNvPr>
          <p:cNvSpPr>
            <a:spLocks noChangeArrowheads="1"/>
          </p:cNvSpPr>
          <p:nvPr/>
        </p:nvSpPr>
        <p:spPr bwMode="gray">
          <a:xfrm>
            <a:off x="2489597" y="2552700"/>
            <a:ext cx="11880056" cy="4791075"/>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CREATE OR REPLACE TRIGGER sla_logon_trigger</a:t>
            </a:r>
          </a:p>
          <a:p>
            <a:r>
              <a:rPr lang="en-US" altLang="en-US" sz="3000" b="1" dirty="0">
                <a:latin typeface="Courier New" panose="02070309020205020404" pitchFamily="49" charset="0"/>
                <a:cs typeface="Oracle Sans" panose="020B0503020204020204" pitchFamily="34" charset="0"/>
              </a:rPr>
              <a:t>   AFTER LOGON</a:t>
            </a:r>
          </a:p>
          <a:p>
            <a:r>
              <a:rPr lang="en-US" altLang="en-US" sz="3000" b="1" dirty="0">
                <a:latin typeface="Courier New" panose="02070309020205020404" pitchFamily="49" charset="0"/>
                <a:cs typeface="Oracle Sans" panose="020B0503020204020204" pitchFamily="34" charset="0"/>
              </a:rPr>
              <a:t>   ON APP.SCHEMA </a:t>
            </a:r>
          </a:p>
          <a:p>
            <a:r>
              <a:rPr lang="en-US" altLang="en-US" sz="3000" b="1" dirty="0">
                <a:latin typeface="Courier New" panose="02070309020205020404" pitchFamily="49" charset="0"/>
                <a:cs typeface="Oracle Sans" panose="020B0503020204020204" pitchFamily="34" charset="0"/>
              </a:rPr>
              <a:t>BEGIN</a:t>
            </a:r>
          </a:p>
          <a:p>
            <a:r>
              <a:rPr lang="en-US" altLang="en-US" sz="3000" b="1" dirty="0">
                <a:latin typeface="Courier New" panose="02070309020205020404" pitchFamily="49" charset="0"/>
                <a:cs typeface="Oracle Sans" panose="020B0503020204020204" pitchFamily="34" charset="0"/>
              </a:rPr>
              <a:t>   IF (SYS_CONTEXT('USERENV', 'DATABASE_ROLE') </a:t>
            </a:r>
          </a:p>
          <a:p>
            <a:r>
              <a:rPr lang="en-US" altLang="en-US" sz="3000" b="1" dirty="0">
                <a:latin typeface="Courier New" panose="02070309020205020404" pitchFamily="49" charset="0"/>
                <a:cs typeface="Oracle Sans" panose="020B0503020204020204" pitchFamily="34" charset="0"/>
              </a:rPr>
              <a:t>       IN ('PHYSICAL STANDBY')) </a:t>
            </a:r>
          </a:p>
          <a:p>
            <a:r>
              <a:rPr lang="en-US" altLang="en-US" sz="3000" b="1" dirty="0">
                <a:latin typeface="Courier New" panose="02070309020205020404" pitchFamily="49" charset="0"/>
                <a:cs typeface="Oracle Sans" panose="020B0503020204020204" pitchFamily="34" charset="0"/>
              </a:rPr>
              <a:t>   THEN execute immediate </a:t>
            </a:r>
          </a:p>
          <a:p>
            <a:r>
              <a:rPr lang="en-US" altLang="en-US" sz="3000" b="1" dirty="0">
                <a:latin typeface="Courier New" panose="02070309020205020404" pitchFamily="49" charset="0"/>
                <a:cs typeface="Oracle Sans" panose="020B0503020204020204" pitchFamily="34" charset="0"/>
              </a:rPr>
              <a:t>     'alter session set standby_max_data_delay=5';</a:t>
            </a:r>
          </a:p>
          <a:p>
            <a:r>
              <a:rPr lang="en-US" altLang="en-US" sz="3000" b="1" dirty="0">
                <a:latin typeface="Courier New" panose="02070309020205020404" pitchFamily="49" charset="0"/>
                <a:cs typeface="Oracle Sans" panose="020B0503020204020204" pitchFamily="34" charset="0"/>
              </a:rPr>
              <a:t>   ENDIF;</a:t>
            </a:r>
          </a:p>
          <a:p>
            <a:r>
              <a:rPr lang="en-US" altLang="en-US" sz="3000" b="1" dirty="0">
                <a:latin typeface="Courier New" panose="02070309020205020404" pitchFamily="49" charset="0"/>
                <a:cs typeface="Oracle Sans" panose="020B0503020204020204" pitchFamily="34" charset="0"/>
              </a:rPr>
              <a:t>END;</a:t>
            </a:r>
            <a:r>
              <a:rPr lang="en-US" altLang="en-US" sz="3000" dirty="0">
                <a:latin typeface="Courier New" panose="02070309020205020404" pitchFamily="49" charset="0"/>
                <a:cs typeface="Oracle Sans" panose="020B0503020204020204" pitchFamily="34" charset="0"/>
              </a:rPr>
              <a:t> </a:t>
            </a:r>
          </a:p>
        </p:txBody>
      </p:sp>
      <p:sp>
        <p:nvSpPr>
          <p:cNvPr id="5" name="Rectangle 2">
            <a:extLst>
              <a:ext uri="{FF2B5EF4-FFF2-40B4-BE49-F238E27FC236}">
                <a16:creationId xmlns="" xmlns:a16="http://schemas.microsoft.com/office/drawing/2014/main" id="{7B61A31C-D1D8-4F0E-B8A0-38D7DAD3A554}"/>
              </a:ext>
            </a:extLst>
          </p:cNvPr>
          <p:cNvSpPr txBox="1">
            <a:spLocks noChangeArrowheads="1"/>
          </p:cNvSpPr>
          <p:nvPr/>
        </p:nvSpPr>
        <p:spPr bwMode="auto">
          <a:xfrm>
            <a:off x="933451" y="556865"/>
            <a:ext cx="14992349"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pPr>
              <a:lnSpc>
                <a:spcPct val="90000"/>
              </a:lnSpc>
            </a:pPr>
            <a:endParaRPr lang="en-US" altLang="en-US" sz="4700" dirty="0">
              <a:latin typeface="+mj-lt"/>
            </a:endParaRPr>
          </a:p>
        </p:txBody>
      </p:sp>
      <p:sp>
        <p:nvSpPr>
          <p:cNvPr id="4" name="Title 3"/>
          <p:cNvSpPr>
            <a:spLocks noGrp="1"/>
          </p:cNvSpPr>
          <p:nvPr>
            <p:ph type="title"/>
          </p:nvPr>
        </p:nvSpPr>
        <p:spPr/>
        <p:txBody>
          <a:bodyPr/>
          <a:lstStyle/>
          <a:p>
            <a:r>
              <a:rPr lang="en-US" dirty="0">
                <a:solidFill>
                  <a:srgbClr val="312D2A"/>
                </a:solidFill>
                <a:latin typeface="Georgia" panose="02040502050405020303" pitchFamily="18" charset="0"/>
              </a:rPr>
              <a:t>Example: Setting </a:t>
            </a:r>
            <a:r>
              <a:rPr lang="en-US" dirty="0">
                <a:solidFill>
                  <a:srgbClr val="312D2A"/>
                </a:solidFill>
                <a:latin typeface="Courier New" panose="02070309020205020404" pitchFamily="49" charset="0"/>
              </a:rPr>
              <a:t>STANDBY_MAX_DATA_DELAY </a:t>
            </a:r>
            <a:r>
              <a:rPr lang="en-US" dirty="0">
                <a:solidFill>
                  <a:srgbClr val="312D2A"/>
                </a:solidFill>
                <a:latin typeface="Georgia" panose="02040502050405020303" pitchFamily="18" charset="0"/>
              </a:rPr>
              <a:t>by Using an </a:t>
            </a:r>
            <a:r>
              <a:rPr lang="en-US" dirty="0">
                <a:solidFill>
                  <a:srgbClr val="312D2A"/>
                </a:solidFill>
                <a:latin typeface="Courier New" panose="02070309020205020404" pitchFamily="49" charset="0"/>
              </a:rPr>
              <a:t>AFTER LOGON </a:t>
            </a:r>
            <a:r>
              <a:rPr lang="en-US" dirty="0">
                <a:solidFill>
                  <a:srgbClr val="312D2A"/>
                </a:solidFill>
                <a:latin typeface="Georgia" panose="02040502050405020303" pitchFamily="18" charset="0"/>
              </a:rPr>
              <a:t>Trigger</a:t>
            </a:r>
            <a:r>
              <a:rPr lang="en-US" altLang="en-US" dirty="0"/>
              <a:t/>
            </a:r>
            <a:br>
              <a:rPr lang="en-US" altLang="en-US" dirty="0"/>
            </a:br>
            <a:endParaRPr lang="en-US" dirty="0"/>
          </a:p>
        </p:txBody>
      </p:sp>
    </p:spTree>
    <p:custDataLst>
      <p:tags r:id="rId1"/>
    </p:custDataLst>
    <p:extLst>
      <p:ext uri="{BB962C8B-B14F-4D97-AF65-F5344CB8AC3E}">
        <p14:creationId xmlns:p14="http://schemas.microsoft.com/office/powerpoint/2010/main" val="160833402"/>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 xmlns:a16="http://schemas.microsoft.com/office/drawing/2014/main" id="{AA3CEB41-D965-494F-956C-625332BDB2C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Forcing Redo Apply Synchronization</a:t>
            </a:r>
          </a:p>
        </p:txBody>
      </p:sp>
      <p:sp>
        <p:nvSpPr>
          <p:cNvPr id="17411" name="Rectangle 3">
            <a:extLst>
              <a:ext uri="{FF2B5EF4-FFF2-40B4-BE49-F238E27FC236}">
                <a16:creationId xmlns="" xmlns:a16="http://schemas.microsoft.com/office/drawing/2014/main" id="{5A1CD13C-197D-458D-B76B-9B481709B445}"/>
              </a:ext>
            </a:extLst>
          </p:cNvPr>
          <p:cNvSpPr>
            <a:spLocks noGrp="1" noChangeArrowheads="1"/>
          </p:cNvSpPr>
          <p:nvPr>
            <p:ph idx="1"/>
          </p:nvPr>
        </p:nvSpPr>
        <p:spPr>
          <a:xfrm>
            <a:off x="933451" y="2272710"/>
            <a:ext cx="16421100" cy="594072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ALTER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SESSION</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WITH</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PRIMARY</a:t>
            </a:r>
            <a:r>
              <a:rPr lang="en-US" altLang="en-US" dirty="0">
                <a:latin typeface="Oracle Sans" panose="020B0503020204020204" pitchFamily="34" charset="0"/>
                <a:cs typeface="Oracle Sans" panose="020B0503020204020204" pitchFamily="34" charset="0"/>
              </a:rPr>
              <a:t> command:</a:t>
            </a:r>
          </a:p>
          <a:p>
            <a:pPr lvl="2">
              <a:spcBef>
                <a:spcPts val="1200"/>
              </a:spcBef>
            </a:pPr>
            <a:r>
              <a:rPr lang="en-US" altLang="en-US" dirty="0">
                <a:latin typeface="Oracle Sans" panose="020B0503020204020204" pitchFamily="34" charset="0"/>
                <a:cs typeface="Oracle Sans" panose="020B0503020204020204" pitchFamily="34" charset="0"/>
              </a:rPr>
              <a:t>Performs a blocking wait on the standby database upon execution</a:t>
            </a:r>
          </a:p>
          <a:p>
            <a:pPr lvl="2">
              <a:spcBef>
                <a:spcPts val="1200"/>
              </a:spcBef>
            </a:pPr>
            <a:r>
              <a:rPr lang="en-US" altLang="en-US" dirty="0">
                <a:latin typeface="Oracle Sans" panose="020B0503020204020204" pitchFamily="34" charset="0"/>
                <a:cs typeface="Oracle Sans" panose="020B0503020204020204" pitchFamily="34" charset="0"/>
              </a:rPr>
              <a:t>Blocks the application until the standby database is in sync with the primary database as of the time this command is executed</a:t>
            </a:r>
          </a:p>
          <a:p>
            <a:pPr lvl="1">
              <a:spcBef>
                <a:spcPts val="1200"/>
              </a:spcBef>
            </a:pPr>
            <a:r>
              <a:rPr lang="en-US" altLang="en-US" dirty="0">
                <a:latin typeface="Oracle Sans" panose="020B0503020204020204" pitchFamily="34" charset="0"/>
                <a:cs typeface="Oracle Sans" panose="020B0503020204020204" pitchFamily="34" charset="0"/>
              </a:rPr>
              <a:t>When the </a:t>
            </a:r>
            <a:r>
              <a:rPr lang="en-US" altLang="en-US" dirty="0">
                <a:latin typeface="Courier New" panose="02070309020205020404" pitchFamily="49" charset="0"/>
                <a:cs typeface="Oracle Sans" panose="020B0503020204020204" pitchFamily="34" charset="0"/>
              </a:rPr>
              <a:t>ALTER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SESSION</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WITH</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PRIMARY</a:t>
            </a:r>
            <a:r>
              <a:rPr lang="en-US" altLang="en-US" dirty="0">
                <a:latin typeface="Oracle Sans" panose="020B0503020204020204" pitchFamily="34" charset="0"/>
                <a:cs typeface="Oracle Sans" panose="020B0503020204020204" pitchFamily="34" charset="0"/>
              </a:rPr>
              <a:t> command returns control, the session can continue to process queries without having to wait for standby Redo Apply.</a:t>
            </a:r>
          </a:p>
          <a:p>
            <a:pPr lvl="1">
              <a:spcBef>
                <a:spcPts val="1200"/>
              </a:spcBef>
            </a:pPr>
            <a:r>
              <a:rPr lang="en-US" altLang="en-US" dirty="0">
                <a:latin typeface="Oracle Sans" panose="020B0503020204020204" pitchFamily="34" charset="0"/>
                <a:cs typeface="Oracle Sans" panose="020B0503020204020204" pitchFamily="34" charset="0"/>
              </a:rPr>
              <a:t>An </a:t>
            </a:r>
            <a:r>
              <a:rPr lang="en-US" altLang="en-US" dirty="0">
                <a:latin typeface="Courier New" panose="02070309020205020404" pitchFamily="49" charset="0"/>
                <a:cs typeface="Oracle Sans" panose="020B0503020204020204" pitchFamily="34" charset="0"/>
              </a:rPr>
              <a:t>ORA-3173</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Standby</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may</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not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be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synced</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with</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primary</a:t>
            </a:r>
            <a:r>
              <a:rPr lang="en-US" altLang="en-US" dirty="0">
                <a:latin typeface="Oracle Sans" panose="020B0503020204020204" pitchFamily="34" charset="0"/>
                <a:cs typeface="Oracle Sans" panose="020B0503020204020204" pitchFamily="34" charset="0"/>
              </a:rPr>
              <a:t> error is returned if Redo Apply is not active or is canceled before the standby database is in sync with the primary database as of the time this command is executed.</a:t>
            </a:r>
          </a:p>
        </p:txBody>
      </p:sp>
    </p:spTree>
    <p:custDataLst>
      <p:tags r:id="rId1"/>
    </p:custDataLst>
    <p:extLst>
      <p:ext uri="{BB962C8B-B14F-4D97-AF65-F5344CB8AC3E}">
        <p14:creationId xmlns:p14="http://schemas.microsoft.com/office/powerpoint/2010/main" val="78213791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3075">
            <a:extLst>
              <a:ext uri="{FF2B5EF4-FFF2-40B4-BE49-F238E27FC236}">
                <a16:creationId xmlns="" xmlns:a16="http://schemas.microsoft.com/office/drawing/2014/main" id="{EDB3D782-08D5-43F0-857C-9BF177054CAB}"/>
              </a:ext>
            </a:extLst>
          </p:cNvPr>
          <p:cNvSpPr>
            <a:spLocks/>
          </p:cNvSpPr>
          <p:nvPr/>
        </p:nvSpPr>
        <p:spPr bwMode="auto">
          <a:xfrm>
            <a:off x="8965407" y="4479133"/>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5363" name="Rectangle 3076">
            <a:extLst>
              <a:ext uri="{FF2B5EF4-FFF2-40B4-BE49-F238E27FC236}">
                <a16:creationId xmlns="" xmlns:a16="http://schemas.microsoft.com/office/drawing/2014/main" id="{4049AA94-8F7A-4744-AD3E-778BD49C045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Physical Standby Database: Redo Apply Architecture</a:t>
            </a:r>
          </a:p>
        </p:txBody>
      </p:sp>
      <p:sp>
        <p:nvSpPr>
          <p:cNvPr id="15364" name="Freeform 3077">
            <a:extLst>
              <a:ext uri="{FF2B5EF4-FFF2-40B4-BE49-F238E27FC236}">
                <a16:creationId xmlns="" xmlns:a16="http://schemas.microsoft.com/office/drawing/2014/main" id="{0E57A27D-4A7E-4685-8BA4-9C1CE653544C}"/>
              </a:ext>
            </a:extLst>
          </p:cNvPr>
          <p:cNvSpPr>
            <a:spLocks/>
          </p:cNvSpPr>
          <p:nvPr/>
        </p:nvSpPr>
        <p:spPr bwMode="auto">
          <a:xfrm>
            <a:off x="4781550" y="5619750"/>
            <a:ext cx="1695450" cy="1200150"/>
          </a:xfrm>
          <a:custGeom>
            <a:avLst/>
            <a:gdLst>
              <a:gd name="T0" fmla="*/ 0 w 712"/>
              <a:gd name="T1" fmla="*/ 2147483647 h 504"/>
              <a:gd name="T2" fmla="*/ 2147483647 w 712"/>
              <a:gd name="T3" fmla="*/ 2147483647 h 504"/>
              <a:gd name="T4" fmla="*/ 2147483647 w 712"/>
              <a:gd name="T5" fmla="*/ 0 h 504"/>
              <a:gd name="T6" fmla="*/ 0 60000 65536"/>
              <a:gd name="T7" fmla="*/ 0 60000 65536"/>
              <a:gd name="T8" fmla="*/ 0 60000 65536"/>
              <a:gd name="T9" fmla="*/ 0 w 712"/>
              <a:gd name="T10" fmla="*/ 0 h 504"/>
              <a:gd name="T11" fmla="*/ 712 w 712"/>
              <a:gd name="T12" fmla="*/ 504 h 504"/>
            </a:gdLst>
            <a:ahLst/>
            <a:cxnLst>
              <a:cxn ang="T6">
                <a:pos x="T0" y="T1"/>
              </a:cxn>
              <a:cxn ang="T7">
                <a:pos x="T2" y="T3"/>
              </a:cxn>
              <a:cxn ang="T8">
                <a:pos x="T4" y="T5"/>
              </a:cxn>
            </a:cxnLst>
            <a:rect l="T9" t="T10" r="T11" b="T12"/>
            <a:pathLst>
              <a:path w="712" h="504">
                <a:moveTo>
                  <a:pt x="0" y="504"/>
                </a:moveTo>
                <a:lnTo>
                  <a:pt x="712" y="504"/>
                </a:lnTo>
                <a:lnTo>
                  <a:pt x="712"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15365" name="Picture 3080" descr="iasicon10">
            <a:extLst>
              <a:ext uri="{FF2B5EF4-FFF2-40B4-BE49-F238E27FC236}">
                <a16:creationId xmlns="" xmlns:a16="http://schemas.microsoft.com/office/drawing/2014/main" id="{A1C46376-EB71-4A68-8C07-F33664E22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19513" y="6572250"/>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6" name="Group 3081">
            <a:extLst>
              <a:ext uri="{FF2B5EF4-FFF2-40B4-BE49-F238E27FC236}">
                <a16:creationId xmlns="" xmlns:a16="http://schemas.microsoft.com/office/drawing/2014/main" id="{C30FE0D8-065F-479E-A573-C75999E22997}"/>
              </a:ext>
            </a:extLst>
          </p:cNvPr>
          <p:cNvGrpSpPr>
            <a:grpSpLocks/>
          </p:cNvGrpSpPr>
          <p:nvPr/>
        </p:nvGrpSpPr>
        <p:grpSpPr bwMode="auto">
          <a:xfrm>
            <a:off x="11806238" y="3595688"/>
            <a:ext cx="1685925" cy="1971675"/>
            <a:chOff x="4134" y="1350"/>
            <a:chExt cx="708" cy="828"/>
          </a:xfrm>
        </p:grpSpPr>
        <p:sp>
          <p:nvSpPr>
            <p:cNvPr id="15406" name="Freeform 3082">
              <a:extLst>
                <a:ext uri="{FF2B5EF4-FFF2-40B4-BE49-F238E27FC236}">
                  <a16:creationId xmlns="" xmlns:a16="http://schemas.microsoft.com/office/drawing/2014/main" id="{79AF234F-0DD4-4581-BE34-4E929DCF54FA}"/>
                </a:ext>
              </a:extLst>
            </p:cNvPr>
            <p:cNvSpPr>
              <a:spLocks/>
            </p:cNvSpPr>
            <p:nvPr/>
          </p:nvSpPr>
          <p:spPr bwMode="auto">
            <a:xfrm>
              <a:off x="4134" y="1926"/>
              <a:ext cx="708" cy="252"/>
            </a:xfrm>
            <a:custGeom>
              <a:avLst/>
              <a:gdLst>
                <a:gd name="T0" fmla="*/ 708 w 708"/>
                <a:gd name="T1" fmla="*/ 252 h 252"/>
                <a:gd name="T2" fmla="*/ 318 w 708"/>
                <a:gd name="T3" fmla="*/ 252 h 252"/>
                <a:gd name="T4" fmla="*/ 318 w 708"/>
                <a:gd name="T5" fmla="*/ 0 h 252"/>
                <a:gd name="T6" fmla="*/ 0 w 708"/>
                <a:gd name="T7" fmla="*/ 0 h 252"/>
                <a:gd name="T8" fmla="*/ 0 60000 65536"/>
                <a:gd name="T9" fmla="*/ 0 60000 65536"/>
                <a:gd name="T10" fmla="*/ 0 60000 65536"/>
                <a:gd name="T11" fmla="*/ 0 60000 65536"/>
                <a:gd name="T12" fmla="*/ 0 w 708"/>
                <a:gd name="T13" fmla="*/ 0 h 252"/>
                <a:gd name="T14" fmla="*/ 708 w 708"/>
                <a:gd name="T15" fmla="*/ 252 h 252"/>
              </a:gdLst>
              <a:ahLst/>
              <a:cxnLst>
                <a:cxn ang="T8">
                  <a:pos x="T0" y="T1"/>
                </a:cxn>
                <a:cxn ang="T9">
                  <a:pos x="T2" y="T3"/>
                </a:cxn>
                <a:cxn ang="T10">
                  <a:pos x="T4" y="T5"/>
                </a:cxn>
                <a:cxn ang="T11">
                  <a:pos x="T6" y="T7"/>
                </a:cxn>
              </a:cxnLst>
              <a:rect l="T12" t="T13" r="T14" b="T15"/>
              <a:pathLst>
                <a:path w="708" h="252">
                  <a:moveTo>
                    <a:pt x="708" y="252"/>
                  </a:moveTo>
                  <a:lnTo>
                    <a:pt x="318" y="252"/>
                  </a:lnTo>
                  <a:lnTo>
                    <a:pt x="318" y="0"/>
                  </a:lnTo>
                  <a:lnTo>
                    <a:pt x="0" y="0"/>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5407" name="Freeform 3083">
              <a:extLst>
                <a:ext uri="{FF2B5EF4-FFF2-40B4-BE49-F238E27FC236}">
                  <a16:creationId xmlns="" xmlns:a16="http://schemas.microsoft.com/office/drawing/2014/main" id="{98A6AFFE-7214-48B0-AAEF-2F9935389FED}"/>
                </a:ext>
              </a:extLst>
            </p:cNvPr>
            <p:cNvSpPr>
              <a:spLocks/>
            </p:cNvSpPr>
            <p:nvPr/>
          </p:nvSpPr>
          <p:spPr bwMode="auto">
            <a:xfrm>
              <a:off x="4134" y="1350"/>
              <a:ext cx="648" cy="402"/>
            </a:xfrm>
            <a:custGeom>
              <a:avLst/>
              <a:gdLst>
                <a:gd name="T0" fmla="*/ 648 w 648"/>
                <a:gd name="T1" fmla="*/ 0 h 402"/>
                <a:gd name="T2" fmla="*/ 318 w 648"/>
                <a:gd name="T3" fmla="*/ 0 h 402"/>
                <a:gd name="T4" fmla="*/ 318 w 648"/>
                <a:gd name="T5" fmla="*/ 402 h 402"/>
                <a:gd name="T6" fmla="*/ 0 w 648"/>
                <a:gd name="T7" fmla="*/ 402 h 402"/>
                <a:gd name="T8" fmla="*/ 0 60000 65536"/>
                <a:gd name="T9" fmla="*/ 0 60000 65536"/>
                <a:gd name="T10" fmla="*/ 0 60000 65536"/>
                <a:gd name="T11" fmla="*/ 0 60000 65536"/>
                <a:gd name="T12" fmla="*/ 0 w 648"/>
                <a:gd name="T13" fmla="*/ 0 h 402"/>
                <a:gd name="T14" fmla="*/ 648 w 648"/>
                <a:gd name="T15" fmla="*/ 402 h 402"/>
              </a:gdLst>
              <a:ahLst/>
              <a:cxnLst>
                <a:cxn ang="T8">
                  <a:pos x="T0" y="T1"/>
                </a:cxn>
                <a:cxn ang="T9">
                  <a:pos x="T2" y="T3"/>
                </a:cxn>
                <a:cxn ang="T10">
                  <a:pos x="T4" y="T5"/>
                </a:cxn>
                <a:cxn ang="T11">
                  <a:pos x="T6" y="T7"/>
                </a:cxn>
              </a:cxnLst>
              <a:rect l="T12" t="T13" r="T14" b="T15"/>
              <a:pathLst>
                <a:path w="648" h="402">
                  <a:moveTo>
                    <a:pt x="648" y="0"/>
                  </a:moveTo>
                  <a:lnTo>
                    <a:pt x="318" y="0"/>
                  </a:lnTo>
                  <a:lnTo>
                    <a:pt x="318" y="402"/>
                  </a:lnTo>
                  <a:lnTo>
                    <a:pt x="0" y="402"/>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sp>
        <p:nvSpPr>
          <p:cNvPr id="15367" name="Rectangle 3086">
            <a:extLst>
              <a:ext uri="{FF2B5EF4-FFF2-40B4-BE49-F238E27FC236}">
                <a16:creationId xmlns="" xmlns:a16="http://schemas.microsoft.com/office/drawing/2014/main" id="{95FA7A74-CF21-4514-8EDC-7CF84F6DF808}"/>
              </a:ext>
            </a:extLst>
          </p:cNvPr>
          <p:cNvSpPr>
            <a:spLocks noChangeArrowheads="1"/>
          </p:cNvSpPr>
          <p:nvPr/>
        </p:nvSpPr>
        <p:spPr bwMode="auto">
          <a:xfrm>
            <a:off x="4910138" y="2257426"/>
            <a:ext cx="20859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Production</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15368" name="Rectangle 3087">
            <a:extLst>
              <a:ext uri="{FF2B5EF4-FFF2-40B4-BE49-F238E27FC236}">
                <a16:creationId xmlns="" xmlns:a16="http://schemas.microsoft.com/office/drawing/2014/main" id="{909E905A-4196-4CCC-9761-D5E1B0F590E4}"/>
              </a:ext>
            </a:extLst>
          </p:cNvPr>
          <p:cNvSpPr>
            <a:spLocks noChangeArrowheads="1"/>
          </p:cNvSpPr>
          <p:nvPr/>
        </p:nvSpPr>
        <p:spPr bwMode="auto">
          <a:xfrm>
            <a:off x="10677525" y="2257426"/>
            <a:ext cx="30765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Physical standby</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15369" name="Freeform 3092">
            <a:extLst>
              <a:ext uri="{FF2B5EF4-FFF2-40B4-BE49-F238E27FC236}">
                <a16:creationId xmlns="" xmlns:a16="http://schemas.microsoft.com/office/drawing/2014/main" id="{3399C8B6-0C3F-4F52-A94B-897597EC25F9}"/>
              </a:ext>
            </a:extLst>
          </p:cNvPr>
          <p:cNvSpPr>
            <a:spLocks/>
          </p:cNvSpPr>
          <p:nvPr/>
        </p:nvSpPr>
        <p:spPr bwMode="auto">
          <a:xfrm>
            <a:off x="6908007" y="4479133"/>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5370" name="Rectangle 3093">
            <a:extLst>
              <a:ext uri="{FF2B5EF4-FFF2-40B4-BE49-F238E27FC236}">
                <a16:creationId xmlns="" xmlns:a16="http://schemas.microsoft.com/office/drawing/2014/main" id="{75DF49EA-B4E4-4D0A-AAF6-F0426ACCE55A}"/>
              </a:ext>
            </a:extLst>
          </p:cNvPr>
          <p:cNvSpPr>
            <a:spLocks noChangeArrowheads="1"/>
          </p:cNvSpPr>
          <p:nvPr/>
        </p:nvSpPr>
        <p:spPr bwMode="auto">
          <a:xfrm>
            <a:off x="9105900" y="3200401"/>
            <a:ext cx="2247900"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apply</a:t>
            </a:r>
          </a:p>
        </p:txBody>
      </p:sp>
      <p:sp>
        <p:nvSpPr>
          <p:cNvPr id="15371" name="Rectangle 3098">
            <a:extLst>
              <a:ext uri="{FF2B5EF4-FFF2-40B4-BE49-F238E27FC236}">
                <a16:creationId xmlns="" xmlns:a16="http://schemas.microsoft.com/office/drawing/2014/main" id="{43C27A9F-0734-466A-86D2-514187778E86}"/>
              </a:ext>
            </a:extLst>
          </p:cNvPr>
          <p:cNvSpPr>
            <a:spLocks noChangeArrowheads="1"/>
          </p:cNvSpPr>
          <p:nvPr/>
        </p:nvSpPr>
        <p:spPr bwMode="auto">
          <a:xfrm>
            <a:off x="8001000" y="5600701"/>
            <a:ext cx="1828800"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Redo stream</a:t>
            </a:r>
          </a:p>
        </p:txBody>
      </p:sp>
      <p:sp>
        <p:nvSpPr>
          <p:cNvPr id="15372" name="Rectangle 3099">
            <a:extLst>
              <a:ext uri="{FF2B5EF4-FFF2-40B4-BE49-F238E27FC236}">
                <a16:creationId xmlns="" xmlns:a16="http://schemas.microsoft.com/office/drawing/2014/main" id="{E64AC395-9866-4AFB-A805-7C13ADD56770}"/>
              </a:ext>
            </a:extLst>
          </p:cNvPr>
          <p:cNvSpPr>
            <a:spLocks noChangeArrowheads="1"/>
          </p:cNvSpPr>
          <p:nvPr/>
        </p:nvSpPr>
        <p:spPr bwMode="auto">
          <a:xfrm>
            <a:off x="6819900" y="3200401"/>
            <a:ext cx="1943100"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transport</a:t>
            </a:r>
          </a:p>
        </p:txBody>
      </p:sp>
      <p:grpSp>
        <p:nvGrpSpPr>
          <p:cNvPr id="15373" name="Group 3100">
            <a:extLst>
              <a:ext uri="{FF2B5EF4-FFF2-40B4-BE49-F238E27FC236}">
                <a16:creationId xmlns="" xmlns:a16="http://schemas.microsoft.com/office/drawing/2014/main" id="{6E983663-EEC9-4953-8644-1F1371397AF8}"/>
              </a:ext>
            </a:extLst>
          </p:cNvPr>
          <p:cNvGrpSpPr>
            <a:grpSpLocks/>
          </p:cNvGrpSpPr>
          <p:nvPr/>
        </p:nvGrpSpPr>
        <p:grpSpPr bwMode="auto">
          <a:xfrm>
            <a:off x="8458200" y="4343401"/>
            <a:ext cx="1028700" cy="1016795"/>
            <a:chOff x="2640" y="1820"/>
            <a:chExt cx="432" cy="427"/>
          </a:xfrm>
        </p:grpSpPr>
        <p:grpSp>
          <p:nvGrpSpPr>
            <p:cNvPr id="15390" name="Group 3101">
              <a:extLst>
                <a:ext uri="{FF2B5EF4-FFF2-40B4-BE49-F238E27FC236}">
                  <a16:creationId xmlns="" xmlns:a16="http://schemas.microsoft.com/office/drawing/2014/main" id="{4C8562F1-C89F-4617-B25A-1191B3446F1F}"/>
                </a:ext>
              </a:extLst>
            </p:cNvPr>
            <p:cNvGrpSpPr>
              <a:grpSpLocks/>
            </p:cNvGrpSpPr>
            <p:nvPr/>
          </p:nvGrpSpPr>
          <p:grpSpPr bwMode="auto">
            <a:xfrm rot="-5400000">
              <a:off x="2477" y="1983"/>
              <a:ext cx="427" cy="102"/>
              <a:chOff x="288" y="2982"/>
              <a:chExt cx="532" cy="412"/>
            </a:xfrm>
          </p:grpSpPr>
          <p:sp>
            <p:nvSpPr>
              <p:cNvPr id="15403" name="Rectangle 3102">
                <a:extLst>
                  <a:ext uri="{FF2B5EF4-FFF2-40B4-BE49-F238E27FC236}">
                    <a16:creationId xmlns="" xmlns:a16="http://schemas.microsoft.com/office/drawing/2014/main" id="{1ECAF30E-4E24-4816-9783-D5401AD2CACA}"/>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404" name="Oval 3103">
                <a:extLst>
                  <a:ext uri="{FF2B5EF4-FFF2-40B4-BE49-F238E27FC236}">
                    <a16:creationId xmlns="" xmlns:a16="http://schemas.microsoft.com/office/drawing/2014/main" id="{44331867-4BC1-4198-B76A-551D3C00FC20}"/>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405" name="Oval 3104">
                <a:extLst>
                  <a:ext uri="{FF2B5EF4-FFF2-40B4-BE49-F238E27FC236}">
                    <a16:creationId xmlns="" xmlns:a16="http://schemas.microsoft.com/office/drawing/2014/main" id="{69F4C806-4D9A-49B9-BB6B-BD75CBF02AEF}"/>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grpSp>
        <p:grpSp>
          <p:nvGrpSpPr>
            <p:cNvPr id="15391" name="Group 3105">
              <a:extLst>
                <a:ext uri="{FF2B5EF4-FFF2-40B4-BE49-F238E27FC236}">
                  <a16:creationId xmlns="" xmlns:a16="http://schemas.microsoft.com/office/drawing/2014/main" id="{1B0041EF-34E0-4D3A-85F4-05EE419A57C0}"/>
                </a:ext>
              </a:extLst>
            </p:cNvPr>
            <p:cNvGrpSpPr>
              <a:grpSpLocks/>
            </p:cNvGrpSpPr>
            <p:nvPr/>
          </p:nvGrpSpPr>
          <p:grpSpPr bwMode="auto">
            <a:xfrm rot="-5400000">
              <a:off x="2805" y="1981"/>
              <a:ext cx="427" cy="106"/>
              <a:chOff x="1054" y="2449"/>
              <a:chExt cx="532" cy="412"/>
            </a:xfrm>
          </p:grpSpPr>
          <p:sp>
            <p:nvSpPr>
              <p:cNvPr id="15400" name="Rectangle 3106">
                <a:extLst>
                  <a:ext uri="{FF2B5EF4-FFF2-40B4-BE49-F238E27FC236}">
                    <a16:creationId xmlns="" xmlns:a16="http://schemas.microsoft.com/office/drawing/2014/main" id="{FC0EB65A-9709-4DF8-B1BA-E4DFEDA1AD28}"/>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401" name="Oval 3107">
                <a:extLst>
                  <a:ext uri="{FF2B5EF4-FFF2-40B4-BE49-F238E27FC236}">
                    <a16:creationId xmlns="" xmlns:a16="http://schemas.microsoft.com/office/drawing/2014/main" id="{FA928943-C6DE-46AB-831A-C91FA6C6A334}"/>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402" name="Oval 3108">
                <a:extLst>
                  <a:ext uri="{FF2B5EF4-FFF2-40B4-BE49-F238E27FC236}">
                    <a16:creationId xmlns="" xmlns:a16="http://schemas.microsoft.com/office/drawing/2014/main" id="{712F5660-1161-4017-88F0-61A1C43AFA66}"/>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grpSp>
        <p:grpSp>
          <p:nvGrpSpPr>
            <p:cNvPr id="15392" name="Group 3109">
              <a:extLst>
                <a:ext uri="{FF2B5EF4-FFF2-40B4-BE49-F238E27FC236}">
                  <a16:creationId xmlns="" xmlns:a16="http://schemas.microsoft.com/office/drawing/2014/main" id="{DC8078A8-7FB8-4A40-B118-D99E4E02F8FE}"/>
                </a:ext>
              </a:extLst>
            </p:cNvPr>
            <p:cNvGrpSpPr>
              <a:grpSpLocks/>
            </p:cNvGrpSpPr>
            <p:nvPr/>
          </p:nvGrpSpPr>
          <p:grpSpPr bwMode="auto">
            <a:xfrm rot="-5400000">
              <a:off x="2691" y="1981"/>
              <a:ext cx="427" cy="106"/>
              <a:chOff x="1054" y="2982"/>
              <a:chExt cx="532" cy="412"/>
            </a:xfrm>
          </p:grpSpPr>
          <p:sp>
            <p:nvSpPr>
              <p:cNvPr id="15397" name="Rectangle 3110">
                <a:extLst>
                  <a:ext uri="{FF2B5EF4-FFF2-40B4-BE49-F238E27FC236}">
                    <a16:creationId xmlns="" xmlns:a16="http://schemas.microsoft.com/office/drawing/2014/main" id="{4FAFE624-A33E-4E5C-B1BC-753C5A206FE1}"/>
                  </a:ext>
                </a:extLst>
              </p:cNvPr>
              <p:cNvSpPr>
                <a:spLocks noChangeArrowheads="1"/>
              </p:cNvSpPr>
              <p:nvPr/>
            </p:nvSpPr>
            <p:spPr bwMode="gray">
              <a:xfrm>
                <a:off x="1054" y="3066"/>
                <a:ext cx="532" cy="246"/>
              </a:xfrm>
              <a:prstGeom prst="rect">
                <a:avLst/>
              </a:prstGeom>
              <a:solidFill>
                <a:srgbClr val="CCCC00"/>
              </a:solidFill>
              <a:ln w="3175">
                <a:solidFill>
                  <a:srgbClr val="CCCC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398" name="Oval 3111">
                <a:extLst>
                  <a:ext uri="{FF2B5EF4-FFF2-40B4-BE49-F238E27FC236}">
                    <a16:creationId xmlns="" xmlns:a16="http://schemas.microsoft.com/office/drawing/2014/main" id="{DCCB6EAA-44B9-456B-BCD6-D308E53B8AC3}"/>
                  </a:ext>
                </a:extLst>
              </p:cNvPr>
              <p:cNvSpPr>
                <a:spLocks noChangeArrowheads="1"/>
              </p:cNvSpPr>
              <p:nvPr/>
            </p:nvSpPr>
            <p:spPr bwMode="gray">
              <a:xfrm>
                <a:off x="1054" y="2982"/>
                <a:ext cx="532" cy="158"/>
              </a:xfrm>
              <a:prstGeom prst="ellipse">
                <a:avLst/>
              </a:prstGeom>
              <a:solidFill>
                <a:srgbClr val="FFFF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399" name="Oval 3112">
                <a:extLst>
                  <a:ext uri="{FF2B5EF4-FFF2-40B4-BE49-F238E27FC236}">
                    <a16:creationId xmlns="" xmlns:a16="http://schemas.microsoft.com/office/drawing/2014/main" id="{5A3A0D54-08F5-4EC6-9000-8998E31B746E}"/>
                  </a:ext>
                </a:extLst>
              </p:cNvPr>
              <p:cNvSpPr>
                <a:spLocks noChangeArrowheads="1"/>
              </p:cNvSpPr>
              <p:nvPr/>
            </p:nvSpPr>
            <p:spPr bwMode="gray">
              <a:xfrm>
                <a:off x="1054" y="3236"/>
                <a:ext cx="532" cy="158"/>
              </a:xfrm>
              <a:prstGeom prst="ellipse">
                <a:avLst/>
              </a:prstGeom>
              <a:solidFill>
                <a:srgbClr val="CCCC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grpSp>
        <p:grpSp>
          <p:nvGrpSpPr>
            <p:cNvPr id="15393" name="Group 3113">
              <a:extLst>
                <a:ext uri="{FF2B5EF4-FFF2-40B4-BE49-F238E27FC236}">
                  <a16:creationId xmlns="" xmlns:a16="http://schemas.microsoft.com/office/drawing/2014/main" id="{2FE034EC-C7A1-4681-9C23-9479E4E5F50C}"/>
                </a:ext>
              </a:extLst>
            </p:cNvPr>
            <p:cNvGrpSpPr>
              <a:grpSpLocks/>
            </p:cNvGrpSpPr>
            <p:nvPr/>
          </p:nvGrpSpPr>
          <p:grpSpPr bwMode="auto">
            <a:xfrm rot="-5400000">
              <a:off x="2590" y="1986"/>
              <a:ext cx="427" cy="96"/>
              <a:chOff x="960" y="684"/>
              <a:chExt cx="532" cy="412"/>
            </a:xfrm>
          </p:grpSpPr>
          <p:sp>
            <p:nvSpPr>
              <p:cNvPr id="15394" name="Rectangle 3114">
                <a:extLst>
                  <a:ext uri="{FF2B5EF4-FFF2-40B4-BE49-F238E27FC236}">
                    <a16:creationId xmlns="" xmlns:a16="http://schemas.microsoft.com/office/drawing/2014/main" id="{B19F83F6-AA7E-481F-8F79-0C20B0307674}"/>
                  </a:ext>
                </a:extLst>
              </p:cNvPr>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395" name="Oval 3115">
                <a:extLst>
                  <a:ext uri="{FF2B5EF4-FFF2-40B4-BE49-F238E27FC236}">
                    <a16:creationId xmlns="" xmlns:a16="http://schemas.microsoft.com/office/drawing/2014/main" id="{DAE44D40-910B-45AC-B5CF-0245BDED2490}"/>
                  </a:ext>
                </a:extLst>
              </p:cNvPr>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sp>
            <p:nvSpPr>
              <p:cNvPr id="15396" name="Oval 3116">
                <a:extLst>
                  <a:ext uri="{FF2B5EF4-FFF2-40B4-BE49-F238E27FC236}">
                    <a16:creationId xmlns="" xmlns:a16="http://schemas.microsoft.com/office/drawing/2014/main" id="{2E1DD03A-67A2-498F-BA62-E04FCDBF9DD1}"/>
                  </a:ext>
                </a:extLst>
              </p:cNvPr>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400" dirty="0">
                  <a:latin typeface="Oracle Sans" panose="020B0503020204020204" pitchFamily="34" charset="0"/>
                  <a:cs typeface="Oracle Sans" panose="020B0503020204020204" pitchFamily="34" charset="0"/>
                </a:endParaRPr>
              </a:p>
            </p:txBody>
          </p:sp>
        </p:grpSp>
      </p:grpSp>
      <p:sp>
        <p:nvSpPr>
          <p:cNvPr id="15374" name="Rectangle 3118">
            <a:extLst>
              <a:ext uri="{FF2B5EF4-FFF2-40B4-BE49-F238E27FC236}">
                <a16:creationId xmlns="" xmlns:a16="http://schemas.microsoft.com/office/drawing/2014/main" id="{55D53CCF-83E3-475C-98A9-FE5631C85A13}"/>
              </a:ext>
            </a:extLst>
          </p:cNvPr>
          <p:cNvSpPr>
            <a:spLocks noChangeArrowheads="1"/>
          </p:cNvSpPr>
          <p:nvPr/>
        </p:nvSpPr>
        <p:spPr bwMode="auto">
          <a:xfrm>
            <a:off x="12808745" y="6800851"/>
            <a:ext cx="1821656" cy="47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Backup</a:t>
            </a:r>
          </a:p>
        </p:txBody>
      </p:sp>
      <p:grpSp>
        <p:nvGrpSpPr>
          <p:cNvPr id="15375" name="Group 3119">
            <a:extLst>
              <a:ext uri="{FF2B5EF4-FFF2-40B4-BE49-F238E27FC236}">
                <a16:creationId xmlns="" xmlns:a16="http://schemas.microsoft.com/office/drawing/2014/main" id="{2048B3EF-F67F-476B-8FC8-D073FE68E5C3}"/>
              </a:ext>
            </a:extLst>
          </p:cNvPr>
          <p:cNvGrpSpPr>
            <a:grpSpLocks/>
          </p:cNvGrpSpPr>
          <p:nvPr/>
        </p:nvGrpSpPr>
        <p:grpSpPr bwMode="auto">
          <a:xfrm>
            <a:off x="4914900" y="3600450"/>
            <a:ext cx="1390650" cy="1962150"/>
            <a:chOff x="1240" y="1352"/>
            <a:chExt cx="584" cy="824"/>
          </a:xfrm>
        </p:grpSpPr>
        <p:sp>
          <p:nvSpPr>
            <p:cNvPr id="15388" name="Freeform 3120">
              <a:extLst>
                <a:ext uri="{FF2B5EF4-FFF2-40B4-BE49-F238E27FC236}">
                  <a16:creationId xmlns="" xmlns:a16="http://schemas.microsoft.com/office/drawing/2014/main" id="{42954B17-85F0-4B69-8D7F-F82751C2D86C}"/>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5389" name="Freeform 3121">
              <a:extLst>
                <a:ext uri="{FF2B5EF4-FFF2-40B4-BE49-F238E27FC236}">
                  <a16:creationId xmlns="" xmlns:a16="http://schemas.microsoft.com/office/drawing/2014/main" id="{A65D7D03-E0E2-4561-A4D9-FDF73E4D8FDD}"/>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pic>
        <p:nvPicPr>
          <p:cNvPr id="15376" name="Picture 3122" descr="iasicon05">
            <a:extLst>
              <a:ext uri="{FF2B5EF4-FFF2-40B4-BE49-F238E27FC236}">
                <a16:creationId xmlns="" xmlns:a16="http://schemas.microsoft.com/office/drawing/2014/main" id="{8C9FDA13-9815-4D59-94F4-1422EC3D4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133851" y="3124200"/>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3123" descr="iasicon05">
            <a:extLst>
              <a:ext uri="{FF2B5EF4-FFF2-40B4-BE49-F238E27FC236}">
                <a16:creationId xmlns="" xmlns:a16="http://schemas.microsoft.com/office/drawing/2014/main" id="{3CF4EFC4-CB81-4D1C-A668-4F547E1A6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133851" y="5162550"/>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3094" descr="iasicon18">
            <a:extLst>
              <a:ext uri="{FF2B5EF4-FFF2-40B4-BE49-F238E27FC236}">
                <a16:creationId xmlns="" xmlns:a16="http://schemas.microsoft.com/office/drawing/2014/main" id="{4BB3CE0F-0266-4062-97F6-FB8011C73E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191251" y="4038601"/>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Line 3124">
            <a:extLst>
              <a:ext uri="{FF2B5EF4-FFF2-40B4-BE49-F238E27FC236}">
                <a16:creationId xmlns="" xmlns:a16="http://schemas.microsoft.com/office/drawing/2014/main" id="{6F5E0DA3-6F9B-435A-A93B-415846CFE550}"/>
              </a:ext>
            </a:extLst>
          </p:cNvPr>
          <p:cNvSpPr>
            <a:spLocks noChangeShapeType="1"/>
          </p:cNvSpPr>
          <p:nvPr/>
        </p:nvSpPr>
        <p:spPr bwMode="auto">
          <a:xfrm>
            <a:off x="11684795" y="5253038"/>
            <a:ext cx="0" cy="22145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15380" name="Picture 3125" descr="iasicon05">
            <a:extLst>
              <a:ext uri="{FF2B5EF4-FFF2-40B4-BE49-F238E27FC236}">
                <a16:creationId xmlns="" xmlns:a16="http://schemas.microsoft.com/office/drawing/2014/main" id="{644D252D-EDFE-464F-AAA3-BF0F144DD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049251" y="3124200"/>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3126" descr="iasicon05">
            <a:extLst>
              <a:ext uri="{FF2B5EF4-FFF2-40B4-BE49-F238E27FC236}">
                <a16:creationId xmlns="" xmlns:a16="http://schemas.microsoft.com/office/drawing/2014/main" id="{9F6032B0-C3AB-4084-A0C1-3D718398B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258801" y="4800600"/>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2" name="Picture 3127" descr="iasicon10">
            <a:extLst>
              <a:ext uri="{FF2B5EF4-FFF2-40B4-BE49-F238E27FC236}">
                <a16:creationId xmlns="" xmlns:a16="http://schemas.microsoft.com/office/drawing/2014/main" id="{E8A67DC5-EC8A-4330-B4F9-252D30428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010901" y="6724650"/>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3" name="Freeform 3128">
            <a:extLst>
              <a:ext uri="{FF2B5EF4-FFF2-40B4-BE49-F238E27FC236}">
                <a16:creationId xmlns="" xmlns:a16="http://schemas.microsoft.com/office/drawing/2014/main" id="{3FEAECAB-D6B3-4EA8-B541-C1DD1048D473}"/>
              </a:ext>
            </a:extLst>
          </p:cNvPr>
          <p:cNvSpPr>
            <a:spLocks/>
          </p:cNvSpPr>
          <p:nvPr/>
        </p:nvSpPr>
        <p:spPr bwMode="auto">
          <a:xfrm>
            <a:off x="11887200" y="5715000"/>
            <a:ext cx="1485900" cy="800100"/>
          </a:xfrm>
          <a:custGeom>
            <a:avLst/>
            <a:gdLst>
              <a:gd name="T0" fmla="*/ 0 w 624"/>
              <a:gd name="T1" fmla="*/ 0 h 240"/>
              <a:gd name="T2" fmla="*/ 0 w 624"/>
              <a:gd name="T3" fmla="*/ 2147483647 h 240"/>
              <a:gd name="T4" fmla="*/ 2147483647 w 624"/>
              <a:gd name="T5" fmla="*/ 2147483647 h 240"/>
              <a:gd name="T6" fmla="*/ 0 60000 65536"/>
              <a:gd name="T7" fmla="*/ 0 60000 65536"/>
              <a:gd name="T8" fmla="*/ 0 60000 65536"/>
              <a:gd name="T9" fmla="*/ 0 w 624"/>
              <a:gd name="T10" fmla="*/ 0 h 240"/>
              <a:gd name="T11" fmla="*/ 624 w 624"/>
              <a:gd name="T12" fmla="*/ 240 h 240"/>
            </a:gdLst>
            <a:ahLst/>
            <a:cxnLst>
              <a:cxn ang="T6">
                <a:pos x="T0" y="T1"/>
              </a:cxn>
              <a:cxn ang="T7">
                <a:pos x="T2" y="T3"/>
              </a:cxn>
              <a:cxn ang="T8">
                <a:pos x="T4" y="T5"/>
              </a:cxn>
            </a:cxnLst>
            <a:rect l="T9" t="T10" r="T11" b="T12"/>
            <a:pathLst>
              <a:path w="624" h="240">
                <a:moveTo>
                  <a:pt x="0" y="0"/>
                </a:moveTo>
                <a:lnTo>
                  <a:pt x="0" y="240"/>
                </a:lnTo>
                <a:lnTo>
                  <a:pt x="624" y="240"/>
                </a:lnTo>
              </a:path>
            </a:pathLst>
          </a:custGeom>
          <a:noFill/>
          <a:ln w="28575" cmpd="sng">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15384" name="Picture 3097" descr="iasicon18">
            <a:extLst>
              <a:ext uri="{FF2B5EF4-FFF2-40B4-BE49-F238E27FC236}">
                <a16:creationId xmlns="" xmlns:a16="http://schemas.microsoft.com/office/drawing/2014/main" id="{4AC8523C-1E63-4832-81BB-47443F166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534651" y="3810001"/>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3117" descr="Media: Tape">
            <a:extLst>
              <a:ext uri="{FF2B5EF4-FFF2-40B4-BE49-F238E27FC236}">
                <a16:creationId xmlns="" xmlns:a16="http://schemas.microsoft.com/office/drawing/2014/main" id="{711C1613-C479-4236-886A-810EB0273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120688" y="6229350"/>
            <a:ext cx="1152525" cy="67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Rectangle 3129">
            <a:extLst>
              <a:ext uri="{FF2B5EF4-FFF2-40B4-BE49-F238E27FC236}">
                <a16:creationId xmlns="" xmlns:a16="http://schemas.microsoft.com/office/drawing/2014/main" id="{4CF26CF3-D7C4-4C07-99F8-660D02052DE0}"/>
              </a:ext>
            </a:extLst>
          </p:cNvPr>
          <p:cNvSpPr>
            <a:spLocks noChangeArrowheads="1"/>
          </p:cNvSpPr>
          <p:nvPr/>
        </p:nvSpPr>
        <p:spPr bwMode="auto">
          <a:xfrm>
            <a:off x="10948988" y="8534401"/>
            <a:ext cx="31908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Physical standby database</a:t>
            </a:r>
          </a:p>
        </p:txBody>
      </p:sp>
      <p:sp>
        <p:nvSpPr>
          <p:cNvPr id="15387" name="Rectangle 3130">
            <a:extLst>
              <a:ext uri="{FF2B5EF4-FFF2-40B4-BE49-F238E27FC236}">
                <a16:creationId xmlns="" xmlns:a16="http://schemas.microsoft.com/office/drawing/2014/main" id="{734730C9-0A61-4A31-BAC5-BFA9D4BAEECB}"/>
              </a:ext>
            </a:extLst>
          </p:cNvPr>
          <p:cNvSpPr>
            <a:spLocks noChangeArrowheads="1"/>
          </p:cNvSpPr>
          <p:nvPr/>
        </p:nvSpPr>
        <p:spPr bwMode="auto">
          <a:xfrm>
            <a:off x="3567113" y="8439151"/>
            <a:ext cx="2536032"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Primary</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Tree>
    <p:custDataLst>
      <p:tags r:id="rId1"/>
    </p:custDataLst>
    <p:extLst>
      <p:ext uri="{BB962C8B-B14F-4D97-AF65-F5344CB8AC3E}">
        <p14:creationId xmlns:p14="http://schemas.microsoft.com/office/powerpoint/2010/main" val="990106170"/>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FC61589B-1269-46D5-8CBE-8BE04ADAF61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Creating an </a:t>
            </a:r>
            <a:r>
              <a:rPr lang="en-US" altLang="en-US" dirty="0">
                <a:latin typeface="Courier New" panose="02070309020205020404" pitchFamily="49" charset="0"/>
                <a:cs typeface="Courier New" panose="02070309020205020404" pitchFamily="49" charset="0"/>
              </a:rPr>
              <a:t>AFTER </a:t>
            </a:r>
            <a:r>
              <a:rPr lang="en-US" altLang="en-US" dirty="0" smtClean="0">
                <a:latin typeface="Courier New" panose="02070309020205020404" pitchFamily="49" charset="0"/>
                <a:cs typeface="Courier New" panose="02070309020205020404" pitchFamily="49" charset="0"/>
              </a:rPr>
              <a:t>LOGON</a:t>
            </a:r>
            <a:r>
              <a:rPr lang="en-US" altLang="en-US" dirty="0" smtClean="0">
                <a:latin typeface="+mj-lt"/>
              </a:rPr>
              <a:t> Trigger for Synchronization</a:t>
            </a:r>
            <a:endParaRPr lang="en-US" altLang="en-US" dirty="0">
              <a:latin typeface="+mj-lt"/>
            </a:endParaRPr>
          </a:p>
        </p:txBody>
      </p:sp>
      <p:sp>
        <p:nvSpPr>
          <p:cNvPr id="18435" name="Rectangle 3">
            <a:extLst>
              <a:ext uri="{FF2B5EF4-FFF2-40B4-BE49-F238E27FC236}">
                <a16:creationId xmlns="" xmlns:a16="http://schemas.microsoft.com/office/drawing/2014/main" id="{A0DE3F43-E256-4AAB-8044-0DCEAEDB1587}"/>
              </a:ext>
            </a:extLst>
          </p:cNvPr>
          <p:cNvSpPr>
            <a:spLocks noGrp="1" noChangeArrowheads="1"/>
          </p:cNvSpPr>
          <p:nvPr>
            <p:ph idx="1"/>
          </p:nvPr>
        </p:nvSpPr>
        <p:spPr>
          <a:xfrm>
            <a:off x="933451" y="2688032"/>
            <a:ext cx="16421100" cy="30260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an </a:t>
            </a:r>
            <a:r>
              <a:rPr lang="en-US" altLang="en-US" dirty="0">
                <a:latin typeface="Courier New" panose="02070309020205020404" pitchFamily="49" charset="0"/>
                <a:cs typeface="Oracle Sans" panose="020B0503020204020204" pitchFamily="34" charset="0"/>
              </a:rPr>
              <a:t>AFTER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LOGON</a:t>
            </a:r>
            <a:r>
              <a:rPr lang="en-US" altLang="en-US" dirty="0">
                <a:latin typeface="Oracle Sans" panose="020B0503020204020204" pitchFamily="34" charset="0"/>
                <a:cs typeface="Oracle Sans" panose="020B0503020204020204" pitchFamily="34" charset="0"/>
              </a:rPr>
              <a:t> trigger to force a wait for synchronization between primary and standby databases.</a:t>
            </a:r>
          </a:p>
          <a:p>
            <a:pPr lvl="1">
              <a:spcBef>
                <a:spcPts val="1200"/>
              </a:spcBef>
            </a:pPr>
            <a:r>
              <a:rPr lang="en-US" altLang="en-US" dirty="0">
                <a:latin typeface="Oracle Sans" panose="020B0503020204020204" pitchFamily="34" charset="0"/>
                <a:cs typeface="Oracle Sans" panose="020B0503020204020204" pitchFamily="34" charset="0"/>
              </a:rPr>
              <a:t>Use for dedicated connection only.</a:t>
            </a:r>
          </a:p>
          <a:p>
            <a:pPr lvl="1">
              <a:spcBef>
                <a:spcPts val="1200"/>
              </a:spcBef>
            </a:pPr>
            <a:r>
              <a:rPr lang="en-US" altLang="en-US" dirty="0">
                <a:latin typeface="Oracle Sans" panose="020B0503020204020204" pitchFamily="34" charset="0"/>
                <a:cs typeface="Oracle Sans" panose="020B0503020204020204" pitchFamily="34" charset="0"/>
              </a:rPr>
              <a:t>This ensures that the reporting application starts with the current data without requiring a change to the application source code.</a:t>
            </a:r>
          </a:p>
        </p:txBody>
      </p:sp>
      <p:sp>
        <p:nvSpPr>
          <p:cNvPr id="18436" name="Rectangle 4">
            <a:extLst>
              <a:ext uri="{FF2B5EF4-FFF2-40B4-BE49-F238E27FC236}">
                <a16:creationId xmlns="" xmlns:a16="http://schemas.microsoft.com/office/drawing/2014/main" id="{9D29A098-5BE4-48B8-9B90-DAE0CD8C1974}"/>
              </a:ext>
            </a:extLst>
          </p:cNvPr>
          <p:cNvSpPr>
            <a:spLocks noChangeArrowheads="1"/>
          </p:cNvSpPr>
          <p:nvPr/>
        </p:nvSpPr>
        <p:spPr bwMode="gray">
          <a:xfrm>
            <a:off x="1840592" y="5829300"/>
            <a:ext cx="11830050" cy="40386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CREATE TRIGGER adg_logon_sync_trigger</a:t>
            </a:r>
          </a:p>
          <a:p>
            <a:r>
              <a:rPr lang="en-US" altLang="en-US" sz="2600" b="1" dirty="0">
                <a:latin typeface="Courier New" panose="02070309020205020404" pitchFamily="49" charset="0"/>
                <a:cs typeface="Oracle Sans" panose="020B0503020204020204" pitchFamily="34" charset="0"/>
              </a:rPr>
              <a:t>  AFTER LOGON ON user.schema</a:t>
            </a:r>
          </a:p>
          <a:p>
            <a:r>
              <a:rPr lang="en-US" altLang="en-US" sz="2600" b="1" dirty="0">
                <a:latin typeface="Courier New" panose="02070309020205020404" pitchFamily="49" charset="0"/>
                <a:cs typeface="Oracle Sans" panose="020B0503020204020204" pitchFamily="34" charset="0"/>
              </a:rPr>
              <a:t>    BEGIN</a:t>
            </a:r>
          </a:p>
          <a:p>
            <a:r>
              <a:rPr lang="en-US" altLang="en-US" sz="2600" b="1" dirty="0">
                <a:latin typeface="Courier New" panose="02070309020205020404" pitchFamily="49" charset="0"/>
                <a:cs typeface="Oracle Sans" panose="020B0503020204020204" pitchFamily="34" charset="0"/>
              </a:rPr>
              <a:t>      IF (SYS_CONTEXT('USERENV','DATABASE_ROLE') IN</a:t>
            </a:r>
          </a:p>
          <a:p>
            <a:r>
              <a:rPr lang="en-US" altLang="en-US" sz="2600" b="1" dirty="0">
                <a:latin typeface="Courier New" panose="02070309020205020404" pitchFamily="49" charset="0"/>
                <a:cs typeface="Oracle Sans" panose="020B0503020204020204" pitchFamily="34" charset="0"/>
              </a:rPr>
              <a:t>         ('PHYSICAL STANDBY'))</a:t>
            </a:r>
          </a:p>
          <a:p>
            <a:r>
              <a:rPr lang="en-US" altLang="en-US" sz="2600" b="1" dirty="0">
                <a:latin typeface="Courier New" panose="02070309020205020404" pitchFamily="49" charset="0"/>
                <a:cs typeface="Oracle Sans" panose="020B0503020204020204" pitchFamily="34" charset="0"/>
              </a:rPr>
              <a:t>      THEN</a:t>
            </a:r>
          </a:p>
          <a:p>
            <a:r>
              <a:rPr lang="en-US" altLang="en-US" sz="2600" b="1" dirty="0">
                <a:latin typeface="Courier New" panose="02070309020205020404" pitchFamily="49" charset="0"/>
                <a:cs typeface="Oracle Sans" panose="020B0503020204020204" pitchFamily="34" charset="0"/>
              </a:rPr>
              <a:t>        execute immediate 'alter session sync with primary';</a:t>
            </a:r>
          </a:p>
          <a:p>
            <a:r>
              <a:rPr lang="en-US" altLang="en-US" sz="2600" b="1" dirty="0">
                <a:latin typeface="Courier New" panose="02070309020205020404" pitchFamily="49" charset="0"/>
                <a:cs typeface="Oracle Sans" panose="020B0503020204020204" pitchFamily="34" charset="0"/>
              </a:rPr>
              <a:t>      END IF;</a:t>
            </a:r>
          </a:p>
          <a:p>
            <a:r>
              <a:rPr lang="en-US" altLang="en-US" sz="2600" b="1" dirty="0">
                <a:latin typeface="Courier New" panose="02070309020205020404" pitchFamily="49" charset="0"/>
                <a:cs typeface="Oracle Sans" panose="020B0503020204020204" pitchFamily="34" charset="0"/>
              </a:rPr>
              <a:t>    END;</a:t>
            </a:r>
          </a:p>
        </p:txBody>
      </p:sp>
    </p:spTree>
    <p:custDataLst>
      <p:tags r:id="rId1"/>
    </p:custDataLst>
    <p:extLst>
      <p:ext uri="{BB962C8B-B14F-4D97-AF65-F5344CB8AC3E}">
        <p14:creationId xmlns:p14="http://schemas.microsoft.com/office/powerpoint/2010/main" val="107658579"/>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latin typeface="+mj-lt"/>
              </a:rPr>
              <a:t>DDL on Global Temporary Tables</a:t>
            </a:r>
          </a:p>
        </p:txBody>
      </p:sp>
      <p:sp>
        <p:nvSpPr>
          <p:cNvPr id="39939" name="Content Placeholder 2"/>
          <p:cNvSpPr>
            <a:spLocks noGrp="1"/>
          </p:cNvSpPr>
          <p:nvPr>
            <p:ph idx="1"/>
          </p:nvPr>
        </p:nvSpPr>
        <p:spPr>
          <a:xfrm>
            <a:off x="1104900" y="2272710"/>
            <a:ext cx="16421100" cy="5695914"/>
          </a:xfrm>
        </p:spPr>
        <p:txBody>
          <a:bodyPr/>
          <a:lstStyle/>
          <a:p>
            <a:pPr lvl="1">
              <a:spcBef>
                <a:spcPts val="1200"/>
              </a:spcBef>
            </a:pPr>
            <a:r>
              <a:rPr lang="en-US" altLang="en-US" dirty="0"/>
              <a:t>The DDL operations on global temporary tables such as the </a:t>
            </a:r>
            <a:r>
              <a:rPr lang="en-US" altLang="en-US" dirty="0">
                <a:latin typeface="Courier New" panose="02070309020205020404" pitchFamily="49" charset="0"/>
                <a:cs typeface="Courier New" panose="02070309020205020404" pitchFamily="49" charset="0"/>
              </a:rPr>
              <a:t>CREATE</a:t>
            </a:r>
            <a:r>
              <a:rPr lang="en-US" altLang="en-US" dirty="0"/>
              <a:t> or </a:t>
            </a:r>
            <a:r>
              <a:rPr lang="en-US" altLang="en-US" dirty="0">
                <a:latin typeface="Courier New" panose="02070309020205020404" pitchFamily="49" charset="0"/>
                <a:cs typeface="Courier New" panose="02070309020205020404" pitchFamily="49" charset="0"/>
              </a:rPr>
              <a:t>DROP</a:t>
            </a:r>
            <a:r>
              <a:rPr lang="en-US" altLang="en-US" dirty="0"/>
              <a:t> commands can be run on an Active Data Guard standby database.</a:t>
            </a:r>
          </a:p>
          <a:p>
            <a:pPr lvl="1">
              <a:spcBef>
                <a:spcPts val="1200"/>
              </a:spcBef>
            </a:pPr>
            <a:r>
              <a:rPr lang="en-US" altLang="en-US" dirty="0"/>
              <a:t>The DDL for these operations is transparently redirected to the primary database. </a:t>
            </a:r>
          </a:p>
          <a:p>
            <a:pPr lvl="1">
              <a:spcBef>
                <a:spcPts val="1200"/>
              </a:spcBef>
            </a:pPr>
            <a:r>
              <a:rPr lang="en-US" altLang="en-US" dirty="0"/>
              <a:t>The Active Data Guard session then waits until the corresponding changes are shipped and applied to the Active Data Guard standby.</a:t>
            </a:r>
          </a:p>
          <a:p>
            <a:pPr lvl="1">
              <a:spcBef>
                <a:spcPts val="1200"/>
              </a:spcBef>
            </a:pPr>
            <a:endParaRPr lang="en-US" altLang="en-US" dirty="0"/>
          </a:p>
          <a:p>
            <a:pPr lvl="1">
              <a:spcBef>
                <a:spcPts val="1200"/>
              </a:spcBef>
            </a:pPr>
            <a:endParaRPr lang="en-US" altLang="en-US" dirty="0"/>
          </a:p>
          <a:p>
            <a:pPr lvl="1">
              <a:spcBef>
                <a:spcPts val="1200"/>
              </a:spcBef>
            </a:pPr>
            <a:r>
              <a:rPr lang="en-US" altLang="en-US" dirty="0" smtClean="0"/>
              <a:t>Enabled </a:t>
            </a:r>
            <a:r>
              <a:rPr lang="en-US" altLang="en-US" dirty="0"/>
              <a:t>by setting parameter </a:t>
            </a:r>
            <a:r>
              <a:rPr lang="en-US" altLang="en-US" dirty="0">
                <a:latin typeface="Courier New" panose="02070309020205020404" pitchFamily="49" charset="0"/>
                <a:cs typeface="Courier New" panose="02070309020205020404" pitchFamily="49" charset="0"/>
              </a:rPr>
              <a:t>_enable_proxy_adg_redirect=TRUE </a:t>
            </a:r>
            <a:r>
              <a:rPr lang="en-US" altLang="en-US" dirty="0"/>
              <a:t>and appropriate connectivity parameters using </a:t>
            </a:r>
            <a:r>
              <a:rPr lang="en-US" altLang="en-US" dirty="0">
                <a:latin typeface="Courier New" panose="02070309020205020404" pitchFamily="49" charset="0"/>
                <a:cs typeface="Courier New" panose="02070309020205020404" pitchFamily="49" charset="0"/>
              </a:rPr>
              <a:t>log_archive_dest_n</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5448300"/>
            <a:ext cx="121920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3000" b="1" dirty="0">
                <a:latin typeface="Courier New" panose="02070309020205020404" pitchFamily="49" charset="0"/>
                <a:cs typeface="Oracle Sans" panose="020B0503020204020204" pitchFamily="34" charset="0"/>
              </a:rPr>
              <a:t>SQL&gt; CREATE GLOBAL TEMPORARY TABLE tab2(c1 number, c2 varchar(10)) ON COMMIT PRESERVE ROWS;</a:t>
            </a:r>
          </a:p>
        </p:txBody>
      </p:sp>
    </p:spTree>
    <p:custDataLst>
      <p:tags r:id="rId1"/>
    </p:custDataLst>
    <p:extLst>
      <p:ext uri="{BB962C8B-B14F-4D97-AF65-F5344CB8AC3E}">
        <p14:creationId xmlns:p14="http://schemas.microsoft.com/office/powerpoint/2010/main" val="33954064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latin typeface="+mj-lt"/>
              </a:rPr>
              <a:t>DML on Global Temporary Tables</a:t>
            </a:r>
          </a:p>
        </p:txBody>
      </p:sp>
      <p:sp>
        <p:nvSpPr>
          <p:cNvPr id="41987" name="Content Placeholder 2"/>
          <p:cNvSpPr>
            <a:spLocks noGrp="1"/>
          </p:cNvSpPr>
          <p:nvPr>
            <p:ph idx="1"/>
          </p:nvPr>
        </p:nvSpPr>
        <p:spPr>
          <a:xfrm>
            <a:off x="1104900" y="2272710"/>
            <a:ext cx="16421100" cy="6583978"/>
          </a:xfrm>
        </p:spPr>
        <p:txBody>
          <a:bodyPr/>
          <a:lstStyle/>
          <a:p>
            <a:pPr lvl="1">
              <a:spcBef>
                <a:spcPts val="1200"/>
              </a:spcBef>
            </a:pPr>
            <a:r>
              <a:rPr lang="en-US" altLang="en-US" dirty="0"/>
              <a:t>Read-mostly reporting applications that use global temporary tables for storing temporary data can be offloaded to an Oracle Active Data Guard instance.</a:t>
            </a:r>
          </a:p>
          <a:p>
            <a:pPr lvl="2">
              <a:spcBef>
                <a:spcPts val="1200"/>
              </a:spcBef>
            </a:pPr>
            <a:r>
              <a:rPr lang="en-US" altLang="en-US" sz="3200" dirty="0"/>
              <a:t>When temporary undo is enabled on the primary, undo for changes to a global temporary table are not logged in the redo so the primary generates less redo.</a:t>
            </a:r>
          </a:p>
          <a:p>
            <a:pPr lvl="2">
              <a:spcBef>
                <a:spcPts val="1200"/>
              </a:spcBef>
            </a:pPr>
            <a:r>
              <a:rPr lang="en-US" altLang="en-US" sz="3200" dirty="0"/>
              <a:t>The amount of redo that Oracle Data Guard must ship to the standby is also reduced, thereby reducing network bandwidth consumption and storage consumption.</a:t>
            </a:r>
          </a:p>
          <a:p>
            <a:pPr lvl="1">
              <a:spcBef>
                <a:spcPts val="1200"/>
              </a:spcBef>
            </a:pPr>
            <a:r>
              <a:rPr lang="en-US" altLang="en-US" dirty="0"/>
              <a:t>To enable temporary undo on the primary database, use the </a:t>
            </a:r>
            <a:r>
              <a:rPr lang="en-US" altLang="en-US" dirty="0">
                <a:latin typeface="Courier New" panose="02070309020205020404" pitchFamily="49" charset="0"/>
                <a:cs typeface="Courier New" panose="02070309020205020404" pitchFamily="49" charset="0"/>
              </a:rPr>
              <a:t>TEMP_UNDO_ENABLED</a:t>
            </a:r>
            <a:r>
              <a:rPr lang="en-US" altLang="en-US" dirty="0"/>
              <a:t> initialization parameter.</a:t>
            </a:r>
          </a:p>
          <a:p>
            <a:pPr lvl="1">
              <a:spcBef>
                <a:spcPts val="1200"/>
              </a:spcBef>
            </a:pPr>
            <a:r>
              <a:rPr lang="en-US" altLang="en-US" dirty="0"/>
              <a:t>For a standby database the </a:t>
            </a:r>
            <a:r>
              <a:rPr lang="en-US" altLang="en-US" dirty="0">
                <a:latin typeface="Courier New" panose="02070309020205020404" pitchFamily="49" charset="0"/>
                <a:cs typeface="Courier New" panose="02070309020205020404" pitchFamily="49" charset="0"/>
              </a:rPr>
              <a:t>TEMP_UNDO_ENABLED</a:t>
            </a:r>
            <a:r>
              <a:rPr lang="en-US" altLang="en-US" dirty="0"/>
              <a:t> initialization parameter is ignored because temporary undo is enabled by default on the standby database. </a:t>
            </a:r>
          </a:p>
        </p:txBody>
      </p:sp>
    </p:spTree>
    <p:custDataLst>
      <p:tags r:id="rId1"/>
    </p:custDataLst>
    <p:extLst>
      <p:ext uri="{BB962C8B-B14F-4D97-AF65-F5344CB8AC3E}">
        <p14:creationId xmlns:p14="http://schemas.microsoft.com/office/powerpoint/2010/main" val="26809896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4878" y="6262687"/>
            <a:ext cx="1261824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1"/>
          <p:cNvSpPr>
            <a:spLocks noGrp="1"/>
          </p:cNvSpPr>
          <p:nvPr>
            <p:ph type="title"/>
          </p:nvPr>
        </p:nvSpPr>
        <p:spPr/>
        <p:txBody>
          <a:bodyPr/>
          <a:lstStyle/>
          <a:p>
            <a:r>
              <a:rPr lang="en-US" altLang="en-US" dirty="0">
                <a:latin typeface="+mj-lt"/>
              </a:rPr>
              <a:t>DML/DDL on Private Temporary Tables </a:t>
            </a:r>
            <a:r>
              <a:rPr lang="en-US" altLang="en-US" dirty="0">
                <a:solidFill>
                  <a:srgbClr val="FF0000"/>
                </a:solidFill>
                <a:latin typeface="+mj-lt"/>
              </a:rPr>
              <a:t/>
            </a:r>
            <a:br>
              <a:rPr lang="en-US" altLang="en-US" dirty="0">
                <a:solidFill>
                  <a:srgbClr val="FF0000"/>
                </a:solidFill>
                <a:latin typeface="+mj-lt"/>
              </a:rPr>
            </a:br>
            <a:endParaRPr lang="en-US" altLang="en-US" dirty="0">
              <a:solidFill>
                <a:srgbClr val="FF0000"/>
              </a:solidFill>
              <a:latin typeface="+mj-lt"/>
            </a:endParaRPr>
          </a:p>
        </p:txBody>
      </p:sp>
      <p:sp>
        <p:nvSpPr>
          <p:cNvPr id="44035" name="Content Placeholder 2"/>
          <p:cNvSpPr>
            <a:spLocks noGrp="1"/>
          </p:cNvSpPr>
          <p:nvPr>
            <p:ph idx="1"/>
          </p:nvPr>
        </p:nvSpPr>
        <p:spPr>
          <a:xfrm>
            <a:off x="1104900" y="2272710"/>
            <a:ext cx="16421100" cy="5929824"/>
          </a:xfrm>
        </p:spPr>
        <p:txBody>
          <a:bodyPr/>
          <a:lstStyle/>
          <a:p>
            <a:pPr lvl="1">
              <a:spcBef>
                <a:spcPts val="1200"/>
              </a:spcBef>
            </a:pPr>
            <a:r>
              <a:rPr lang="en-US" altLang="en-US" dirty="0"/>
              <a:t>You can create private temporary tables on Oracle Active Data Guard instances even though they are read-only.</a:t>
            </a:r>
          </a:p>
          <a:p>
            <a:pPr lvl="1">
              <a:spcBef>
                <a:spcPts val="1200"/>
              </a:spcBef>
            </a:pPr>
            <a:r>
              <a:rPr lang="en-US" altLang="en-US" dirty="0"/>
              <a:t>Private temporary tables can be created in read-only databases because the metadata is stored in memory, rather than on disk. </a:t>
            </a:r>
          </a:p>
          <a:p>
            <a:pPr lvl="1">
              <a:spcBef>
                <a:spcPts val="1200"/>
              </a:spcBef>
            </a:pPr>
            <a:r>
              <a:rPr lang="en-US" altLang="en-US" dirty="0"/>
              <a:t>The lifetime of a private temporary table is only during the session that created it.</a:t>
            </a:r>
          </a:p>
          <a:p>
            <a:pPr lvl="1">
              <a:spcBef>
                <a:spcPts val="1200"/>
              </a:spcBef>
            </a:pPr>
            <a:r>
              <a:rPr lang="en-US" altLang="en-US" dirty="0"/>
              <a:t>Two concurrent sessions may have a PTT with the same name but different shape.</a:t>
            </a:r>
          </a:p>
          <a:p>
            <a:pPr lvl="1">
              <a:spcBef>
                <a:spcPts val="0"/>
              </a:spcBef>
            </a:pPr>
            <a:endParaRPr lang="en-US" altLang="en-US" dirty="0"/>
          </a:p>
          <a:p>
            <a:pPr lvl="1">
              <a:spcBef>
                <a:spcPts val="0"/>
              </a:spcBef>
            </a:pPr>
            <a:endParaRPr lang="en-US" altLang="en-US" dirty="0"/>
          </a:p>
          <a:p>
            <a:pPr lvl="1">
              <a:spcBef>
                <a:spcPts val="0"/>
              </a:spcBef>
            </a:pPr>
            <a:endParaRPr lang="en-US" altLang="en-US" dirty="0"/>
          </a:p>
          <a:p>
            <a:pPr lvl="1">
              <a:spcBef>
                <a:spcPts val="0"/>
              </a:spcBef>
            </a:pPr>
            <a:r>
              <a:rPr lang="en-US" altLang="en-US" dirty="0"/>
              <a:t>This allows reporting applications to run on Active Data Guard standby databases.</a:t>
            </a:r>
          </a:p>
        </p:txBody>
      </p:sp>
    </p:spTree>
    <p:custDataLst>
      <p:tags r:id="rId1"/>
    </p:custDataLst>
    <p:extLst>
      <p:ext uri="{BB962C8B-B14F-4D97-AF65-F5344CB8AC3E}">
        <p14:creationId xmlns:p14="http://schemas.microsoft.com/office/powerpoint/2010/main" val="3968078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latin typeface="+mj-lt"/>
              </a:rPr>
              <a:t>Creating a Private Temporary Table</a:t>
            </a:r>
          </a:p>
        </p:txBody>
      </p:sp>
      <p:sp>
        <p:nvSpPr>
          <p:cNvPr id="3" name="Content Placeholder 2"/>
          <p:cNvSpPr>
            <a:spLocks noGrp="1"/>
          </p:cNvSpPr>
          <p:nvPr>
            <p:ph idx="1"/>
          </p:nvPr>
        </p:nvSpPr>
        <p:spPr>
          <a:xfrm>
            <a:off x="1104900" y="2272710"/>
            <a:ext cx="16421100" cy="4791051"/>
          </a:xfrm>
        </p:spPr>
        <p:txBody>
          <a:bodyPr/>
          <a:lstStyle/>
          <a:p>
            <a:pPr lvl="1">
              <a:spcBef>
                <a:spcPts val="0"/>
              </a:spcBef>
              <a:defRPr/>
            </a:pPr>
            <a:r>
              <a:rPr lang="en-US" dirty="0"/>
              <a:t>Use the </a:t>
            </a:r>
            <a:r>
              <a:rPr lang="en-US" dirty="0">
                <a:latin typeface="Courier New" panose="02070309020205020404" pitchFamily="49" charset="0"/>
                <a:cs typeface="Courier New" panose="02070309020205020404" pitchFamily="49" charset="0"/>
              </a:rPr>
              <a:t>CREATE PRIVATE TEMPORARY TABLE</a:t>
            </a:r>
            <a:r>
              <a:rPr lang="en-US" dirty="0"/>
              <a:t> statement to create a private temporary table. </a:t>
            </a:r>
          </a:p>
          <a:p>
            <a:pPr lvl="1">
              <a:spcBef>
                <a:spcPts val="0"/>
              </a:spcBef>
              <a:defRPr/>
            </a:pPr>
            <a:r>
              <a:rPr lang="en-US" dirty="0"/>
              <a:t>The </a:t>
            </a:r>
            <a:r>
              <a:rPr lang="en-US" dirty="0">
                <a:latin typeface="Courier New" panose="02070309020205020404" pitchFamily="49" charset="0"/>
                <a:cs typeface="Courier New" panose="02070309020205020404" pitchFamily="49" charset="0"/>
              </a:rPr>
              <a:t>ON COMMIT</a:t>
            </a:r>
            <a:r>
              <a:rPr lang="en-US" dirty="0"/>
              <a:t> clause indicates if the data in the table is transaction-specific or session-specific.</a:t>
            </a:r>
          </a:p>
          <a:p>
            <a:pPr lvl="2">
              <a:spcBef>
                <a:spcPts val="0"/>
              </a:spcBef>
              <a:defRPr/>
            </a:pPr>
            <a:r>
              <a:rPr lang="en-US" dirty="0"/>
              <a:t>This statement creates a private temporary table that is transaction-specific:</a:t>
            </a:r>
          </a:p>
          <a:p>
            <a:pPr marL="1033463" lvl="2" indent="0">
              <a:spcBef>
                <a:spcPts val="0"/>
              </a:spcBef>
              <a:buNone/>
              <a:defRPr/>
            </a:pPr>
            <a:endParaRPr lang="en-US" dirty="0"/>
          </a:p>
          <a:p>
            <a:pPr lvl="1">
              <a:spcBef>
                <a:spcPts val="0"/>
              </a:spcBef>
              <a:defRPr/>
            </a:pPr>
            <a:endParaRPr lang="en-US" dirty="0"/>
          </a:p>
          <a:p>
            <a:pPr lvl="1">
              <a:spcBef>
                <a:spcPts val="0"/>
              </a:spcBef>
              <a:defRPr/>
            </a:pPr>
            <a:endParaRPr lang="en-US" dirty="0"/>
          </a:p>
          <a:p>
            <a:pPr lvl="2">
              <a:spcBef>
                <a:spcPts val="0"/>
              </a:spcBef>
              <a:defRPr/>
            </a:pPr>
            <a:r>
              <a:rPr lang="en-US" dirty="0"/>
              <a:t>This statement creates a private temporary table that is session-specific:</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2895600" y="5021331"/>
            <a:ext cx="13868400" cy="133979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latin typeface="Courier New" panose="02070309020205020404" pitchFamily="49" charset="0"/>
                <a:cs typeface="Oracle Sans" panose="020B0503020204020204" pitchFamily="34" charset="0"/>
              </a:rPr>
              <a:t>SQL&gt; CREATE PRIVATE TEMPORARY TABLE ORA$PTT_sales_ptt_transaction</a:t>
            </a:r>
          </a:p>
          <a:p>
            <a:pPr eaLnBrk="1" hangingPunct="1"/>
            <a:r>
              <a:rPr lang="en-US" altLang="en-US" sz="2600" b="1" dirty="0">
                <a:latin typeface="Courier New" panose="02070309020205020404" pitchFamily="49" charset="0"/>
                <a:cs typeface="Oracle Sans" panose="020B0503020204020204" pitchFamily="34" charset="0"/>
              </a:rPr>
              <a:t>  (time_id DATE, amount_sold NUMBER(10,2)) </a:t>
            </a:r>
          </a:p>
          <a:p>
            <a:pPr eaLnBrk="1" hangingPunct="1"/>
            <a:r>
              <a:rPr lang="en-US" altLang="en-US" sz="2600" b="1" dirty="0">
                <a:latin typeface="Courier New" panose="02070309020205020404" pitchFamily="49" charset="0"/>
                <a:cs typeface="Oracle Sans" panose="020B0503020204020204" pitchFamily="34" charset="0"/>
              </a:rPr>
              <a:t>  ON COMMIT DROP DEFINITION;</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2895600" y="7120650"/>
            <a:ext cx="13868400" cy="133979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latin typeface="Courier New" panose="02070309020205020404" pitchFamily="49" charset="0"/>
                <a:cs typeface="Oracle Sans" panose="020B0503020204020204" pitchFamily="34" charset="0"/>
              </a:rPr>
              <a:t>SQL&gt; CREATE PRIVATE TEMPORARY TABLE ORA$PTT_sales_ptt_session</a:t>
            </a:r>
          </a:p>
          <a:p>
            <a:pPr eaLnBrk="1" hangingPunct="1"/>
            <a:r>
              <a:rPr lang="en-US" altLang="en-US" sz="2600" b="1" dirty="0">
                <a:latin typeface="Courier New" panose="02070309020205020404" pitchFamily="49" charset="0"/>
                <a:cs typeface="Oracle Sans" panose="020B0503020204020204" pitchFamily="34" charset="0"/>
              </a:rPr>
              <a:t>  (time_id DATE, amount_sold NUMBER(10,2))</a:t>
            </a:r>
          </a:p>
          <a:p>
            <a:pPr eaLnBrk="1" hangingPunct="1"/>
            <a:r>
              <a:rPr lang="en-US" altLang="en-US" sz="2600" b="1" dirty="0">
                <a:latin typeface="Courier New" panose="02070309020205020404" pitchFamily="49" charset="0"/>
                <a:cs typeface="Oracle Sans" panose="020B0503020204020204" pitchFamily="34" charset="0"/>
              </a:rPr>
              <a:t>  ON COMMIT PRESERVE DEFINITION;</a:t>
            </a:r>
          </a:p>
        </p:txBody>
      </p:sp>
    </p:spTree>
    <p:custDataLst>
      <p:tags r:id="rId1"/>
    </p:custDataLst>
    <p:extLst>
      <p:ext uri="{BB962C8B-B14F-4D97-AF65-F5344CB8AC3E}">
        <p14:creationId xmlns:p14="http://schemas.microsoft.com/office/powerpoint/2010/main" val="15032749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052">
            <a:extLst>
              <a:ext uri="{FF2B5EF4-FFF2-40B4-BE49-F238E27FC236}">
                <a16:creationId xmlns="" xmlns:a16="http://schemas.microsoft.com/office/drawing/2014/main" id="{DFB38470-25C5-4916-B9AA-EDFEC314502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Support for Global Sequences</a:t>
            </a:r>
          </a:p>
        </p:txBody>
      </p:sp>
      <p:sp>
        <p:nvSpPr>
          <p:cNvPr id="20482" name="Rectangle 2053">
            <a:extLst>
              <a:ext uri="{FF2B5EF4-FFF2-40B4-BE49-F238E27FC236}">
                <a16:creationId xmlns="" xmlns:a16="http://schemas.microsoft.com/office/drawing/2014/main" id="{812074ED-E9F7-496D-A816-76635194B5DB}"/>
              </a:ext>
            </a:extLst>
          </p:cNvPr>
          <p:cNvSpPr>
            <a:spLocks noGrp="1" noChangeArrowheads="1"/>
          </p:cNvSpPr>
          <p:nvPr>
            <p:ph type="body" idx="1"/>
          </p:nvPr>
        </p:nvSpPr>
        <p:spPr>
          <a:xfrm>
            <a:off x="952500" y="2272710"/>
            <a:ext cx="16421100" cy="604229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Sequences created using the default </a:t>
            </a:r>
            <a:r>
              <a:rPr lang="en-US" altLang="en-US" dirty="0">
                <a:latin typeface="Courier New" panose="02070309020205020404" pitchFamily="49" charset="0"/>
                <a:cs typeface="Oracle Sans" panose="020B0503020204020204" pitchFamily="34" charset="0"/>
              </a:rPr>
              <a:t>CACHE</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NOORDER</a:t>
            </a:r>
            <a:r>
              <a:rPr lang="en-US" altLang="en-US" dirty="0">
                <a:latin typeface="Oracle Sans" panose="020B0503020204020204" pitchFamily="34" charset="0"/>
                <a:cs typeface="Oracle Sans" panose="020B0503020204020204" pitchFamily="34" charset="0"/>
              </a:rPr>
              <a:t> options can be accessed from an Active Data Guard standby database.</a:t>
            </a:r>
          </a:p>
          <a:p>
            <a:pPr lvl="1">
              <a:spcBef>
                <a:spcPts val="1200"/>
              </a:spcBef>
            </a:pPr>
            <a:r>
              <a:rPr lang="en-US" altLang="en-US" dirty="0">
                <a:latin typeface="Oracle Sans" panose="020B0503020204020204" pitchFamily="34" charset="0"/>
                <a:cs typeface="Oracle Sans" panose="020B0503020204020204" pitchFamily="34" charset="0"/>
              </a:rPr>
              <a:t>When first accessed by the standby, the primary allocates a unique range of sequence numbers.</a:t>
            </a:r>
          </a:p>
          <a:p>
            <a:pPr lvl="1">
              <a:spcBef>
                <a:spcPts val="1200"/>
              </a:spcBef>
            </a:pPr>
            <a:r>
              <a:rPr lang="en-US" altLang="en-US" dirty="0">
                <a:latin typeface="Oracle Sans" panose="020B0503020204020204" pitchFamily="34" charset="0"/>
                <a:cs typeface="Oracle Sans" panose="020B0503020204020204" pitchFamily="34" charset="0"/>
              </a:rPr>
              <a:t>When all sequences within a range have been used, the standby requests another range of numbers.</a:t>
            </a:r>
          </a:p>
          <a:p>
            <a:pPr lvl="1">
              <a:spcBef>
                <a:spcPts val="1200"/>
              </a:spcBef>
            </a:pPr>
            <a:r>
              <a:rPr lang="en-US" altLang="en-US" dirty="0">
                <a:latin typeface="Oracle Sans" panose="020B0503020204020204" pitchFamily="34" charset="0"/>
                <a:cs typeface="Oracle Sans" panose="020B0503020204020204" pitchFamily="34" charset="0"/>
              </a:rPr>
              <a:t>Because each range assigned to a standby is unique, there is a unique stream of sequences across the entire Data Guard configuration.</a:t>
            </a:r>
          </a:p>
          <a:p>
            <a:pPr lvl="1">
              <a:spcBef>
                <a:spcPts val="1200"/>
              </a:spcBef>
            </a:pPr>
            <a:r>
              <a:rPr lang="en-US" altLang="en-US" dirty="0">
                <a:latin typeface="Oracle Sans" panose="020B0503020204020204" pitchFamily="34" charset="0"/>
                <a:cs typeface="Oracle Sans" panose="020B0503020204020204" pitchFamily="34" charset="0"/>
              </a:rPr>
              <a:t>Sequences created with the </a:t>
            </a:r>
            <a:r>
              <a:rPr lang="en-US" altLang="en-US" dirty="0">
                <a:latin typeface="Courier New" panose="02070309020205020404" pitchFamily="49" charset="0"/>
                <a:cs typeface="Oracle Sans" panose="020B0503020204020204" pitchFamily="34" charset="0"/>
              </a:rPr>
              <a:t>ORDER</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NOCACHE</a:t>
            </a:r>
            <a:r>
              <a:rPr lang="en-US" altLang="en-US" dirty="0">
                <a:latin typeface="Oracle Sans" panose="020B0503020204020204" pitchFamily="34" charset="0"/>
                <a:cs typeface="Oracle Sans" panose="020B0503020204020204" pitchFamily="34" charset="0"/>
              </a:rPr>
              <a:t> options cannot be accessed on an Active Data Guard standby database.</a:t>
            </a:r>
          </a:p>
        </p:txBody>
      </p:sp>
    </p:spTree>
    <p:custDataLst>
      <p:tags r:id="rId1"/>
    </p:custDataLst>
    <p:extLst>
      <p:ext uri="{BB962C8B-B14F-4D97-AF65-F5344CB8AC3E}">
        <p14:creationId xmlns:p14="http://schemas.microsoft.com/office/powerpoint/2010/main" val="673136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052">
            <a:extLst>
              <a:ext uri="{FF2B5EF4-FFF2-40B4-BE49-F238E27FC236}">
                <a16:creationId xmlns="" xmlns:a16="http://schemas.microsoft.com/office/drawing/2014/main" id="{C0F1AC78-BAA4-4E5F-9FFE-9934EA2AAB7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Support for Session Sequences</a:t>
            </a:r>
          </a:p>
        </p:txBody>
      </p:sp>
      <p:sp>
        <p:nvSpPr>
          <p:cNvPr id="21506" name="Rectangle 2053">
            <a:extLst>
              <a:ext uri="{FF2B5EF4-FFF2-40B4-BE49-F238E27FC236}">
                <a16:creationId xmlns="" xmlns:a16="http://schemas.microsoft.com/office/drawing/2014/main" id="{6CDD622D-CC5C-443F-8566-6E46DCEECDA6}"/>
              </a:ext>
            </a:extLst>
          </p:cNvPr>
          <p:cNvSpPr>
            <a:spLocks noGrp="1" noChangeArrowheads="1"/>
          </p:cNvSpPr>
          <p:nvPr>
            <p:ph idx="1"/>
          </p:nvPr>
        </p:nvSpPr>
        <p:spPr>
          <a:xfrm>
            <a:off x="933451" y="2272710"/>
            <a:ext cx="16421100" cy="485735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Session sequences are specifically designed for use with global temporary tables that have session visibility.</a:t>
            </a:r>
          </a:p>
          <a:p>
            <a:pPr lvl="2">
              <a:spcBef>
                <a:spcPts val="1200"/>
              </a:spcBef>
            </a:pPr>
            <a:r>
              <a:rPr lang="en-US" altLang="en-US" dirty="0">
                <a:latin typeface="Oracle Sans" panose="020B0503020204020204" pitchFamily="34" charset="0"/>
                <a:cs typeface="Oracle Sans" panose="020B0503020204020204" pitchFamily="34" charset="0"/>
              </a:rPr>
              <a:t>They return a unique range of sequence numbers within a session.</a:t>
            </a:r>
          </a:p>
          <a:p>
            <a:pPr lvl="2">
              <a:spcBef>
                <a:spcPts val="1200"/>
              </a:spcBef>
            </a:pPr>
            <a:r>
              <a:rPr lang="en-US" altLang="en-US" dirty="0">
                <a:latin typeface="Oracle Sans" panose="020B0503020204020204" pitchFamily="34" charset="0"/>
                <a:cs typeface="Oracle Sans" panose="020B0503020204020204" pitchFamily="34" charset="0"/>
              </a:rPr>
              <a:t>Session sequences are not persistent. The state of the session sequences accessed during a session is lost when the session terminates. </a:t>
            </a:r>
          </a:p>
          <a:p>
            <a:pPr lvl="1">
              <a:spcBef>
                <a:spcPts val="1200"/>
              </a:spcBef>
            </a:pPr>
            <a:r>
              <a:rPr lang="en-US" altLang="en-US" dirty="0">
                <a:latin typeface="Oracle Sans" panose="020B0503020204020204" pitchFamily="34" charset="0"/>
                <a:cs typeface="Oracle Sans" panose="020B0503020204020204" pitchFamily="34" charset="0"/>
              </a:rPr>
              <a:t>Session sequences are created by the primary database and are accessed on any read-write or read-only database.</a:t>
            </a:r>
          </a:p>
          <a:p>
            <a:pPr lvl="1">
              <a:spcBef>
                <a:spcPts val="1200"/>
              </a:spcBef>
            </a:pPr>
            <a:r>
              <a:rPr lang="en-US" altLang="en-US" dirty="0">
                <a:latin typeface="Oracle Sans" panose="020B0503020204020204" pitchFamily="34" charset="0"/>
                <a:cs typeface="Oracle Sans" panose="020B0503020204020204" pitchFamily="34" charset="0"/>
              </a:rPr>
              <a:t>To create a session sequence:</a:t>
            </a:r>
          </a:p>
        </p:txBody>
      </p:sp>
      <p:sp>
        <p:nvSpPr>
          <p:cNvPr id="21507" name="Rectangle 2051">
            <a:extLst>
              <a:ext uri="{FF2B5EF4-FFF2-40B4-BE49-F238E27FC236}">
                <a16:creationId xmlns="" xmlns:a16="http://schemas.microsoft.com/office/drawing/2014/main" id="{F871A953-2EDD-4F00-A5FA-6C41BBF082AA}"/>
              </a:ext>
            </a:extLst>
          </p:cNvPr>
          <p:cNvSpPr>
            <a:spLocks noChangeArrowheads="1"/>
          </p:cNvSpPr>
          <p:nvPr/>
        </p:nvSpPr>
        <p:spPr bwMode="auto">
          <a:xfrm>
            <a:off x="1785257" y="7303294"/>
            <a:ext cx="11887200" cy="812006"/>
          </a:xfrm>
          <a:prstGeom prst="rect">
            <a:avLst/>
          </a:prstGeom>
          <a:solidFill>
            <a:srgbClr val="CCCCCC"/>
          </a:solidFill>
          <a:ln w="28575">
            <a:solidFill>
              <a:schemeClr val="tx1"/>
            </a:solidFill>
            <a:miter lim="800000"/>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latin typeface="Courier New" panose="02070309020205020404" pitchFamily="49" charset="0"/>
                <a:cs typeface="Oracle Sans" panose="020B0503020204020204" pitchFamily="34" charset="0"/>
              </a:rPr>
              <a:t>   SQL&gt; CREATE SEQUENCE … SESSION;</a:t>
            </a:r>
            <a:endParaRPr lang="en-US" altLang="en-US" sz="2400"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9514107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052">
            <a:extLst>
              <a:ext uri="{FF2B5EF4-FFF2-40B4-BE49-F238E27FC236}">
                <a16:creationId xmlns="" xmlns:a16="http://schemas.microsoft.com/office/drawing/2014/main" id="{7295DEC5-7989-4880-9BCD-4C46C41AEA2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Temporary Undo and Sequences</a:t>
            </a:r>
          </a:p>
        </p:txBody>
      </p:sp>
      <p:sp>
        <p:nvSpPr>
          <p:cNvPr id="22531" name="Rectangle 2053">
            <a:extLst>
              <a:ext uri="{FF2B5EF4-FFF2-40B4-BE49-F238E27FC236}">
                <a16:creationId xmlns="" xmlns:a16="http://schemas.microsoft.com/office/drawing/2014/main" id="{C73E7532-A30B-4559-9E6A-9944EEC741DE}"/>
              </a:ext>
            </a:extLst>
          </p:cNvPr>
          <p:cNvSpPr>
            <a:spLocks noGrp="1" noChangeArrowheads="1"/>
          </p:cNvSpPr>
          <p:nvPr>
            <p:ph type="body" idx="1"/>
          </p:nvPr>
        </p:nvSpPr>
        <p:spPr>
          <a:xfrm>
            <a:off x="933451" y="2272710"/>
            <a:ext cx="16421100" cy="689175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Reporting and other applications that are generally read-only but require nonpersistent write access to the database can be run on an Active Data Guard standby by using temporary tables.</a:t>
            </a:r>
          </a:p>
          <a:p>
            <a:pPr lvl="1">
              <a:spcBef>
                <a:spcPts val="1200"/>
              </a:spcBef>
            </a:pPr>
            <a:r>
              <a:rPr lang="en-US" altLang="en-US" dirty="0">
                <a:latin typeface="Oracle Sans" panose="020B0503020204020204" pitchFamily="34" charset="0"/>
                <a:cs typeface="Oracle Sans" panose="020B0503020204020204" pitchFamily="34" charset="0"/>
              </a:rPr>
              <a:t>Temporary undo reduces the redo volume if it is also enabled on the primary database. Temporary undo:</a:t>
            </a:r>
          </a:p>
          <a:p>
            <a:pPr lvl="2">
              <a:spcBef>
                <a:spcPts val="1200"/>
              </a:spcBef>
            </a:pPr>
            <a:r>
              <a:rPr lang="en-US" altLang="en-US" sz="3200" dirty="0">
                <a:latin typeface="Oracle Sans" panose="020B0503020204020204" pitchFamily="34" charset="0"/>
                <a:cs typeface="Oracle Sans" panose="020B0503020204020204" pitchFamily="34" charset="0"/>
              </a:rPr>
              <a:t>Is not logged in redo</a:t>
            </a:r>
          </a:p>
          <a:p>
            <a:pPr lvl="2">
              <a:spcBef>
                <a:spcPts val="1200"/>
              </a:spcBef>
            </a:pPr>
            <a:r>
              <a:rPr lang="en-US" altLang="en-US" sz="3200" dirty="0">
                <a:latin typeface="Oracle Sans" panose="020B0503020204020204" pitchFamily="34" charset="0"/>
                <a:cs typeface="Oracle Sans" panose="020B0503020204020204" pitchFamily="34" charset="0"/>
              </a:rPr>
              <a:t>Improves primary database performance</a:t>
            </a:r>
          </a:p>
          <a:p>
            <a:pPr lvl="2">
              <a:spcBef>
                <a:spcPts val="1200"/>
              </a:spcBef>
            </a:pPr>
            <a:r>
              <a:rPr lang="en-US" altLang="en-US" sz="3200" dirty="0">
                <a:latin typeface="Oracle Sans" panose="020B0503020204020204" pitchFamily="34" charset="0"/>
                <a:cs typeface="Oracle Sans" panose="020B0503020204020204" pitchFamily="34" charset="0"/>
              </a:rPr>
              <a:t>Reduces network bandwidth consumption</a:t>
            </a:r>
          </a:p>
          <a:p>
            <a:pPr lvl="2">
              <a:spcBef>
                <a:spcPts val="1200"/>
              </a:spcBef>
            </a:pPr>
            <a:r>
              <a:rPr lang="en-US" altLang="en-US" sz="3200" dirty="0">
                <a:latin typeface="Oracle Sans" panose="020B0503020204020204" pitchFamily="34" charset="0"/>
                <a:cs typeface="Oracle Sans" panose="020B0503020204020204" pitchFamily="34" charset="0"/>
              </a:rPr>
              <a:t>Reduces standby I/O</a:t>
            </a:r>
          </a:p>
          <a:p>
            <a:pPr lvl="1">
              <a:spcBef>
                <a:spcPts val="1200"/>
              </a:spcBef>
            </a:pPr>
            <a:r>
              <a:rPr lang="en-US" altLang="en-US" dirty="0">
                <a:latin typeface="Oracle Sans" panose="020B0503020204020204" pitchFamily="34" charset="0"/>
                <a:cs typeface="Oracle Sans" panose="020B0503020204020204" pitchFamily="34" charset="0"/>
              </a:rPr>
              <a:t>Applications that are read-only except for the requirement to generate unique sequences can be offloaded to an Active Data Guard standby database.</a:t>
            </a:r>
          </a:p>
        </p:txBody>
      </p:sp>
    </p:spTree>
    <p:custDataLst>
      <p:tags r:id="rId1"/>
    </p:custDataLst>
    <p:extLst>
      <p:ext uri="{BB962C8B-B14F-4D97-AF65-F5344CB8AC3E}">
        <p14:creationId xmlns:p14="http://schemas.microsoft.com/office/powerpoint/2010/main" val="8012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ltLang="en-US" sz="5000" dirty="0">
                <a:latin typeface="+mj-lt"/>
              </a:rPr>
              <a:t>DML Operations on Active Data Guard Standby Databases</a:t>
            </a:r>
          </a:p>
        </p:txBody>
      </p:sp>
      <p:sp>
        <p:nvSpPr>
          <p:cNvPr id="56324" name="Content Placeholder 2"/>
          <p:cNvSpPr>
            <a:spLocks noGrp="1"/>
          </p:cNvSpPr>
          <p:nvPr>
            <p:ph idx="1"/>
          </p:nvPr>
        </p:nvSpPr>
        <p:spPr>
          <a:xfrm>
            <a:off x="1104900" y="2688032"/>
            <a:ext cx="16421100" cy="3446068"/>
          </a:xfrm>
        </p:spPr>
        <p:txBody>
          <a:bodyPr/>
          <a:lstStyle/>
          <a:p>
            <a:pPr lvl="1">
              <a:spcBef>
                <a:spcPts val="1200"/>
              </a:spcBef>
            </a:pPr>
            <a:r>
              <a:rPr lang="en-US" altLang="en-US" dirty="0"/>
              <a:t>DML operations can now be run on Active Data Guard standby databases.</a:t>
            </a:r>
          </a:p>
          <a:p>
            <a:pPr lvl="1">
              <a:spcBef>
                <a:spcPts val="1200"/>
              </a:spcBef>
            </a:pPr>
            <a:r>
              <a:rPr lang="en-US" altLang="en-US" dirty="0"/>
              <a:t>This enables you to run read-mostly applications, which occasionally execute DMLs, on the standby database.</a:t>
            </a:r>
          </a:p>
        </p:txBody>
      </p:sp>
      <p:pic>
        <p:nvPicPr>
          <p:cNvPr id="56325" name="Picture Placeholder 5"/>
          <p:cNvPicPr>
            <a:picLocks noChangeAspect="1"/>
          </p:cNvPicPr>
          <p:nvPr/>
        </p:nvPicPr>
        <p:blipFill>
          <a:blip r:embed="rId3">
            <a:extLst>
              <a:ext uri="{28A0092B-C50C-407E-A947-70E740481C1C}">
                <a14:useLocalDpi xmlns:a14="http://schemas.microsoft.com/office/drawing/2010/main" val="0"/>
              </a:ext>
            </a:extLst>
          </a:blip>
          <a:srcRect l="58" r="58"/>
          <a:stretch>
            <a:fillRect/>
          </a:stretch>
        </p:blipFill>
        <p:spPr bwMode="auto">
          <a:xfrm>
            <a:off x="11918157" y="6467475"/>
            <a:ext cx="27813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3732609" y="4633912"/>
            <a:ext cx="10822782" cy="4241007"/>
            <a:chOff x="3919538" y="4288632"/>
            <a:chExt cx="10822782" cy="4241007"/>
          </a:xfrm>
        </p:grpSpPr>
        <p:sp>
          <p:nvSpPr>
            <p:cNvPr id="89" name="Arc 88">
              <a:extLst>
                <a:ext uri="{FF2B5EF4-FFF2-40B4-BE49-F238E27FC236}">
                  <a16:creationId xmlns="" xmlns:a16="http://schemas.microsoft.com/office/drawing/2014/main" id="{38739B71-0555-7440-9F93-A1FF2976A29D}"/>
                </a:ext>
              </a:extLst>
            </p:cNvPr>
            <p:cNvSpPr/>
            <p:nvPr/>
          </p:nvSpPr>
          <p:spPr>
            <a:xfrm rot="6370581">
              <a:off x="5897166" y="6659166"/>
              <a:ext cx="857250" cy="878682"/>
            </a:xfrm>
            <a:prstGeom prst="arc">
              <a:avLst>
                <a:gd name="adj1" fmla="val 16200000"/>
                <a:gd name="adj2" fmla="val 19609985"/>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pic>
          <p:nvPicPr>
            <p:cNvPr id="56326" name="Picture 66" descr="oracle-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65757" y="5838825"/>
              <a:ext cx="826293" cy="245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67" descr="oracle-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03082" y="5760245"/>
              <a:ext cx="8286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8" name="Group 68"/>
            <p:cNvGrpSpPr>
              <a:grpSpLocks/>
            </p:cNvGrpSpPr>
            <p:nvPr/>
          </p:nvGrpSpPr>
          <p:grpSpPr bwMode="auto">
            <a:xfrm>
              <a:off x="5226845" y="4288632"/>
              <a:ext cx="1450181" cy="1152525"/>
              <a:chOff x="2347297" y="1766838"/>
              <a:chExt cx="1707938" cy="1391861"/>
            </a:xfrm>
          </p:grpSpPr>
          <p:pic>
            <p:nvPicPr>
              <p:cNvPr id="56350" name="Picture Placeholder 9"/>
              <p:cNvPicPr>
                <a:picLocks noChangeAspect="1"/>
              </p:cNvPicPr>
              <p:nvPr/>
            </p:nvPicPr>
            <p:blipFill>
              <a:blip r:embed="rId5">
                <a:extLst>
                  <a:ext uri="{28A0092B-C50C-407E-A947-70E740481C1C}">
                    <a14:useLocalDpi xmlns:a14="http://schemas.microsoft.com/office/drawing/2010/main" val="0"/>
                  </a:ext>
                </a:extLst>
              </a:blip>
              <a:srcRect l="116" r="116"/>
              <a:stretch>
                <a:fillRect/>
              </a:stretch>
            </p:blipFill>
            <p:spPr bwMode="auto">
              <a:xfrm>
                <a:off x="2347297" y="1766838"/>
                <a:ext cx="1275888" cy="127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1" name="Picture Placeholder 10"/>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bwMode="auto">
              <a:xfrm>
                <a:off x="2779347" y="1881139"/>
                <a:ext cx="1275888" cy="127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29" name="Picture Placeholder 8"/>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bwMode="gray">
            <a:xfrm>
              <a:off x="11589545" y="4331495"/>
              <a:ext cx="118824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Placeholder 13"/>
            <p:cNvPicPr>
              <a:picLocks noChangeAspect="1"/>
            </p:cNvPicPr>
            <p:nvPr/>
          </p:nvPicPr>
          <p:blipFill>
            <a:blip r:embed="rId8">
              <a:extLst>
                <a:ext uri="{28A0092B-C50C-407E-A947-70E740481C1C}">
                  <a14:useLocalDpi xmlns:a14="http://schemas.microsoft.com/office/drawing/2010/main" val="0"/>
                </a:ext>
              </a:extLst>
            </a:blip>
            <a:srcRect l="58" r="58"/>
            <a:stretch>
              <a:fillRect/>
            </a:stretch>
          </p:blipFill>
          <p:spPr bwMode="auto">
            <a:xfrm>
              <a:off x="3919538" y="6877051"/>
              <a:ext cx="1695450"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73"/>
            <p:cNvSpPr txBox="1">
              <a:spLocks noChangeArrowheads="1"/>
            </p:cNvSpPr>
            <p:nvPr/>
          </p:nvSpPr>
          <p:spPr bwMode="auto">
            <a:xfrm>
              <a:off x="6360320" y="5843588"/>
              <a:ext cx="1581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PRIMARY</a:t>
              </a:r>
            </a:p>
          </p:txBody>
        </p:sp>
        <p:sp>
          <p:nvSpPr>
            <p:cNvPr id="56332" name="TextBox 74"/>
            <p:cNvSpPr txBox="1">
              <a:spLocks noChangeArrowheads="1"/>
            </p:cNvSpPr>
            <p:nvPr/>
          </p:nvSpPr>
          <p:spPr bwMode="auto">
            <a:xfrm>
              <a:off x="12961145" y="5941220"/>
              <a:ext cx="1581150" cy="30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ACTIVE STANDBY</a:t>
              </a:r>
            </a:p>
          </p:txBody>
        </p:sp>
        <p:pic>
          <p:nvPicPr>
            <p:cNvPr id="56333" name="Picture 7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888832" y="5331620"/>
              <a:ext cx="2762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4" name="Picture 7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2032457" y="5355432"/>
              <a:ext cx="276225" cy="40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5" name="Group 77"/>
            <p:cNvGrpSpPr>
              <a:grpSpLocks/>
            </p:cNvGrpSpPr>
            <p:nvPr/>
          </p:nvGrpSpPr>
          <p:grpSpPr bwMode="auto">
            <a:xfrm>
              <a:off x="10167938" y="5503070"/>
              <a:ext cx="1581150" cy="340518"/>
              <a:chOff x="6486234" y="3040232"/>
              <a:chExt cx="1642533" cy="362431"/>
            </a:xfrm>
          </p:grpSpPr>
          <p:sp>
            <p:nvSpPr>
              <p:cNvPr id="56348" name="TextBox 78"/>
              <p:cNvSpPr txBox="1">
                <a:spLocks noChangeArrowheads="1"/>
              </p:cNvSpPr>
              <p:nvPr/>
            </p:nvSpPr>
            <p:spPr bwMode="auto">
              <a:xfrm>
                <a:off x="6486234" y="3079850"/>
                <a:ext cx="1642533" cy="3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DML</a:t>
                </a:r>
              </a:p>
            </p:txBody>
          </p:sp>
          <p:sp>
            <p:nvSpPr>
              <p:cNvPr id="80" name="Oval 79">
                <a:extLst>
                  <a:ext uri="{FF2B5EF4-FFF2-40B4-BE49-F238E27FC236}">
                    <a16:creationId xmlns="" xmlns:a16="http://schemas.microsoft.com/office/drawing/2014/main" id="{8DD4F194-175C-C44E-9E43-42FD27CCDC54}"/>
                  </a:ext>
                </a:extLst>
              </p:cNvPr>
              <p:cNvSpPr/>
              <p:nvPr/>
            </p:nvSpPr>
            <p:spPr bwMode="gray">
              <a:xfrm>
                <a:off x="6624761" y="3040232"/>
                <a:ext cx="316633" cy="316810"/>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2897" tIns="51449" rIns="102897" bIns="51449" anchor="ctr"/>
              <a:lstStyle/>
              <a:p>
                <a:pPr algn="ctr">
                  <a:lnSpc>
                    <a:spcPct val="90000"/>
                  </a:lnSpc>
                  <a:defRPr/>
                </a:pPr>
                <a:r>
                  <a:rPr lang="en-US" dirty="0">
                    <a:solidFill>
                      <a:schemeClr val="bg1"/>
                    </a:solidFill>
                  </a:rPr>
                  <a:t>1</a:t>
                </a:r>
              </a:p>
            </p:txBody>
          </p:sp>
        </p:grpSp>
        <p:sp>
          <p:nvSpPr>
            <p:cNvPr id="81" name="Arc 80">
              <a:extLst>
                <a:ext uri="{FF2B5EF4-FFF2-40B4-BE49-F238E27FC236}">
                  <a16:creationId xmlns="" xmlns:a16="http://schemas.microsoft.com/office/drawing/2014/main" id="{F30405C8-D0DA-FA40-80C6-0D1126E084C2}"/>
                </a:ext>
              </a:extLst>
            </p:cNvPr>
            <p:cNvSpPr/>
            <p:nvPr/>
          </p:nvSpPr>
          <p:spPr>
            <a:xfrm>
              <a:off x="10837070" y="5681663"/>
              <a:ext cx="878681" cy="857250"/>
            </a:xfrm>
            <a:prstGeom prst="arc">
              <a:avLst>
                <a:gd name="adj1" fmla="val 16200000"/>
                <a:gd name="adj2" fmla="val 19609985"/>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3" name="Oval 82">
              <a:extLst>
                <a:ext uri="{FF2B5EF4-FFF2-40B4-BE49-F238E27FC236}">
                  <a16:creationId xmlns="" xmlns:a16="http://schemas.microsoft.com/office/drawing/2014/main" id="{EAE47E73-7F5A-0246-B1BE-52D0479F01C8}"/>
                </a:ext>
              </a:extLst>
            </p:cNvPr>
            <p:cNvSpPr/>
            <p:nvPr/>
          </p:nvSpPr>
          <p:spPr bwMode="gray">
            <a:xfrm>
              <a:off x="6777038" y="6369845"/>
              <a:ext cx="304800" cy="297656"/>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2897" tIns="51449" rIns="102897" bIns="51449" anchor="ctr"/>
            <a:lstStyle/>
            <a:p>
              <a:pPr algn="ctr">
                <a:lnSpc>
                  <a:spcPct val="90000"/>
                </a:lnSpc>
                <a:defRPr/>
              </a:pPr>
              <a:r>
                <a:rPr lang="en-US" dirty="0">
                  <a:solidFill>
                    <a:schemeClr val="bg1"/>
                  </a:solidFill>
                </a:rPr>
                <a:t>2</a:t>
              </a:r>
            </a:p>
          </p:txBody>
        </p:sp>
        <p:cxnSp>
          <p:nvCxnSpPr>
            <p:cNvPr id="84" name="Straight Arrow Connector 83">
              <a:extLst>
                <a:ext uri="{FF2B5EF4-FFF2-40B4-BE49-F238E27FC236}">
                  <a16:creationId xmlns="" xmlns:a16="http://schemas.microsoft.com/office/drawing/2014/main" id="{21A3355B-D1B9-2043-8B31-B0AE96C59EC5}"/>
                </a:ext>
              </a:extLst>
            </p:cNvPr>
            <p:cNvCxnSpPr/>
            <p:nvPr/>
          </p:nvCxnSpPr>
          <p:spPr>
            <a:xfrm flipH="1">
              <a:off x="6617495" y="6748463"/>
              <a:ext cx="4905375" cy="0"/>
            </a:xfrm>
            <a:prstGeom prst="straightConnector1">
              <a:avLst/>
            </a:prstGeom>
            <a:ln w="19050">
              <a:solidFill>
                <a:schemeClr val="accent2"/>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56339" name="TextBox 84"/>
            <p:cNvSpPr txBox="1">
              <a:spLocks noChangeArrowheads="1"/>
            </p:cNvSpPr>
            <p:nvPr/>
          </p:nvSpPr>
          <p:spPr bwMode="auto">
            <a:xfrm>
              <a:off x="8277225" y="6412707"/>
              <a:ext cx="1581150" cy="30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DML IS REDIRECTED TO PRIMARY</a:t>
              </a:r>
            </a:p>
          </p:txBody>
        </p:sp>
        <p:sp>
          <p:nvSpPr>
            <p:cNvPr id="87" name="Oval 86">
              <a:extLst>
                <a:ext uri="{FF2B5EF4-FFF2-40B4-BE49-F238E27FC236}">
                  <a16:creationId xmlns="" xmlns:a16="http://schemas.microsoft.com/office/drawing/2014/main" id="{F4257606-3FF4-A641-98BB-B8AF3045E36F}"/>
                </a:ext>
              </a:extLst>
            </p:cNvPr>
            <p:cNvSpPr/>
            <p:nvPr/>
          </p:nvSpPr>
          <p:spPr bwMode="gray">
            <a:xfrm>
              <a:off x="6698457" y="7003258"/>
              <a:ext cx="304800" cy="297656"/>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2897" tIns="51449" rIns="102897" bIns="51449" anchor="ctr"/>
            <a:lstStyle/>
            <a:p>
              <a:pPr algn="ctr">
                <a:lnSpc>
                  <a:spcPct val="90000"/>
                </a:lnSpc>
                <a:defRPr/>
              </a:pPr>
              <a:r>
                <a:rPr lang="en-US" dirty="0">
                  <a:solidFill>
                    <a:schemeClr val="bg1"/>
                  </a:solidFill>
                </a:rPr>
                <a:t>3</a:t>
              </a:r>
            </a:p>
          </p:txBody>
        </p:sp>
        <p:sp>
          <p:nvSpPr>
            <p:cNvPr id="56341" name="TextBox 87"/>
            <p:cNvSpPr txBox="1">
              <a:spLocks noChangeArrowheads="1"/>
            </p:cNvSpPr>
            <p:nvPr/>
          </p:nvSpPr>
          <p:spPr bwMode="auto">
            <a:xfrm>
              <a:off x="7974807" y="7046120"/>
              <a:ext cx="157876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DML IS APPLIED TO PRIMARY</a:t>
              </a:r>
            </a:p>
          </p:txBody>
        </p:sp>
        <p:sp>
          <p:nvSpPr>
            <p:cNvPr id="91" name="Oval 90">
              <a:extLst>
                <a:ext uri="{FF2B5EF4-FFF2-40B4-BE49-F238E27FC236}">
                  <a16:creationId xmlns="" xmlns:a16="http://schemas.microsoft.com/office/drawing/2014/main" id="{724A75E4-02D0-FE4A-823D-6AC3203F2430}"/>
                </a:ext>
              </a:extLst>
            </p:cNvPr>
            <p:cNvSpPr/>
            <p:nvPr/>
          </p:nvSpPr>
          <p:spPr bwMode="gray">
            <a:xfrm>
              <a:off x="6962775" y="7448550"/>
              <a:ext cx="307182" cy="297657"/>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2897" tIns="51449" rIns="102897" bIns="51449" anchor="ctr"/>
            <a:lstStyle/>
            <a:p>
              <a:pPr algn="ctr">
                <a:lnSpc>
                  <a:spcPct val="90000"/>
                </a:lnSpc>
                <a:defRPr/>
              </a:pPr>
              <a:r>
                <a:rPr lang="en-US" dirty="0">
                  <a:solidFill>
                    <a:schemeClr val="bg1"/>
                  </a:solidFill>
                </a:rPr>
                <a:t>4</a:t>
              </a:r>
            </a:p>
          </p:txBody>
        </p:sp>
        <p:cxnSp>
          <p:nvCxnSpPr>
            <p:cNvPr id="92" name="Straight Arrow Connector 91">
              <a:extLst>
                <a:ext uri="{FF2B5EF4-FFF2-40B4-BE49-F238E27FC236}">
                  <a16:creationId xmlns="" xmlns:a16="http://schemas.microsoft.com/office/drawing/2014/main" id="{B998D1EC-11D4-9444-B810-BC341A882B32}"/>
                </a:ext>
              </a:extLst>
            </p:cNvPr>
            <p:cNvCxnSpPr>
              <a:cxnSpLocks/>
            </p:cNvCxnSpPr>
            <p:nvPr/>
          </p:nvCxnSpPr>
          <p:spPr>
            <a:xfrm>
              <a:off x="6657976" y="8015288"/>
              <a:ext cx="4902995" cy="0"/>
            </a:xfrm>
            <a:prstGeom prst="straightConnector1">
              <a:avLst/>
            </a:prstGeom>
            <a:ln w="19050">
              <a:solidFill>
                <a:schemeClr val="accent2"/>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56344" name="TextBox 92"/>
            <p:cNvSpPr txBox="1">
              <a:spLocks noChangeArrowheads="1"/>
            </p:cNvSpPr>
            <p:nvPr/>
          </p:nvSpPr>
          <p:spPr bwMode="auto">
            <a:xfrm flipH="1">
              <a:off x="8227220" y="7510463"/>
              <a:ext cx="1581150" cy="30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latin typeface="+mn-lt"/>
                </a:rPr>
                <a:t>DATA CHANGE IS STREAMED </a:t>
              </a:r>
              <a:br>
                <a:rPr lang="en-US" altLang="en-US" dirty="0">
                  <a:latin typeface="+mn-lt"/>
                </a:rPr>
              </a:br>
              <a:r>
                <a:rPr lang="en-US" altLang="en-US" dirty="0">
                  <a:latin typeface="+mn-lt"/>
                </a:rPr>
                <a:t>BACK TO STANDBY</a:t>
              </a:r>
            </a:p>
          </p:txBody>
        </p:sp>
        <p:sp>
          <p:nvSpPr>
            <p:cNvPr id="95" name="Oval 94">
              <a:extLst>
                <a:ext uri="{FF2B5EF4-FFF2-40B4-BE49-F238E27FC236}">
                  <a16:creationId xmlns="" xmlns:a16="http://schemas.microsoft.com/office/drawing/2014/main" id="{CF943198-AEDC-0A48-AE34-C8392DF30DD8}"/>
                </a:ext>
              </a:extLst>
            </p:cNvPr>
            <p:cNvSpPr/>
            <p:nvPr/>
          </p:nvSpPr>
          <p:spPr bwMode="gray">
            <a:xfrm>
              <a:off x="12701588" y="5031583"/>
              <a:ext cx="304800" cy="297656"/>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lIns="102897" tIns="51449" rIns="102897" bIns="51449" anchor="ctr"/>
            <a:lstStyle/>
            <a:p>
              <a:pPr algn="ctr">
                <a:lnSpc>
                  <a:spcPct val="90000"/>
                </a:lnSpc>
                <a:defRPr/>
              </a:pPr>
              <a:r>
                <a:rPr lang="en-US" dirty="0">
                  <a:solidFill>
                    <a:schemeClr val="bg1"/>
                  </a:solidFill>
                </a:rPr>
                <a:t>5</a:t>
              </a:r>
            </a:p>
          </p:txBody>
        </p:sp>
        <p:sp>
          <p:nvSpPr>
            <p:cNvPr id="56346" name="TextBox 95"/>
            <p:cNvSpPr txBox="1">
              <a:spLocks noChangeArrowheads="1"/>
            </p:cNvSpPr>
            <p:nvPr/>
          </p:nvSpPr>
          <p:spPr bwMode="auto">
            <a:xfrm>
              <a:off x="13161170" y="5026820"/>
              <a:ext cx="1581150" cy="30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0000"/>
                </a:lnSpc>
              </a:pPr>
              <a:r>
                <a:rPr lang="en-US" altLang="en-US" dirty="0">
                  <a:latin typeface="+mn-lt"/>
                </a:rPr>
                <a:t>DATA IS VISIBLE</a:t>
              </a:r>
              <a:br>
                <a:rPr lang="en-US" altLang="en-US" dirty="0">
                  <a:latin typeface="+mn-lt"/>
                </a:rPr>
              </a:br>
              <a:r>
                <a:rPr lang="en-US" altLang="en-US" dirty="0">
                  <a:latin typeface="+mn-lt"/>
                </a:rPr>
                <a:t>TO CLIENT</a:t>
              </a:r>
            </a:p>
          </p:txBody>
        </p:sp>
        <p:sp>
          <p:nvSpPr>
            <p:cNvPr id="97" name="Arc 96">
              <a:extLst>
                <a:ext uri="{FF2B5EF4-FFF2-40B4-BE49-F238E27FC236}">
                  <a16:creationId xmlns="" xmlns:a16="http://schemas.microsoft.com/office/drawing/2014/main" id="{81001A4A-99FD-E041-89FC-C18F696D4232}"/>
                </a:ext>
              </a:extLst>
            </p:cNvPr>
            <p:cNvSpPr/>
            <p:nvPr/>
          </p:nvSpPr>
          <p:spPr>
            <a:xfrm rot="4000118" flipH="1">
              <a:off x="11928873" y="4839892"/>
              <a:ext cx="857250" cy="878681"/>
            </a:xfrm>
            <a:prstGeom prst="arc">
              <a:avLst>
                <a:gd name="adj1" fmla="val 16200000"/>
                <a:gd name="adj2" fmla="val 19609985"/>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Tree>
    <p:extLst>
      <p:ext uri="{BB962C8B-B14F-4D97-AF65-F5344CB8AC3E}">
        <p14:creationId xmlns:p14="http://schemas.microsoft.com/office/powerpoint/2010/main" val="24549440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z="5200" dirty="0">
                <a:latin typeface="+mj-lt"/>
              </a:rPr>
              <a:t>Configuring Automatic Redirection of  DML operations</a:t>
            </a:r>
          </a:p>
        </p:txBody>
      </p:sp>
      <p:sp>
        <p:nvSpPr>
          <p:cNvPr id="58371" name="Content Placeholder 2"/>
          <p:cNvSpPr>
            <a:spLocks noGrp="1"/>
          </p:cNvSpPr>
          <p:nvPr>
            <p:ph idx="1"/>
          </p:nvPr>
        </p:nvSpPr>
        <p:spPr>
          <a:xfrm>
            <a:off x="1104900" y="2272710"/>
            <a:ext cx="16421100" cy="4846451"/>
          </a:xfrm>
        </p:spPr>
        <p:txBody>
          <a:bodyPr/>
          <a:lstStyle/>
          <a:p>
            <a:pPr lvl="1">
              <a:spcBef>
                <a:spcPts val="1200"/>
              </a:spcBef>
            </a:pPr>
            <a:r>
              <a:rPr lang="en-US" altLang="en-US" dirty="0"/>
              <a:t>Automatic redirection of DML operations to the primary can be configured at the system level or the session level.</a:t>
            </a:r>
          </a:p>
          <a:p>
            <a:pPr lvl="1">
              <a:spcBef>
                <a:spcPts val="1200"/>
              </a:spcBef>
            </a:pPr>
            <a:r>
              <a:rPr lang="en-US" altLang="en-US" dirty="0"/>
              <a:t>To configure automatic redirection of DML operations for all standby sessions,  set the </a:t>
            </a:r>
            <a:r>
              <a:rPr lang="en-US" altLang="en-US" dirty="0">
                <a:latin typeface="Courier New" panose="02070309020205020404" pitchFamily="49" charset="0"/>
                <a:cs typeface="Courier New" panose="02070309020205020404" pitchFamily="49" charset="0"/>
              </a:rPr>
              <a:t>ADG_REDIRECT_DML</a:t>
            </a:r>
            <a:r>
              <a:rPr lang="en-US" altLang="en-US" dirty="0"/>
              <a:t> initialization parameter to </a:t>
            </a:r>
            <a:r>
              <a:rPr lang="en-US" altLang="en-US" dirty="0">
                <a:latin typeface="Courier New" panose="02070309020205020404" pitchFamily="49" charset="0"/>
                <a:cs typeface="Courier New" panose="02070309020205020404" pitchFamily="49" charset="0"/>
              </a:rPr>
              <a:t>TRUE</a:t>
            </a:r>
            <a:r>
              <a:rPr lang="en-US" altLang="en-US" dirty="0"/>
              <a:t>.</a:t>
            </a:r>
          </a:p>
          <a:p>
            <a:pPr lvl="1">
              <a:spcBef>
                <a:spcPts val="1200"/>
              </a:spcBef>
            </a:pPr>
            <a:r>
              <a:rPr lang="en-US" altLang="en-US" dirty="0"/>
              <a:t>To configure automatic redirection of DML operations for the current session:</a:t>
            </a:r>
          </a:p>
          <a:p>
            <a:pPr lvl="1">
              <a:spcBef>
                <a:spcPts val="0"/>
              </a:spcBef>
            </a:pPr>
            <a:endParaRPr lang="en-US" altLang="en-US" dirty="0"/>
          </a:p>
          <a:p>
            <a:pPr lvl="1">
              <a:spcBef>
                <a:spcPts val="0"/>
              </a:spcBef>
            </a:pPr>
            <a:endParaRPr lang="en-US" altLang="en-US" dirty="0"/>
          </a:p>
          <a:p>
            <a:pPr lvl="1">
              <a:spcBef>
                <a:spcPts val="1200"/>
              </a:spcBef>
            </a:pPr>
            <a:r>
              <a:rPr lang="en-US" altLang="en-US" dirty="0"/>
              <a:t>The session-level setting overrides the system-level setting.</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5456772"/>
            <a:ext cx="13868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3000" b="1" dirty="0">
                <a:latin typeface="Courier New" panose="02070309020205020404" pitchFamily="49" charset="0"/>
                <a:cs typeface="Oracle Sans" panose="020B0503020204020204" pitchFamily="34" charset="0"/>
              </a:rPr>
              <a:t>SQL&gt; ALTER SESSION ENABLE ADG_REDIRECT_DML; </a:t>
            </a:r>
          </a:p>
        </p:txBody>
      </p:sp>
    </p:spTree>
    <p:extLst>
      <p:ext uri="{BB962C8B-B14F-4D97-AF65-F5344CB8AC3E}">
        <p14:creationId xmlns:p14="http://schemas.microsoft.com/office/powerpoint/2010/main" val="3866326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8CF2E01C-C7D7-4CC3-B591-D5B630978C1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Logical Standby Database: SQL Apply Architecture</a:t>
            </a:r>
          </a:p>
        </p:txBody>
      </p:sp>
      <p:sp>
        <p:nvSpPr>
          <p:cNvPr id="16387" name="Line 3">
            <a:extLst>
              <a:ext uri="{FF2B5EF4-FFF2-40B4-BE49-F238E27FC236}">
                <a16:creationId xmlns="" xmlns:a16="http://schemas.microsoft.com/office/drawing/2014/main" id="{7C1594B6-4344-4EE7-84DE-4E027BF52BBC}"/>
              </a:ext>
            </a:extLst>
          </p:cNvPr>
          <p:cNvSpPr>
            <a:spLocks noChangeShapeType="1"/>
          </p:cNvSpPr>
          <p:nvPr/>
        </p:nvSpPr>
        <p:spPr bwMode="auto">
          <a:xfrm>
            <a:off x="11684795" y="5401277"/>
            <a:ext cx="0" cy="22145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388" name="Freeform 4">
            <a:extLst>
              <a:ext uri="{FF2B5EF4-FFF2-40B4-BE49-F238E27FC236}">
                <a16:creationId xmlns="" xmlns:a16="http://schemas.microsoft.com/office/drawing/2014/main" id="{454A010C-9909-4629-A184-4E92B3B0F74D}"/>
              </a:ext>
            </a:extLst>
          </p:cNvPr>
          <p:cNvSpPr>
            <a:spLocks/>
          </p:cNvSpPr>
          <p:nvPr/>
        </p:nvSpPr>
        <p:spPr bwMode="auto">
          <a:xfrm>
            <a:off x="6996113" y="4601177"/>
            <a:ext cx="1804988"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389" name="Freeform 5">
            <a:extLst>
              <a:ext uri="{FF2B5EF4-FFF2-40B4-BE49-F238E27FC236}">
                <a16:creationId xmlns="" xmlns:a16="http://schemas.microsoft.com/office/drawing/2014/main" id="{5A1D5FEB-8B70-42F1-B3AD-FBC406D61CB5}"/>
              </a:ext>
            </a:extLst>
          </p:cNvPr>
          <p:cNvSpPr>
            <a:spLocks/>
          </p:cNvSpPr>
          <p:nvPr/>
        </p:nvSpPr>
        <p:spPr bwMode="auto">
          <a:xfrm>
            <a:off x="4781550" y="5767989"/>
            <a:ext cx="1695450" cy="1200150"/>
          </a:xfrm>
          <a:custGeom>
            <a:avLst/>
            <a:gdLst>
              <a:gd name="T0" fmla="*/ 0 w 712"/>
              <a:gd name="T1" fmla="*/ 2147483647 h 504"/>
              <a:gd name="T2" fmla="*/ 2147483647 w 712"/>
              <a:gd name="T3" fmla="*/ 2147483647 h 504"/>
              <a:gd name="T4" fmla="*/ 2147483647 w 712"/>
              <a:gd name="T5" fmla="*/ 0 h 504"/>
              <a:gd name="T6" fmla="*/ 0 60000 65536"/>
              <a:gd name="T7" fmla="*/ 0 60000 65536"/>
              <a:gd name="T8" fmla="*/ 0 60000 65536"/>
              <a:gd name="T9" fmla="*/ 0 w 712"/>
              <a:gd name="T10" fmla="*/ 0 h 504"/>
              <a:gd name="T11" fmla="*/ 712 w 712"/>
              <a:gd name="T12" fmla="*/ 504 h 504"/>
            </a:gdLst>
            <a:ahLst/>
            <a:cxnLst>
              <a:cxn ang="T6">
                <a:pos x="T0" y="T1"/>
              </a:cxn>
              <a:cxn ang="T7">
                <a:pos x="T2" y="T3"/>
              </a:cxn>
              <a:cxn ang="T8">
                <a:pos x="T4" y="T5"/>
              </a:cxn>
            </a:cxnLst>
            <a:rect l="T9" t="T10" r="T11" b="T12"/>
            <a:pathLst>
              <a:path w="712" h="504">
                <a:moveTo>
                  <a:pt x="0" y="504"/>
                </a:moveTo>
                <a:lnTo>
                  <a:pt x="712" y="504"/>
                </a:lnTo>
                <a:lnTo>
                  <a:pt x="712"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390" name="Rectangle 6">
            <a:extLst>
              <a:ext uri="{FF2B5EF4-FFF2-40B4-BE49-F238E27FC236}">
                <a16:creationId xmlns="" xmlns:a16="http://schemas.microsoft.com/office/drawing/2014/main" id="{A2AEEEDC-E106-4784-8BCD-A2139DAC5C14}"/>
              </a:ext>
            </a:extLst>
          </p:cNvPr>
          <p:cNvSpPr>
            <a:spLocks noChangeArrowheads="1"/>
          </p:cNvSpPr>
          <p:nvPr/>
        </p:nvSpPr>
        <p:spPr bwMode="auto">
          <a:xfrm>
            <a:off x="3567113" y="8587390"/>
            <a:ext cx="2536032"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Primary</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pic>
        <p:nvPicPr>
          <p:cNvPr id="16391" name="Picture 7" descr="iasicon10">
            <a:extLst>
              <a:ext uri="{FF2B5EF4-FFF2-40B4-BE49-F238E27FC236}">
                <a16:creationId xmlns="" xmlns:a16="http://schemas.microsoft.com/office/drawing/2014/main" id="{244E2784-92CB-4AC5-892D-721F799FB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19513" y="672048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9">
            <a:extLst>
              <a:ext uri="{FF2B5EF4-FFF2-40B4-BE49-F238E27FC236}">
                <a16:creationId xmlns="" xmlns:a16="http://schemas.microsoft.com/office/drawing/2014/main" id="{49A1BA58-5764-4123-BBD7-C84C8BB59B47}"/>
              </a:ext>
            </a:extLst>
          </p:cNvPr>
          <p:cNvSpPr>
            <a:spLocks noChangeArrowheads="1"/>
          </p:cNvSpPr>
          <p:nvPr/>
        </p:nvSpPr>
        <p:spPr bwMode="auto">
          <a:xfrm>
            <a:off x="7658100" y="5820377"/>
            <a:ext cx="2955132" cy="113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Transform redo information into SQL</a:t>
            </a:r>
          </a:p>
        </p:txBody>
      </p:sp>
      <p:sp>
        <p:nvSpPr>
          <p:cNvPr id="16393" name="Line 10">
            <a:extLst>
              <a:ext uri="{FF2B5EF4-FFF2-40B4-BE49-F238E27FC236}">
                <a16:creationId xmlns="" xmlns:a16="http://schemas.microsoft.com/office/drawing/2014/main" id="{B485B250-1765-435C-B08B-34972EDD1EC9}"/>
              </a:ext>
            </a:extLst>
          </p:cNvPr>
          <p:cNvSpPr>
            <a:spLocks noChangeShapeType="1"/>
          </p:cNvSpPr>
          <p:nvPr/>
        </p:nvSpPr>
        <p:spPr bwMode="auto">
          <a:xfrm>
            <a:off x="9867900" y="4948839"/>
            <a:ext cx="7048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16394" name="Picture 11" descr="docum026">
            <a:extLst>
              <a:ext uri="{FF2B5EF4-FFF2-40B4-BE49-F238E27FC236}">
                <a16:creationId xmlns="" xmlns:a16="http://schemas.microsoft.com/office/drawing/2014/main" id="{8CDC5282-C850-48F5-8FCE-07993073C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801100" y="3615339"/>
            <a:ext cx="1371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Rectangle 12">
            <a:extLst>
              <a:ext uri="{FF2B5EF4-FFF2-40B4-BE49-F238E27FC236}">
                <a16:creationId xmlns="" xmlns:a16="http://schemas.microsoft.com/office/drawing/2014/main" id="{8B0E1DB9-CEF8-4FEB-B75D-0AAE2F9F19C9}"/>
              </a:ext>
            </a:extLst>
          </p:cNvPr>
          <p:cNvSpPr>
            <a:spLocks noChangeArrowheads="1"/>
          </p:cNvSpPr>
          <p:nvPr/>
        </p:nvSpPr>
        <p:spPr bwMode="auto">
          <a:xfrm>
            <a:off x="9410700" y="3067278"/>
            <a:ext cx="1828800" cy="47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SQL Apply </a:t>
            </a:r>
          </a:p>
        </p:txBody>
      </p:sp>
      <p:sp>
        <p:nvSpPr>
          <p:cNvPr id="16396" name="Rectangle 13">
            <a:extLst>
              <a:ext uri="{FF2B5EF4-FFF2-40B4-BE49-F238E27FC236}">
                <a16:creationId xmlns="" xmlns:a16="http://schemas.microsoft.com/office/drawing/2014/main" id="{AA438F80-004C-4499-9A45-616D705CA3F5}"/>
              </a:ext>
            </a:extLst>
          </p:cNvPr>
          <p:cNvSpPr>
            <a:spLocks noChangeArrowheads="1"/>
          </p:cNvSpPr>
          <p:nvPr/>
        </p:nvSpPr>
        <p:spPr bwMode="auto">
          <a:xfrm>
            <a:off x="13144501" y="7753952"/>
            <a:ext cx="1826420" cy="47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Reports</a:t>
            </a:r>
          </a:p>
        </p:txBody>
      </p:sp>
      <p:sp>
        <p:nvSpPr>
          <p:cNvPr id="16397" name="Rectangle 14">
            <a:extLst>
              <a:ext uri="{FF2B5EF4-FFF2-40B4-BE49-F238E27FC236}">
                <a16:creationId xmlns="" xmlns:a16="http://schemas.microsoft.com/office/drawing/2014/main" id="{FF3DC156-5F49-40D4-86B0-02B7CC32E443}"/>
              </a:ext>
            </a:extLst>
          </p:cNvPr>
          <p:cNvSpPr>
            <a:spLocks noChangeArrowheads="1"/>
          </p:cNvSpPr>
          <p:nvPr/>
        </p:nvSpPr>
        <p:spPr bwMode="auto">
          <a:xfrm>
            <a:off x="4910138" y="2257426"/>
            <a:ext cx="20859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Production</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16398" name="Rectangle 15">
            <a:extLst>
              <a:ext uri="{FF2B5EF4-FFF2-40B4-BE49-F238E27FC236}">
                <a16:creationId xmlns="" xmlns:a16="http://schemas.microsoft.com/office/drawing/2014/main" id="{C0E2C483-C156-4D4F-84C7-46674F37DEEA}"/>
              </a:ext>
            </a:extLst>
          </p:cNvPr>
          <p:cNvSpPr>
            <a:spLocks noChangeArrowheads="1"/>
          </p:cNvSpPr>
          <p:nvPr/>
        </p:nvSpPr>
        <p:spPr bwMode="auto">
          <a:xfrm>
            <a:off x="10772775" y="2257426"/>
            <a:ext cx="28860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Logical standby</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grpSp>
        <p:nvGrpSpPr>
          <p:cNvPr id="16399" name="Group 16">
            <a:extLst>
              <a:ext uri="{FF2B5EF4-FFF2-40B4-BE49-F238E27FC236}">
                <a16:creationId xmlns="" xmlns:a16="http://schemas.microsoft.com/office/drawing/2014/main" id="{54773621-E2B9-469A-93DF-AACBA2182F3B}"/>
              </a:ext>
            </a:extLst>
          </p:cNvPr>
          <p:cNvGrpSpPr>
            <a:grpSpLocks/>
          </p:cNvGrpSpPr>
          <p:nvPr/>
        </p:nvGrpSpPr>
        <p:grpSpPr bwMode="auto">
          <a:xfrm>
            <a:off x="11806238" y="3743927"/>
            <a:ext cx="1685925" cy="1971675"/>
            <a:chOff x="4134" y="1350"/>
            <a:chExt cx="708" cy="828"/>
          </a:xfrm>
        </p:grpSpPr>
        <p:sp>
          <p:nvSpPr>
            <p:cNvPr id="16414" name="Freeform 17">
              <a:extLst>
                <a:ext uri="{FF2B5EF4-FFF2-40B4-BE49-F238E27FC236}">
                  <a16:creationId xmlns="" xmlns:a16="http://schemas.microsoft.com/office/drawing/2014/main" id="{AE6ECBD9-86F2-43E2-8529-6B724D54596A}"/>
                </a:ext>
              </a:extLst>
            </p:cNvPr>
            <p:cNvSpPr>
              <a:spLocks/>
            </p:cNvSpPr>
            <p:nvPr/>
          </p:nvSpPr>
          <p:spPr bwMode="auto">
            <a:xfrm>
              <a:off x="4134" y="1926"/>
              <a:ext cx="708" cy="252"/>
            </a:xfrm>
            <a:custGeom>
              <a:avLst/>
              <a:gdLst>
                <a:gd name="T0" fmla="*/ 708 w 708"/>
                <a:gd name="T1" fmla="*/ 252 h 252"/>
                <a:gd name="T2" fmla="*/ 318 w 708"/>
                <a:gd name="T3" fmla="*/ 252 h 252"/>
                <a:gd name="T4" fmla="*/ 318 w 708"/>
                <a:gd name="T5" fmla="*/ 0 h 252"/>
                <a:gd name="T6" fmla="*/ 0 w 708"/>
                <a:gd name="T7" fmla="*/ 0 h 252"/>
                <a:gd name="T8" fmla="*/ 0 60000 65536"/>
                <a:gd name="T9" fmla="*/ 0 60000 65536"/>
                <a:gd name="T10" fmla="*/ 0 60000 65536"/>
                <a:gd name="T11" fmla="*/ 0 60000 65536"/>
                <a:gd name="T12" fmla="*/ 0 w 708"/>
                <a:gd name="T13" fmla="*/ 0 h 252"/>
                <a:gd name="T14" fmla="*/ 708 w 708"/>
                <a:gd name="T15" fmla="*/ 252 h 252"/>
              </a:gdLst>
              <a:ahLst/>
              <a:cxnLst>
                <a:cxn ang="T8">
                  <a:pos x="T0" y="T1"/>
                </a:cxn>
                <a:cxn ang="T9">
                  <a:pos x="T2" y="T3"/>
                </a:cxn>
                <a:cxn ang="T10">
                  <a:pos x="T4" y="T5"/>
                </a:cxn>
                <a:cxn ang="T11">
                  <a:pos x="T6" y="T7"/>
                </a:cxn>
              </a:cxnLst>
              <a:rect l="T12" t="T13" r="T14" b="T15"/>
              <a:pathLst>
                <a:path w="708" h="252">
                  <a:moveTo>
                    <a:pt x="708" y="252"/>
                  </a:moveTo>
                  <a:lnTo>
                    <a:pt x="318" y="252"/>
                  </a:lnTo>
                  <a:lnTo>
                    <a:pt x="318" y="0"/>
                  </a:lnTo>
                  <a:lnTo>
                    <a:pt x="0" y="0"/>
                  </a:lnTo>
                </a:path>
              </a:pathLst>
            </a:custGeom>
            <a:noFill/>
            <a:ln w="28575" cap="flat">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415" name="Freeform 18">
              <a:extLst>
                <a:ext uri="{FF2B5EF4-FFF2-40B4-BE49-F238E27FC236}">
                  <a16:creationId xmlns="" xmlns:a16="http://schemas.microsoft.com/office/drawing/2014/main" id="{F5FCB62B-7913-42E6-9EF5-1EA97F657582}"/>
                </a:ext>
              </a:extLst>
            </p:cNvPr>
            <p:cNvSpPr>
              <a:spLocks/>
            </p:cNvSpPr>
            <p:nvPr/>
          </p:nvSpPr>
          <p:spPr bwMode="auto">
            <a:xfrm>
              <a:off x="4134" y="1350"/>
              <a:ext cx="648" cy="402"/>
            </a:xfrm>
            <a:custGeom>
              <a:avLst/>
              <a:gdLst>
                <a:gd name="T0" fmla="*/ 648 w 648"/>
                <a:gd name="T1" fmla="*/ 0 h 402"/>
                <a:gd name="T2" fmla="*/ 318 w 648"/>
                <a:gd name="T3" fmla="*/ 0 h 402"/>
                <a:gd name="T4" fmla="*/ 318 w 648"/>
                <a:gd name="T5" fmla="*/ 402 h 402"/>
                <a:gd name="T6" fmla="*/ 0 w 648"/>
                <a:gd name="T7" fmla="*/ 402 h 402"/>
                <a:gd name="T8" fmla="*/ 0 60000 65536"/>
                <a:gd name="T9" fmla="*/ 0 60000 65536"/>
                <a:gd name="T10" fmla="*/ 0 60000 65536"/>
                <a:gd name="T11" fmla="*/ 0 60000 65536"/>
                <a:gd name="T12" fmla="*/ 0 w 648"/>
                <a:gd name="T13" fmla="*/ 0 h 402"/>
                <a:gd name="T14" fmla="*/ 648 w 648"/>
                <a:gd name="T15" fmla="*/ 402 h 402"/>
              </a:gdLst>
              <a:ahLst/>
              <a:cxnLst>
                <a:cxn ang="T8">
                  <a:pos x="T0" y="T1"/>
                </a:cxn>
                <a:cxn ang="T9">
                  <a:pos x="T2" y="T3"/>
                </a:cxn>
                <a:cxn ang="T10">
                  <a:pos x="T4" y="T5"/>
                </a:cxn>
                <a:cxn ang="T11">
                  <a:pos x="T6" y="T7"/>
                </a:cxn>
              </a:cxnLst>
              <a:rect l="T12" t="T13" r="T14" b="T15"/>
              <a:pathLst>
                <a:path w="648" h="402">
                  <a:moveTo>
                    <a:pt x="648" y="0"/>
                  </a:moveTo>
                  <a:lnTo>
                    <a:pt x="318" y="0"/>
                  </a:lnTo>
                  <a:lnTo>
                    <a:pt x="318" y="402"/>
                  </a:lnTo>
                  <a:lnTo>
                    <a:pt x="0" y="402"/>
                  </a:lnTo>
                </a:path>
              </a:pathLst>
            </a:custGeom>
            <a:noFill/>
            <a:ln w="28575" cap="flat">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pic>
        <p:nvPicPr>
          <p:cNvPr id="16400" name="Picture 19" descr="iasicon18">
            <a:extLst>
              <a:ext uri="{FF2B5EF4-FFF2-40B4-BE49-F238E27FC236}">
                <a16:creationId xmlns="" xmlns:a16="http://schemas.microsoft.com/office/drawing/2014/main" id="{A61E72D1-6907-45CD-A0E4-1F1895CF70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534651" y="395824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20" descr="iasicon05">
            <a:extLst>
              <a:ext uri="{FF2B5EF4-FFF2-40B4-BE49-F238E27FC236}">
                <a16:creationId xmlns="" xmlns:a16="http://schemas.microsoft.com/office/drawing/2014/main" id="{6FCD68A9-AE63-437D-8674-81763261A4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049251" y="327243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21" descr="iasicon05">
            <a:extLst>
              <a:ext uri="{FF2B5EF4-FFF2-40B4-BE49-F238E27FC236}">
                <a16:creationId xmlns="" xmlns:a16="http://schemas.microsoft.com/office/drawing/2014/main" id="{6F2243C6-D339-4AB0-96C7-F320E2749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258801" y="494883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3" name="Group 22">
            <a:extLst>
              <a:ext uri="{FF2B5EF4-FFF2-40B4-BE49-F238E27FC236}">
                <a16:creationId xmlns="" xmlns:a16="http://schemas.microsoft.com/office/drawing/2014/main" id="{616129D0-B33E-48E1-9D62-3DC4C17C0D85}"/>
              </a:ext>
            </a:extLst>
          </p:cNvPr>
          <p:cNvGrpSpPr>
            <a:grpSpLocks/>
          </p:cNvGrpSpPr>
          <p:nvPr/>
        </p:nvGrpSpPr>
        <p:grpSpPr bwMode="auto">
          <a:xfrm>
            <a:off x="4914900" y="3748689"/>
            <a:ext cx="1390650" cy="1962150"/>
            <a:chOff x="1240" y="1352"/>
            <a:chExt cx="584" cy="824"/>
          </a:xfrm>
        </p:grpSpPr>
        <p:sp>
          <p:nvSpPr>
            <p:cNvPr id="16412" name="Freeform 23">
              <a:extLst>
                <a:ext uri="{FF2B5EF4-FFF2-40B4-BE49-F238E27FC236}">
                  <a16:creationId xmlns="" xmlns:a16="http://schemas.microsoft.com/office/drawing/2014/main" id="{85E01ED7-ED63-42BB-90E7-318000BF8827}"/>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413" name="Freeform 24">
              <a:extLst>
                <a:ext uri="{FF2B5EF4-FFF2-40B4-BE49-F238E27FC236}">
                  <a16:creationId xmlns="" xmlns:a16="http://schemas.microsoft.com/office/drawing/2014/main" id="{C9F2EFB1-D727-4DA4-8149-A9065BCC9D65}"/>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pic>
        <p:nvPicPr>
          <p:cNvPr id="16404" name="Picture 25" descr="iasicon18">
            <a:extLst>
              <a:ext uri="{FF2B5EF4-FFF2-40B4-BE49-F238E27FC236}">
                <a16:creationId xmlns="" xmlns:a16="http://schemas.microsoft.com/office/drawing/2014/main" id="{B4EA4774-D088-4EC7-9FE8-EC4702F4B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191251" y="418684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26" descr="iasicon05">
            <a:extLst>
              <a:ext uri="{FF2B5EF4-FFF2-40B4-BE49-F238E27FC236}">
                <a16:creationId xmlns="" xmlns:a16="http://schemas.microsoft.com/office/drawing/2014/main" id="{ABD5D824-DF42-4F5E-87BB-3B49ED58B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133851" y="327243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27" descr="iasicon05">
            <a:extLst>
              <a:ext uri="{FF2B5EF4-FFF2-40B4-BE49-F238E27FC236}">
                <a16:creationId xmlns="" xmlns:a16="http://schemas.microsoft.com/office/drawing/2014/main" id="{D02E9A89-76D4-4130-8661-9014FB4082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133851" y="531078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28" descr="docum091">
            <a:extLst>
              <a:ext uri="{FF2B5EF4-FFF2-40B4-BE49-F238E27FC236}">
                <a16:creationId xmlns="" xmlns:a16="http://schemas.microsoft.com/office/drawing/2014/main" id="{EA317D08-AAA0-4BBC-BDE3-8398280043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13373101" y="6091839"/>
            <a:ext cx="731045" cy="170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8" name="Rectangle 29">
            <a:extLst>
              <a:ext uri="{FF2B5EF4-FFF2-40B4-BE49-F238E27FC236}">
                <a16:creationId xmlns="" xmlns:a16="http://schemas.microsoft.com/office/drawing/2014/main" id="{5E85A37C-1393-4054-A72B-0C5CC976C25B}"/>
              </a:ext>
            </a:extLst>
          </p:cNvPr>
          <p:cNvSpPr>
            <a:spLocks noChangeArrowheads="1"/>
          </p:cNvSpPr>
          <p:nvPr/>
        </p:nvSpPr>
        <p:spPr bwMode="auto">
          <a:xfrm>
            <a:off x="10948988" y="8682640"/>
            <a:ext cx="319087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Logical standby database</a:t>
            </a:r>
          </a:p>
        </p:txBody>
      </p:sp>
      <p:pic>
        <p:nvPicPr>
          <p:cNvPr id="16409" name="Picture 30" descr="iasicon10">
            <a:extLst>
              <a:ext uri="{FF2B5EF4-FFF2-40B4-BE49-F238E27FC236}">
                <a16:creationId xmlns="" xmlns:a16="http://schemas.microsoft.com/office/drawing/2014/main" id="{714BD80E-1256-4C32-B297-279ABA297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010901" y="687288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0" name="Freeform 31">
            <a:extLst>
              <a:ext uri="{FF2B5EF4-FFF2-40B4-BE49-F238E27FC236}">
                <a16:creationId xmlns="" xmlns:a16="http://schemas.microsoft.com/office/drawing/2014/main" id="{BDAE4242-AAE1-4D00-8463-809D8D812784}"/>
              </a:ext>
            </a:extLst>
          </p:cNvPr>
          <p:cNvSpPr>
            <a:spLocks/>
          </p:cNvSpPr>
          <p:nvPr/>
        </p:nvSpPr>
        <p:spPr bwMode="auto">
          <a:xfrm>
            <a:off x="11887200" y="5863239"/>
            <a:ext cx="1485900" cy="800100"/>
          </a:xfrm>
          <a:custGeom>
            <a:avLst/>
            <a:gdLst>
              <a:gd name="T0" fmla="*/ 0 w 624"/>
              <a:gd name="T1" fmla="*/ 0 h 240"/>
              <a:gd name="T2" fmla="*/ 0 w 624"/>
              <a:gd name="T3" fmla="*/ 2147483647 h 240"/>
              <a:gd name="T4" fmla="*/ 2147483647 w 624"/>
              <a:gd name="T5" fmla="*/ 2147483647 h 240"/>
              <a:gd name="T6" fmla="*/ 0 60000 65536"/>
              <a:gd name="T7" fmla="*/ 0 60000 65536"/>
              <a:gd name="T8" fmla="*/ 0 60000 65536"/>
              <a:gd name="T9" fmla="*/ 0 w 624"/>
              <a:gd name="T10" fmla="*/ 0 h 240"/>
              <a:gd name="T11" fmla="*/ 624 w 624"/>
              <a:gd name="T12" fmla="*/ 240 h 240"/>
            </a:gdLst>
            <a:ahLst/>
            <a:cxnLst>
              <a:cxn ang="T6">
                <a:pos x="T0" y="T1"/>
              </a:cxn>
              <a:cxn ang="T7">
                <a:pos x="T2" y="T3"/>
              </a:cxn>
              <a:cxn ang="T8">
                <a:pos x="T4" y="T5"/>
              </a:cxn>
            </a:cxnLst>
            <a:rect l="T9" t="T10" r="T11" b="T12"/>
            <a:pathLst>
              <a:path w="624" h="240">
                <a:moveTo>
                  <a:pt x="0" y="0"/>
                </a:moveTo>
                <a:lnTo>
                  <a:pt x="0" y="240"/>
                </a:lnTo>
                <a:lnTo>
                  <a:pt x="624" y="240"/>
                </a:lnTo>
              </a:path>
            </a:pathLst>
          </a:custGeom>
          <a:noFill/>
          <a:ln w="28575" cmpd="sng">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16411" name="Rectangle 3099">
            <a:extLst>
              <a:ext uri="{FF2B5EF4-FFF2-40B4-BE49-F238E27FC236}">
                <a16:creationId xmlns="" xmlns:a16="http://schemas.microsoft.com/office/drawing/2014/main" id="{331F07D6-B0F7-40C0-AAC4-DEA15FE60B87}"/>
              </a:ext>
            </a:extLst>
          </p:cNvPr>
          <p:cNvSpPr>
            <a:spLocks noChangeArrowheads="1"/>
          </p:cNvSpPr>
          <p:nvPr/>
        </p:nvSpPr>
        <p:spPr bwMode="auto">
          <a:xfrm>
            <a:off x="6819900" y="3348640"/>
            <a:ext cx="1943100"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transport</a:t>
            </a:r>
          </a:p>
        </p:txBody>
      </p:sp>
    </p:spTree>
    <p:custDataLst>
      <p:tags r:id="rId1"/>
    </p:custDataLst>
    <p:extLst>
      <p:ext uri="{BB962C8B-B14F-4D97-AF65-F5344CB8AC3E}">
        <p14:creationId xmlns:p14="http://schemas.microsoft.com/office/powerpoint/2010/main" val="2284676317"/>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latin typeface="+mj-lt"/>
              </a:rPr>
              <a:t>Example: Performing DML on a Physical Standby</a:t>
            </a:r>
          </a:p>
        </p:txBody>
      </p:sp>
      <p:sp>
        <p:nvSpPr>
          <p:cNvPr id="60419" name="Content Placeholder 2"/>
          <p:cNvSpPr>
            <a:spLocks noGrp="1"/>
          </p:cNvSpPr>
          <p:nvPr>
            <p:ph idx="1"/>
          </p:nvPr>
        </p:nvSpPr>
        <p:spPr>
          <a:xfrm>
            <a:off x="1104900" y="2272710"/>
            <a:ext cx="16421100" cy="7167086"/>
          </a:xfrm>
        </p:spPr>
        <p:txBody>
          <a:bodyPr/>
          <a:lstStyle/>
          <a:p>
            <a:pPr lvl="1">
              <a:spcBef>
                <a:spcPts val="1200"/>
              </a:spcBef>
            </a:pPr>
            <a:r>
              <a:rPr lang="en-US" altLang="en-US" dirty="0"/>
              <a:t>The physical standby database in an Active Data Guard setup contains a table named </a:t>
            </a:r>
            <a:r>
              <a:rPr lang="en-US" altLang="en-US" dirty="0">
                <a:latin typeface="Courier New" panose="02070309020205020404" pitchFamily="49" charset="0"/>
                <a:cs typeface="Courier New" panose="02070309020205020404" pitchFamily="49" charset="0"/>
              </a:rPr>
              <a:t>employees</a:t>
            </a:r>
            <a:r>
              <a:rPr lang="en-US" altLang="en-US" dirty="0"/>
              <a:t>.</a:t>
            </a:r>
          </a:p>
          <a:p>
            <a:pPr lvl="1">
              <a:spcBef>
                <a:spcPts val="1200"/>
              </a:spcBef>
            </a:pPr>
            <a:r>
              <a:rPr lang="en-US" altLang="en-US" dirty="0"/>
              <a:t>To insert rows into this table by running DML on a physical standby database in the Active Data Guard environment:</a:t>
            </a:r>
          </a:p>
          <a:p>
            <a:pPr lvl="2">
              <a:spcBef>
                <a:spcPts val="1200"/>
              </a:spcBef>
            </a:pPr>
            <a:r>
              <a:rPr lang="en-US" altLang="en-US" sz="3200" dirty="0"/>
              <a:t>On the standby database, enable DML redirection for the current session:</a:t>
            </a:r>
          </a:p>
          <a:p>
            <a:pPr lvl="2">
              <a:spcBef>
                <a:spcPts val="0"/>
              </a:spcBef>
            </a:pPr>
            <a:endParaRPr lang="en-US" altLang="en-US" sz="3200" dirty="0"/>
          </a:p>
          <a:p>
            <a:pPr lvl="2">
              <a:spcBef>
                <a:spcPts val="0"/>
              </a:spcBef>
            </a:pPr>
            <a:endParaRPr lang="en-US" altLang="en-US" sz="1600" dirty="0"/>
          </a:p>
          <a:p>
            <a:pPr lvl="2">
              <a:spcBef>
                <a:spcPts val="0"/>
              </a:spcBef>
            </a:pPr>
            <a:r>
              <a:rPr lang="en-US" altLang="en-US" sz="3200" dirty="0"/>
              <a:t>Add a row to the employees table:</a:t>
            </a:r>
          </a:p>
          <a:p>
            <a:pPr lvl="2">
              <a:spcBef>
                <a:spcPts val="0"/>
              </a:spcBef>
            </a:pPr>
            <a:endParaRPr lang="en-US" altLang="en-US" sz="3200" dirty="0"/>
          </a:p>
          <a:p>
            <a:pPr lvl="2">
              <a:spcBef>
                <a:spcPts val="0"/>
              </a:spcBef>
            </a:pPr>
            <a:endParaRPr lang="en-US" altLang="en-US" sz="1600" dirty="0"/>
          </a:p>
          <a:p>
            <a:pPr lvl="1">
              <a:spcBef>
                <a:spcPts val="1200"/>
              </a:spcBef>
            </a:pPr>
            <a:r>
              <a:rPr lang="en-US" altLang="en-US" dirty="0"/>
              <a:t>The new data is visible only to the standby database on which the command was run.</a:t>
            </a:r>
          </a:p>
          <a:p>
            <a:pPr lvl="1">
              <a:spcBef>
                <a:spcPts val="1200"/>
              </a:spcBef>
            </a:pPr>
            <a:r>
              <a:rPr lang="en-US" altLang="en-US" dirty="0"/>
              <a:t>After the insert is committed on the primary database, the changes are shipped back and applied to all standby databases.</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2895600" y="5380572"/>
            <a:ext cx="13868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3000" b="1" dirty="0">
                <a:latin typeface="Courier New" panose="02070309020205020404" pitchFamily="49" charset="0"/>
                <a:cs typeface="Oracle Sans" panose="020B0503020204020204" pitchFamily="34" charset="0"/>
              </a:rPr>
              <a:t>SQL&gt; ALTER SESSION ENABLE ADG_REDIRECT_DML; </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2879361" y="6752172"/>
            <a:ext cx="13868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3000" b="1" dirty="0">
                <a:latin typeface="Courier New" panose="02070309020205020404" pitchFamily="49" charset="0"/>
                <a:cs typeface="Oracle Sans" panose="020B0503020204020204" pitchFamily="34" charset="0"/>
              </a:rPr>
              <a:t>SQL&gt; INSERT INTO employees VALUES (.......); </a:t>
            </a:r>
          </a:p>
        </p:txBody>
      </p:sp>
    </p:spTree>
    <p:extLst>
      <p:ext uri="{BB962C8B-B14F-4D97-AF65-F5344CB8AC3E}">
        <p14:creationId xmlns:p14="http://schemas.microsoft.com/office/powerpoint/2010/main" val="25926787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z="4700" dirty="0">
                <a:latin typeface="+mj-lt"/>
              </a:rPr>
              <a:t>PL/SQL Operations on Active Data Guard Standby Databases</a:t>
            </a:r>
          </a:p>
        </p:txBody>
      </p:sp>
      <p:sp>
        <p:nvSpPr>
          <p:cNvPr id="62467" name="Content Placeholder 2"/>
          <p:cNvSpPr>
            <a:spLocks noGrp="1"/>
          </p:cNvSpPr>
          <p:nvPr>
            <p:ph idx="1"/>
          </p:nvPr>
        </p:nvSpPr>
        <p:spPr>
          <a:xfrm>
            <a:off x="1104900" y="2272710"/>
            <a:ext cx="16421100" cy="5417505"/>
          </a:xfrm>
        </p:spPr>
        <p:txBody>
          <a:bodyPr/>
          <a:lstStyle/>
          <a:p>
            <a:pPr lvl="1">
              <a:spcBef>
                <a:spcPts val="1200"/>
              </a:spcBef>
            </a:pPr>
            <a:r>
              <a:rPr lang="en-US" altLang="en-US" dirty="0"/>
              <a:t>PL/SQL blocks that you run on Active Data Guard standby databases can be redirected to and run on the primary database.</a:t>
            </a:r>
          </a:p>
          <a:p>
            <a:pPr lvl="2">
              <a:spcBef>
                <a:spcPts val="1200"/>
              </a:spcBef>
            </a:pPr>
            <a:r>
              <a:rPr lang="en-US" altLang="en-US" dirty="0"/>
              <a:t>The PL/SQL blocks should not contain bind variables.</a:t>
            </a:r>
          </a:p>
          <a:p>
            <a:pPr lvl="1">
              <a:spcBef>
                <a:spcPts val="1200"/>
              </a:spcBef>
            </a:pPr>
            <a:r>
              <a:rPr lang="en-US" altLang="en-US" dirty="0"/>
              <a:t>To redirect PL/SQL operations that are run on a standby to the primary, configure automatic redirection on the standby database:</a:t>
            </a:r>
          </a:p>
          <a:p>
            <a:pPr lvl="1">
              <a:spcBef>
                <a:spcPts val="1200"/>
              </a:spcBef>
            </a:pPr>
            <a:endParaRPr lang="en-US" altLang="en-US" dirty="0"/>
          </a:p>
          <a:p>
            <a:pPr lvl="1">
              <a:spcBef>
                <a:spcPts val="1200"/>
              </a:spcBef>
            </a:pPr>
            <a:endParaRPr lang="en-US" altLang="en-US" sz="2000" dirty="0"/>
          </a:p>
          <a:p>
            <a:pPr lvl="1">
              <a:spcBef>
                <a:spcPts val="1200"/>
              </a:spcBef>
            </a:pPr>
            <a:r>
              <a:rPr lang="en-US" altLang="en-US" dirty="0"/>
              <a:t>You can configure automatic redirection for PL/SQL operations only at the session level.</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828800" y="5456772"/>
            <a:ext cx="13868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3000" b="1" dirty="0">
                <a:latin typeface="Courier New" panose="02070309020205020404" pitchFamily="49" charset="0"/>
                <a:cs typeface="Oracle Sans" panose="020B0503020204020204" pitchFamily="34" charset="0"/>
              </a:rPr>
              <a:t>SQL&gt; ALTER SESSION ENABLE ADG_REDIRECT_PLSQL; </a:t>
            </a:r>
          </a:p>
        </p:txBody>
      </p:sp>
    </p:spTree>
    <p:extLst>
      <p:ext uri="{BB962C8B-B14F-4D97-AF65-F5344CB8AC3E}">
        <p14:creationId xmlns:p14="http://schemas.microsoft.com/office/powerpoint/2010/main" val="37180471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z="4700" dirty="0">
                <a:latin typeface="+mj-lt"/>
              </a:rPr>
              <a:t>IM Column Store in an Active Data Guard Standby Database</a:t>
            </a:r>
          </a:p>
        </p:txBody>
      </p:sp>
      <p:sp>
        <p:nvSpPr>
          <p:cNvPr id="37891" name="Content Placeholder 2"/>
          <p:cNvSpPr>
            <a:spLocks noGrp="1"/>
          </p:cNvSpPr>
          <p:nvPr>
            <p:ph idx="1"/>
          </p:nvPr>
        </p:nvSpPr>
        <p:spPr>
          <a:xfrm>
            <a:off x="1104900" y="2272710"/>
            <a:ext cx="16421100" cy="5346716"/>
          </a:xfrm>
        </p:spPr>
        <p:txBody>
          <a:bodyPr/>
          <a:lstStyle/>
          <a:p>
            <a:pPr lvl="1">
              <a:spcBef>
                <a:spcPts val="1200"/>
              </a:spcBef>
            </a:pPr>
            <a:r>
              <a:rPr lang="en-US" altLang="en-US" dirty="0"/>
              <a:t>The IM column store is now supported on a standby database in an Active Data Guard environment.</a:t>
            </a:r>
          </a:p>
          <a:p>
            <a:pPr lvl="1">
              <a:spcBef>
                <a:spcPts val="1200"/>
              </a:spcBef>
            </a:pPr>
            <a:r>
              <a:rPr lang="en-US" altLang="en-US" dirty="0"/>
              <a:t>A reporting workload that is executing on an Active Data Guard standby database can use the IM column store.</a:t>
            </a:r>
          </a:p>
          <a:p>
            <a:pPr lvl="1">
              <a:spcBef>
                <a:spcPts val="1200"/>
              </a:spcBef>
            </a:pPr>
            <a:r>
              <a:rPr lang="en-US" altLang="en-US" dirty="0"/>
              <a:t>The IM column store improves the execution performance of the workload because it can take full advantage of accessing data in a compressed columnar format, in memory.</a:t>
            </a:r>
          </a:p>
          <a:p>
            <a:pPr lvl="1">
              <a:spcBef>
                <a:spcPts val="1200"/>
              </a:spcBef>
            </a:pPr>
            <a:r>
              <a:rPr lang="en-US" altLang="en-US" dirty="0"/>
              <a:t>It is possible to populate a completely different set of data in the IM column store on the primary and standby databases.</a:t>
            </a:r>
          </a:p>
        </p:txBody>
      </p:sp>
    </p:spTree>
    <p:custDataLst>
      <p:tags r:id="rId1"/>
    </p:custDataLst>
    <p:extLst>
      <p:ext uri="{BB962C8B-B14F-4D97-AF65-F5344CB8AC3E}">
        <p14:creationId xmlns:p14="http://schemas.microsoft.com/office/powerpoint/2010/main" val="6801673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D1AE5B45-827D-468B-A9FA-BA156A64B5FD}"/>
              </a:ext>
            </a:extLst>
          </p:cNvPr>
          <p:cNvSpPr>
            <a:spLocks noGrp="1" noChangeArrowheads="1"/>
          </p:cNvSpPr>
          <p:nvPr>
            <p:ph idx="1"/>
          </p:nvPr>
        </p:nvSpPr>
        <p:spPr>
          <a:xfrm>
            <a:off x="932689" y="2267712"/>
            <a:ext cx="16422624"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STANDBY_MAX_DATA_DELAY </a:t>
            </a:r>
            <a:r>
              <a:rPr lang="en-US" altLang="en-US" dirty="0">
                <a:latin typeface="Oracle Sans" panose="020B0503020204020204" pitchFamily="34" charset="0"/>
                <a:cs typeface="Oracle Sans" panose="020B0503020204020204" pitchFamily="34" charset="0"/>
              </a:rPr>
              <a:t>parameter can be set at the system level.</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C0C297C8-3BDA-476A-A479-343946FBAE0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5013196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D1AE5B45-827D-468B-A9FA-BA156A64B5FD}"/>
              </a:ext>
            </a:extLst>
          </p:cNvPr>
          <p:cNvSpPr>
            <a:spLocks noGrp="1" noChangeArrowheads="1"/>
          </p:cNvSpPr>
          <p:nvPr>
            <p:ph idx="1"/>
          </p:nvPr>
        </p:nvSpPr>
        <p:spPr>
          <a:xfrm>
            <a:off x="932689" y="2267712"/>
            <a:ext cx="16422624" cy="530055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Which workloads can be automatically redirected to the primary database from an Active Data Guard (Read-Only) Database?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Analytic Queries </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DML on Global Temporary Tables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Creation of Global Temporary Tables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Creation of Private Temporary Tables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DML on Regular Tables</a:t>
            </a:r>
          </a:p>
          <a:p>
            <a:pPr marL="850107" lvl="1" indent="-673895">
              <a:spcBef>
                <a:spcPts val="1200"/>
              </a:spcBef>
              <a:buFont typeface="Arial" panose="020B0604020202020204" pitchFamily="34" charset="0"/>
              <a:buAutoNum type="alphaLcPeriod"/>
            </a:pPr>
            <a:endParaRPr lang="en-US" altLang="en-US" dirty="0">
              <a:latin typeface="Oracle Sans" panose="020B0503020204020204" pitchFamily="34" charset="0"/>
              <a:cs typeface="Oracle Sans" panose="020B0503020204020204" pitchFamily="34" charset="0"/>
            </a:endParaRPr>
          </a:p>
        </p:txBody>
      </p:sp>
      <p:sp>
        <p:nvSpPr>
          <p:cNvPr id="39938" name="Rectangle 1034">
            <a:extLst>
              <a:ext uri="{FF2B5EF4-FFF2-40B4-BE49-F238E27FC236}">
                <a16:creationId xmlns="" xmlns:a16="http://schemas.microsoft.com/office/drawing/2014/main" id="{C0C297C8-3BDA-476A-A479-343946FBAE0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40617640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 xmlns:a16="http://schemas.microsoft.com/office/drawing/2014/main" id="{4D92FB79-5CD2-4983-BBD0-4230837A5D4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40963" name="Rectangle 5">
            <a:extLst>
              <a:ext uri="{FF2B5EF4-FFF2-40B4-BE49-F238E27FC236}">
                <a16:creationId xmlns="" xmlns:a16="http://schemas.microsoft.com/office/drawing/2014/main" id="{9ECB69F3-216E-41DE-8B8B-FDA807DC9098}"/>
              </a:ext>
            </a:extLst>
          </p:cNvPr>
          <p:cNvSpPr>
            <a:spLocks noGrp="1" noChangeArrowheads="1"/>
          </p:cNvSpPr>
          <p:nvPr>
            <p:ph idx="1"/>
          </p:nvPr>
        </p:nvSpPr>
        <p:spPr>
          <a:xfrm>
            <a:off x="933451" y="2272710"/>
            <a:ext cx="16421100" cy="478335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Describe the supported workload in Active Data Guard (Read-Only) instances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Perform DDL and DML on Global Temporary Tables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Perform DDL and DML on Private Temporary Tables</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Configure Automatic Redirection of DML</a:t>
            </a:r>
          </a:p>
          <a:p>
            <a:pPr lvl="2">
              <a:spcBef>
                <a:spcPts val="1200"/>
              </a:spcBef>
              <a:buFont typeface="Oracle Sans" panose="020B0503020204020204" pitchFamily="34" charset="0"/>
              <a:buChar char="‒"/>
            </a:pPr>
            <a:r>
              <a:rPr lang="en-US" altLang="en-US" sz="3200" dirty="0">
                <a:latin typeface="Oracle Sans" panose="020B0503020204020204" pitchFamily="34" charset="0"/>
                <a:cs typeface="Oracle Sans" panose="020B0503020204020204" pitchFamily="34" charset="0"/>
              </a:rPr>
              <a:t>Configure Automatic Redirection of PL/SQL</a:t>
            </a:r>
          </a:p>
          <a:p>
            <a:pPr lvl="2">
              <a:spcBef>
                <a:spcPts val="1200"/>
              </a:spcBef>
              <a:buFont typeface="Oracle Sans" panose="020B0503020204020204" pitchFamily="34" charset="0"/>
              <a:buChar char="‒"/>
            </a:pPr>
            <a:r>
              <a:rPr lang="en-US" altLang="en-US" sz="3200" dirty="0">
                <a:latin typeface="+mn-lt"/>
              </a:rPr>
              <a:t>In-Memory Column Store </a:t>
            </a:r>
            <a:r>
              <a:rPr lang="en-US" altLang="en-US" sz="3200" dirty="0" smtClean="0">
                <a:latin typeface="+mn-lt"/>
              </a:rPr>
              <a:t>Support</a:t>
            </a:r>
            <a:endParaRPr lang="en-US" altLang="en-US" sz="3200" dirty="0">
              <a:latin typeface="+mn-lt"/>
            </a:endParaRPr>
          </a:p>
        </p:txBody>
      </p:sp>
    </p:spTree>
    <p:custDataLst>
      <p:tags r:id="rId1"/>
    </p:custDataLst>
    <p:extLst>
      <p:ext uri="{BB962C8B-B14F-4D97-AF65-F5344CB8AC3E}">
        <p14:creationId xmlns:p14="http://schemas.microsoft.com/office/powerpoint/2010/main" val="1066357136"/>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 xmlns:a16="http://schemas.microsoft.com/office/drawing/2014/main" id="{32E2C975-E551-43C4-BC7B-85169C62D2D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5: Overview</a:t>
            </a:r>
          </a:p>
        </p:txBody>
      </p:sp>
      <p:sp>
        <p:nvSpPr>
          <p:cNvPr id="41987" name="Rectangle 10">
            <a:extLst>
              <a:ext uri="{FF2B5EF4-FFF2-40B4-BE49-F238E27FC236}">
                <a16:creationId xmlns="" xmlns:a16="http://schemas.microsoft.com/office/drawing/2014/main" id="{74305D1D-F7BD-471A-856B-8E5ECA6E9D27}"/>
              </a:ext>
            </a:extLst>
          </p:cNvPr>
          <p:cNvSpPr>
            <a:spLocks noGrp="1" noChangeArrowheads="1"/>
          </p:cNvSpPr>
          <p:nvPr>
            <p:ph type="body"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Enabling Active Data Guard real-time query</a:t>
            </a:r>
          </a:p>
          <a:p>
            <a:pPr lvl="1">
              <a:spcBef>
                <a:spcPts val="1200"/>
              </a:spcBef>
            </a:pPr>
            <a:r>
              <a:rPr lang="en-US" altLang="en-US" dirty="0">
                <a:latin typeface="Oracle Sans" panose="020B0503020204020204" pitchFamily="34" charset="0"/>
                <a:cs typeface="Oracle Sans" panose="020B0503020204020204" pitchFamily="34" charset="0"/>
              </a:rPr>
              <a:t>Performing DDL/DML on Global Temporary Table in Active Data Guard Database</a:t>
            </a:r>
          </a:p>
          <a:p>
            <a:pPr lvl="1">
              <a:spcBef>
                <a:spcPts val="1200"/>
              </a:spcBef>
            </a:pPr>
            <a:r>
              <a:rPr lang="en-US" altLang="en-US" dirty="0">
                <a:latin typeface="Oracle Sans" panose="020B0503020204020204" pitchFamily="34" charset="0"/>
                <a:cs typeface="Oracle Sans" panose="020B0503020204020204" pitchFamily="34" charset="0"/>
              </a:rPr>
              <a:t>Performing DDL/DML on Private Temporary Table in Active Data Guard Database</a:t>
            </a:r>
          </a:p>
          <a:p>
            <a:pPr lvl="1">
              <a:spcBef>
                <a:spcPts val="1200"/>
              </a:spcBef>
            </a:pPr>
            <a:r>
              <a:rPr lang="en-US" altLang="en-US" dirty="0">
                <a:latin typeface="Oracle Sans" panose="020B0503020204020204" pitchFamily="34" charset="0"/>
                <a:cs typeface="Oracle Sans" panose="020B0503020204020204" pitchFamily="34" charset="0"/>
              </a:rPr>
              <a:t>Configuring Automatic Redirection of DML operations</a:t>
            </a:r>
          </a:p>
        </p:txBody>
      </p:sp>
    </p:spTree>
    <p:custDataLst>
      <p:tags r:id="rId1"/>
    </p:custDataLst>
    <p:extLst>
      <p:ext uri="{BB962C8B-B14F-4D97-AF65-F5344CB8AC3E}">
        <p14:creationId xmlns:p14="http://schemas.microsoft.com/office/powerpoint/2010/main" val="744479868"/>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dirty="0"/>
              <a:t>Using Oracle Active Data Guard: </a:t>
            </a:r>
            <a:br>
              <a:rPr lang="en-US" altLang="en-US" dirty="0"/>
            </a:br>
            <a:r>
              <a:rPr lang="en-US" altLang="en-US" dirty="0"/>
              <a:t>Far Sync and Real-Time Cascading</a:t>
            </a:r>
            <a:endParaRPr lang="en-US" dirty="0"/>
          </a:p>
        </p:txBody>
      </p:sp>
      <p:sp>
        <p:nvSpPr>
          <p:cNvPr id="6" name="Subtitle 5"/>
          <p:cNvSpPr>
            <a:spLocks noGrp="1"/>
          </p:cNvSpPr>
          <p:nvPr>
            <p:ph type="subTitle" idx="1"/>
          </p:nvPr>
        </p:nvSpPr>
        <p:spPr/>
        <p:txBody>
          <a:bodyPr/>
          <a:lstStyle/>
          <a:p>
            <a:endParaRPr lang="en-US" dirty="0"/>
          </a:p>
        </p:txBody>
      </p:sp>
      <p:sp>
        <p:nvSpPr>
          <p:cNvPr id="3075" name="Rectangle 4" hidden="1">
            <a:extLst>
              <a:ext uri="{FF2B5EF4-FFF2-40B4-BE49-F238E27FC236}">
                <a16:creationId xmlns="" xmlns:a16="http://schemas.microsoft.com/office/drawing/2014/main" id="{38E02E5D-D754-43D7-90F4-84425FBE1CB5}"/>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368C4870-9BEB-4EE1-867E-040FF6F293EC}"/>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790187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BE9DC39D-B0EA-4FF9-9171-349B41F830D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 xmlns:a16="http://schemas.microsoft.com/office/drawing/2014/main" id="{1DBC2EC6-107D-40EC-A790-6C5CA5C51671}"/>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Use Far Sync to extend zero data loss protection for intercontinental configurations</a:t>
            </a:r>
          </a:p>
          <a:p>
            <a:pPr lvl="1">
              <a:spcBef>
                <a:spcPts val="1200"/>
              </a:spcBef>
            </a:pPr>
            <a:r>
              <a:rPr lang="en-US" altLang="en-US" dirty="0">
                <a:latin typeface="Oracle Sans" panose="020B0503020204020204" pitchFamily="34" charset="0"/>
                <a:cs typeface="Oracle Sans" panose="020B0503020204020204" pitchFamily="34" charset="0"/>
              </a:rPr>
              <a:t>Describe how to create a far sync instance by using RMAN </a:t>
            </a:r>
          </a:p>
          <a:p>
            <a:pPr lvl="1">
              <a:spcBef>
                <a:spcPts val="1200"/>
              </a:spcBef>
            </a:pPr>
            <a:r>
              <a:rPr lang="en-US" altLang="en-US" dirty="0">
                <a:latin typeface="Oracle Sans" panose="020B0503020204020204" pitchFamily="34" charset="0"/>
                <a:cs typeface="Oracle Sans" panose="020B0503020204020204" pitchFamily="34" charset="0"/>
              </a:rPr>
              <a:t>Describe how to create a far sync instance by using SQL</a:t>
            </a:r>
          </a:p>
          <a:p>
            <a:pPr lvl="1">
              <a:spcBef>
                <a:spcPts val="1200"/>
              </a:spcBef>
            </a:pPr>
            <a:r>
              <a:rPr lang="en-US" altLang="en-US" dirty="0">
                <a:latin typeface="Oracle Sans" panose="020B0503020204020204" pitchFamily="34" charset="0"/>
                <a:cs typeface="Oracle Sans" panose="020B0503020204020204" pitchFamily="34" charset="0"/>
              </a:rPr>
              <a:t>Describe the Real-Time Cascading</a:t>
            </a:r>
          </a:p>
        </p:txBody>
      </p:sp>
    </p:spTree>
    <p:custDataLst>
      <p:tags r:id="rId1"/>
    </p:custDataLst>
    <p:extLst>
      <p:ext uri="{BB962C8B-B14F-4D97-AF65-F5344CB8AC3E}">
        <p14:creationId xmlns:p14="http://schemas.microsoft.com/office/powerpoint/2010/main" val="3629093838"/>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2CBA3FB4-3D7B-4630-BA94-08D4E39A1A5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Oracle Active Data Guard</a:t>
            </a:r>
          </a:p>
        </p:txBody>
      </p:sp>
      <p:sp>
        <p:nvSpPr>
          <p:cNvPr id="5123" name="Rectangle 3">
            <a:extLst>
              <a:ext uri="{FF2B5EF4-FFF2-40B4-BE49-F238E27FC236}">
                <a16:creationId xmlns="" xmlns:a16="http://schemas.microsoft.com/office/drawing/2014/main" id="{368492A8-5BEF-4B9E-AAEE-03BBAAD2F9D6}"/>
              </a:ext>
            </a:extLst>
          </p:cNvPr>
          <p:cNvSpPr>
            <a:spLocks noGrp="1" noChangeArrowheads="1"/>
          </p:cNvSpPr>
          <p:nvPr>
            <p:ph type="body" idx="1"/>
          </p:nvPr>
        </p:nvSpPr>
        <p:spPr>
          <a:xfrm>
            <a:off x="933451" y="2095500"/>
            <a:ext cx="16421100" cy="387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mn-lt"/>
              </a:rPr>
              <a:t>Is an option for Oracle Database Enterprise Edition</a:t>
            </a:r>
          </a:p>
          <a:p>
            <a:pPr lvl="1">
              <a:spcBef>
                <a:spcPts val="1200"/>
              </a:spcBef>
            </a:pPr>
            <a:r>
              <a:rPr lang="en-US" altLang="en-US" dirty="0">
                <a:latin typeface="+mn-lt"/>
              </a:rPr>
              <a:t>Enhances quality of service by offloading resource-intensive activities from a production database to a standby database</a:t>
            </a:r>
          </a:p>
          <a:p>
            <a:pPr lvl="1">
              <a:spcBef>
                <a:spcPts val="1200"/>
              </a:spcBef>
            </a:pPr>
            <a:r>
              <a:rPr lang="en-US" altLang="en-US" dirty="0">
                <a:latin typeface="+mn-lt"/>
              </a:rPr>
              <a:t>This lesson focuses on the following supported workloads:</a:t>
            </a:r>
          </a:p>
          <a:p>
            <a:pPr lvl="2">
              <a:spcBef>
                <a:spcPts val="1200"/>
              </a:spcBef>
            </a:pPr>
            <a:r>
              <a:rPr lang="en-US" altLang="en-US" sz="3200" dirty="0">
                <a:latin typeface="+mn-lt"/>
              </a:rPr>
              <a:t>Active Data Guard Far Sync</a:t>
            </a:r>
          </a:p>
          <a:p>
            <a:pPr lvl="2">
              <a:spcBef>
                <a:spcPts val="1200"/>
              </a:spcBef>
            </a:pPr>
            <a:r>
              <a:rPr lang="en-US" altLang="en-US" sz="3200" dirty="0">
                <a:latin typeface="+mn-lt"/>
              </a:rPr>
              <a:t>Real-Time Cascading</a:t>
            </a:r>
          </a:p>
        </p:txBody>
      </p:sp>
    </p:spTree>
    <p:custDataLst>
      <p:tags r:id="rId1"/>
    </p:custDataLst>
    <p:extLst>
      <p:ext uri="{BB962C8B-B14F-4D97-AF65-F5344CB8AC3E}">
        <p14:creationId xmlns:p14="http://schemas.microsoft.com/office/powerpoint/2010/main" val="79419247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1030">
            <a:extLst>
              <a:ext uri="{FF2B5EF4-FFF2-40B4-BE49-F238E27FC236}">
                <a16:creationId xmlns="" xmlns:a16="http://schemas.microsoft.com/office/drawing/2014/main" id="{96496717-4B0E-45FF-AD23-B4D51B00A12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Automatic Gap Detection and Resolution</a:t>
            </a:r>
          </a:p>
        </p:txBody>
      </p:sp>
      <p:grpSp>
        <p:nvGrpSpPr>
          <p:cNvPr id="4" name="Group 3">
            <a:extLst>
              <a:ext uri="{FF2B5EF4-FFF2-40B4-BE49-F238E27FC236}">
                <a16:creationId xmlns="" xmlns:a16="http://schemas.microsoft.com/office/drawing/2014/main" id="{CC72FCCC-E4D1-4E3D-B3D3-5A5B13994950}"/>
              </a:ext>
            </a:extLst>
          </p:cNvPr>
          <p:cNvGrpSpPr/>
          <p:nvPr/>
        </p:nvGrpSpPr>
        <p:grpSpPr>
          <a:xfrm>
            <a:off x="3581400" y="1943099"/>
            <a:ext cx="11396663" cy="7618118"/>
            <a:chOff x="3157537" y="2889900"/>
            <a:chExt cx="8232775" cy="5503212"/>
          </a:xfrm>
        </p:grpSpPr>
        <p:cxnSp>
          <p:nvCxnSpPr>
            <p:cNvPr id="70" name="Straight Arrow Connector 68">
              <a:extLst>
                <a:ext uri="{FF2B5EF4-FFF2-40B4-BE49-F238E27FC236}">
                  <a16:creationId xmlns="" xmlns:a16="http://schemas.microsoft.com/office/drawing/2014/main" id="{F66639D0-0013-4331-B849-74169C9B933B}"/>
                </a:ext>
              </a:extLst>
            </p:cNvPr>
            <p:cNvCxnSpPr>
              <a:cxnSpLocks noChangeShapeType="1"/>
            </p:cNvCxnSpPr>
            <p:nvPr/>
          </p:nvCxnSpPr>
          <p:spPr bwMode="auto">
            <a:xfrm>
              <a:off x="6107112" y="4735512"/>
              <a:ext cx="1295400" cy="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1" name="Line 1087">
              <a:extLst>
                <a:ext uri="{FF2B5EF4-FFF2-40B4-BE49-F238E27FC236}">
                  <a16:creationId xmlns="" xmlns:a16="http://schemas.microsoft.com/office/drawing/2014/main" id="{BBA2E3C8-B73F-485B-952C-0DBF70BE6F8D}"/>
                </a:ext>
              </a:extLst>
            </p:cNvPr>
            <p:cNvSpPr>
              <a:spLocks noChangeShapeType="1"/>
            </p:cNvSpPr>
            <p:nvPr/>
          </p:nvSpPr>
          <p:spPr bwMode="auto">
            <a:xfrm>
              <a:off x="5484812" y="4735512"/>
              <a:ext cx="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2" name="Line 1061">
              <a:extLst>
                <a:ext uri="{FF2B5EF4-FFF2-40B4-BE49-F238E27FC236}">
                  <a16:creationId xmlns="" xmlns:a16="http://schemas.microsoft.com/office/drawing/2014/main" id="{41D60FB8-EAE9-46A2-9F5F-BC26F59EC6F2}"/>
                </a:ext>
              </a:extLst>
            </p:cNvPr>
            <p:cNvSpPr>
              <a:spLocks noChangeShapeType="1"/>
            </p:cNvSpPr>
            <p:nvPr/>
          </p:nvSpPr>
          <p:spPr bwMode="auto">
            <a:xfrm>
              <a:off x="7086600" y="3363912"/>
              <a:ext cx="33337" cy="40386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latin typeface="Oracle Sans" panose="020B0503020204020204" pitchFamily="34" charset="0"/>
                <a:cs typeface="Oracle Sans" panose="020B0503020204020204" pitchFamily="34" charset="0"/>
              </a:endParaRPr>
            </a:p>
          </p:txBody>
        </p:sp>
        <p:sp>
          <p:nvSpPr>
            <p:cNvPr id="73" name="Line 1026">
              <a:extLst>
                <a:ext uri="{FF2B5EF4-FFF2-40B4-BE49-F238E27FC236}">
                  <a16:creationId xmlns="" xmlns:a16="http://schemas.microsoft.com/office/drawing/2014/main" id="{85A381AC-895E-49E8-AAF9-D85D676E4E64}"/>
                </a:ext>
              </a:extLst>
            </p:cNvPr>
            <p:cNvSpPr>
              <a:spLocks noChangeShapeType="1"/>
            </p:cNvSpPr>
            <p:nvPr/>
          </p:nvSpPr>
          <p:spPr bwMode="auto">
            <a:xfrm>
              <a:off x="5421312" y="4583112"/>
              <a:ext cx="555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4" name="Line 1027">
              <a:extLst>
                <a:ext uri="{FF2B5EF4-FFF2-40B4-BE49-F238E27FC236}">
                  <a16:creationId xmlns="" xmlns:a16="http://schemas.microsoft.com/office/drawing/2014/main" id="{9953FC24-EEFD-4A80-AE53-2F9D4C826848}"/>
                </a:ext>
              </a:extLst>
            </p:cNvPr>
            <p:cNvSpPr>
              <a:spLocks noChangeShapeType="1"/>
            </p:cNvSpPr>
            <p:nvPr/>
          </p:nvSpPr>
          <p:spPr bwMode="auto">
            <a:xfrm>
              <a:off x="5483225" y="5448300"/>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5" name="Freeform 1029">
              <a:extLst>
                <a:ext uri="{FF2B5EF4-FFF2-40B4-BE49-F238E27FC236}">
                  <a16:creationId xmlns="" xmlns:a16="http://schemas.microsoft.com/office/drawing/2014/main" id="{1ABCFD53-55C0-44B1-8774-D92B75EE76C1}"/>
                </a:ext>
              </a:extLst>
            </p:cNvPr>
            <p:cNvSpPr>
              <a:spLocks/>
            </p:cNvSpPr>
            <p:nvPr/>
          </p:nvSpPr>
          <p:spPr bwMode="auto">
            <a:xfrm>
              <a:off x="8248650" y="7025426"/>
              <a:ext cx="1587" cy="289033"/>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6" name="Line 1031">
              <a:extLst>
                <a:ext uri="{FF2B5EF4-FFF2-40B4-BE49-F238E27FC236}">
                  <a16:creationId xmlns="" xmlns:a16="http://schemas.microsoft.com/office/drawing/2014/main" id="{4C2FE699-6196-4522-B297-B9E2AC3171D6}"/>
                </a:ext>
              </a:extLst>
            </p:cNvPr>
            <p:cNvSpPr>
              <a:spLocks noChangeShapeType="1"/>
            </p:cNvSpPr>
            <p:nvPr/>
          </p:nvSpPr>
          <p:spPr bwMode="auto">
            <a:xfrm>
              <a:off x="10675937" y="4637087"/>
              <a:ext cx="0" cy="7604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77" name="Rectangle 1032">
              <a:extLst>
                <a:ext uri="{FF2B5EF4-FFF2-40B4-BE49-F238E27FC236}">
                  <a16:creationId xmlns="" xmlns:a16="http://schemas.microsoft.com/office/drawing/2014/main" id="{F0B81038-21CC-49CC-AFEF-1865FAE394B7}"/>
                </a:ext>
              </a:extLst>
            </p:cNvPr>
            <p:cNvSpPr>
              <a:spLocks noChangeArrowheads="1"/>
            </p:cNvSpPr>
            <p:nvPr/>
          </p:nvSpPr>
          <p:spPr bwMode="auto">
            <a:xfrm>
              <a:off x="3157537" y="2889900"/>
              <a:ext cx="1663700" cy="66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Oracle Sans" panose="020B0503020204020204" pitchFamily="34" charset="0"/>
                  <a:cs typeface="Oracle Sans" panose="020B0503020204020204" pitchFamily="34" charset="0"/>
                </a:rPr>
                <a:t>Primary database</a:t>
              </a:r>
            </a:p>
            <a:p>
              <a:pPr algn="ctr">
                <a:lnSpc>
                  <a:spcPct val="90000"/>
                </a:lnSpc>
              </a:pPr>
              <a:r>
                <a:rPr lang="en-US" altLang="en-US" sz="2000" b="1" dirty="0">
                  <a:latin typeface="Oracle Sans" panose="020B0503020204020204" pitchFamily="34" charset="0"/>
                  <a:cs typeface="Oracle Sans" panose="020B0503020204020204" pitchFamily="34" charset="0"/>
                </a:rPr>
                <a:t>transactions</a:t>
              </a:r>
            </a:p>
          </p:txBody>
        </p:sp>
        <p:sp>
          <p:nvSpPr>
            <p:cNvPr id="78" name="Rectangle 1033">
              <a:extLst>
                <a:ext uri="{FF2B5EF4-FFF2-40B4-BE49-F238E27FC236}">
                  <a16:creationId xmlns="" xmlns:a16="http://schemas.microsoft.com/office/drawing/2014/main" id="{4BC23F03-BFAE-4FB1-9DA3-0AA424168C29}"/>
                </a:ext>
              </a:extLst>
            </p:cNvPr>
            <p:cNvSpPr>
              <a:spLocks noChangeArrowheads="1"/>
            </p:cNvSpPr>
            <p:nvPr/>
          </p:nvSpPr>
          <p:spPr bwMode="auto">
            <a:xfrm>
              <a:off x="4267200" y="5900737"/>
              <a:ext cx="973137" cy="72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Online</a:t>
              </a:r>
            </a:p>
            <a:p>
              <a:pPr algn="ctr"/>
              <a:r>
                <a:rPr lang="en-US" altLang="en-US" sz="2000" b="1" dirty="0">
                  <a:latin typeface="Oracle Sans" panose="020B0503020204020204" pitchFamily="34" charset="0"/>
                  <a:cs typeface="Oracle Sans" panose="020B0503020204020204" pitchFamily="34" charset="0"/>
                </a:rPr>
                <a:t>redo</a:t>
              </a:r>
            </a:p>
            <a:p>
              <a:pPr algn="ctr"/>
              <a:r>
                <a:rPr lang="en-US" altLang="en-US" sz="2000" b="1" dirty="0">
                  <a:latin typeface="Oracle Sans" panose="020B0503020204020204" pitchFamily="34" charset="0"/>
                  <a:cs typeface="Oracle Sans" panose="020B0503020204020204" pitchFamily="34" charset="0"/>
                </a:rPr>
                <a:t>logs</a:t>
              </a:r>
            </a:p>
          </p:txBody>
        </p:sp>
        <p:sp>
          <p:nvSpPr>
            <p:cNvPr id="79" name="Rectangle 1034">
              <a:extLst>
                <a:ext uri="{FF2B5EF4-FFF2-40B4-BE49-F238E27FC236}">
                  <a16:creationId xmlns="" xmlns:a16="http://schemas.microsoft.com/office/drawing/2014/main" id="{EA1C951A-8F09-43DA-AD8F-2F364A7ED84A}"/>
                </a:ext>
              </a:extLst>
            </p:cNvPr>
            <p:cNvSpPr>
              <a:spLocks noChangeArrowheads="1"/>
            </p:cNvSpPr>
            <p:nvPr/>
          </p:nvSpPr>
          <p:spPr bwMode="auto">
            <a:xfrm>
              <a:off x="4494212" y="7105650"/>
              <a:ext cx="736600"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ARC0</a:t>
              </a:r>
            </a:p>
          </p:txBody>
        </p:sp>
        <p:sp>
          <p:nvSpPr>
            <p:cNvPr id="80" name="Rectangle 1035">
              <a:extLst>
                <a:ext uri="{FF2B5EF4-FFF2-40B4-BE49-F238E27FC236}">
                  <a16:creationId xmlns="" xmlns:a16="http://schemas.microsoft.com/office/drawing/2014/main" id="{51F30A0A-C637-4554-A99B-F58639B89D58}"/>
                </a:ext>
              </a:extLst>
            </p:cNvPr>
            <p:cNvSpPr>
              <a:spLocks noChangeArrowheads="1"/>
            </p:cNvSpPr>
            <p:nvPr/>
          </p:nvSpPr>
          <p:spPr bwMode="auto">
            <a:xfrm>
              <a:off x="7343775" y="4124325"/>
              <a:ext cx="677862"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RFS</a:t>
              </a:r>
              <a:r>
                <a:rPr lang="en-US" altLang="en-US" sz="2000" b="1" i="1" dirty="0">
                  <a:latin typeface="Oracle Sans" panose="020B0503020204020204" pitchFamily="34" charset="0"/>
                  <a:cs typeface="Oracle Sans" panose="020B0503020204020204" pitchFamily="34" charset="0"/>
                </a:rPr>
                <a:t>n</a:t>
              </a:r>
            </a:p>
          </p:txBody>
        </p:sp>
        <p:sp>
          <p:nvSpPr>
            <p:cNvPr id="81" name="Rectangle 1036">
              <a:extLst>
                <a:ext uri="{FF2B5EF4-FFF2-40B4-BE49-F238E27FC236}">
                  <a16:creationId xmlns="" xmlns:a16="http://schemas.microsoft.com/office/drawing/2014/main" id="{CF4BCFA5-B498-45B3-840C-9C2683141FE6}"/>
                </a:ext>
              </a:extLst>
            </p:cNvPr>
            <p:cNvSpPr>
              <a:spLocks noChangeArrowheads="1"/>
            </p:cNvSpPr>
            <p:nvPr/>
          </p:nvSpPr>
          <p:spPr bwMode="auto">
            <a:xfrm>
              <a:off x="8883650" y="3275221"/>
              <a:ext cx="979487" cy="43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Oracle Sans" panose="020B0503020204020204" pitchFamily="34" charset="0"/>
                  <a:cs typeface="Oracle Sans" panose="020B0503020204020204" pitchFamily="34" charset="0"/>
                </a:rPr>
                <a:t>MRP or LSP</a:t>
              </a:r>
            </a:p>
          </p:txBody>
        </p:sp>
        <p:sp>
          <p:nvSpPr>
            <p:cNvPr id="82" name="Oval 1037">
              <a:extLst>
                <a:ext uri="{FF2B5EF4-FFF2-40B4-BE49-F238E27FC236}">
                  <a16:creationId xmlns="" xmlns:a16="http://schemas.microsoft.com/office/drawing/2014/main" id="{9612D5BA-BF5E-45BE-B064-6244F938AE22}"/>
                </a:ext>
              </a:extLst>
            </p:cNvPr>
            <p:cNvSpPr>
              <a:spLocks noChangeArrowheads="1"/>
            </p:cNvSpPr>
            <p:nvPr/>
          </p:nvSpPr>
          <p:spPr bwMode="blackWhite">
            <a:xfrm>
              <a:off x="5184775" y="4973637"/>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3" name="Oval 1038">
              <a:extLst>
                <a:ext uri="{FF2B5EF4-FFF2-40B4-BE49-F238E27FC236}">
                  <a16:creationId xmlns="" xmlns:a16="http://schemas.microsoft.com/office/drawing/2014/main" id="{C7EC75A1-9D16-428A-9AA0-518F9421FE98}"/>
                </a:ext>
              </a:extLst>
            </p:cNvPr>
            <p:cNvSpPr>
              <a:spLocks noChangeArrowheads="1"/>
            </p:cNvSpPr>
            <p:nvPr/>
          </p:nvSpPr>
          <p:spPr bwMode="blackWhite">
            <a:xfrm>
              <a:off x="5184775" y="6953250"/>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4" name="Oval 1039">
              <a:extLst>
                <a:ext uri="{FF2B5EF4-FFF2-40B4-BE49-F238E27FC236}">
                  <a16:creationId xmlns="" xmlns:a16="http://schemas.microsoft.com/office/drawing/2014/main" id="{06F8E269-E5D4-4539-8FD7-336874754502}"/>
                </a:ext>
              </a:extLst>
            </p:cNvPr>
            <p:cNvSpPr>
              <a:spLocks noChangeArrowheads="1"/>
            </p:cNvSpPr>
            <p:nvPr/>
          </p:nvSpPr>
          <p:spPr bwMode="blackWhite">
            <a:xfrm>
              <a:off x="9082087" y="376237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5" name="Oval 1040">
              <a:extLst>
                <a:ext uri="{FF2B5EF4-FFF2-40B4-BE49-F238E27FC236}">
                  <a16:creationId xmlns="" xmlns:a16="http://schemas.microsoft.com/office/drawing/2014/main" id="{32002FDC-89F2-4E67-A27F-0AACA7F4A95D}"/>
                </a:ext>
              </a:extLst>
            </p:cNvPr>
            <p:cNvSpPr>
              <a:spLocks noChangeArrowheads="1"/>
            </p:cNvSpPr>
            <p:nvPr/>
          </p:nvSpPr>
          <p:spPr bwMode="blackWhite">
            <a:xfrm>
              <a:off x="7386637" y="4457700"/>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6" name="Rectangle 1041">
              <a:extLst>
                <a:ext uri="{FF2B5EF4-FFF2-40B4-BE49-F238E27FC236}">
                  <a16:creationId xmlns="" xmlns:a16="http://schemas.microsoft.com/office/drawing/2014/main" id="{B54C3F2C-4F1D-44B2-B2C5-4B976FAF5BD0}"/>
                </a:ext>
              </a:extLst>
            </p:cNvPr>
            <p:cNvSpPr>
              <a:spLocks noChangeArrowheads="1"/>
            </p:cNvSpPr>
            <p:nvPr/>
          </p:nvSpPr>
          <p:spPr bwMode="auto">
            <a:xfrm>
              <a:off x="9024832" y="7850187"/>
              <a:ext cx="1123510" cy="5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87" name="Rectangle 1042">
              <a:extLst>
                <a:ext uri="{FF2B5EF4-FFF2-40B4-BE49-F238E27FC236}">
                  <a16:creationId xmlns="" xmlns:a16="http://schemas.microsoft.com/office/drawing/2014/main" id="{D7F78A51-5B8A-4906-9BA4-92AEC6D56D8A}"/>
                </a:ext>
              </a:extLst>
            </p:cNvPr>
            <p:cNvSpPr>
              <a:spLocks noChangeArrowheads="1"/>
            </p:cNvSpPr>
            <p:nvPr/>
          </p:nvSpPr>
          <p:spPr bwMode="auto">
            <a:xfrm>
              <a:off x="8570912" y="6640512"/>
              <a:ext cx="717550"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ARC0</a:t>
              </a:r>
            </a:p>
          </p:txBody>
        </p:sp>
        <p:sp>
          <p:nvSpPr>
            <p:cNvPr id="88" name="Oval 1043">
              <a:extLst>
                <a:ext uri="{FF2B5EF4-FFF2-40B4-BE49-F238E27FC236}">
                  <a16:creationId xmlns="" xmlns:a16="http://schemas.microsoft.com/office/drawing/2014/main" id="{2BD9537B-8B9E-4122-82AB-119F962808B0}"/>
                </a:ext>
              </a:extLst>
            </p:cNvPr>
            <p:cNvSpPr>
              <a:spLocks noChangeArrowheads="1"/>
            </p:cNvSpPr>
            <p:nvPr/>
          </p:nvSpPr>
          <p:spPr bwMode="blackWhite">
            <a:xfrm>
              <a:off x="7934325" y="6497637"/>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9" name="Rectangle 1044">
              <a:extLst>
                <a:ext uri="{FF2B5EF4-FFF2-40B4-BE49-F238E27FC236}">
                  <a16:creationId xmlns="" xmlns:a16="http://schemas.microsoft.com/office/drawing/2014/main" id="{7C7AC884-E261-4E09-BC0D-350338287FA2}"/>
                </a:ext>
              </a:extLst>
            </p:cNvPr>
            <p:cNvSpPr>
              <a:spLocks noChangeArrowheads="1"/>
            </p:cNvSpPr>
            <p:nvPr/>
          </p:nvSpPr>
          <p:spPr bwMode="auto">
            <a:xfrm>
              <a:off x="9832975" y="3297237"/>
              <a:ext cx="1071562" cy="5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database</a:t>
              </a:r>
            </a:p>
          </p:txBody>
        </p:sp>
        <p:sp>
          <p:nvSpPr>
            <p:cNvPr id="90" name="Line 1045">
              <a:extLst>
                <a:ext uri="{FF2B5EF4-FFF2-40B4-BE49-F238E27FC236}">
                  <a16:creationId xmlns="" xmlns:a16="http://schemas.microsoft.com/office/drawing/2014/main" id="{6D37995F-9450-4030-8CC9-37DDC8BB0C36}"/>
                </a:ext>
              </a:extLst>
            </p:cNvPr>
            <p:cNvSpPr>
              <a:spLocks noChangeShapeType="1"/>
            </p:cNvSpPr>
            <p:nvPr/>
          </p:nvSpPr>
          <p:spPr bwMode="auto">
            <a:xfrm>
              <a:off x="3991823" y="3565929"/>
              <a:ext cx="3914" cy="40758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IN" sz="2000" dirty="0">
                <a:latin typeface="Oracle Sans" panose="020B0503020204020204" pitchFamily="34" charset="0"/>
                <a:cs typeface="Oracle Sans" panose="020B0503020204020204" pitchFamily="34" charset="0"/>
              </a:endParaRPr>
            </a:p>
          </p:txBody>
        </p:sp>
        <p:sp>
          <p:nvSpPr>
            <p:cNvPr id="91" name="Line 1046">
              <a:extLst>
                <a:ext uri="{FF2B5EF4-FFF2-40B4-BE49-F238E27FC236}">
                  <a16:creationId xmlns="" xmlns:a16="http://schemas.microsoft.com/office/drawing/2014/main" id="{4CA15984-E6E8-41B7-AC04-4E9CFE87D13F}"/>
                </a:ext>
              </a:extLst>
            </p:cNvPr>
            <p:cNvSpPr>
              <a:spLocks noChangeShapeType="1"/>
            </p:cNvSpPr>
            <p:nvPr/>
          </p:nvSpPr>
          <p:spPr bwMode="auto">
            <a:xfrm>
              <a:off x="4278312" y="4506912"/>
              <a:ext cx="5556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2" name="Line 1047">
              <a:extLst>
                <a:ext uri="{FF2B5EF4-FFF2-40B4-BE49-F238E27FC236}">
                  <a16:creationId xmlns="" xmlns:a16="http://schemas.microsoft.com/office/drawing/2014/main" id="{25F204AB-6D5D-429A-B26D-8DC2B98AD053}"/>
                </a:ext>
              </a:extLst>
            </p:cNvPr>
            <p:cNvSpPr>
              <a:spLocks noChangeShapeType="1"/>
            </p:cNvSpPr>
            <p:nvPr/>
          </p:nvSpPr>
          <p:spPr bwMode="auto">
            <a:xfrm>
              <a:off x="5484812" y="6273800"/>
              <a:ext cx="0" cy="6572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3" name="Line 1048">
              <a:extLst>
                <a:ext uri="{FF2B5EF4-FFF2-40B4-BE49-F238E27FC236}">
                  <a16:creationId xmlns="" xmlns:a16="http://schemas.microsoft.com/office/drawing/2014/main" id="{DECAA2B6-7C08-434E-B75E-A2B81B48129D}"/>
                </a:ext>
              </a:extLst>
            </p:cNvPr>
            <p:cNvSpPr>
              <a:spLocks noChangeShapeType="1"/>
            </p:cNvSpPr>
            <p:nvPr/>
          </p:nvSpPr>
          <p:spPr bwMode="auto">
            <a:xfrm flipV="1">
              <a:off x="7620000" y="5053012"/>
              <a:ext cx="0" cy="22637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4" name="Line 1049">
              <a:extLst>
                <a:ext uri="{FF2B5EF4-FFF2-40B4-BE49-F238E27FC236}">
                  <a16:creationId xmlns="" xmlns:a16="http://schemas.microsoft.com/office/drawing/2014/main" id="{C0EA95D5-F3B7-4440-9904-8D22F4DDA99F}"/>
                </a:ext>
              </a:extLst>
            </p:cNvPr>
            <p:cNvSpPr>
              <a:spLocks noChangeShapeType="1"/>
            </p:cNvSpPr>
            <p:nvPr/>
          </p:nvSpPr>
          <p:spPr bwMode="auto">
            <a:xfrm>
              <a:off x="7758112" y="5048250"/>
              <a:ext cx="0" cy="281622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5" name="Line 1050">
              <a:extLst>
                <a:ext uri="{FF2B5EF4-FFF2-40B4-BE49-F238E27FC236}">
                  <a16:creationId xmlns="" xmlns:a16="http://schemas.microsoft.com/office/drawing/2014/main" id="{2EF82906-18B2-46E4-98F8-5EC3A0947C26}"/>
                </a:ext>
              </a:extLst>
            </p:cNvPr>
            <p:cNvSpPr>
              <a:spLocks noChangeShapeType="1"/>
            </p:cNvSpPr>
            <p:nvPr/>
          </p:nvSpPr>
          <p:spPr bwMode="auto">
            <a:xfrm>
              <a:off x="7996237" y="4762500"/>
              <a:ext cx="21907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6" name="Line 1051">
              <a:extLst>
                <a:ext uri="{FF2B5EF4-FFF2-40B4-BE49-F238E27FC236}">
                  <a16:creationId xmlns="" xmlns:a16="http://schemas.microsoft.com/office/drawing/2014/main" id="{18CFF6EA-FF5B-425C-B666-B4AFEB41EC34}"/>
                </a:ext>
              </a:extLst>
            </p:cNvPr>
            <p:cNvSpPr>
              <a:spLocks noChangeShapeType="1"/>
            </p:cNvSpPr>
            <p:nvPr/>
          </p:nvSpPr>
          <p:spPr bwMode="auto">
            <a:xfrm flipH="1">
              <a:off x="8220075" y="4752975"/>
              <a:ext cx="0" cy="5921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7" name="Line 1052">
              <a:extLst>
                <a:ext uri="{FF2B5EF4-FFF2-40B4-BE49-F238E27FC236}">
                  <a16:creationId xmlns="" xmlns:a16="http://schemas.microsoft.com/office/drawing/2014/main" id="{130587A8-D254-4C92-8932-2DE608F35AF1}"/>
                </a:ext>
              </a:extLst>
            </p:cNvPr>
            <p:cNvSpPr>
              <a:spLocks noChangeShapeType="1"/>
            </p:cNvSpPr>
            <p:nvPr/>
          </p:nvSpPr>
          <p:spPr bwMode="auto">
            <a:xfrm>
              <a:off x="8224837" y="6100762"/>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latin typeface="Oracle Sans" panose="020B0503020204020204" pitchFamily="34" charset="0"/>
                <a:cs typeface="Oracle Sans" panose="020B0503020204020204" pitchFamily="34" charset="0"/>
              </a:endParaRPr>
            </a:p>
          </p:txBody>
        </p:sp>
        <p:sp>
          <p:nvSpPr>
            <p:cNvPr id="98" name="Line 1053">
              <a:extLst>
                <a:ext uri="{FF2B5EF4-FFF2-40B4-BE49-F238E27FC236}">
                  <a16:creationId xmlns="" xmlns:a16="http://schemas.microsoft.com/office/drawing/2014/main" id="{861388F1-6756-4C69-9073-A486EECA7AE4}"/>
                </a:ext>
              </a:extLst>
            </p:cNvPr>
            <p:cNvSpPr>
              <a:spLocks noChangeShapeType="1"/>
            </p:cNvSpPr>
            <p:nvPr/>
          </p:nvSpPr>
          <p:spPr bwMode="auto">
            <a:xfrm>
              <a:off x="5483225" y="7791450"/>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99" name="Line 1054">
              <a:extLst>
                <a:ext uri="{FF2B5EF4-FFF2-40B4-BE49-F238E27FC236}">
                  <a16:creationId xmlns="" xmlns:a16="http://schemas.microsoft.com/office/drawing/2014/main" id="{C4848766-8CBD-46B2-92CC-68E3FE32153B}"/>
                </a:ext>
              </a:extLst>
            </p:cNvPr>
            <p:cNvSpPr>
              <a:spLocks noChangeShapeType="1"/>
            </p:cNvSpPr>
            <p:nvPr/>
          </p:nvSpPr>
          <p:spPr bwMode="auto">
            <a:xfrm flipV="1">
              <a:off x="5491162" y="7553325"/>
              <a:ext cx="0" cy="252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0" name="Line 1055">
              <a:extLst>
                <a:ext uri="{FF2B5EF4-FFF2-40B4-BE49-F238E27FC236}">
                  <a16:creationId xmlns="" xmlns:a16="http://schemas.microsoft.com/office/drawing/2014/main" id="{DD61D141-58A3-4FF7-B301-FAE4DBFE8348}"/>
                </a:ext>
              </a:extLst>
            </p:cNvPr>
            <p:cNvSpPr>
              <a:spLocks noChangeShapeType="1"/>
            </p:cNvSpPr>
            <p:nvPr/>
          </p:nvSpPr>
          <p:spPr bwMode="auto">
            <a:xfrm>
              <a:off x="7751762" y="7848600"/>
              <a:ext cx="434975"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1" name="Line 1056">
              <a:extLst>
                <a:ext uri="{FF2B5EF4-FFF2-40B4-BE49-F238E27FC236}">
                  <a16:creationId xmlns="" xmlns:a16="http://schemas.microsoft.com/office/drawing/2014/main" id="{0838EF36-B514-4DD1-BE85-072EF4B169F8}"/>
                </a:ext>
              </a:extLst>
            </p:cNvPr>
            <p:cNvSpPr>
              <a:spLocks noChangeShapeType="1"/>
            </p:cNvSpPr>
            <p:nvPr/>
          </p:nvSpPr>
          <p:spPr bwMode="auto">
            <a:xfrm flipV="1">
              <a:off x="8763000" y="7823200"/>
              <a:ext cx="646112"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2" name="Line 1057">
              <a:extLst>
                <a:ext uri="{FF2B5EF4-FFF2-40B4-BE49-F238E27FC236}">
                  <a16:creationId xmlns="" xmlns:a16="http://schemas.microsoft.com/office/drawing/2014/main" id="{B90E305F-8CCA-4BC7-9A89-05DB80903680}"/>
                </a:ext>
              </a:extLst>
            </p:cNvPr>
            <p:cNvSpPr>
              <a:spLocks noChangeShapeType="1"/>
            </p:cNvSpPr>
            <p:nvPr/>
          </p:nvSpPr>
          <p:spPr bwMode="auto">
            <a:xfrm flipV="1">
              <a:off x="9401175" y="4365625"/>
              <a:ext cx="0" cy="34718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3" name="Line 1058">
              <a:extLst>
                <a:ext uri="{FF2B5EF4-FFF2-40B4-BE49-F238E27FC236}">
                  <a16:creationId xmlns="" xmlns:a16="http://schemas.microsoft.com/office/drawing/2014/main" id="{F57D08FD-BCF9-4506-975D-387310F3A933}"/>
                </a:ext>
              </a:extLst>
            </p:cNvPr>
            <p:cNvSpPr>
              <a:spLocks noChangeShapeType="1"/>
            </p:cNvSpPr>
            <p:nvPr/>
          </p:nvSpPr>
          <p:spPr bwMode="auto">
            <a:xfrm>
              <a:off x="9691687" y="4048125"/>
              <a:ext cx="2762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4" name="Line 1059">
              <a:extLst>
                <a:ext uri="{FF2B5EF4-FFF2-40B4-BE49-F238E27FC236}">
                  <a16:creationId xmlns="" xmlns:a16="http://schemas.microsoft.com/office/drawing/2014/main" id="{81540057-EEB5-4CC7-9E3D-50AA4D5B3801}"/>
                </a:ext>
              </a:extLst>
            </p:cNvPr>
            <p:cNvSpPr>
              <a:spLocks noChangeShapeType="1"/>
            </p:cNvSpPr>
            <p:nvPr/>
          </p:nvSpPr>
          <p:spPr bwMode="auto">
            <a:xfrm>
              <a:off x="10128250" y="4635500"/>
              <a:ext cx="0" cy="760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05" name="Rectangle 1060">
              <a:extLst>
                <a:ext uri="{FF2B5EF4-FFF2-40B4-BE49-F238E27FC236}">
                  <a16:creationId xmlns="" xmlns:a16="http://schemas.microsoft.com/office/drawing/2014/main" id="{28B59375-21AF-4937-B39B-B0024652C688}"/>
                </a:ext>
              </a:extLst>
            </p:cNvPr>
            <p:cNvSpPr>
              <a:spLocks noChangeArrowheads="1"/>
            </p:cNvSpPr>
            <p:nvPr/>
          </p:nvSpPr>
          <p:spPr bwMode="auto">
            <a:xfrm>
              <a:off x="9485312" y="6461594"/>
              <a:ext cx="1071563" cy="28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Reports</a:t>
              </a:r>
            </a:p>
          </p:txBody>
        </p:sp>
        <p:pic>
          <p:nvPicPr>
            <p:cNvPr id="106" name="Picture 1062" descr="docum091">
              <a:extLst>
                <a:ext uri="{FF2B5EF4-FFF2-40B4-BE49-F238E27FC236}">
                  <a16:creationId xmlns="" xmlns:a16="http://schemas.microsoft.com/office/drawing/2014/main" id="{6590C041-224C-448D-920B-4E0E9AC4C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775825" y="5368925"/>
              <a:ext cx="455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063" descr="4segdatabase">
              <a:extLst>
                <a:ext uri="{FF2B5EF4-FFF2-40B4-BE49-F238E27FC236}">
                  <a16:creationId xmlns="" xmlns:a16="http://schemas.microsoft.com/office/drawing/2014/main" id="{28CB1286-C0C9-456E-8115-B4DD1DD33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24800" y="5345112"/>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064" descr="4segdatabase">
              <a:extLst>
                <a:ext uri="{FF2B5EF4-FFF2-40B4-BE49-F238E27FC236}">
                  <a16:creationId xmlns="" xmlns:a16="http://schemas.microsoft.com/office/drawing/2014/main" id="{B545C06A-D480-4E04-A06D-371D1C226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205412" y="5878512"/>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9" name="Group 1065">
              <a:extLst>
                <a:ext uri="{FF2B5EF4-FFF2-40B4-BE49-F238E27FC236}">
                  <a16:creationId xmlns="" xmlns:a16="http://schemas.microsoft.com/office/drawing/2014/main" id="{F4559013-CCA3-489D-80ED-6AAD27E1F43A}"/>
                </a:ext>
              </a:extLst>
            </p:cNvPr>
            <p:cNvGrpSpPr>
              <a:grpSpLocks/>
            </p:cNvGrpSpPr>
            <p:nvPr/>
          </p:nvGrpSpPr>
          <p:grpSpPr bwMode="auto">
            <a:xfrm>
              <a:off x="5976937" y="7402512"/>
              <a:ext cx="762000" cy="990600"/>
              <a:chOff x="3735" y="2533"/>
              <a:chExt cx="828" cy="1006"/>
            </a:xfrm>
          </p:grpSpPr>
          <p:pic>
            <p:nvPicPr>
              <p:cNvPr id="110" name="Picture 1066" descr="4segdatabase">
                <a:extLst>
                  <a:ext uri="{FF2B5EF4-FFF2-40B4-BE49-F238E27FC236}">
                    <a16:creationId xmlns="" xmlns:a16="http://schemas.microsoft.com/office/drawing/2014/main" id="{E8F6BD37-4D8E-4B3B-A373-F9890DFF0F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67" descr="4segdatabase">
                <a:extLst>
                  <a:ext uri="{FF2B5EF4-FFF2-40B4-BE49-F238E27FC236}">
                    <a16:creationId xmlns="" xmlns:a16="http://schemas.microsoft.com/office/drawing/2014/main" id="{737C506D-EBD0-4014-9040-A13542EB34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Group 1068">
              <a:extLst>
                <a:ext uri="{FF2B5EF4-FFF2-40B4-BE49-F238E27FC236}">
                  <a16:creationId xmlns="" xmlns:a16="http://schemas.microsoft.com/office/drawing/2014/main" id="{B3852083-C1F8-4317-A0E9-53F0A779D1C2}"/>
                </a:ext>
              </a:extLst>
            </p:cNvPr>
            <p:cNvGrpSpPr>
              <a:grpSpLocks/>
            </p:cNvGrpSpPr>
            <p:nvPr/>
          </p:nvGrpSpPr>
          <p:grpSpPr bwMode="auto">
            <a:xfrm>
              <a:off x="8186737" y="7402512"/>
              <a:ext cx="762000" cy="990600"/>
              <a:chOff x="3735" y="2533"/>
              <a:chExt cx="828" cy="1006"/>
            </a:xfrm>
          </p:grpSpPr>
          <p:pic>
            <p:nvPicPr>
              <p:cNvPr id="113" name="Picture 1069" descr="4segdatabase">
                <a:extLst>
                  <a:ext uri="{FF2B5EF4-FFF2-40B4-BE49-F238E27FC236}">
                    <a16:creationId xmlns="" xmlns:a16="http://schemas.microsoft.com/office/drawing/2014/main" id="{569AA3EC-6E71-4E9B-999C-AC1972A13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070" descr="4segdatabase">
                <a:extLst>
                  <a:ext uri="{FF2B5EF4-FFF2-40B4-BE49-F238E27FC236}">
                    <a16:creationId xmlns="" xmlns:a16="http://schemas.microsoft.com/office/drawing/2014/main" id="{E8DD462C-A586-4DC9-BCED-7CCFF2C73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Rectangle 1071">
              <a:extLst>
                <a:ext uri="{FF2B5EF4-FFF2-40B4-BE49-F238E27FC236}">
                  <a16:creationId xmlns="" xmlns:a16="http://schemas.microsoft.com/office/drawing/2014/main" id="{5F80E137-36E8-4F71-A259-128D9CB6F1AD}"/>
                </a:ext>
              </a:extLst>
            </p:cNvPr>
            <p:cNvSpPr>
              <a:spLocks noChangeArrowheads="1"/>
            </p:cNvSpPr>
            <p:nvPr/>
          </p:nvSpPr>
          <p:spPr bwMode="auto">
            <a:xfrm>
              <a:off x="8153400" y="5726112"/>
              <a:ext cx="1546225" cy="5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Standby</a:t>
              </a:r>
            </a:p>
            <a:p>
              <a:pPr algn="ctr"/>
              <a:r>
                <a:rPr lang="en-US" altLang="en-US" sz="2000" b="1" dirty="0">
                  <a:latin typeface="Oracle Sans" panose="020B0503020204020204" pitchFamily="34" charset="0"/>
                  <a:cs typeface="Oracle Sans" panose="020B0503020204020204" pitchFamily="34" charset="0"/>
                </a:rPr>
                <a:t>redo logs</a:t>
              </a:r>
            </a:p>
          </p:txBody>
        </p:sp>
        <p:sp>
          <p:nvSpPr>
            <p:cNvPr id="116" name="Rectangle 1072">
              <a:extLst>
                <a:ext uri="{FF2B5EF4-FFF2-40B4-BE49-F238E27FC236}">
                  <a16:creationId xmlns="" xmlns:a16="http://schemas.microsoft.com/office/drawing/2014/main" id="{89D684D9-4ACB-43BD-872A-FAFC07E6E5A2}"/>
                </a:ext>
              </a:extLst>
            </p:cNvPr>
            <p:cNvSpPr>
              <a:spLocks noChangeArrowheads="1"/>
            </p:cNvSpPr>
            <p:nvPr/>
          </p:nvSpPr>
          <p:spPr bwMode="auto">
            <a:xfrm>
              <a:off x="4753863" y="7839075"/>
              <a:ext cx="1210374" cy="5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Archived</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redo logs</a:t>
              </a:r>
            </a:p>
          </p:txBody>
        </p:sp>
        <p:sp>
          <p:nvSpPr>
            <p:cNvPr id="117" name="Line 1073">
              <a:extLst>
                <a:ext uri="{FF2B5EF4-FFF2-40B4-BE49-F238E27FC236}">
                  <a16:creationId xmlns="" xmlns:a16="http://schemas.microsoft.com/office/drawing/2014/main" id="{303B8798-E876-4048-8C94-1974004D39F0}"/>
                </a:ext>
              </a:extLst>
            </p:cNvPr>
            <p:cNvSpPr>
              <a:spLocks noChangeShapeType="1"/>
            </p:cNvSpPr>
            <p:nvPr/>
          </p:nvSpPr>
          <p:spPr bwMode="auto">
            <a:xfrm rot="5400000" flipH="1">
              <a:off x="6707188" y="6391274"/>
              <a:ext cx="0" cy="1825625"/>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18" name="Picture 1074" descr="Media: Tape">
              <a:extLst>
                <a:ext uri="{FF2B5EF4-FFF2-40B4-BE49-F238E27FC236}">
                  <a16:creationId xmlns="" xmlns:a16="http://schemas.microsoft.com/office/drawing/2014/main" id="{FDF71FA2-A8AB-4A27-9B1E-A29C3D9DBF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269537" y="5421312"/>
              <a:ext cx="7683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Rectangle 1075">
              <a:extLst>
                <a:ext uri="{FF2B5EF4-FFF2-40B4-BE49-F238E27FC236}">
                  <a16:creationId xmlns="" xmlns:a16="http://schemas.microsoft.com/office/drawing/2014/main" id="{A8A9FCA8-A741-4D13-BEEE-B515770179C0}"/>
                </a:ext>
              </a:extLst>
            </p:cNvPr>
            <p:cNvSpPr>
              <a:spLocks noChangeArrowheads="1"/>
            </p:cNvSpPr>
            <p:nvPr/>
          </p:nvSpPr>
          <p:spPr bwMode="auto">
            <a:xfrm>
              <a:off x="10175875" y="5975350"/>
              <a:ext cx="1214437" cy="26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Backup</a:t>
              </a:r>
            </a:p>
          </p:txBody>
        </p:sp>
        <p:sp>
          <p:nvSpPr>
            <p:cNvPr id="120" name="Line 1076">
              <a:extLst>
                <a:ext uri="{FF2B5EF4-FFF2-40B4-BE49-F238E27FC236}">
                  <a16:creationId xmlns="" xmlns:a16="http://schemas.microsoft.com/office/drawing/2014/main" id="{3CD72D31-9A19-4335-B82A-DDE5C4397DB6}"/>
                </a:ext>
              </a:extLst>
            </p:cNvPr>
            <p:cNvSpPr>
              <a:spLocks noChangeShapeType="1"/>
            </p:cNvSpPr>
            <p:nvPr/>
          </p:nvSpPr>
          <p:spPr bwMode="auto">
            <a:xfrm flipV="1">
              <a:off x="8534400" y="5726112"/>
              <a:ext cx="86042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pic>
          <p:nvPicPr>
            <p:cNvPr id="121" name="Picture 1077" descr="Database: Database with Segments">
              <a:extLst>
                <a:ext uri="{FF2B5EF4-FFF2-40B4-BE49-F238E27FC236}">
                  <a16:creationId xmlns="" xmlns:a16="http://schemas.microsoft.com/office/drawing/2014/main" id="{744B2414-818E-45CA-B571-E34D25205A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590925" y="3973512"/>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078" descr="Database: Database with Segments">
              <a:extLst>
                <a:ext uri="{FF2B5EF4-FFF2-40B4-BE49-F238E27FC236}">
                  <a16:creationId xmlns="" xmlns:a16="http://schemas.microsoft.com/office/drawing/2014/main" id="{C1E95A92-461B-48F1-9D1D-2ECE7D87EA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982200" y="3821112"/>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Oval 1080">
              <a:extLst>
                <a:ext uri="{FF2B5EF4-FFF2-40B4-BE49-F238E27FC236}">
                  <a16:creationId xmlns="" xmlns:a16="http://schemas.microsoft.com/office/drawing/2014/main" id="{BF31FDF9-2C63-4389-BBA2-348D17744D03}"/>
                </a:ext>
              </a:extLst>
            </p:cNvPr>
            <p:cNvSpPr>
              <a:spLocks noChangeArrowheads="1"/>
            </p:cNvSpPr>
            <p:nvPr/>
          </p:nvSpPr>
          <p:spPr bwMode="blackWhite">
            <a:xfrm>
              <a:off x="5900737" y="4440237"/>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124" name="Rectangle 1081">
              <a:extLst>
                <a:ext uri="{FF2B5EF4-FFF2-40B4-BE49-F238E27FC236}">
                  <a16:creationId xmlns="" xmlns:a16="http://schemas.microsoft.com/office/drawing/2014/main" id="{AA359534-ADF1-410F-A737-FBB77A12999C}"/>
                </a:ext>
              </a:extLst>
            </p:cNvPr>
            <p:cNvSpPr>
              <a:spLocks noChangeArrowheads="1"/>
            </p:cNvSpPr>
            <p:nvPr/>
          </p:nvSpPr>
          <p:spPr bwMode="auto">
            <a:xfrm>
              <a:off x="5547188" y="3931286"/>
              <a:ext cx="1489075" cy="5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NSS</a:t>
              </a:r>
              <a:r>
                <a:rPr lang="en-US" altLang="en-US" sz="2000" b="1" i="1" dirty="0">
                  <a:latin typeface="Oracle Sans" panose="020B0503020204020204" pitchFamily="34" charset="0"/>
                  <a:cs typeface="Oracle Sans" panose="020B0503020204020204" pitchFamily="34" charset="0"/>
                </a:rPr>
                <a:t>n </a:t>
              </a:r>
              <a:r>
                <a:rPr lang="en-US" altLang="en-US" sz="2000" b="1" dirty="0">
                  <a:latin typeface="Oracle Sans" panose="020B0503020204020204" pitchFamily="34" charset="0"/>
                  <a:cs typeface="Oracle Sans" panose="020B0503020204020204" pitchFamily="34" charset="0"/>
                </a:rPr>
                <a:t>or </a:t>
              </a:r>
            </a:p>
            <a:p>
              <a:pPr algn="ctr"/>
              <a:r>
                <a:rPr lang="en-US" altLang="en-US" sz="2000" b="1" dirty="0">
                  <a:latin typeface="Oracle Sans" panose="020B0503020204020204" pitchFamily="34" charset="0"/>
                  <a:cs typeface="Oracle Sans" panose="020B0503020204020204" pitchFamily="34" charset="0"/>
                </a:rPr>
                <a:t>TT</a:t>
              </a:r>
              <a:r>
                <a:rPr lang="en-US" altLang="en-US" sz="2000" b="1" i="1" dirty="0">
                  <a:latin typeface="Oracle Sans" panose="020B0503020204020204" pitchFamily="34" charset="0"/>
                  <a:cs typeface="Oracle Sans" panose="020B0503020204020204" pitchFamily="34" charset="0"/>
                </a:rPr>
                <a:t>nn</a:t>
              </a:r>
            </a:p>
          </p:txBody>
        </p:sp>
        <p:sp>
          <p:nvSpPr>
            <p:cNvPr id="125" name="Rectangle 1082">
              <a:extLst>
                <a:ext uri="{FF2B5EF4-FFF2-40B4-BE49-F238E27FC236}">
                  <a16:creationId xmlns="" xmlns:a16="http://schemas.microsoft.com/office/drawing/2014/main" id="{679F8EB3-758B-44CA-8CD1-C2008D185953}"/>
                </a:ext>
              </a:extLst>
            </p:cNvPr>
            <p:cNvSpPr>
              <a:spLocks noChangeArrowheads="1"/>
            </p:cNvSpPr>
            <p:nvPr/>
          </p:nvSpPr>
          <p:spPr bwMode="auto">
            <a:xfrm>
              <a:off x="8188325" y="5078412"/>
              <a:ext cx="1370012" cy="50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(Real-time apply)</a:t>
              </a:r>
            </a:p>
          </p:txBody>
        </p:sp>
        <p:sp>
          <p:nvSpPr>
            <p:cNvPr id="126" name="Line 1083">
              <a:extLst>
                <a:ext uri="{FF2B5EF4-FFF2-40B4-BE49-F238E27FC236}">
                  <a16:creationId xmlns="" xmlns:a16="http://schemas.microsoft.com/office/drawing/2014/main" id="{7A554F56-110A-442A-B03D-F07DF406AB6F}"/>
                </a:ext>
              </a:extLst>
            </p:cNvPr>
            <p:cNvSpPr>
              <a:spLocks noChangeShapeType="1"/>
            </p:cNvSpPr>
            <p:nvPr/>
          </p:nvSpPr>
          <p:spPr bwMode="auto">
            <a:xfrm flipV="1">
              <a:off x="5748337" y="6259512"/>
              <a:ext cx="457200" cy="0"/>
            </a:xfrm>
            <a:prstGeom prst="line">
              <a:avLst/>
            </a:prstGeom>
            <a:noFill/>
            <a:ln w="28575">
              <a:solidFill>
                <a:schemeClr val="tx1"/>
              </a:solidFill>
              <a:prstDash val="dash"/>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7" name="Line 1084">
              <a:extLst>
                <a:ext uri="{FF2B5EF4-FFF2-40B4-BE49-F238E27FC236}">
                  <a16:creationId xmlns="" xmlns:a16="http://schemas.microsoft.com/office/drawing/2014/main" id="{59E3357A-5C9D-4CD9-93E6-19CC46254DAB}"/>
                </a:ext>
              </a:extLst>
            </p:cNvPr>
            <p:cNvSpPr>
              <a:spLocks noChangeShapeType="1"/>
            </p:cNvSpPr>
            <p:nvPr/>
          </p:nvSpPr>
          <p:spPr bwMode="auto">
            <a:xfrm>
              <a:off x="6205537" y="5040312"/>
              <a:ext cx="0" cy="121920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28" name="Rectangle 1085">
              <a:extLst>
                <a:ext uri="{FF2B5EF4-FFF2-40B4-BE49-F238E27FC236}">
                  <a16:creationId xmlns="" xmlns:a16="http://schemas.microsoft.com/office/drawing/2014/main" id="{2AC405D3-79CB-4CA8-9848-1ECF92699558}"/>
                </a:ext>
              </a:extLst>
            </p:cNvPr>
            <p:cNvSpPr>
              <a:spLocks noChangeArrowheads="1"/>
            </p:cNvSpPr>
            <p:nvPr/>
          </p:nvSpPr>
          <p:spPr bwMode="auto">
            <a:xfrm>
              <a:off x="4106862" y="5094287"/>
              <a:ext cx="1489075"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LGWR</a:t>
              </a:r>
            </a:p>
          </p:txBody>
        </p:sp>
        <p:sp>
          <p:nvSpPr>
            <p:cNvPr id="129" name="Rectangle 1086">
              <a:extLst>
                <a:ext uri="{FF2B5EF4-FFF2-40B4-BE49-F238E27FC236}">
                  <a16:creationId xmlns="" xmlns:a16="http://schemas.microsoft.com/office/drawing/2014/main" id="{C102CB88-6379-4A09-A2A5-3B80622F9902}"/>
                </a:ext>
              </a:extLst>
            </p:cNvPr>
            <p:cNvSpPr>
              <a:spLocks noChangeArrowheads="1"/>
            </p:cNvSpPr>
            <p:nvPr/>
          </p:nvSpPr>
          <p:spPr bwMode="auto">
            <a:xfrm>
              <a:off x="4833937" y="4239893"/>
              <a:ext cx="914400" cy="467363"/>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b="1" dirty="0">
                  <a:latin typeface="Oracle Sans" panose="020B0503020204020204" pitchFamily="34" charset="0"/>
                  <a:cs typeface="Oracle Sans" panose="020B0503020204020204" pitchFamily="34" charset="0"/>
                </a:rPr>
                <a:t>Redo buffer</a:t>
              </a:r>
            </a:p>
          </p:txBody>
        </p:sp>
        <p:sp>
          <p:nvSpPr>
            <p:cNvPr id="130" name="Rectangle 1088">
              <a:extLst>
                <a:ext uri="{FF2B5EF4-FFF2-40B4-BE49-F238E27FC236}">
                  <a16:creationId xmlns="" xmlns:a16="http://schemas.microsoft.com/office/drawing/2014/main" id="{0E1CE516-5B57-4DB1-ACC4-A45ADA0895AD}"/>
                </a:ext>
              </a:extLst>
            </p:cNvPr>
            <p:cNvSpPr>
              <a:spLocks noChangeArrowheads="1"/>
            </p:cNvSpPr>
            <p:nvPr/>
          </p:nvSpPr>
          <p:spPr bwMode="auto">
            <a:xfrm>
              <a:off x="5929312" y="6859587"/>
              <a:ext cx="1260475"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i="1" dirty="0">
                  <a:solidFill>
                    <a:schemeClr val="accent1"/>
                  </a:solidFill>
                  <a:latin typeface="Oracle Sans" panose="020B0503020204020204" pitchFamily="34" charset="0"/>
                  <a:cs typeface="Oracle Sans" panose="020B0503020204020204" pitchFamily="34" charset="0"/>
                </a:rPr>
                <a:t>ARCH ping</a:t>
              </a:r>
            </a:p>
          </p:txBody>
        </p:sp>
        <p:sp>
          <p:nvSpPr>
            <p:cNvPr id="131" name="Rectangle 1089">
              <a:extLst>
                <a:ext uri="{FF2B5EF4-FFF2-40B4-BE49-F238E27FC236}">
                  <a16:creationId xmlns="" xmlns:a16="http://schemas.microsoft.com/office/drawing/2014/main" id="{F670DA24-B613-44AB-8D9B-36ECDC093546}"/>
                </a:ext>
              </a:extLst>
            </p:cNvPr>
            <p:cNvSpPr>
              <a:spLocks noChangeArrowheads="1"/>
            </p:cNvSpPr>
            <p:nvPr/>
          </p:nvSpPr>
          <p:spPr bwMode="auto">
            <a:xfrm>
              <a:off x="6757440" y="7392028"/>
              <a:ext cx="1023937" cy="72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i="1" dirty="0">
                  <a:latin typeface="Oracle Sans" panose="020B0503020204020204" pitchFamily="34" charset="0"/>
                  <a:cs typeface="Oracle Sans" panose="020B0503020204020204" pitchFamily="34" charset="0"/>
                </a:rPr>
                <a:t>Redo </a:t>
              </a:r>
            </a:p>
            <a:p>
              <a:pPr algn="ctr"/>
              <a:r>
                <a:rPr lang="en-US" altLang="en-US" sz="2000" b="1" i="1" dirty="0">
                  <a:latin typeface="Oracle Sans" panose="020B0503020204020204" pitchFamily="34" charset="0"/>
                  <a:cs typeface="Oracle Sans" panose="020B0503020204020204" pitchFamily="34" charset="0"/>
                </a:rPr>
                <a:t>to resolve gap</a:t>
              </a:r>
            </a:p>
          </p:txBody>
        </p:sp>
        <p:sp>
          <p:nvSpPr>
            <p:cNvPr id="132" name="Line 1090">
              <a:extLst>
                <a:ext uri="{FF2B5EF4-FFF2-40B4-BE49-F238E27FC236}">
                  <a16:creationId xmlns="" xmlns:a16="http://schemas.microsoft.com/office/drawing/2014/main" id="{E6C2C54D-9C1A-44C6-B78D-05D4501A9486}"/>
                </a:ext>
              </a:extLst>
            </p:cNvPr>
            <p:cNvSpPr>
              <a:spLocks noChangeShapeType="1"/>
            </p:cNvSpPr>
            <p:nvPr/>
          </p:nvSpPr>
          <p:spPr bwMode="auto">
            <a:xfrm rot="5400000" flipH="1">
              <a:off x="6653213" y="6348412"/>
              <a:ext cx="0" cy="1673225"/>
            </a:xfrm>
            <a:prstGeom prst="line">
              <a:avLst/>
            </a:prstGeom>
            <a:noFill/>
            <a:ln w="28575">
              <a:solidFill>
                <a:schemeClr val="accent2"/>
              </a:solidFill>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3" name="Line 1091">
              <a:extLst>
                <a:ext uri="{FF2B5EF4-FFF2-40B4-BE49-F238E27FC236}">
                  <a16:creationId xmlns="" xmlns:a16="http://schemas.microsoft.com/office/drawing/2014/main" id="{AEFAF8C4-D7F5-499B-91B5-4DBEB87AAC38}"/>
                </a:ext>
              </a:extLst>
            </p:cNvPr>
            <p:cNvSpPr>
              <a:spLocks noChangeShapeType="1"/>
            </p:cNvSpPr>
            <p:nvPr/>
          </p:nvSpPr>
          <p:spPr bwMode="auto">
            <a:xfrm flipV="1">
              <a:off x="7489825" y="4975225"/>
              <a:ext cx="0" cy="2209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latin typeface="Oracle Sans" panose="020B0503020204020204" pitchFamily="34" charset="0"/>
                <a:cs typeface="Oracle Sans" panose="020B0503020204020204" pitchFamily="34" charset="0"/>
              </a:endParaRPr>
            </a:p>
          </p:txBody>
        </p:sp>
        <p:sp>
          <p:nvSpPr>
            <p:cNvPr id="134" name="Rectangle 1091">
              <a:extLst>
                <a:ext uri="{FF2B5EF4-FFF2-40B4-BE49-F238E27FC236}">
                  <a16:creationId xmlns="" xmlns:a16="http://schemas.microsoft.com/office/drawing/2014/main" id="{413D050E-6103-47B6-B584-32CE756FCFE4}"/>
                </a:ext>
              </a:extLst>
            </p:cNvPr>
            <p:cNvSpPr>
              <a:spLocks noChangeArrowheads="1"/>
            </p:cNvSpPr>
            <p:nvPr/>
          </p:nvSpPr>
          <p:spPr bwMode="auto">
            <a:xfrm rot="16200000">
              <a:off x="6249193" y="5603889"/>
              <a:ext cx="1412875" cy="2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Oracle net</a:t>
              </a:r>
            </a:p>
          </p:txBody>
        </p:sp>
      </p:grpSp>
    </p:spTree>
    <p:custDataLst>
      <p:tags r:id="rId1"/>
    </p:custDataLst>
    <p:extLst>
      <p:ext uri="{BB962C8B-B14F-4D97-AF65-F5344CB8AC3E}">
        <p14:creationId xmlns:p14="http://schemas.microsoft.com/office/powerpoint/2010/main" val="3734960078"/>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0">
            <a:extLst>
              <a:ext uri="{FF2B5EF4-FFF2-40B4-BE49-F238E27FC236}">
                <a16:creationId xmlns="" xmlns:a16="http://schemas.microsoft.com/office/drawing/2014/main" id="{7DFBD694-0AE1-4973-811A-038E3E928C0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Oracle Data Guard: Far Sync</a:t>
            </a:r>
          </a:p>
        </p:txBody>
      </p:sp>
      <p:sp>
        <p:nvSpPr>
          <p:cNvPr id="29699" name="Rectangle 31">
            <a:extLst>
              <a:ext uri="{FF2B5EF4-FFF2-40B4-BE49-F238E27FC236}">
                <a16:creationId xmlns="" xmlns:a16="http://schemas.microsoft.com/office/drawing/2014/main" id="{9BB59EB1-0CA4-474D-8C3C-49F3617B5B92}"/>
              </a:ext>
            </a:extLst>
          </p:cNvPr>
          <p:cNvSpPr>
            <a:spLocks noGrp="1" noChangeArrowheads="1"/>
          </p:cNvSpPr>
          <p:nvPr>
            <p:ph type="body" idx="1"/>
          </p:nvPr>
        </p:nvSpPr>
        <p:spPr>
          <a:xfrm>
            <a:off x="933451" y="2272710"/>
            <a:ext cx="16421100" cy="565859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What is a Far Sync?</a:t>
            </a:r>
          </a:p>
          <a:p>
            <a:pPr lvl="1">
              <a:spcBef>
                <a:spcPts val="1200"/>
              </a:spcBef>
            </a:pPr>
            <a:r>
              <a:rPr lang="en-US" altLang="en-US" dirty="0">
                <a:latin typeface="Oracle Sans" panose="020B0503020204020204" pitchFamily="34" charset="0"/>
                <a:cs typeface="Oracle Sans" panose="020B0503020204020204" pitchFamily="34" charset="0"/>
              </a:rPr>
              <a:t>A lightweight Oracle database instance</a:t>
            </a:r>
          </a:p>
          <a:p>
            <a:pPr lvl="2">
              <a:spcBef>
                <a:spcPts val="1200"/>
              </a:spcBef>
            </a:pPr>
            <a:r>
              <a:rPr lang="en-US" altLang="en-US" dirty="0">
                <a:latin typeface="Oracle Sans" panose="020B0503020204020204" pitchFamily="34" charset="0"/>
                <a:cs typeface="Oracle Sans" panose="020B0503020204020204" pitchFamily="34" charset="0"/>
              </a:rPr>
              <a:t>Only spfile, far sync control file, password file, standby redo logs, and archive logs</a:t>
            </a:r>
          </a:p>
          <a:p>
            <a:pPr lvl="2">
              <a:spcBef>
                <a:spcPts val="1200"/>
              </a:spcBef>
            </a:pPr>
            <a:r>
              <a:rPr lang="en-US" altLang="en-US" dirty="0">
                <a:latin typeface="Oracle Sans" panose="020B0503020204020204" pitchFamily="34" charset="0"/>
                <a:cs typeface="Oracle Sans" panose="020B0503020204020204" pitchFamily="34" charset="0"/>
              </a:rPr>
              <a:t>No Oracle data files, no database to open for access, not running Redo Apply</a:t>
            </a:r>
          </a:p>
          <a:p>
            <a:pPr lvl="1">
              <a:spcBef>
                <a:spcPts val="1200"/>
              </a:spcBef>
            </a:pPr>
            <a:r>
              <a:rPr lang="en-US" altLang="en-US" dirty="0">
                <a:latin typeface="Oracle Sans" panose="020B0503020204020204" pitchFamily="34" charset="0"/>
                <a:cs typeface="Oracle Sans" panose="020B0503020204020204" pitchFamily="34" charset="0"/>
              </a:rPr>
              <a:t>Deployed within a distance such that the primary can tolerate the impact of network latency on synchronous transport</a:t>
            </a:r>
          </a:p>
          <a:p>
            <a:pPr lvl="2">
              <a:spcBef>
                <a:spcPts val="1200"/>
              </a:spcBef>
            </a:pPr>
            <a:r>
              <a:rPr lang="en-US" altLang="en-US" dirty="0">
                <a:latin typeface="Oracle Sans" panose="020B0503020204020204" pitchFamily="34" charset="0"/>
                <a:cs typeface="Oracle Sans" panose="020B0503020204020204" pitchFamily="34" charset="0"/>
              </a:rPr>
              <a:t>Looks like any other Data Guard destination to the primary database</a:t>
            </a:r>
          </a:p>
          <a:p>
            <a:pPr lvl="2">
              <a:spcBef>
                <a:spcPts val="1200"/>
              </a:spcBef>
            </a:pPr>
            <a:r>
              <a:rPr lang="en-US" altLang="en-US" dirty="0">
                <a:latin typeface="Oracle Sans" panose="020B0503020204020204" pitchFamily="34" charset="0"/>
                <a:cs typeface="Oracle Sans" panose="020B0503020204020204" pitchFamily="34" charset="0"/>
              </a:rPr>
              <a:t>With Data Guard 12</a:t>
            </a:r>
            <a:r>
              <a:rPr lang="en-US" altLang="en-US" i="1" dirty="0">
                <a:latin typeface="Oracle Sans" panose="020B0503020204020204" pitchFamily="34" charset="0"/>
                <a:cs typeface="Oracle Sans" panose="020B0503020204020204" pitchFamily="34" charset="0"/>
              </a:rPr>
              <a:t>c </a:t>
            </a:r>
            <a:r>
              <a:rPr lang="en-US" altLang="en-US" dirty="0">
                <a:latin typeface="Oracle Sans" panose="020B0503020204020204" pitchFamily="34" charset="0"/>
                <a:cs typeface="Oracle Sans" panose="020B0503020204020204" pitchFamily="34" charset="0"/>
              </a:rPr>
              <a:t>and higher, Fast Sync further extends the practical distance between the primary and a Far Sync.</a:t>
            </a:r>
          </a:p>
        </p:txBody>
      </p:sp>
    </p:spTree>
    <p:custDataLst>
      <p:tags r:id="rId1"/>
    </p:custDataLst>
    <p:extLst>
      <p:ext uri="{BB962C8B-B14F-4D97-AF65-F5344CB8AC3E}">
        <p14:creationId xmlns:p14="http://schemas.microsoft.com/office/powerpoint/2010/main" val="442464894"/>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0">
            <a:extLst>
              <a:ext uri="{FF2B5EF4-FFF2-40B4-BE49-F238E27FC236}">
                <a16:creationId xmlns="" xmlns:a16="http://schemas.microsoft.com/office/drawing/2014/main" id="{DBFF7541-91EE-4EC2-A05C-A3E0FED3567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Far Sync: Redo Transport</a:t>
            </a:r>
          </a:p>
        </p:txBody>
      </p:sp>
      <p:pic>
        <p:nvPicPr>
          <p:cNvPr id="30723" name="Picture 34" descr="us_uk.jpg">
            <a:extLst>
              <a:ext uri="{FF2B5EF4-FFF2-40B4-BE49-F238E27FC236}">
                <a16:creationId xmlns="" xmlns:a16="http://schemas.microsoft.com/office/drawing/2014/main" id="{852CE9E7-9C78-4101-A761-CB2063443E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057401"/>
            <a:ext cx="11315700" cy="726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19" descr="iasicon18">
            <a:extLst>
              <a:ext uri="{FF2B5EF4-FFF2-40B4-BE49-F238E27FC236}">
                <a16:creationId xmlns="" xmlns:a16="http://schemas.microsoft.com/office/drawing/2014/main" id="{A945ACF5-504F-4308-8CC3-B084C8131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305301" y="35433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17" descr="iasicon10">
            <a:extLst>
              <a:ext uri="{FF2B5EF4-FFF2-40B4-BE49-F238E27FC236}">
                <a16:creationId xmlns="" xmlns:a16="http://schemas.microsoft.com/office/drawing/2014/main" id="{0E9D6D50-AD85-472A-8262-74F51815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962400" y="42291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1032">
            <a:extLst>
              <a:ext uri="{FF2B5EF4-FFF2-40B4-BE49-F238E27FC236}">
                <a16:creationId xmlns="" xmlns:a16="http://schemas.microsoft.com/office/drawing/2014/main" id="{76DAB5DD-B3CA-428D-B99C-C4A92349C5FE}"/>
              </a:ext>
            </a:extLst>
          </p:cNvPr>
          <p:cNvSpPr txBox="1">
            <a:spLocks noChangeArrowheads="1"/>
          </p:cNvSpPr>
          <p:nvPr/>
        </p:nvSpPr>
        <p:spPr bwMode="auto">
          <a:xfrm>
            <a:off x="2812259" y="3648463"/>
            <a:ext cx="149304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p>
        </p:txBody>
      </p:sp>
      <p:pic>
        <p:nvPicPr>
          <p:cNvPr id="30727" name="Picture 19" descr="iasicon18">
            <a:extLst>
              <a:ext uri="{FF2B5EF4-FFF2-40B4-BE49-F238E27FC236}">
                <a16:creationId xmlns="" xmlns:a16="http://schemas.microsoft.com/office/drawing/2014/main" id="{E5F16002-E903-4BEA-B833-49A8069EB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562601" y="3886200"/>
            <a:ext cx="595313"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ext Box 1032">
            <a:extLst>
              <a:ext uri="{FF2B5EF4-FFF2-40B4-BE49-F238E27FC236}">
                <a16:creationId xmlns="" xmlns:a16="http://schemas.microsoft.com/office/drawing/2014/main" id="{B57F7726-6DE8-4BA2-B979-698390A3BAAF}"/>
              </a:ext>
            </a:extLst>
          </p:cNvPr>
          <p:cNvSpPr txBox="1">
            <a:spLocks noChangeArrowheads="1"/>
          </p:cNvSpPr>
          <p:nvPr/>
        </p:nvSpPr>
        <p:spPr bwMode="auto">
          <a:xfrm>
            <a:off x="4914900" y="4928056"/>
            <a:ext cx="1905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Far Sync</a:t>
            </a:r>
          </a:p>
        </p:txBody>
      </p:sp>
      <p:pic>
        <p:nvPicPr>
          <p:cNvPr id="30729" name="Picture 19" descr="iasicon18">
            <a:extLst>
              <a:ext uri="{FF2B5EF4-FFF2-40B4-BE49-F238E27FC236}">
                <a16:creationId xmlns="" xmlns:a16="http://schemas.microsoft.com/office/drawing/2014/main" id="{839B0126-B5F4-46DB-A470-29B397118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049001" y="32004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7" descr="iasicon10">
            <a:extLst>
              <a:ext uri="{FF2B5EF4-FFF2-40B4-BE49-F238E27FC236}">
                <a16:creationId xmlns="" xmlns:a16="http://schemas.microsoft.com/office/drawing/2014/main" id="{41520C39-D758-4899-8291-E45159A760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706100" y="38862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1032">
            <a:extLst>
              <a:ext uri="{FF2B5EF4-FFF2-40B4-BE49-F238E27FC236}">
                <a16:creationId xmlns="" xmlns:a16="http://schemas.microsoft.com/office/drawing/2014/main" id="{349FBE6E-C367-450D-9BB3-04DB48CE7538}"/>
              </a:ext>
            </a:extLst>
          </p:cNvPr>
          <p:cNvSpPr txBox="1">
            <a:spLocks noChangeArrowheads="1"/>
          </p:cNvSpPr>
          <p:nvPr/>
        </p:nvSpPr>
        <p:spPr bwMode="auto">
          <a:xfrm>
            <a:off x="11676460" y="3455313"/>
            <a:ext cx="15549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a:t>
            </a:r>
          </a:p>
        </p:txBody>
      </p:sp>
      <p:sp>
        <p:nvSpPr>
          <p:cNvPr id="30732" name="Text Box 1032">
            <a:extLst>
              <a:ext uri="{FF2B5EF4-FFF2-40B4-BE49-F238E27FC236}">
                <a16:creationId xmlns="" xmlns:a16="http://schemas.microsoft.com/office/drawing/2014/main" id="{35A9417B-F46C-466C-9515-98B7A2EB351D}"/>
              </a:ext>
            </a:extLst>
          </p:cNvPr>
          <p:cNvSpPr txBox="1">
            <a:spLocks noChangeArrowheads="1"/>
          </p:cNvSpPr>
          <p:nvPr/>
        </p:nvSpPr>
        <p:spPr bwMode="auto">
          <a:xfrm>
            <a:off x="4762500" y="3429000"/>
            <a:ext cx="1104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solidFill>
                  <a:srgbClr val="FF0000"/>
                </a:solidFill>
                <a:latin typeface="Courier New" panose="02070309020205020404" pitchFamily="49" charset="0"/>
                <a:cs typeface="Courier New" panose="02070309020205020404" pitchFamily="49" charset="0"/>
              </a:rPr>
              <a:t>SYNC</a:t>
            </a:r>
          </a:p>
        </p:txBody>
      </p:sp>
      <p:sp>
        <p:nvSpPr>
          <p:cNvPr id="30733" name="Text Box 1032">
            <a:extLst>
              <a:ext uri="{FF2B5EF4-FFF2-40B4-BE49-F238E27FC236}">
                <a16:creationId xmlns="" xmlns:a16="http://schemas.microsoft.com/office/drawing/2014/main" id="{331B1E4B-6446-460E-B5EE-93A59823CA37}"/>
              </a:ext>
            </a:extLst>
          </p:cNvPr>
          <p:cNvSpPr txBox="1">
            <a:spLocks noChangeArrowheads="1"/>
          </p:cNvSpPr>
          <p:nvPr/>
        </p:nvSpPr>
        <p:spPr bwMode="auto">
          <a:xfrm>
            <a:off x="7962901" y="3390900"/>
            <a:ext cx="110489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solidFill>
                  <a:srgbClr val="FF0000"/>
                </a:solidFill>
                <a:latin typeface="Courier New" panose="02070309020205020404" pitchFamily="49" charset="0"/>
                <a:cs typeface="Courier New" panose="02070309020205020404" pitchFamily="49" charset="0"/>
              </a:rPr>
              <a:t>ASYNC</a:t>
            </a:r>
          </a:p>
        </p:txBody>
      </p:sp>
      <p:cxnSp>
        <p:nvCxnSpPr>
          <p:cNvPr id="30734" name="Straight Arrow Connector 17">
            <a:extLst>
              <a:ext uri="{FF2B5EF4-FFF2-40B4-BE49-F238E27FC236}">
                <a16:creationId xmlns="" xmlns:a16="http://schemas.microsoft.com/office/drawing/2014/main" id="{60BA909D-B14C-4EF9-9536-9ABB7EF4D087}"/>
              </a:ext>
            </a:extLst>
          </p:cNvPr>
          <p:cNvCxnSpPr>
            <a:cxnSpLocks noChangeShapeType="1"/>
          </p:cNvCxnSpPr>
          <p:nvPr/>
        </p:nvCxnSpPr>
        <p:spPr bwMode="auto">
          <a:xfrm flipH="1">
            <a:off x="4876800" y="4102895"/>
            <a:ext cx="685800" cy="0"/>
          </a:xfrm>
          <a:prstGeom prst="straightConnector1">
            <a:avLst/>
          </a:prstGeom>
          <a:noFill/>
          <a:ln w="28575"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30735" name="Straight Arrow Connector 18">
            <a:extLst>
              <a:ext uri="{FF2B5EF4-FFF2-40B4-BE49-F238E27FC236}">
                <a16:creationId xmlns="" xmlns:a16="http://schemas.microsoft.com/office/drawing/2014/main" id="{B9B6986A-B82E-410B-908A-D277AF4C94FC}"/>
              </a:ext>
            </a:extLst>
          </p:cNvPr>
          <p:cNvCxnSpPr>
            <a:cxnSpLocks noChangeShapeType="1"/>
          </p:cNvCxnSpPr>
          <p:nvPr/>
        </p:nvCxnSpPr>
        <p:spPr bwMode="auto">
          <a:xfrm>
            <a:off x="4876800" y="4343400"/>
            <a:ext cx="685800" cy="0"/>
          </a:xfrm>
          <a:prstGeom prst="straightConnector1">
            <a:avLst/>
          </a:prstGeom>
          <a:noFill/>
          <a:ln w="28575" algn="ctr">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30736" name="Shape 20">
            <a:extLst>
              <a:ext uri="{FF2B5EF4-FFF2-40B4-BE49-F238E27FC236}">
                <a16:creationId xmlns="" xmlns:a16="http://schemas.microsoft.com/office/drawing/2014/main" id="{550DE9D3-91D5-4EA3-A488-7F0E4F125599}"/>
              </a:ext>
            </a:extLst>
          </p:cNvPr>
          <p:cNvCxnSpPr>
            <a:cxnSpLocks noChangeShapeType="1"/>
          </p:cNvCxnSpPr>
          <p:nvPr/>
        </p:nvCxnSpPr>
        <p:spPr bwMode="auto">
          <a:xfrm rot="5400000" flipH="1" flipV="1">
            <a:off x="8111730" y="1063229"/>
            <a:ext cx="571500" cy="5074443"/>
          </a:xfrm>
          <a:prstGeom prst="bentConnector2">
            <a:avLst/>
          </a:prstGeom>
          <a:noFill/>
          <a:ln w="28575" algn="ctr">
            <a:solidFill>
              <a:schemeClr val="accent1"/>
            </a:solidFill>
            <a:round/>
            <a:headEnd/>
            <a:tailEnd type="triangle" w="med" len="med"/>
          </a:ln>
          <a:extLst>
            <a:ext uri="{909E8E84-426E-40DD-AFC4-6F175D3DCCD1}">
              <a14:hiddenFill xmlns:a14="http://schemas.microsoft.com/office/drawing/2010/main">
                <a:noFill/>
              </a14:hiddenFill>
            </a:ext>
          </a:extLst>
        </p:spPr>
      </p:cxnSp>
    </p:spTree>
    <p:custDataLst>
      <p:tags r:id="rId1"/>
    </p:custDataLst>
    <p:extLst>
      <p:ext uri="{BB962C8B-B14F-4D97-AF65-F5344CB8AC3E}">
        <p14:creationId xmlns:p14="http://schemas.microsoft.com/office/powerpoint/2010/main" val="2442578589"/>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0">
            <a:extLst>
              <a:ext uri="{FF2B5EF4-FFF2-40B4-BE49-F238E27FC236}">
                <a16:creationId xmlns="" xmlns:a16="http://schemas.microsoft.com/office/drawing/2014/main" id="{782F1314-4DAD-4BBB-ABDB-315AB14BC08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Far Sync: Redo Transport</a:t>
            </a:r>
          </a:p>
        </p:txBody>
      </p:sp>
      <p:sp>
        <p:nvSpPr>
          <p:cNvPr id="31747" name="Rectangle 31">
            <a:extLst>
              <a:ext uri="{FF2B5EF4-FFF2-40B4-BE49-F238E27FC236}">
                <a16:creationId xmlns="" xmlns:a16="http://schemas.microsoft.com/office/drawing/2014/main" id="{4969A195-A985-4F92-A043-3D6853D37293}"/>
              </a:ext>
            </a:extLst>
          </p:cNvPr>
          <p:cNvSpPr>
            <a:spLocks noGrp="1" noChangeArrowheads="1"/>
          </p:cNvSpPr>
          <p:nvPr>
            <p:ph type="body" idx="1"/>
          </p:nvPr>
        </p:nvSpPr>
        <p:spPr>
          <a:xfrm>
            <a:off x="933451" y="2272710"/>
            <a:ext cx="16421100" cy="636699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How does redo transport work with a Far Sync configuration?</a:t>
            </a:r>
          </a:p>
          <a:p>
            <a:pPr lvl="1">
              <a:spcBef>
                <a:spcPts val="1200"/>
              </a:spcBef>
            </a:pPr>
            <a:r>
              <a:rPr lang="en-US" altLang="en-US" dirty="0">
                <a:latin typeface="Oracle Sans" panose="020B0503020204020204" pitchFamily="34" charset="0"/>
                <a:cs typeface="Oracle Sans" panose="020B0503020204020204" pitchFamily="34" charset="0"/>
              </a:rPr>
              <a:t>The Far Sync instance receives redo synchronously from the primary database.</a:t>
            </a:r>
          </a:p>
          <a:p>
            <a:pPr lvl="1">
              <a:spcBef>
                <a:spcPts val="1200"/>
              </a:spcBef>
            </a:pPr>
            <a:r>
              <a:rPr lang="en-US" altLang="en-US" dirty="0">
                <a:latin typeface="Oracle Sans" panose="020B0503020204020204" pitchFamily="34" charset="0"/>
                <a:cs typeface="Oracle Sans" panose="020B0503020204020204" pitchFamily="34" charset="0"/>
              </a:rPr>
              <a:t>The Far Sync instance forwards redo asynchronously in real time to its final destination.</a:t>
            </a:r>
          </a:p>
          <a:p>
            <a:pPr lvl="1">
              <a:spcBef>
                <a:spcPts val="1200"/>
              </a:spcBef>
            </a:pPr>
            <a:r>
              <a:rPr lang="en-US" altLang="en-US" dirty="0">
                <a:latin typeface="Oracle Sans" panose="020B0503020204020204" pitchFamily="34" charset="0"/>
                <a:cs typeface="Oracle Sans" panose="020B0503020204020204" pitchFamily="34" charset="0"/>
              </a:rPr>
              <a:t>Redo transport supports one local and up to 30 additional local or remote destinations.</a:t>
            </a:r>
          </a:p>
          <a:p>
            <a:pPr lvl="1">
              <a:spcBef>
                <a:spcPts val="1200"/>
              </a:spcBef>
            </a:pPr>
            <a:r>
              <a:rPr lang="en-US" altLang="en-US" dirty="0">
                <a:latin typeface="Oracle Sans" panose="020B0503020204020204" pitchFamily="34" charset="0"/>
                <a:cs typeface="Oracle Sans" panose="020B0503020204020204" pitchFamily="34" charset="0"/>
              </a:rPr>
              <a:t>Oracle Recovery Manager (Oracle RMAN) deletion polices are used to automate archive log management.</a:t>
            </a:r>
          </a:p>
          <a:p>
            <a:pPr lvl="1">
              <a:spcBef>
                <a:spcPts val="1200"/>
              </a:spcBef>
            </a:pPr>
            <a:r>
              <a:rPr lang="en-US" altLang="en-US" dirty="0">
                <a:latin typeface="Oracle Sans" panose="020B0503020204020204" pitchFamily="34" charset="0"/>
                <a:cs typeface="Oracle Sans" panose="020B0503020204020204" pitchFamily="34" charset="0"/>
              </a:rPr>
              <a:t>A Far Sync instance can also compress redo transport.</a:t>
            </a:r>
          </a:p>
          <a:p>
            <a:pPr lvl="1">
              <a:spcBef>
                <a:spcPts val="1200"/>
              </a:spcBef>
            </a:pPr>
            <a:r>
              <a:rPr lang="en-US" altLang="en-US" dirty="0">
                <a:latin typeface="Oracle Sans" panose="020B0503020204020204" pitchFamily="34" charset="0"/>
                <a:cs typeface="Oracle Sans" panose="020B0503020204020204" pitchFamily="34" charset="0"/>
              </a:rPr>
              <a:t>An alternate Far Sync can be used for HA.</a:t>
            </a:r>
          </a:p>
        </p:txBody>
      </p:sp>
    </p:spTree>
    <p:custDataLst>
      <p:tags r:id="rId1"/>
    </p:custDataLst>
    <p:extLst>
      <p:ext uri="{BB962C8B-B14F-4D97-AF65-F5344CB8AC3E}">
        <p14:creationId xmlns:p14="http://schemas.microsoft.com/office/powerpoint/2010/main" val="2017363149"/>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0">
            <a:extLst>
              <a:ext uri="{FF2B5EF4-FFF2-40B4-BE49-F238E27FC236}">
                <a16:creationId xmlns="" xmlns:a16="http://schemas.microsoft.com/office/drawing/2014/main" id="{C5B206AF-8DDD-430F-9201-B034E0E13D31}"/>
              </a:ext>
            </a:extLst>
          </p:cNvPr>
          <p:cNvSpPr>
            <a:spLocks noGrp="1" noChangeArrowheads="1"/>
          </p:cNvSpPr>
          <p:nvPr>
            <p:ph type="title"/>
          </p:nvPr>
        </p:nvSpPr>
        <p:spPr>
          <a:xfrm>
            <a:off x="933451" y="616397"/>
            <a:ext cx="16421100" cy="10219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Far Sync: Alternate Redo Transport Routes</a:t>
            </a:r>
          </a:p>
        </p:txBody>
      </p:sp>
      <p:pic>
        <p:nvPicPr>
          <p:cNvPr id="32771" name="Picture 19" descr="iasicon18">
            <a:extLst>
              <a:ext uri="{FF2B5EF4-FFF2-40B4-BE49-F238E27FC236}">
                <a16:creationId xmlns="" xmlns:a16="http://schemas.microsoft.com/office/drawing/2014/main" id="{C424B9D4-336F-432C-ADE3-91C4CECBE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186363" y="34290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17" descr="iasicon10">
            <a:extLst>
              <a:ext uri="{FF2B5EF4-FFF2-40B4-BE49-F238E27FC236}">
                <a16:creationId xmlns="" xmlns:a16="http://schemas.microsoft.com/office/drawing/2014/main" id="{D3CD3B91-965F-451E-A556-92566367F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43462" y="41148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032">
            <a:extLst>
              <a:ext uri="{FF2B5EF4-FFF2-40B4-BE49-F238E27FC236}">
                <a16:creationId xmlns="" xmlns:a16="http://schemas.microsoft.com/office/drawing/2014/main" id="{087B9CAE-57AA-4BCA-9F20-08AD28B9DD84}"/>
              </a:ext>
            </a:extLst>
          </p:cNvPr>
          <p:cNvSpPr txBox="1">
            <a:spLocks noChangeArrowheads="1"/>
          </p:cNvSpPr>
          <p:nvPr/>
        </p:nvSpPr>
        <p:spPr bwMode="auto">
          <a:xfrm>
            <a:off x="3062288" y="3543300"/>
            <a:ext cx="15668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p>
        </p:txBody>
      </p:sp>
      <p:pic>
        <p:nvPicPr>
          <p:cNvPr id="32774" name="Picture 19" descr="iasicon18">
            <a:extLst>
              <a:ext uri="{FF2B5EF4-FFF2-40B4-BE49-F238E27FC236}">
                <a16:creationId xmlns="" xmlns:a16="http://schemas.microsoft.com/office/drawing/2014/main" id="{F601F97C-995A-4A18-BAE2-B1FE26EBF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958013" y="3429000"/>
            <a:ext cx="595313"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 Box 1032">
            <a:extLst>
              <a:ext uri="{FF2B5EF4-FFF2-40B4-BE49-F238E27FC236}">
                <a16:creationId xmlns="" xmlns:a16="http://schemas.microsoft.com/office/drawing/2014/main" id="{B0B51358-0C1C-493E-9D84-CAD78D6E327D}"/>
              </a:ext>
            </a:extLst>
          </p:cNvPr>
          <p:cNvSpPr txBox="1">
            <a:spLocks noChangeArrowheads="1"/>
          </p:cNvSpPr>
          <p:nvPr/>
        </p:nvSpPr>
        <p:spPr bwMode="auto">
          <a:xfrm>
            <a:off x="6241256" y="4701547"/>
            <a:ext cx="34909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Far Sync (</a:t>
            </a:r>
            <a:r>
              <a:rPr lang="en-US" altLang="en-US" sz="2200" b="1" dirty="0">
                <a:latin typeface="Courier New" panose="02070309020205020404" pitchFamily="49" charset="0"/>
                <a:cs typeface="Oracle Sans" panose="020B0503020204020204" pitchFamily="34" charset="0"/>
              </a:rPr>
              <a:t>bostonFS</a:t>
            </a:r>
            <a:r>
              <a:rPr lang="en-US" altLang="en-US" sz="2200" b="1" dirty="0">
                <a:latin typeface="Oracle Sans" panose="020B0503020204020204" pitchFamily="34" charset="0"/>
                <a:cs typeface="Oracle Sans" panose="020B0503020204020204" pitchFamily="34" charset="0"/>
              </a:rPr>
              <a:t>)</a:t>
            </a:r>
          </a:p>
        </p:txBody>
      </p:sp>
      <p:pic>
        <p:nvPicPr>
          <p:cNvPr id="32776" name="Picture 19" descr="iasicon18">
            <a:extLst>
              <a:ext uri="{FF2B5EF4-FFF2-40B4-BE49-F238E27FC236}">
                <a16:creationId xmlns="" xmlns:a16="http://schemas.microsoft.com/office/drawing/2014/main" id="{3A9FC47E-7B31-48EB-B7D5-FB165C9CC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158663" y="32004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7" descr="iasicon10">
            <a:extLst>
              <a:ext uri="{FF2B5EF4-FFF2-40B4-BE49-F238E27FC236}">
                <a16:creationId xmlns="" xmlns:a16="http://schemas.microsoft.com/office/drawing/2014/main" id="{81592DBE-449B-4C5B-9976-854332192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815762" y="38862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1032">
            <a:extLst>
              <a:ext uri="{FF2B5EF4-FFF2-40B4-BE49-F238E27FC236}">
                <a16:creationId xmlns="" xmlns:a16="http://schemas.microsoft.com/office/drawing/2014/main" id="{81CF1863-EEDD-4221-A444-502BC65BF223}"/>
              </a:ext>
            </a:extLst>
          </p:cNvPr>
          <p:cNvSpPr txBox="1">
            <a:spLocks noChangeArrowheads="1"/>
          </p:cNvSpPr>
          <p:nvPr/>
        </p:nvSpPr>
        <p:spPr bwMode="auto">
          <a:xfrm>
            <a:off x="12915899" y="3426156"/>
            <a:ext cx="321468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Physical Standby</a:t>
            </a:r>
          </a:p>
        </p:txBody>
      </p:sp>
      <p:sp>
        <p:nvSpPr>
          <p:cNvPr id="20" name="Text Box 1032">
            <a:extLst>
              <a:ext uri="{FF2B5EF4-FFF2-40B4-BE49-F238E27FC236}">
                <a16:creationId xmlns="" xmlns:a16="http://schemas.microsoft.com/office/drawing/2014/main" id="{BE12CE8C-C3D9-492D-937A-B353A92E28D8}"/>
              </a:ext>
            </a:extLst>
          </p:cNvPr>
          <p:cNvSpPr txBox="1">
            <a:spLocks noChangeArrowheads="1"/>
          </p:cNvSpPr>
          <p:nvPr/>
        </p:nvSpPr>
        <p:spPr bwMode="auto">
          <a:xfrm>
            <a:off x="6933227" y="2267361"/>
            <a:ext cx="4078646" cy="430887"/>
          </a:xfrm>
          <a:prstGeom prst="rect">
            <a:avLst/>
          </a:prstGeom>
          <a:noFill/>
          <a:ln w="28575">
            <a:no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342900">
              <a:defRPr/>
            </a:pPr>
            <a:r>
              <a:rPr lang="en-US" sz="2200" b="1" dirty="0">
                <a:latin typeface="+mn-lt"/>
                <a:cs typeface="Courier New" pitchFamily="49" charset="0"/>
              </a:rPr>
              <a:t>Alternate Redo Destination</a:t>
            </a:r>
          </a:p>
        </p:txBody>
      </p:sp>
      <p:sp>
        <p:nvSpPr>
          <p:cNvPr id="22" name="&quot;No&quot; Symbol 21">
            <a:extLst>
              <a:ext uri="{FF2B5EF4-FFF2-40B4-BE49-F238E27FC236}">
                <a16:creationId xmlns="" xmlns:a16="http://schemas.microsoft.com/office/drawing/2014/main" id="{EAAB41C6-49D5-44CD-99FB-2E2D7937C77C}"/>
              </a:ext>
            </a:extLst>
          </p:cNvPr>
          <p:cNvSpPr/>
          <p:nvPr/>
        </p:nvSpPr>
        <p:spPr bwMode="auto">
          <a:xfrm>
            <a:off x="7415212" y="3314700"/>
            <a:ext cx="1143000" cy="1257300"/>
          </a:xfrm>
          <a:prstGeom prst="noSmoking">
            <a:avLst/>
          </a:prstGeom>
          <a:solidFill>
            <a:srgbClr val="FF0000"/>
          </a:solidFill>
          <a:ln w="28575" cap="flat" cmpd="sng" algn="ctr">
            <a:solidFill>
              <a:schemeClr val="tx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342900">
              <a:buFont typeface="Arial" pitchFamily="34" charset="0"/>
              <a:buNone/>
              <a:defRPr/>
            </a:pPr>
            <a:endParaRPr lang="en-US" sz="2200" dirty="0">
              <a:latin typeface="Oracle Sans" panose="020B0503020204020204" pitchFamily="34" charset="0"/>
              <a:cs typeface="Oracle Sans" panose="020B0503020204020204" pitchFamily="34" charset="0"/>
            </a:endParaRPr>
          </a:p>
        </p:txBody>
      </p:sp>
      <p:sp>
        <p:nvSpPr>
          <p:cNvPr id="32782" name="Text Box 1032">
            <a:extLst>
              <a:ext uri="{FF2B5EF4-FFF2-40B4-BE49-F238E27FC236}">
                <a16:creationId xmlns="" xmlns:a16="http://schemas.microsoft.com/office/drawing/2014/main" id="{B224DA4A-7A12-4B06-972C-1D0CA2522FC3}"/>
              </a:ext>
            </a:extLst>
          </p:cNvPr>
          <p:cNvSpPr txBox="1">
            <a:spLocks noChangeArrowheads="1"/>
          </p:cNvSpPr>
          <p:nvPr/>
        </p:nvSpPr>
        <p:spPr bwMode="auto">
          <a:xfrm>
            <a:off x="13351670" y="3758743"/>
            <a:ext cx="1747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a:t>
            </a:r>
            <a:r>
              <a:rPr lang="en-US" altLang="en-US" sz="2200" b="1" dirty="0">
                <a:latin typeface="Courier New" panose="02070309020205020404" pitchFamily="49" charset="0"/>
                <a:cs typeface="Oracle Sans" panose="020B0503020204020204" pitchFamily="34" charset="0"/>
              </a:rPr>
              <a:t>london</a:t>
            </a:r>
            <a:r>
              <a:rPr lang="en-US" altLang="en-US" sz="2200" b="1" dirty="0">
                <a:latin typeface="Oracle Sans" panose="020B0503020204020204" pitchFamily="34" charset="0"/>
                <a:cs typeface="Oracle Sans" panose="020B0503020204020204" pitchFamily="34" charset="0"/>
              </a:rPr>
              <a:t>)</a:t>
            </a:r>
          </a:p>
        </p:txBody>
      </p:sp>
      <p:sp>
        <p:nvSpPr>
          <p:cNvPr id="32783" name="Text Box 1032">
            <a:extLst>
              <a:ext uri="{FF2B5EF4-FFF2-40B4-BE49-F238E27FC236}">
                <a16:creationId xmlns="" xmlns:a16="http://schemas.microsoft.com/office/drawing/2014/main" id="{A6769A35-EC2D-4795-BBFC-A945DCAE2BE8}"/>
              </a:ext>
            </a:extLst>
          </p:cNvPr>
          <p:cNvSpPr txBox="1">
            <a:spLocks noChangeArrowheads="1"/>
          </p:cNvSpPr>
          <p:nvPr/>
        </p:nvSpPr>
        <p:spPr bwMode="auto">
          <a:xfrm>
            <a:off x="2964657" y="3903472"/>
            <a:ext cx="1747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a:t>
            </a:r>
            <a:r>
              <a:rPr lang="en-US" altLang="en-US" sz="2200" b="1" dirty="0">
                <a:latin typeface="Courier New" panose="02070309020205020404" pitchFamily="49" charset="0"/>
                <a:cs typeface="Oracle Sans" panose="020B0503020204020204" pitchFamily="34" charset="0"/>
              </a:rPr>
              <a:t>boston</a:t>
            </a:r>
            <a:r>
              <a:rPr lang="en-US" altLang="en-US" sz="2200" b="1" dirty="0">
                <a:latin typeface="Oracle Sans" panose="020B0503020204020204" pitchFamily="34" charset="0"/>
                <a:cs typeface="Oracle Sans" panose="020B0503020204020204" pitchFamily="34" charset="0"/>
              </a:rPr>
              <a:t>)</a:t>
            </a:r>
          </a:p>
        </p:txBody>
      </p:sp>
      <p:cxnSp>
        <p:nvCxnSpPr>
          <p:cNvPr id="32784" name="Elbow Connector 17">
            <a:extLst>
              <a:ext uri="{FF2B5EF4-FFF2-40B4-BE49-F238E27FC236}">
                <a16:creationId xmlns="" xmlns:a16="http://schemas.microsoft.com/office/drawing/2014/main" id="{D6809D23-D7FD-4B45-92A5-42F19ED14B17}"/>
              </a:ext>
            </a:extLst>
          </p:cNvPr>
          <p:cNvCxnSpPr>
            <a:cxnSpLocks noChangeShapeType="1"/>
          </p:cNvCxnSpPr>
          <p:nvPr/>
        </p:nvCxnSpPr>
        <p:spPr bwMode="auto">
          <a:xfrm rot="5400000" flipH="1" flipV="1">
            <a:off x="8858250" y="-171450"/>
            <a:ext cx="228600" cy="6972300"/>
          </a:xfrm>
          <a:prstGeom prst="bentConnector3">
            <a:avLst>
              <a:gd name="adj1" fmla="val 250000"/>
            </a:avLst>
          </a:prstGeom>
          <a:noFill/>
          <a:ln w="28575" algn="ctr">
            <a:solidFill>
              <a:schemeClr val="tx1"/>
            </a:solidFill>
            <a:prstDash val="sysDash"/>
            <a:round/>
            <a:headEnd/>
            <a:tailEnd type="triangle" w="med" len="med"/>
          </a:ln>
          <a:extLst>
            <a:ext uri="{909E8E84-426E-40DD-AFC4-6F175D3DCCD1}">
              <a14:hiddenFill xmlns:a14="http://schemas.microsoft.com/office/drawing/2010/main">
                <a:noFill/>
              </a14:hiddenFill>
            </a:ext>
          </a:extLst>
        </p:spPr>
      </p:cxnSp>
      <p:sp>
        <p:nvSpPr>
          <p:cNvPr id="17"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2190750" y="5647743"/>
            <a:ext cx="13563600" cy="38327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latin typeface="Courier New" panose="02070309020205020404" pitchFamily="49" charset="0"/>
                <a:cs typeface="Oracle Sans" panose="020B0503020204020204" pitchFamily="34" charset="0"/>
              </a:rPr>
              <a:t>LOG_ARCHIVE_DEST_2='SERVICE=bostonFS SYNC AFFIRM MAX_FAILURE=1 </a:t>
            </a:r>
          </a:p>
          <a:p>
            <a:pPr eaLnBrk="1" hangingPunct="1"/>
            <a:r>
              <a:rPr lang="en-US" altLang="en-US" sz="2400" b="1" dirty="0">
                <a:latin typeface="Courier New" panose="02070309020205020404" pitchFamily="49" charset="0"/>
                <a:cs typeface="Oracle Sans" panose="020B0503020204020204" pitchFamily="34" charset="0"/>
              </a:rPr>
              <a:t>ALTERNATE=LOG_ARCHIVE_DEST_3 VALID_FOR=(ONLINE_LOGFILES,PRIMARY_ROLE) </a:t>
            </a:r>
          </a:p>
          <a:p>
            <a:pPr eaLnBrk="1" hangingPunct="1"/>
            <a:r>
              <a:rPr lang="en-US" altLang="en-US" sz="2400" b="1" dirty="0">
                <a:latin typeface="Courier New" panose="02070309020205020404" pitchFamily="49" charset="0"/>
                <a:cs typeface="Oracle Sans" panose="020B0503020204020204" pitchFamily="34" charset="0"/>
              </a:rPr>
              <a:t>DB_UNIQUE_NAME=bostonFS'</a:t>
            </a:r>
          </a:p>
          <a:p>
            <a:pPr eaLnBrk="1" hangingPunct="1"/>
            <a:endParaRPr lang="en-US" altLang="en-US" sz="2400"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LOG_ARCHIVE_DEST_STATE_2='ENABLE'</a:t>
            </a:r>
          </a:p>
          <a:p>
            <a:pPr eaLnBrk="1" hangingPunct="1"/>
            <a:r>
              <a:rPr lang="en-US" altLang="en-US" sz="2400" b="1" dirty="0">
                <a:latin typeface="Courier New" panose="02070309020205020404" pitchFamily="49" charset="0"/>
                <a:cs typeface="Oracle Sans" panose="020B0503020204020204" pitchFamily="34" charset="0"/>
              </a:rPr>
              <a:t> </a:t>
            </a:r>
          </a:p>
          <a:p>
            <a:pPr eaLnBrk="1" hangingPunct="1"/>
            <a:r>
              <a:rPr lang="en-US" altLang="en-US" sz="2400" b="1" dirty="0">
                <a:latin typeface="Courier New" panose="02070309020205020404" pitchFamily="49" charset="0"/>
                <a:cs typeface="Oracle Sans" panose="020B0503020204020204" pitchFamily="34" charset="0"/>
              </a:rPr>
              <a:t>LOG_ARCHIVE_DEST_3='SERVICE=london ASYNC ALTERNATE=LOG_ARCHIVE_DEST_2</a:t>
            </a:r>
          </a:p>
          <a:p>
            <a:pPr eaLnBrk="1" hangingPunct="1"/>
            <a:r>
              <a:rPr lang="en-US" altLang="en-US" sz="2400" b="1" dirty="0">
                <a:latin typeface="Courier New" panose="02070309020205020404" pitchFamily="49" charset="0"/>
                <a:cs typeface="Oracle Sans" panose="020B0503020204020204" pitchFamily="34" charset="0"/>
              </a:rPr>
              <a:t>VALID_FOR=(ONLINE_LOGFILES,PRIMARY_ROLE) DB_UNIQUE_NAME=london‘</a:t>
            </a:r>
          </a:p>
          <a:p>
            <a:pPr eaLnBrk="1" hangingPunct="1"/>
            <a:endParaRPr lang="en-US" altLang="en-US" sz="2400"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LOG_ARCHIVE_DEST_STATE_3='ALTERNATE'</a:t>
            </a:r>
          </a:p>
        </p:txBody>
      </p:sp>
    </p:spTree>
    <p:custDataLst>
      <p:tags r:id="rId1"/>
    </p:custDataLst>
    <p:extLst>
      <p:ext uri="{BB962C8B-B14F-4D97-AF65-F5344CB8AC3E}">
        <p14:creationId xmlns:p14="http://schemas.microsoft.com/office/powerpoint/2010/main" val="830164449"/>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latin typeface="+mj-lt"/>
              </a:rPr>
              <a:t>Far Sync Instance Creation by Using </a:t>
            </a:r>
            <a:r>
              <a:rPr lang="en-US" altLang="en-US" dirty="0">
                <a:latin typeface="+mj-lt"/>
                <a:cs typeface="Courier New" panose="02070309020205020404" pitchFamily="49" charset="0"/>
              </a:rPr>
              <a:t>RMAN</a:t>
            </a:r>
            <a:endParaRPr lang="en-US" altLang="en-US" dirty="0">
              <a:latin typeface="+mj-lt"/>
            </a:endParaRPr>
          </a:p>
        </p:txBody>
      </p:sp>
      <p:sp>
        <p:nvSpPr>
          <p:cNvPr id="19459" name="Content Placeholder 2"/>
          <p:cNvSpPr>
            <a:spLocks noGrp="1"/>
          </p:cNvSpPr>
          <p:nvPr>
            <p:ph idx="1"/>
          </p:nvPr>
        </p:nvSpPr>
        <p:spPr>
          <a:xfrm>
            <a:off x="933451" y="2272710"/>
            <a:ext cx="16421100" cy="3053589"/>
          </a:xfrm>
        </p:spPr>
        <p:txBody>
          <a:bodyPr/>
          <a:lstStyle/>
          <a:p>
            <a:pPr lvl="1">
              <a:spcBef>
                <a:spcPts val="1200"/>
              </a:spcBef>
              <a:buFont typeface="Arial" panose="020B0604020202020204" pitchFamily="34" charset="0"/>
              <a:buAutoNum type="arabicPeriod"/>
            </a:pPr>
            <a:r>
              <a:rPr lang="en-US" altLang="en-US" dirty="0"/>
              <a:t>Prepare the auxiliary database instance as explained in the </a:t>
            </a:r>
            <a:r>
              <a:rPr lang="en-US" altLang="en-US" i="1" dirty="0"/>
              <a:t>Oracle Database Backup and Recovery User's Guide</a:t>
            </a:r>
            <a:r>
              <a:rPr lang="en-US" altLang="en-US" dirty="0"/>
              <a:t>.</a:t>
            </a:r>
          </a:p>
          <a:p>
            <a:pPr lvl="1">
              <a:spcBef>
                <a:spcPts val="1200"/>
              </a:spcBef>
              <a:buFont typeface="Arial" panose="020B0604020202020204" pitchFamily="34" charset="0"/>
              <a:buAutoNum type="arabicPeriod"/>
            </a:pPr>
            <a:r>
              <a:rPr lang="en-US" altLang="en-US" dirty="0"/>
              <a:t>Decide how to provide names for the standby control files, data files, online redo logs, and temp files.</a:t>
            </a:r>
          </a:p>
          <a:p>
            <a:pPr lvl="1">
              <a:spcBef>
                <a:spcPts val="1200"/>
              </a:spcBef>
              <a:buFont typeface="Arial" panose="020B0604020202020204" pitchFamily="34" charset="0"/>
              <a:buAutoNum type="arabicPeriod"/>
            </a:pPr>
            <a:r>
              <a:rPr lang="en-US" altLang="en-US" dirty="0"/>
              <a:t>Start RMAN and execute the </a:t>
            </a:r>
            <a:r>
              <a:rPr lang="en-US" altLang="en-US" dirty="0">
                <a:latin typeface="Courier New" panose="02070309020205020404" pitchFamily="49" charset="0"/>
                <a:cs typeface="Courier New" panose="02070309020205020404" pitchFamily="49" charset="0"/>
              </a:rPr>
              <a:t>DUPLICATE</a:t>
            </a:r>
            <a:r>
              <a:rPr lang="en-US" altLang="en-US" dirty="0"/>
              <a:t> command.</a:t>
            </a: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5393253"/>
            <a:ext cx="12820650" cy="401744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Courier New" panose="02070309020205020404" pitchFamily="49" charset="0"/>
              </a:rPr>
              <a:t>DUPLICATE TARGET DATABASE</a:t>
            </a:r>
          </a:p>
          <a:p>
            <a:pPr eaLnBrk="1" hangingPunct="1"/>
            <a:r>
              <a:rPr lang="en-US" altLang="en-US" sz="2800" b="1" dirty="0">
                <a:latin typeface="Courier New" panose="02070309020205020404" pitchFamily="49" charset="0"/>
                <a:cs typeface="Courier New" panose="02070309020205020404" pitchFamily="49" charset="0"/>
              </a:rPr>
              <a:t>  FOR FARSYNC</a:t>
            </a:r>
          </a:p>
          <a:p>
            <a:pPr eaLnBrk="1" hangingPunct="1"/>
            <a:r>
              <a:rPr lang="en-US" altLang="en-US" sz="2800" b="1" dirty="0">
                <a:latin typeface="Courier New" panose="02070309020205020404" pitchFamily="49" charset="0"/>
                <a:cs typeface="Courier New" panose="02070309020205020404" pitchFamily="49" charset="0"/>
              </a:rPr>
              <a:t>FROM ACTIVE DATABASE</a:t>
            </a:r>
          </a:p>
          <a:p>
            <a:pPr eaLnBrk="1" hangingPunct="1"/>
            <a:r>
              <a:rPr lang="en-US" altLang="en-US" sz="2800" b="1" dirty="0">
                <a:latin typeface="Courier New" panose="02070309020205020404" pitchFamily="49" charset="0"/>
                <a:cs typeface="Courier New" panose="02070309020205020404" pitchFamily="49" charset="0"/>
              </a:rPr>
              <a:t>SPFILE</a:t>
            </a:r>
          </a:p>
          <a:p>
            <a:pPr eaLnBrk="1" hangingPunct="1"/>
            <a:r>
              <a:rPr lang="en-US" altLang="en-US" sz="2800" b="1" dirty="0">
                <a:latin typeface="Courier New" panose="02070309020205020404" pitchFamily="49" charset="0"/>
                <a:cs typeface="Courier New" panose="02070309020205020404" pitchFamily="49" charset="0"/>
              </a:rPr>
              <a:t>  SET "db_unique_name"="bostonFS" COMMENT "Is a duplicate"</a:t>
            </a:r>
          </a:p>
          <a:p>
            <a:pPr eaLnBrk="1" hangingPunct="1"/>
            <a:r>
              <a:rPr lang="en-US" altLang="en-US" sz="2800" b="1" dirty="0">
                <a:latin typeface="Courier New" panose="02070309020205020404" pitchFamily="49" charset="0"/>
                <a:cs typeface="Courier New" panose="02070309020205020404" pitchFamily="49" charset="0"/>
              </a:rPr>
              <a:t>  SET LOG_ARCHIVE_DEST_2="service=london ASYNC REGISTER</a:t>
            </a:r>
          </a:p>
          <a:p>
            <a:pPr eaLnBrk="1" hangingPunct="1"/>
            <a:r>
              <a:rPr lang="en-US" altLang="en-US" sz="2800" b="1" dirty="0">
                <a:latin typeface="Courier New" panose="02070309020205020404" pitchFamily="49" charset="0"/>
                <a:cs typeface="Courier New" panose="02070309020205020404" pitchFamily="49" charset="0"/>
              </a:rPr>
              <a:t>   VALID_FOR=(STANDBY_LOGFILE,STANDBY_ROLE)"</a:t>
            </a:r>
          </a:p>
          <a:p>
            <a:pPr eaLnBrk="1" hangingPunct="1"/>
            <a:r>
              <a:rPr lang="en-US" altLang="en-US" sz="2800" b="1" dirty="0">
                <a:latin typeface="Courier New" panose="02070309020205020404" pitchFamily="49" charset="0"/>
                <a:cs typeface="Courier New" panose="02070309020205020404" pitchFamily="49" charset="0"/>
              </a:rPr>
              <a:t>  SET FAL_SERVER="boston" COMMENT "Is primary"</a:t>
            </a:r>
          </a:p>
          <a:p>
            <a:pPr eaLnBrk="1" hangingPunct="1"/>
            <a:r>
              <a:rPr lang="en-US" altLang="en-US" sz="2800" b="1" dirty="0">
                <a:latin typeface="Courier New" panose="02070309020205020404" pitchFamily="49" charset="0"/>
                <a:cs typeface="Courier New" panose="02070309020205020404" pitchFamily="49" charset="0"/>
              </a:rPr>
              <a:t>NOFILENAMECHECK; </a:t>
            </a:r>
          </a:p>
        </p:txBody>
      </p:sp>
    </p:spTree>
    <p:custDataLst>
      <p:tags r:id="rId1"/>
    </p:custDataLst>
    <p:extLst>
      <p:ext uri="{BB962C8B-B14F-4D97-AF65-F5344CB8AC3E}">
        <p14:creationId xmlns:p14="http://schemas.microsoft.com/office/powerpoint/2010/main" val="9558880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endParaRPr lang="en-US" altLang="en-US" dirty="0"/>
          </a:p>
        </p:txBody>
      </p:sp>
      <p:sp>
        <p:nvSpPr>
          <p:cNvPr id="21507" name="Content Placeholder 2"/>
          <p:cNvSpPr>
            <a:spLocks noGrp="1"/>
          </p:cNvSpPr>
          <p:nvPr>
            <p:ph idx="1"/>
          </p:nvPr>
        </p:nvSpPr>
        <p:spPr>
          <a:xfrm>
            <a:off x="933451" y="2272710"/>
            <a:ext cx="16421100" cy="609907"/>
          </a:xfrm>
        </p:spPr>
        <p:txBody>
          <a:bodyPr/>
          <a:lstStyle/>
          <a:p>
            <a:endParaRPr lang="en-US" altLang="en-US" dirty="0"/>
          </a:p>
        </p:txBody>
      </p:sp>
    </p:spTree>
    <p:custDataLst>
      <p:tags r:id="rId1"/>
    </p:custDataLst>
    <p:extLst>
      <p:ext uri="{BB962C8B-B14F-4D97-AF65-F5344CB8AC3E}">
        <p14:creationId xmlns:p14="http://schemas.microsoft.com/office/powerpoint/2010/main" val="219925110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052">
            <a:extLst>
              <a:ext uri="{FF2B5EF4-FFF2-40B4-BE49-F238E27FC236}">
                <a16:creationId xmlns="" xmlns:a16="http://schemas.microsoft.com/office/drawing/2014/main" id="{BC96BE5F-A454-48B3-AA14-4D4CB54D5C0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Far Sync Instance Creation by Using SQL</a:t>
            </a:r>
          </a:p>
        </p:txBody>
      </p:sp>
      <p:sp>
        <p:nvSpPr>
          <p:cNvPr id="33794" name="Rectangle 2053">
            <a:extLst>
              <a:ext uri="{FF2B5EF4-FFF2-40B4-BE49-F238E27FC236}">
                <a16:creationId xmlns="" xmlns:a16="http://schemas.microsoft.com/office/drawing/2014/main" id="{81C7AE03-5E73-4C60-ADF5-DD6093D1F867}"/>
              </a:ext>
            </a:extLst>
          </p:cNvPr>
          <p:cNvSpPr>
            <a:spLocks noGrp="1" noChangeArrowheads="1"/>
          </p:cNvSpPr>
          <p:nvPr>
            <p:ph idx="1"/>
          </p:nvPr>
        </p:nvSpPr>
        <p:spPr>
          <a:xfrm>
            <a:off x="933451" y="2272710"/>
            <a:ext cx="16421100" cy="600516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Create a control file using the mounted primary database:</a:t>
            </a:r>
          </a:p>
          <a:p>
            <a:pPr lvl="1">
              <a:spcBef>
                <a:spcPts val="1200"/>
              </a:spcBef>
              <a:buNone/>
            </a:pPr>
            <a:r>
              <a:rPr lang="en-US" altLang="en-US" dirty="0">
                <a:latin typeface="Oracle Sans" panose="020B0503020204020204" pitchFamily="34" charset="0"/>
                <a:cs typeface="Oracle Sans" panose="020B0503020204020204" pitchFamily="34" charset="0"/>
              </a:rPr>
              <a:t/>
            </a:r>
            <a:br>
              <a:rPr lang="en-US" altLang="en-US" dirty="0">
                <a:latin typeface="Oracle Sans" panose="020B0503020204020204" pitchFamily="34" charset="0"/>
                <a:cs typeface="Oracle Sans" panose="020B0503020204020204" pitchFamily="34" charset="0"/>
              </a:rPr>
            </a:br>
            <a:r>
              <a:rPr lang="en-US" altLang="en-US" sz="2100" b="1" dirty="0">
                <a:latin typeface="Courier New" panose="02070309020205020404" pitchFamily="49" charset="0"/>
                <a:cs typeface="Oracle Sans" panose="020B0503020204020204" pitchFamily="34" charset="0"/>
              </a:rPr>
              <a:t/>
            </a:r>
            <a:br>
              <a:rPr lang="en-US" altLang="en-US" sz="2100" b="1" dirty="0">
                <a:latin typeface="Courier New" panose="02070309020205020404" pitchFamily="49" charset="0"/>
                <a:cs typeface="Oracle Sans" panose="020B0503020204020204" pitchFamily="34" charset="0"/>
              </a:rPr>
            </a:br>
            <a:endParaRPr lang="en-US" altLang="en-US" sz="2100" b="1"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Copy the parameter file (PFILE) and password file used by the primary database. (Several initialization parameters must also be modified for the Far Sync instance.)</a:t>
            </a:r>
          </a:p>
          <a:p>
            <a:pPr lvl="1">
              <a:spcBef>
                <a:spcPts val="1200"/>
              </a:spcBef>
            </a:pPr>
            <a:r>
              <a:rPr lang="en-US" altLang="en-US" dirty="0">
                <a:latin typeface="Oracle Sans" panose="020B0503020204020204" pitchFamily="34" charset="0"/>
                <a:cs typeface="Oracle Sans" panose="020B0503020204020204" pitchFamily="34" charset="0"/>
              </a:rPr>
              <a:t>Copy the far sync control file to the Far Sync system.</a:t>
            </a:r>
          </a:p>
          <a:p>
            <a:pPr lvl="1">
              <a:spcBef>
                <a:spcPts val="1200"/>
              </a:spcBef>
            </a:pPr>
            <a:r>
              <a:rPr lang="en-US" altLang="en-US" dirty="0">
                <a:latin typeface="Oracle Sans" panose="020B0503020204020204" pitchFamily="34" charset="0"/>
                <a:cs typeface="Oracle Sans" panose="020B0503020204020204" pitchFamily="34" charset="0"/>
              </a:rPr>
              <a:t>Create standby redo log files as you would for any standby.</a:t>
            </a:r>
          </a:p>
          <a:p>
            <a:pPr lvl="1">
              <a:spcBef>
                <a:spcPts val="1200"/>
              </a:spcBef>
            </a:pPr>
            <a:r>
              <a:rPr lang="en-US" altLang="en-US" dirty="0">
                <a:latin typeface="Oracle Sans" panose="020B0503020204020204" pitchFamily="34" charset="0"/>
                <a:cs typeface="Oracle Sans" panose="020B0503020204020204" pitchFamily="34" charset="0"/>
              </a:rPr>
              <a:t>Start the Far Sync instance and mount the control file by using standard syntax.</a:t>
            </a:r>
          </a:p>
          <a:p>
            <a:pPr lvl="1">
              <a:spcBef>
                <a:spcPts val="1200"/>
              </a:spcBef>
            </a:pPr>
            <a:r>
              <a:rPr lang="en-US" altLang="en-US" dirty="0">
                <a:latin typeface="Oracle Sans" panose="020B0503020204020204" pitchFamily="34" charset="0"/>
                <a:cs typeface="Courier New" panose="02070309020205020404" pitchFamily="49" charset="0"/>
              </a:rPr>
              <a:t>The </a:t>
            </a:r>
            <a:r>
              <a:rPr lang="en-US" altLang="en-US" dirty="0">
                <a:latin typeface="Courier New" panose="02070309020205020404" pitchFamily="49" charset="0"/>
                <a:cs typeface="Courier New" panose="02070309020205020404" pitchFamily="49" charset="0"/>
              </a:rPr>
              <a:t>DATABASE_ROLE</a:t>
            </a:r>
            <a:r>
              <a:rPr lang="en-US" altLang="en-US" dirty="0">
                <a:latin typeface="Oracle Sans" panose="020B0503020204020204" pitchFamily="34" charset="0"/>
                <a:cs typeface="Oracle Sans" panose="020B0503020204020204" pitchFamily="34" charset="0"/>
              </a:rPr>
              <a:t> column in </a:t>
            </a:r>
            <a:r>
              <a:rPr lang="en-US" altLang="en-US" dirty="0">
                <a:latin typeface="Courier New" panose="02070309020205020404" pitchFamily="49" charset="0"/>
                <a:cs typeface="Courier New" panose="02070309020205020404" pitchFamily="49" charset="0"/>
              </a:rPr>
              <a:t>V$DATABASE</a:t>
            </a:r>
            <a:r>
              <a:rPr lang="en-US" altLang="en-US" dirty="0">
                <a:latin typeface="Oracle Sans" panose="020B0503020204020204" pitchFamily="34" charset="0"/>
                <a:cs typeface="Oracle Sans" panose="020B0503020204020204" pitchFamily="34" charset="0"/>
              </a:rPr>
              <a:t> will contain the value </a:t>
            </a:r>
            <a:r>
              <a:rPr lang="en-US" altLang="en-US" dirty="0">
                <a:latin typeface="Courier New" panose="02070309020205020404" pitchFamily="49" charset="0"/>
                <a:cs typeface="Courier New" panose="02070309020205020404" pitchFamily="49" charset="0"/>
              </a:rPr>
              <a:t>FAR SYNC</a:t>
            </a:r>
            <a:r>
              <a:rPr lang="en-US" altLang="en-US" dirty="0">
                <a:latin typeface="Oracle Sans" panose="020B0503020204020204" pitchFamily="34" charset="0"/>
                <a:cs typeface="Courier New" panose="02070309020205020404" pitchFamily="49" charset="0"/>
              </a:rPr>
              <a:t>.</a:t>
            </a:r>
            <a:endParaRPr lang="en-US" altLang="en-US" dirty="0">
              <a:latin typeface="Oracle Sans" panose="020B0503020204020204" pitchFamily="34" charset="0"/>
              <a:cs typeface="Oracle Sans" panose="020B0503020204020204" pitchFamily="34" charset="0"/>
            </a:endParaRP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09750" y="3075463"/>
            <a:ext cx="1282065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Courier New" panose="02070309020205020404" pitchFamily="49" charset="0"/>
              </a:rPr>
              <a:t> SQL&gt; ALTER DATABASE CREATE FAR SYNC INSTANCE CONTROLFILE </a:t>
            </a:r>
          </a:p>
          <a:p>
            <a:pPr eaLnBrk="1" hangingPunct="1"/>
            <a:r>
              <a:rPr lang="en-US" altLang="en-US" sz="2800" b="1" dirty="0">
                <a:latin typeface="Courier New" panose="02070309020205020404" pitchFamily="49" charset="0"/>
                <a:cs typeface="Courier New" panose="02070309020205020404" pitchFamily="49" charset="0"/>
              </a:rPr>
              <a:t>      AS '/tmp/boston1.ctl';</a:t>
            </a:r>
          </a:p>
        </p:txBody>
      </p:sp>
    </p:spTree>
    <p:custDataLst>
      <p:tags r:id="rId1"/>
    </p:custDataLst>
    <p:extLst>
      <p:ext uri="{BB962C8B-B14F-4D97-AF65-F5344CB8AC3E}">
        <p14:creationId xmlns:p14="http://schemas.microsoft.com/office/powerpoint/2010/main" val="23723123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0">
            <a:extLst>
              <a:ext uri="{FF2B5EF4-FFF2-40B4-BE49-F238E27FC236}">
                <a16:creationId xmlns="" xmlns:a16="http://schemas.microsoft.com/office/drawing/2014/main" id="{C9DAEB68-1EDA-498F-80C0-5897D82501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Far Sync</a:t>
            </a:r>
          </a:p>
        </p:txBody>
      </p:sp>
      <p:sp>
        <p:nvSpPr>
          <p:cNvPr id="34819" name="Rectangle 31">
            <a:extLst>
              <a:ext uri="{FF2B5EF4-FFF2-40B4-BE49-F238E27FC236}">
                <a16:creationId xmlns="" xmlns:a16="http://schemas.microsoft.com/office/drawing/2014/main" id="{440A222D-4B8A-47AF-B6AF-D99F6C474D45}"/>
              </a:ext>
            </a:extLst>
          </p:cNvPr>
          <p:cNvSpPr>
            <a:spLocks noGrp="1" noChangeArrowheads="1"/>
          </p:cNvSpPr>
          <p:nvPr>
            <p:ph type="body" idx="1"/>
          </p:nvPr>
        </p:nvSpPr>
        <p:spPr>
          <a:xfrm>
            <a:off x="933451" y="2272710"/>
            <a:ext cx="16421100" cy="70332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Provides no-compromise data protection and primary offload</a:t>
            </a:r>
          </a:p>
          <a:p>
            <a:pPr lvl="1">
              <a:spcBef>
                <a:spcPts val="1200"/>
              </a:spcBef>
            </a:pPr>
            <a:r>
              <a:rPr lang="en-US" altLang="en-US" dirty="0">
                <a:latin typeface="Oracle Sans" panose="020B0503020204020204" pitchFamily="34" charset="0"/>
                <a:cs typeface="Oracle Sans" panose="020B0503020204020204" pitchFamily="34" charset="0"/>
              </a:rPr>
              <a:t>Ideal combination of attributes</a:t>
            </a:r>
          </a:p>
          <a:p>
            <a:pPr lvl="2">
              <a:spcBef>
                <a:spcPts val="600"/>
              </a:spcBef>
            </a:pPr>
            <a:r>
              <a:rPr lang="en-US" altLang="en-US" dirty="0">
                <a:latin typeface="Oracle Sans" panose="020B0503020204020204" pitchFamily="34" charset="0"/>
                <a:cs typeface="Oracle Sans" panose="020B0503020204020204" pitchFamily="34" charset="0"/>
              </a:rPr>
              <a:t>Best data protection, least performance impact</a:t>
            </a:r>
          </a:p>
          <a:p>
            <a:pPr lvl="2">
              <a:spcBef>
                <a:spcPts val="600"/>
              </a:spcBef>
            </a:pPr>
            <a:r>
              <a:rPr lang="en-US" altLang="en-US" dirty="0">
                <a:latin typeface="Oracle Sans" panose="020B0503020204020204" pitchFamily="34" charset="0"/>
                <a:cs typeface="Oracle Sans" panose="020B0503020204020204" pitchFamily="34" charset="0"/>
              </a:rPr>
              <a:t>Lower cost and complexity compared to previous multisite architecture</a:t>
            </a:r>
          </a:p>
          <a:p>
            <a:pPr lvl="2">
              <a:spcBef>
                <a:spcPts val="600"/>
              </a:spcBef>
            </a:pPr>
            <a:r>
              <a:rPr lang="en-US" altLang="en-US" dirty="0">
                <a:latin typeface="Oracle Sans" panose="020B0503020204020204" pitchFamily="34" charset="0"/>
                <a:cs typeface="Oracle Sans" panose="020B0503020204020204" pitchFamily="34" charset="0"/>
              </a:rPr>
              <a:t>No change in applications required</a:t>
            </a:r>
          </a:p>
          <a:p>
            <a:pPr lvl="2">
              <a:spcBef>
                <a:spcPts val="600"/>
              </a:spcBef>
            </a:pPr>
            <a:r>
              <a:rPr lang="en-US" altLang="en-US" dirty="0">
                <a:latin typeface="Oracle Sans" panose="020B0503020204020204" pitchFamily="34" charset="0"/>
                <a:cs typeface="Oracle Sans" panose="020B0503020204020204" pitchFamily="34" charset="0"/>
              </a:rPr>
              <a:t>Ideal for a combined near HA plus far DR model adopted by a growing number of users</a:t>
            </a:r>
          </a:p>
          <a:p>
            <a:pPr lvl="1">
              <a:spcBef>
                <a:spcPts val="1200"/>
              </a:spcBef>
            </a:pPr>
            <a:r>
              <a:rPr lang="en-US" altLang="en-US" dirty="0">
                <a:latin typeface="Oracle Sans" panose="020B0503020204020204" pitchFamily="34" charset="0"/>
                <a:cs typeface="Oracle Sans" panose="020B0503020204020204" pitchFamily="34" charset="0"/>
              </a:rPr>
              <a:t>Relevant to existing Data Guard </a:t>
            </a:r>
            <a:r>
              <a:rPr lang="en-US" altLang="en-US" dirty="0">
                <a:latin typeface="Courier New" panose="02070309020205020404" pitchFamily="49" charset="0"/>
                <a:cs typeface="Courier New" panose="02070309020205020404" pitchFamily="49" charset="0"/>
              </a:rPr>
              <a:t>ASYNC</a:t>
            </a:r>
            <a:r>
              <a:rPr lang="en-US" altLang="en-US" dirty="0">
                <a:latin typeface="Oracle Sans" panose="020B0503020204020204" pitchFamily="34" charset="0"/>
                <a:cs typeface="Oracle Sans" panose="020B0503020204020204" pitchFamily="34" charset="0"/>
              </a:rPr>
              <a:t> configurations</a:t>
            </a:r>
          </a:p>
          <a:p>
            <a:pPr lvl="2">
              <a:spcBef>
                <a:spcPts val="600"/>
              </a:spcBef>
            </a:pPr>
            <a:r>
              <a:rPr lang="en-US" altLang="en-US" dirty="0">
                <a:latin typeface="Oracle Sans" panose="020B0503020204020204" pitchFamily="34" charset="0"/>
                <a:cs typeface="Oracle Sans" panose="020B0503020204020204" pitchFamily="34" charset="0"/>
              </a:rPr>
              <a:t>Enables the implementation of SYNC zero data loss where only ASYNC was previously possible</a:t>
            </a:r>
          </a:p>
          <a:p>
            <a:pPr lvl="2">
              <a:spcBef>
                <a:spcPts val="600"/>
              </a:spcBef>
            </a:pPr>
            <a:r>
              <a:rPr lang="en-US" altLang="en-US" dirty="0">
                <a:latin typeface="Oracle Sans" panose="020B0503020204020204" pitchFamily="34" charset="0"/>
                <a:cs typeface="Oracle Sans" panose="020B0503020204020204" pitchFamily="34" charset="0"/>
              </a:rPr>
              <a:t>Offloads overhead for redo transport compression and for servicing multiple destinations</a:t>
            </a:r>
          </a:p>
        </p:txBody>
      </p:sp>
    </p:spTree>
    <p:custDataLst>
      <p:tags r:id="rId1"/>
    </p:custDataLst>
    <p:extLst>
      <p:ext uri="{BB962C8B-B14F-4D97-AF65-F5344CB8AC3E}">
        <p14:creationId xmlns:p14="http://schemas.microsoft.com/office/powerpoint/2010/main" val="904609535"/>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0">
            <a:extLst>
              <a:ext uri="{FF2B5EF4-FFF2-40B4-BE49-F238E27FC236}">
                <a16:creationId xmlns="" xmlns:a16="http://schemas.microsoft.com/office/drawing/2014/main" id="{C1F492A6-E376-45C0-8BC4-3D5A6E6D4B8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Far Sync: Alternate Design</a:t>
            </a:r>
          </a:p>
        </p:txBody>
      </p:sp>
      <p:grpSp>
        <p:nvGrpSpPr>
          <p:cNvPr id="35843" name="Group 42">
            <a:extLst>
              <a:ext uri="{FF2B5EF4-FFF2-40B4-BE49-F238E27FC236}">
                <a16:creationId xmlns="" xmlns:a16="http://schemas.microsoft.com/office/drawing/2014/main" id="{B818A311-9A53-489B-8980-5928DF6AE342}"/>
              </a:ext>
            </a:extLst>
          </p:cNvPr>
          <p:cNvGrpSpPr>
            <a:grpSpLocks/>
          </p:cNvGrpSpPr>
          <p:nvPr/>
        </p:nvGrpSpPr>
        <p:grpSpPr bwMode="auto">
          <a:xfrm>
            <a:off x="2914250" y="2095500"/>
            <a:ext cx="12459501" cy="7265195"/>
            <a:chOff x="381000" y="1371600"/>
            <a:chExt cx="8306334" cy="4843463"/>
          </a:xfrm>
        </p:grpSpPr>
        <p:pic>
          <p:nvPicPr>
            <p:cNvPr id="35844" name="Picture 34" descr="us_uk.jpg">
              <a:extLst>
                <a:ext uri="{FF2B5EF4-FFF2-40B4-BE49-F238E27FC236}">
                  <a16:creationId xmlns="" xmlns:a16="http://schemas.microsoft.com/office/drawing/2014/main" id="{24E4DC12-0524-4EC5-A0AA-B856BA4FC9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71600"/>
              <a:ext cx="75438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19" descr="iasicon18">
              <a:extLst>
                <a:ext uri="{FF2B5EF4-FFF2-40B4-BE49-F238E27FC236}">
                  <a16:creationId xmlns="" xmlns:a16="http://schemas.microsoft.com/office/drawing/2014/main" id="{829C71CF-54E8-4945-8789-883D6916F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447800" y="2362200"/>
              <a:ext cx="3984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7" descr="iasicon10">
              <a:extLst>
                <a:ext uri="{FF2B5EF4-FFF2-40B4-BE49-F238E27FC236}">
                  <a16:creationId xmlns="" xmlns:a16="http://schemas.microsoft.com/office/drawing/2014/main" id="{0FBD4E02-FE3A-43D3-A9E4-A8D26F5C5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19200" y="2743200"/>
              <a:ext cx="565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 Box 1032">
              <a:extLst>
                <a:ext uri="{FF2B5EF4-FFF2-40B4-BE49-F238E27FC236}">
                  <a16:creationId xmlns="" xmlns:a16="http://schemas.microsoft.com/office/drawing/2014/main" id="{A0F16C9D-4E9E-4BDF-B9BD-52C14B59C70E}"/>
                </a:ext>
              </a:extLst>
            </p:cNvPr>
            <p:cNvSpPr txBox="1">
              <a:spLocks noChangeArrowheads="1"/>
            </p:cNvSpPr>
            <p:nvPr/>
          </p:nvSpPr>
          <p:spPr bwMode="auto">
            <a:xfrm>
              <a:off x="381000" y="2362200"/>
              <a:ext cx="838605"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Primary</a:t>
              </a:r>
            </a:p>
          </p:txBody>
        </p:sp>
        <p:pic>
          <p:nvPicPr>
            <p:cNvPr id="35848" name="Picture 19" descr="iasicon18">
              <a:extLst>
                <a:ext uri="{FF2B5EF4-FFF2-40B4-BE49-F238E27FC236}">
                  <a16:creationId xmlns="" xmlns:a16="http://schemas.microsoft.com/office/drawing/2014/main" id="{0628B945-C59A-4474-8C57-94D34D9F58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86400" y="2362200"/>
              <a:ext cx="3984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 Box 1032">
              <a:extLst>
                <a:ext uri="{FF2B5EF4-FFF2-40B4-BE49-F238E27FC236}">
                  <a16:creationId xmlns="" xmlns:a16="http://schemas.microsoft.com/office/drawing/2014/main" id="{6ECF9930-46C5-4CB6-986A-CBB3A670C730}"/>
                </a:ext>
              </a:extLst>
            </p:cNvPr>
            <p:cNvSpPr txBox="1">
              <a:spLocks noChangeArrowheads="1"/>
            </p:cNvSpPr>
            <p:nvPr/>
          </p:nvSpPr>
          <p:spPr bwMode="auto">
            <a:xfrm>
              <a:off x="4830763" y="1981200"/>
              <a:ext cx="881695"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Far Sync</a:t>
              </a:r>
            </a:p>
          </p:txBody>
        </p:sp>
        <p:sp>
          <p:nvSpPr>
            <p:cNvPr id="35850" name="Text Box 1032">
              <a:extLst>
                <a:ext uri="{FF2B5EF4-FFF2-40B4-BE49-F238E27FC236}">
                  <a16:creationId xmlns="" xmlns:a16="http://schemas.microsoft.com/office/drawing/2014/main" id="{AFCF3203-1DC4-41F4-B32D-643A3E731DA5}"/>
                </a:ext>
              </a:extLst>
            </p:cNvPr>
            <p:cNvSpPr txBox="1">
              <a:spLocks noChangeArrowheads="1"/>
            </p:cNvSpPr>
            <p:nvPr/>
          </p:nvSpPr>
          <p:spPr bwMode="auto">
            <a:xfrm>
              <a:off x="2455863" y="2286000"/>
              <a:ext cx="758969"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solidFill>
                    <a:schemeClr val="accent1"/>
                  </a:solidFill>
                  <a:latin typeface="+mn-lt"/>
                  <a:cs typeface="Courier New" panose="02070309020205020404" pitchFamily="49" charset="0"/>
                </a:rPr>
                <a:t>ASYNC</a:t>
              </a:r>
            </a:p>
          </p:txBody>
        </p:sp>
        <p:sp>
          <p:nvSpPr>
            <p:cNvPr id="35851" name="Text Box 1032">
              <a:extLst>
                <a:ext uri="{FF2B5EF4-FFF2-40B4-BE49-F238E27FC236}">
                  <a16:creationId xmlns="" xmlns:a16="http://schemas.microsoft.com/office/drawing/2014/main" id="{DEC8F06E-0D7B-434F-8FAB-B6A090668D8A}"/>
                </a:ext>
              </a:extLst>
            </p:cNvPr>
            <p:cNvSpPr txBox="1">
              <a:spLocks noChangeArrowheads="1"/>
            </p:cNvSpPr>
            <p:nvPr/>
          </p:nvSpPr>
          <p:spPr bwMode="auto">
            <a:xfrm>
              <a:off x="5867400" y="4038600"/>
              <a:ext cx="10668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solidFill>
                    <a:schemeClr val="accent1"/>
                  </a:solidFill>
                  <a:latin typeface="+mn-lt"/>
                  <a:cs typeface="Courier New" panose="02070309020205020404" pitchFamily="49" charset="0"/>
                </a:rPr>
                <a:t>ASYNC</a:t>
              </a:r>
            </a:p>
          </p:txBody>
        </p:sp>
        <p:cxnSp>
          <p:nvCxnSpPr>
            <p:cNvPr id="35852" name="Straight Arrow Connector 31">
              <a:extLst>
                <a:ext uri="{FF2B5EF4-FFF2-40B4-BE49-F238E27FC236}">
                  <a16:creationId xmlns="" xmlns:a16="http://schemas.microsoft.com/office/drawing/2014/main" id="{6D0012CA-BD6F-40E7-9C95-2A944CB98EF2}"/>
                </a:ext>
              </a:extLst>
            </p:cNvPr>
            <p:cNvCxnSpPr>
              <a:cxnSpLocks noChangeShapeType="1"/>
            </p:cNvCxnSpPr>
            <p:nvPr/>
          </p:nvCxnSpPr>
          <p:spPr bwMode="auto">
            <a:xfrm>
              <a:off x="1846263" y="2676525"/>
              <a:ext cx="3640137" cy="0"/>
            </a:xfrm>
            <a:prstGeom prst="straightConnector1">
              <a:avLst/>
            </a:prstGeom>
            <a:noFill/>
            <a:ln w="28575" algn="ctr">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35853" name="Group 22">
              <a:extLst>
                <a:ext uri="{FF2B5EF4-FFF2-40B4-BE49-F238E27FC236}">
                  <a16:creationId xmlns="" xmlns:a16="http://schemas.microsoft.com/office/drawing/2014/main" id="{D22A1A38-2B17-4178-B2FB-9343C4448D55}"/>
                </a:ext>
              </a:extLst>
            </p:cNvPr>
            <p:cNvGrpSpPr>
              <a:grpSpLocks/>
            </p:cNvGrpSpPr>
            <p:nvPr/>
          </p:nvGrpSpPr>
          <p:grpSpPr bwMode="auto">
            <a:xfrm>
              <a:off x="6934200" y="4724400"/>
              <a:ext cx="1524534" cy="962025"/>
              <a:chOff x="5867400" y="2133600"/>
              <a:chExt cx="1524145" cy="962080"/>
            </a:xfrm>
          </p:grpSpPr>
          <p:pic>
            <p:nvPicPr>
              <p:cNvPr id="35870" name="Picture 19" descr="iasicon18">
                <a:extLst>
                  <a:ext uri="{FF2B5EF4-FFF2-40B4-BE49-F238E27FC236}">
                    <a16:creationId xmlns="" xmlns:a16="http://schemas.microsoft.com/office/drawing/2014/main" id="{FF7CCEDE-AE92-4471-95E1-691A19691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96000" y="2133600"/>
                <a:ext cx="397702" cy="62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1" name="Picture 17" descr="iasicon10">
                <a:extLst>
                  <a:ext uri="{FF2B5EF4-FFF2-40B4-BE49-F238E27FC236}">
                    <a16:creationId xmlns="" xmlns:a16="http://schemas.microsoft.com/office/drawing/2014/main" id="{7B626F01-7D58-4D37-8BF3-21F4819C66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867400" y="2590800"/>
                <a:ext cx="565634" cy="5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2" name="Text Box 1032">
                <a:extLst>
                  <a:ext uri="{FF2B5EF4-FFF2-40B4-BE49-F238E27FC236}">
                    <a16:creationId xmlns="" xmlns:a16="http://schemas.microsoft.com/office/drawing/2014/main" id="{03E116F6-CD23-403D-8694-06856F969C43}"/>
                  </a:ext>
                </a:extLst>
              </p:cNvPr>
              <p:cNvSpPr txBox="1">
                <a:spLocks noChangeArrowheads="1"/>
              </p:cNvSpPr>
              <p:nvPr/>
            </p:nvSpPr>
            <p:spPr bwMode="auto">
              <a:xfrm>
                <a:off x="6527554" y="2133600"/>
                <a:ext cx="863991" cy="28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Standby</a:t>
                </a:r>
              </a:p>
            </p:txBody>
          </p:sp>
        </p:grpSp>
        <p:grpSp>
          <p:nvGrpSpPr>
            <p:cNvPr id="35854" name="Group 26">
              <a:extLst>
                <a:ext uri="{FF2B5EF4-FFF2-40B4-BE49-F238E27FC236}">
                  <a16:creationId xmlns="" xmlns:a16="http://schemas.microsoft.com/office/drawing/2014/main" id="{45040413-C94A-48DA-802D-DF7C8C4F49AD}"/>
                </a:ext>
              </a:extLst>
            </p:cNvPr>
            <p:cNvGrpSpPr>
              <a:grpSpLocks/>
            </p:cNvGrpSpPr>
            <p:nvPr/>
          </p:nvGrpSpPr>
          <p:grpSpPr bwMode="auto">
            <a:xfrm>
              <a:off x="6858000" y="1676400"/>
              <a:ext cx="1524534" cy="962025"/>
              <a:chOff x="5867400" y="2133600"/>
              <a:chExt cx="1524145" cy="962080"/>
            </a:xfrm>
          </p:grpSpPr>
          <p:pic>
            <p:nvPicPr>
              <p:cNvPr id="35867" name="Picture 19" descr="iasicon18">
                <a:extLst>
                  <a:ext uri="{FF2B5EF4-FFF2-40B4-BE49-F238E27FC236}">
                    <a16:creationId xmlns="" xmlns:a16="http://schemas.microsoft.com/office/drawing/2014/main" id="{18818BAA-7384-4598-BE34-831313239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96000" y="2133600"/>
                <a:ext cx="397702" cy="62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8" name="Picture 17" descr="iasicon10">
                <a:extLst>
                  <a:ext uri="{FF2B5EF4-FFF2-40B4-BE49-F238E27FC236}">
                    <a16:creationId xmlns="" xmlns:a16="http://schemas.microsoft.com/office/drawing/2014/main" id="{E8AB9D37-CD60-426C-88EA-9A3EBFFB4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867400" y="2590800"/>
                <a:ext cx="565634" cy="5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9" name="Text Box 1032">
                <a:extLst>
                  <a:ext uri="{FF2B5EF4-FFF2-40B4-BE49-F238E27FC236}">
                    <a16:creationId xmlns="" xmlns:a16="http://schemas.microsoft.com/office/drawing/2014/main" id="{9B5B6068-8088-4D2B-B750-A5307A1156E6}"/>
                  </a:ext>
                </a:extLst>
              </p:cNvPr>
              <p:cNvSpPr txBox="1">
                <a:spLocks noChangeArrowheads="1"/>
              </p:cNvSpPr>
              <p:nvPr/>
            </p:nvSpPr>
            <p:spPr bwMode="auto">
              <a:xfrm>
                <a:off x="6527554" y="2133600"/>
                <a:ext cx="863991" cy="28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Standby</a:t>
                </a:r>
              </a:p>
            </p:txBody>
          </p:sp>
        </p:grpSp>
        <p:grpSp>
          <p:nvGrpSpPr>
            <p:cNvPr id="35855" name="Group 32">
              <a:extLst>
                <a:ext uri="{FF2B5EF4-FFF2-40B4-BE49-F238E27FC236}">
                  <a16:creationId xmlns="" xmlns:a16="http://schemas.microsoft.com/office/drawing/2014/main" id="{89465973-45D9-4357-A53B-C95E2B9C2FA2}"/>
                </a:ext>
              </a:extLst>
            </p:cNvPr>
            <p:cNvGrpSpPr>
              <a:grpSpLocks/>
            </p:cNvGrpSpPr>
            <p:nvPr/>
          </p:nvGrpSpPr>
          <p:grpSpPr bwMode="auto">
            <a:xfrm>
              <a:off x="7086600" y="3657600"/>
              <a:ext cx="1524534" cy="962025"/>
              <a:chOff x="5867400" y="2133600"/>
              <a:chExt cx="1524145" cy="962080"/>
            </a:xfrm>
          </p:grpSpPr>
          <p:pic>
            <p:nvPicPr>
              <p:cNvPr id="35864" name="Picture 19" descr="iasicon18">
                <a:extLst>
                  <a:ext uri="{FF2B5EF4-FFF2-40B4-BE49-F238E27FC236}">
                    <a16:creationId xmlns="" xmlns:a16="http://schemas.microsoft.com/office/drawing/2014/main" id="{9238D374-6074-40AA-AE80-36DF994F6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96000" y="2133600"/>
                <a:ext cx="397702" cy="62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5" name="Picture 17" descr="iasicon10">
                <a:extLst>
                  <a:ext uri="{FF2B5EF4-FFF2-40B4-BE49-F238E27FC236}">
                    <a16:creationId xmlns="" xmlns:a16="http://schemas.microsoft.com/office/drawing/2014/main" id="{3108E67B-68B2-408D-A3EE-91386605A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867400" y="2590800"/>
                <a:ext cx="565634" cy="5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6" name="Text Box 1032">
                <a:extLst>
                  <a:ext uri="{FF2B5EF4-FFF2-40B4-BE49-F238E27FC236}">
                    <a16:creationId xmlns="" xmlns:a16="http://schemas.microsoft.com/office/drawing/2014/main" id="{E1DC4FF9-1C5F-4239-95F9-4B06B879C864}"/>
                  </a:ext>
                </a:extLst>
              </p:cNvPr>
              <p:cNvSpPr txBox="1">
                <a:spLocks noChangeArrowheads="1"/>
              </p:cNvSpPr>
              <p:nvPr/>
            </p:nvSpPr>
            <p:spPr bwMode="auto">
              <a:xfrm>
                <a:off x="6527554" y="2133600"/>
                <a:ext cx="863991" cy="28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Standby</a:t>
                </a:r>
              </a:p>
            </p:txBody>
          </p:sp>
        </p:grpSp>
        <p:grpSp>
          <p:nvGrpSpPr>
            <p:cNvPr id="35856" name="Group 36">
              <a:extLst>
                <a:ext uri="{FF2B5EF4-FFF2-40B4-BE49-F238E27FC236}">
                  <a16:creationId xmlns="" xmlns:a16="http://schemas.microsoft.com/office/drawing/2014/main" id="{84B7AF9E-3424-4BBF-88F7-558DDD61624C}"/>
                </a:ext>
              </a:extLst>
            </p:cNvPr>
            <p:cNvGrpSpPr>
              <a:grpSpLocks/>
            </p:cNvGrpSpPr>
            <p:nvPr/>
          </p:nvGrpSpPr>
          <p:grpSpPr bwMode="auto">
            <a:xfrm>
              <a:off x="7162800" y="2667000"/>
              <a:ext cx="1524534" cy="962025"/>
              <a:chOff x="5867400" y="2133600"/>
              <a:chExt cx="1524145" cy="962080"/>
            </a:xfrm>
          </p:grpSpPr>
          <p:pic>
            <p:nvPicPr>
              <p:cNvPr id="35861" name="Picture 19" descr="iasicon18">
                <a:extLst>
                  <a:ext uri="{FF2B5EF4-FFF2-40B4-BE49-F238E27FC236}">
                    <a16:creationId xmlns="" xmlns:a16="http://schemas.microsoft.com/office/drawing/2014/main" id="{8913D91C-AD3C-41D0-93AC-2F9F76F91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96000" y="2133600"/>
                <a:ext cx="397702" cy="62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2" name="Picture 17" descr="iasicon10">
                <a:extLst>
                  <a:ext uri="{FF2B5EF4-FFF2-40B4-BE49-F238E27FC236}">
                    <a16:creationId xmlns="" xmlns:a16="http://schemas.microsoft.com/office/drawing/2014/main" id="{405BD08C-8A49-4E61-9849-283B7E85C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867400" y="2590800"/>
                <a:ext cx="565634" cy="5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3" name="Text Box 1032">
                <a:extLst>
                  <a:ext uri="{FF2B5EF4-FFF2-40B4-BE49-F238E27FC236}">
                    <a16:creationId xmlns="" xmlns:a16="http://schemas.microsoft.com/office/drawing/2014/main" id="{FC251A3F-E32D-4DDD-9B7E-334552277395}"/>
                  </a:ext>
                </a:extLst>
              </p:cNvPr>
              <p:cNvSpPr txBox="1">
                <a:spLocks noChangeArrowheads="1"/>
              </p:cNvSpPr>
              <p:nvPr/>
            </p:nvSpPr>
            <p:spPr bwMode="auto">
              <a:xfrm>
                <a:off x="6527554" y="2133600"/>
                <a:ext cx="863991" cy="28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Oracle Sans" panose="020B0503020204020204" pitchFamily="34" charset="0"/>
                    <a:cs typeface="Oracle Sans" panose="020B0503020204020204" pitchFamily="34" charset="0"/>
                  </a:rPr>
                  <a:t>Standby</a:t>
                </a:r>
              </a:p>
            </p:txBody>
          </p:sp>
        </p:grpSp>
        <p:cxnSp>
          <p:nvCxnSpPr>
            <p:cNvPr id="35857" name="Elbow Connector 32">
              <a:extLst>
                <a:ext uri="{FF2B5EF4-FFF2-40B4-BE49-F238E27FC236}">
                  <a16:creationId xmlns="" xmlns:a16="http://schemas.microsoft.com/office/drawing/2014/main" id="{1970E15D-945F-4809-925A-3CE747D26862}"/>
                </a:ext>
              </a:extLst>
            </p:cNvPr>
            <p:cNvCxnSpPr>
              <a:cxnSpLocks noChangeShapeType="1"/>
            </p:cNvCxnSpPr>
            <p:nvPr/>
          </p:nvCxnSpPr>
          <p:spPr bwMode="auto">
            <a:xfrm flipV="1">
              <a:off x="5884863" y="1991319"/>
              <a:ext cx="1201795" cy="686000"/>
            </a:xfrm>
            <a:prstGeom prst="bentConnector3">
              <a:avLst>
                <a:gd name="adj1" fmla="val 50000"/>
              </a:avLst>
            </a:prstGeom>
            <a:noFill/>
            <a:ln w="28575" algn="ctr">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cxnSp>
        <p:cxnSp>
          <p:nvCxnSpPr>
            <p:cNvPr id="35858" name="Straight Arrow Connector 34">
              <a:extLst>
                <a:ext uri="{FF2B5EF4-FFF2-40B4-BE49-F238E27FC236}">
                  <a16:creationId xmlns="" xmlns:a16="http://schemas.microsoft.com/office/drawing/2014/main" id="{D37FD690-0189-459E-B5D0-07424F89EB99}"/>
                </a:ext>
              </a:extLst>
            </p:cNvPr>
            <p:cNvCxnSpPr>
              <a:cxnSpLocks noChangeShapeType="1"/>
            </p:cNvCxnSpPr>
            <p:nvPr/>
          </p:nvCxnSpPr>
          <p:spPr bwMode="auto">
            <a:xfrm>
              <a:off x="5867400" y="2819400"/>
              <a:ext cx="1447800" cy="0"/>
            </a:xfrm>
            <a:prstGeom prst="straightConnector1">
              <a:avLst/>
            </a:prstGeom>
            <a:noFill/>
            <a:ln w="28575" algn="ctr">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cxnSp>
        <p:cxnSp>
          <p:nvCxnSpPr>
            <p:cNvPr id="35859" name="Elbow Connector 36">
              <a:extLst>
                <a:ext uri="{FF2B5EF4-FFF2-40B4-BE49-F238E27FC236}">
                  <a16:creationId xmlns="" xmlns:a16="http://schemas.microsoft.com/office/drawing/2014/main" id="{0BD62418-B1B9-4C48-8AA5-12319B4B245E}"/>
                </a:ext>
              </a:extLst>
            </p:cNvPr>
            <p:cNvCxnSpPr>
              <a:cxnSpLocks noChangeShapeType="1"/>
            </p:cNvCxnSpPr>
            <p:nvPr/>
          </p:nvCxnSpPr>
          <p:spPr bwMode="auto">
            <a:xfrm>
              <a:off x="5867400" y="2895600"/>
              <a:ext cx="1371600" cy="990600"/>
            </a:xfrm>
            <a:prstGeom prst="bentConnector3">
              <a:avLst>
                <a:gd name="adj1" fmla="val 44241"/>
              </a:avLst>
            </a:prstGeom>
            <a:noFill/>
            <a:ln w="28575" algn="ctr">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cxnSp>
        <p:cxnSp>
          <p:nvCxnSpPr>
            <p:cNvPr id="35860" name="Shape 41">
              <a:extLst>
                <a:ext uri="{FF2B5EF4-FFF2-40B4-BE49-F238E27FC236}">
                  <a16:creationId xmlns="" xmlns:a16="http://schemas.microsoft.com/office/drawing/2014/main" id="{BB0AF6B9-1922-4A1B-8E4B-08EA757DCBC0}"/>
                </a:ext>
              </a:extLst>
            </p:cNvPr>
            <p:cNvCxnSpPr>
              <a:cxnSpLocks noChangeShapeType="1"/>
            </p:cNvCxnSpPr>
            <p:nvPr/>
          </p:nvCxnSpPr>
          <p:spPr bwMode="auto">
            <a:xfrm rot="16200000" flipH="1">
              <a:off x="5481370" y="3357830"/>
              <a:ext cx="2067519" cy="1295458"/>
            </a:xfrm>
            <a:prstGeom prst="bentConnector2">
              <a:avLst/>
            </a:prstGeom>
            <a:noFill/>
            <a:ln w="28575" algn="ctr">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3092711477"/>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0">
            <a:extLst>
              <a:ext uri="{FF2B5EF4-FFF2-40B4-BE49-F238E27FC236}">
                <a16:creationId xmlns="" xmlns:a16="http://schemas.microsoft.com/office/drawing/2014/main" id="{0C4AAA9A-AAC7-4327-B139-DCE7BFF0F10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Real-Time Cascade</a:t>
            </a:r>
          </a:p>
        </p:txBody>
      </p:sp>
      <p:sp>
        <p:nvSpPr>
          <p:cNvPr id="36867" name="Rectangle 31">
            <a:extLst>
              <a:ext uri="{FF2B5EF4-FFF2-40B4-BE49-F238E27FC236}">
                <a16:creationId xmlns="" xmlns:a16="http://schemas.microsoft.com/office/drawing/2014/main" id="{76C4A55F-1611-41C5-946C-60206105A882}"/>
              </a:ext>
            </a:extLst>
          </p:cNvPr>
          <p:cNvSpPr>
            <a:spLocks noGrp="1" noChangeArrowheads="1"/>
          </p:cNvSpPr>
          <p:nvPr>
            <p:ph type="body" idx="1"/>
          </p:nvPr>
        </p:nvSpPr>
        <p:spPr>
          <a:xfrm>
            <a:off x="933451" y="2272710"/>
            <a:ext cx="16421100" cy="44044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Traditional cascaded standby database</a:t>
            </a:r>
          </a:p>
          <a:p>
            <a:pPr lvl="2">
              <a:spcBef>
                <a:spcPts val="1200"/>
              </a:spcBef>
            </a:pPr>
            <a:r>
              <a:rPr lang="en-US" altLang="en-US" dirty="0">
                <a:latin typeface="Oracle Sans" panose="020B0503020204020204" pitchFamily="34" charset="0"/>
                <a:cs typeface="Oracle Sans" panose="020B0503020204020204" pitchFamily="34" charset="0"/>
              </a:rPr>
              <a:t>Primary redo is shipped to Standby 1 and then forwarded to Standby 2.</a:t>
            </a:r>
          </a:p>
          <a:p>
            <a:pPr lvl="2">
              <a:spcBef>
                <a:spcPts val="1200"/>
              </a:spcBef>
            </a:pPr>
            <a:r>
              <a:rPr lang="en-US" altLang="en-US" dirty="0">
                <a:latin typeface="Oracle Sans" panose="020B0503020204020204" pitchFamily="34" charset="0"/>
                <a:cs typeface="Oracle Sans" panose="020B0503020204020204" pitchFamily="34" charset="0"/>
              </a:rPr>
              <a:t>The redo is forwarded at the log switch, making Standby 2 always in the past of Standby 1. </a:t>
            </a:r>
          </a:p>
          <a:p>
            <a:pPr lvl="1">
              <a:spcBef>
                <a:spcPts val="1200"/>
              </a:spcBef>
            </a:pPr>
            <a:r>
              <a:rPr lang="en-US" altLang="en-US" dirty="0">
                <a:latin typeface="Oracle Sans" panose="020B0503020204020204" pitchFamily="34" charset="0"/>
                <a:cs typeface="Oracle Sans" panose="020B0503020204020204" pitchFamily="34" charset="0"/>
              </a:rPr>
              <a:t>Real-time cascade, new for Data Guard 12</a:t>
            </a:r>
            <a:r>
              <a:rPr lang="en-US" altLang="en-US" i="1" dirty="0">
                <a:latin typeface="Oracle Sans" panose="020B0503020204020204" pitchFamily="34" charset="0"/>
                <a:cs typeface="Oracle Sans" panose="020B0503020204020204" pitchFamily="34" charset="0"/>
              </a:rPr>
              <a:t>c</a:t>
            </a:r>
          </a:p>
          <a:p>
            <a:pPr lvl="2">
              <a:spcBef>
                <a:spcPts val="1200"/>
              </a:spcBef>
            </a:pPr>
            <a:r>
              <a:rPr lang="en-US" altLang="en-US" dirty="0">
                <a:latin typeface="Oracle Sans" panose="020B0503020204020204" pitchFamily="34" charset="0"/>
                <a:cs typeface="Oracle Sans" panose="020B0503020204020204" pitchFamily="34" charset="0"/>
              </a:rPr>
              <a:t>Standby 1 forwards the redo to Standby 2 in real time, as it is received.</a:t>
            </a:r>
          </a:p>
          <a:p>
            <a:pPr lvl="2">
              <a:spcBef>
                <a:spcPts val="1200"/>
              </a:spcBef>
            </a:pPr>
            <a:r>
              <a:rPr lang="en-US" altLang="en-US" dirty="0">
                <a:latin typeface="Oracle Sans" panose="020B0503020204020204" pitchFamily="34" charset="0"/>
                <a:cs typeface="Oracle Sans" panose="020B0503020204020204" pitchFamily="34" charset="0"/>
              </a:rPr>
              <a:t>There is no propagation delay of Standby 2 waiting for a primary log switch.</a:t>
            </a:r>
          </a:p>
        </p:txBody>
      </p:sp>
      <p:grpSp>
        <p:nvGrpSpPr>
          <p:cNvPr id="2" name="Group 1"/>
          <p:cNvGrpSpPr/>
          <p:nvPr/>
        </p:nvGrpSpPr>
        <p:grpSpPr>
          <a:xfrm>
            <a:off x="3377803" y="6960513"/>
            <a:ext cx="11532395" cy="1916787"/>
            <a:chOff x="3543301" y="6400800"/>
            <a:chExt cx="11532395" cy="1916787"/>
          </a:xfrm>
        </p:grpSpPr>
        <p:pic>
          <p:nvPicPr>
            <p:cNvPr id="36868" name="Picture 19" descr="iasicon18">
              <a:extLst>
                <a:ext uri="{FF2B5EF4-FFF2-40B4-BE49-F238E27FC236}">
                  <a16:creationId xmlns="" xmlns:a16="http://schemas.microsoft.com/office/drawing/2014/main" id="{7D627BB9-9344-435E-ACAA-269C1702D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29101" y="64008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17" descr="iasicon10">
              <a:extLst>
                <a:ext uri="{FF2B5EF4-FFF2-40B4-BE49-F238E27FC236}">
                  <a16:creationId xmlns="" xmlns:a16="http://schemas.microsoft.com/office/drawing/2014/main" id="{6D86CAD3-FFFF-43D8-814F-00BAC153B8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86200" y="70866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9" descr="iasicon18">
              <a:extLst>
                <a:ext uri="{FF2B5EF4-FFF2-40B4-BE49-F238E27FC236}">
                  <a16:creationId xmlns="" xmlns:a16="http://schemas.microsoft.com/office/drawing/2014/main" id="{D53D5368-A8EA-4E24-8385-649249D86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01101" y="64008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7" descr="iasicon10">
              <a:extLst>
                <a:ext uri="{FF2B5EF4-FFF2-40B4-BE49-F238E27FC236}">
                  <a16:creationId xmlns="" xmlns:a16="http://schemas.microsoft.com/office/drawing/2014/main" id="{8F66CC90-08E8-4823-B399-E9C60D0B7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58200" y="70866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9" descr="iasicon18">
              <a:extLst>
                <a:ext uri="{FF2B5EF4-FFF2-40B4-BE49-F238E27FC236}">
                  <a16:creationId xmlns="" xmlns:a16="http://schemas.microsoft.com/office/drawing/2014/main" id="{C429DA76-B6D7-4BEA-BD7A-8CF3C04AE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830301" y="64008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17" descr="iasicon10">
              <a:extLst>
                <a:ext uri="{FF2B5EF4-FFF2-40B4-BE49-F238E27FC236}">
                  <a16:creationId xmlns="" xmlns:a16="http://schemas.microsoft.com/office/drawing/2014/main" id="{F1DBF9DC-C924-4AC0-989D-1764A66A1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487400" y="70866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1032">
              <a:extLst>
                <a:ext uri="{FF2B5EF4-FFF2-40B4-BE49-F238E27FC236}">
                  <a16:creationId xmlns="" xmlns:a16="http://schemas.microsoft.com/office/drawing/2014/main" id="{B51CD915-BEED-4021-8B81-23618A6DE729}"/>
                </a:ext>
              </a:extLst>
            </p:cNvPr>
            <p:cNvSpPr txBox="1">
              <a:spLocks noChangeArrowheads="1"/>
            </p:cNvSpPr>
            <p:nvPr/>
          </p:nvSpPr>
          <p:spPr bwMode="auto">
            <a:xfrm>
              <a:off x="3543301" y="7886700"/>
              <a:ext cx="15668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p>
          </p:txBody>
        </p:sp>
        <p:sp>
          <p:nvSpPr>
            <p:cNvPr id="36875" name="Text Box 1032">
              <a:extLst>
                <a:ext uri="{FF2B5EF4-FFF2-40B4-BE49-F238E27FC236}">
                  <a16:creationId xmlns="" xmlns:a16="http://schemas.microsoft.com/office/drawing/2014/main" id="{933ABCE5-A508-47B4-83D7-E2960C50DA7E}"/>
                </a:ext>
              </a:extLst>
            </p:cNvPr>
            <p:cNvSpPr txBox="1">
              <a:spLocks noChangeArrowheads="1"/>
            </p:cNvSpPr>
            <p:nvPr/>
          </p:nvSpPr>
          <p:spPr bwMode="auto">
            <a:xfrm>
              <a:off x="8115301" y="7886700"/>
              <a:ext cx="19311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 1</a:t>
              </a:r>
            </a:p>
          </p:txBody>
        </p:sp>
        <p:sp>
          <p:nvSpPr>
            <p:cNvPr id="36876" name="Text Box 1032">
              <a:extLst>
                <a:ext uri="{FF2B5EF4-FFF2-40B4-BE49-F238E27FC236}">
                  <a16:creationId xmlns="" xmlns:a16="http://schemas.microsoft.com/office/drawing/2014/main" id="{455E22E0-C45F-4A0B-8CDD-E7159A425261}"/>
                </a:ext>
              </a:extLst>
            </p:cNvPr>
            <p:cNvSpPr txBox="1">
              <a:spLocks noChangeArrowheads="1"/>
            </p:cNvSpPr>
            <p:nvPr/>
          </p:nvSpPr>
          <p:spPr bwMode="auto">
            <a:xfrm>
              <a:off x="13144501" y="7886700"/>
              <a:ext cx="193119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 2</a:t>
              </a:r>
            </a:p>
          </p:txBody>
        </p:sp>
        <p:sp>
          <p:nvSpPr>
            <p:cNvPr id="36877" name="Line 53">
              <a:extLst>
                <a:ext uri="{FF2B5EF4-FFF2-40B4-BE49-F238E27FC236}">
                  <a16:creationId xmlns="" xmlns:a16="http://schemas.microsoft.com/office/drawing/2014/main" id="{934A3B86-3D68-4386-A3CF-1005DD109505}"/>
                </a:ext>
              </a:extLst>
            </p:cNvPr>
            <p:cNvSpPr>
              <a:spLocks noChangeShapeType="1"/>
            </p:cNvSpPr>
            <p:nvPr/>
          </p:nvSpPr>
          <p:spPr bwMode="auto">
            <a:xfrm>
              <a:off x="4800600" y="6972300"/>
              <a:ext cx="38862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6878" name="Line 53">
              <a:extLst>
                <a:ext uri="{FF2B5EF4-FFF2-40B4-BE49-F238E27FC236}">
                  <a16:creationId xmlns="" xmlns:a16="http://schemas.microsoft.com/office/drawing/2014/main" id="{AD7DE3F1-4339-4D1F-82A0-183E784885D1}"/>
                </a:ext>
              </a:extLst>
            </p:cNvPr>
            <p:cNvSpPr>
              <a:spLocks noChangeShapeType="1"/>
            </p:cNvSpPr>
            <p:nvPr/>
          </p:nvSpPr>
          <p:spPr bwMode="auto">
            <a:xfrm>
              <a:off x="9486900" y="6972300"/>
              <a:ext cx="41148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6879" name="Text Box 1032">
              <a:extLst>
                <a:ext uri="{FF2B5EF4-FFF2-40B4-BE49-F238E27FC236}">
                  <a16:creationId xmlns="" xmlns:a16="http://schemas.microsoft.com/office/drawing/2014/main" id="{CF16FAEA-5418-4F6E-B9E9-CFDB0F9AA529}"/>
                </a:ext>
              </a:extLst>
            </p:cNvPr>
            <p:cNvSpPr txBox="1">
              <a:spLocks noChangeArrowheads="1"/>
            </p:cNvSpPr>
            <p:nvPr/>
          </p:nvSpPr>
          <p:spPr bwMode="auto">
            <a:xfrm>
              <a:off x="5486400" y="6515100"/>
              <a:ext cx="26765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SYNC or ASYNC</a:t>
              </a:r>
            </a:p>
          </p:txBody>
        </p:sp>
        <p:sp>
          <p:nvSpPr>
            <p:cNvPr id="36880" name="Text Box 1032">
              <a:extLst>
                <a:ext uri="{FF2B5EF4-FFF2-40B4-BE49-F238E27FC236}">
                  <a16:creationId xmlns="" xmlns:a16="http://schemas.microsoft.com/office/drawing/2014/main" id="{62615121-F064-44AD-8A33-6B44B3366942}"/>
                </a:ext>
              </a:extLst>
            </p:cNvPr>
            <p:cNvSpPr txBox="1">
              <a:spLocks noChangeArrowheads="1"/>
            </p:cNvSpPr>
            <p:nvPr/>
          </p:nvSpPr>
          <p:spPr bwMode="auto">
            <a:xfrm>
              <a:off x="10856120" y="6515100"/>
              <a:ext cx="1309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ASYNC</a:t>
              </a:r>
            </a:p>
          </p:txBody>
        </p:sp>
      </p:grpSp>
    </p:spTree>
    <p:custDataLst>
      <p:tags r:id="rId1"/>
    </p:custDataLst>
    <p:extLst>
      <p:ext uri="{BB962C8B-B14F-4D97-AF65-F5344CB8AC3E}">
        <p14:creationId xmlns:p14="http://schemas.microsoft.com/office/powerpoint/2010/main" val="337592670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2">
            <a:extLst>
              <a:ext uri="{FF2B5EF4-FFF2-40B4-BE49-F238E27FC236}">
                <a16:creationId xmlns="" xmlns:a16="http://schemas.microsoft.com/office/drawing/2014/main" id="{055B7FFD-A2F6-4600-BEF0-29EC4E18339C}"/>
              </a:ext>
            </a:extLst>
          </p:cNvPr>
          <p:cNvSpPr>
            <a:spLocks noChangeShapeType="1"/>
          </p:cNvSpPr>
          <p:nvPr/>
        </p:nvSpPr>
        <p:spPr bwMode="blackWhite">
          <a:xfrm flipV="1">
            <a:off x="3771900" y="6172200"/>
            <a:ext cx="10744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000000"/>
                </a:solidFill>
                <a:round/>
                <a:headEnd type="none" w="sm" len="sm"/>
                <a:tailEnd type="none" w="sm" len="sm"/>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8435" name="Rectangle 6">
            <a:extLst>
              <a:ext uri="{FF2B5EF4-FFF2-40B4-BE49-F238E27FC236}">
                <a16:creationId xmlns="" xmlns:a16="http://schemas.microsoft.com/office/drawing/2014/main" id="{08CAEF2A-70B9-4DD1-88E2-135E6AAF744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Data Protection Modes</a:t>
            </a:r>
          </a:p>
        </p:txBody>
      </p:sp>
      <p:sp>
        <p:nvSpPr>
          <p:cNvPr id="18436" name="Rectangle 7">
            <a:extLst>
              <a:ext uri="{FF2B5EF4-FFF2-40B4-BE49-F238E27FC236}">
                <a16:creationId xmlns="" xmlns:a16="http://schemas.microsoft.com/office/drawing/2014/main" id="{B97AA9CE-7FF6-46AF-8156-75C31AED10D1}"/>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Select the mode to balance cost, availability, performance, and data protection:</a:t>
            </a:r>
          </a:p>
          <a:p>
            <a:pPr lvl="1">
              <a:spcBef>
                <a:spcPts val="1200"/>
              </a:spcBef>
            </a:pPr>
            <a:r>
              <a:rPr lang="en-US" altLang="en-US" dirty="0">
                <a:latin typeface="Oracle Sans" panose="020B0503020204020204" pitchFamily="34" charset="0"/>
                <a:cs typeface="Oracle Sans" panose="020B0503020204020204" pitchFamily="34" charset="0"/>
              </a:rPr>
              <a:t>Maximum protection</a:t>
            </a:r>
          </a:p>
          <a:p>
            <a:pPr lvl="1">
              <a:spcBef>
                <a:spcPts val="1200"/>
              </a:spcBef>
            </a:pPr>
            <a:r>
              <a:rPr lang="en-US" altLang="en-US" dirty="0">
                <a:latin typeface="Oracle Sans" panose="020B0503020204020204" pitchFamily="34" charset="0"/>
                <a:cs typeface="Oracle Sans" panose="020B0503020204020204" pitchFamily="34" charset="0"/>
              </a:rPr>
              <a:t>Maximum availability</a:t>
            </a:r>
          </a:p>
          <a:p>
            <a:pPr lvl="1">
              <a:spcBef>
                <a:spcPts val="1200"/>
              </a:spcBef>
            </a:pPr>
            <a:r>
              <a:rPr lang="en-US" altLang="en-US" dirty="0">
                <a:latin typeface="Oracle Sans" panose="020B0503020204020204" pitchFamily="34" charset="0"/>
                <a:cs typeface="Oracle Sans" panose="020B0503020204020204" pitchFamily="34" charset="0"/>
              </a:rPr>
              <a:t>Maximum performance</a:t>
            </a:r>
          </a:p>
        </p:txBody>
      </p:sp>
      <p:pic>
        <p:nvPicPr>
          <p:cNvPr id="18437" name="Picture 5" descr="Concept: Toll, Permissions, Security">
            <a:extLst>
              <a:ext uri="{FF2B5EF4-FFF2-40B4-BE49-F238E27FC236}">
                <a16:creationId xmlns="" xmlns:a16="http://schemas.microsoft.com/office/drawing/2014/main" id="{D3237757-34E7-419E-9F76-86710A821B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792200" y="5753100"/>
            <a:ext cx="3160176"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61567236"/>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0">
            <a:extLst>
              <a:ext uri="{FF2B5EF4-FFF2-40B4-BE49-F238E27FC236}">
                <a16:creationId xmlns="" xmlns:a16="http://schemas.microsoft.com/office/drawing/2014/main" id="{1E2C484C-DDB4-429F-BA44-C988AF2C02F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Traditional Multi-Standby Database Architecture</a:t>
            </a:r>
          </a:p>
        </p:txBody>
      </p:sp>
      <p:sp>
        <p:nvSpPr>
          <p:cNvPr id="37891" name="Rectangle 31">
            <a:extLst>
              <a:ext uri="{FF2B5EF4-FFF2-40B4-BE49-F238E27FC236}">
                <a16:creationId xmlns="" xmlns:a16="http://schemas.microsoft.com/office/drawing/2014/main" id="{FD5E5AA9-7D12-42BE-9163-3C2856E93565}"/>
              </a:ext>
            </a:extLst>
          </p:cNvPr>
          <p:cNvSpPr>
            <a:spLocks noGrp="1" noChangeArrowheads="1"/>
          </p:cNvSpPr>
          <p:nvPr>
            <p:ph type="body" idx="1"/>
          </p:nvPr>
        </p:nvSpPr>
        <p:spPr>
          <a:xfrm>
            <a:off x="933451" y="2272710"/>
            <a:ext cx="16421100" cy="519263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Multiple standby database configurations, the gold standard of WAN zero-data-loss architectures, consist of:</a:t>
            </a:r>
          </a:p>
          <a:p>
            <a:pPr lvl="1">
              <a:spcBef>
                <a:spcPts val="1200"/>
              </a:spcBef>
            </a:pPr>
            <a:r>
              <a:rPr lang="en-US" altLang="en-US" dirty="0">
                <a:latin typeface="Oracle Sans" panose="020B0503020204020204" pitchFamily="34" charset="0"/>
                <a:cs typeface="Oracle Sans" panose="020B0503020204020204" pitchFamily="34" charset="0"/>
              </a:rPr>
              <a:t>A local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standby database for zero-data-loss protection</a:t>
            </a:r>
          </a:p>
          <a:p>
            <a:pPr lvl="2">
              <a:spcBef>
                <a:spcPts val="1200"/>
              </a:spcBef>
            </a:pPr>
            <a:r>
              <a:rPr lang="en-US" altLang="en-US" dirty="0">
                <a:latin typeface="Oracle Sans" panose="020B0503020204020204" pitchFamily="34" charset="0"/>
                <a:cs typeface="Oracle Sans" panose="020B0503020204020204" pitchFamily="34" charset="0"/>
              </a:rPr>
              <a:t>Fast, local HA failover with zero data loss</a:t>
            </a:r>
          </a:p>
          <a:p>
            <a:pPr lvl="2">
              <a:spcBef>
                <a:spcPts val="1200"/>
              </a:spcBef>
            </a:pPr>
            <a:r>
              <a:rPr lang="en-US" altLang="en-US" dirty="0">
                <a:latin typeface="Oracle Sans" panose="020B0503020204020204" pitchFamily="34" charset="0"/>
                <a:cs typeface="Oracle Sans" panose="020B0503020204020204" pitchFamily="34" charset="0"/>
              </a:rPr>
              <a:t>Offload RMAN backups, read-only workload, data extracts </a:t>
            </a:r>
          </a:p>
          <a:p>
            <a:pPr lvl="2">
              <a:spcBef>
                <a:spcPts val="1200"/>
              </a:spcBef>
            </a:pPr>
            <a:r>
              <a:rPr lang="en-US" altLang="en-US" dirty="0">
                <a:latin typeface="Oracle Sans" panose="020B0503020204020204" pitchFamily="34" charset="0"/>
                <a:cs typeface="Oracle Sans" panose="020B0503020204020204" pitchFamily="34" charset="0"/>
              </a:rPr>
              <a:t>Real Application Testing using Data Guard Snapshot Standby</a:t>
            </a:r>
          </a:p>
          <a:p>
            <a:pPr lvl="2">
              <a:spcBef>
                <a:spcPts val="1200"/>
              </a:spcBef>
            </a:pPr>
            <a:r>
              <a:rPr lang="en-US" altLang="en-US" dirty="0">
                <a:latin typeface="Oracle Sans" panose="020B0503020204020204" pitchFamily="34" charset="0"/>
                <a:cs typeface="Oracle Sans" panose="020B0503020204020204" pitchFamily="34" charset="0"/>
              </a:rPr>
              <a:t>Database rolling maintenance and standby-first patching</a:t>
            </a:r>
          </a:p>
          <a:p>
            <a:pPr lvl="1">
              <a:spcBef>
                <a:spcPts val="1200"/>
              </a:spcBef>
            </a:pPr>
            <a:r>
              <a:rPr lang="en-US" altLang="en-US" dirty="0">
                <a:latin typeface="Oracle Sans" panose="020B0503020204020204" pitchFamily="34" charset="0"/>
                <a:cs typeface="Oracle Sans" panose="020B0503020204020204" pitchFamily="34" charset="0"/>
              </a:rPr>
              <a:t>A remote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standby database for geo-protection</a:t>
            </a:r>
          </a:p>
        </p:txBody>
      </p:sp>
      <p:grpSp>
        <p:nvGrpSpPr>
          <p:cNvPr id="2" name="Group 1"/>
          <p:cNvGrpSpPr/>
          <p:nvPr/>
        </p:nvGrpSpPr>
        <p:grpSpPr>
          <a:xfrm>
            <a:off x="2939604" y="7684413"/>
            <a:ext cx="12408794" cy="1954887"/>
            <a:chOff x="2526406" y="6896100"/>
            <a:chExt cx="12408794" cy="1954887"/>
          </a:xfrm>
        </p:grpSpPr>
        <p:pic>
          <p:nvPicPr>
            <p:cNvPr id="37892" name="Picture 19" descr="iasicon18">
              <a:extLst>
                <a:ext uri="{FF2B5EF4-FFF2-40B4-BE49-F238E27FC236}">
                  <a16:creationId xmlns="" xmlns:a16="http://schemas.microsoft.com/office/drawing/2014/main" id="{569FC450-2E51-4C22-87F5-A1452765E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10000" y="68961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7" descr="iasicon10">
              <a:extLst>
                <a:ext uri="{FF2B5EF4-FFF2-40B4-BE49-F238E27FC236}">
                  <a16:creationId xmlns="" xmlns:a16="http://schemas.microsoft.com/office/drawing/2014/main" id="{673845ED-CBDF-4399-879A-F29BED292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467099" y="75819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19" descr="iasicon18">
              <a:extLst>
                <a:ext uri="{FF2B5EF4-FFF2-40B4-BE49-F238E27FC236}">
                  <a16:creationId xmlns="" xmlns:a16="http://schemas.microsoft.com/office/drawing/2014/main" id="{BB762EA2-0C7C-4549-B26F-C11C101BE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753100" y="68961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7" descr="iasicon10">
              <a:extLst>
                <a:ext uri="{FF2B5EF4-FFF2-40B4-BE49-F238E27FC236}">
                  <a16:creationId xmlns="" xmlns:a16="http://schemas.microsoft.com/office/drawing/2014/main" id="{9DE8BFF9-6BB1-4D33-97C8-0A36A9A31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10199" y="75819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9" descr="iasicon18">
              <a:extLst>
                <a:ext uri="{FF2B5EF4-FFF2-40B4-BE49-F238E27FC236}">
                  <a16:creationId xmlns="" xmlns:a16="http://schemas.microsoft.com/office/drawing/2014/main" id="{E6FBB517-32C7-4279-9152-6B18DDC47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411200" y="68961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7" descr="iasicon10">
              <a:extLst>
                <a:ext uri="{FF2B5EF4-FFF2-40B4-BE49-F238E27FC236}">
                  <a16:creationId xmlns="" xmlns:a16="http://schemas.microsoft.com/office/drawing/2014/main" id="{29517F06-E507-4E6F-92A0-53E1B5B30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068299" y="75819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Text Box 1032">
              <a:extLst>
                <a:ext uri="{FF2B5EF4-FFF2-40B4-BE49-F238E27FC236}">
                  <a16:creationId xmlns="" xmlns:a16="http://schemas.microsoft.com/office/drawing/2014/main" id="{EC2CE3FD-A927-4EC0-8A58-C4141C262EFA}"/>
                </a:ext>
              </a:extLst>
            </p:cNvPr>
            <p:cNvSpPr txBox="1">
              <a:spLocks noChangeArrowheads="1"/>
            </p:cNvSpPr>
            <p:nvPr/>
          </p:nvSpPr>
          <p:spPr bwMode="auto">
            <a:xfrm>
              <a:off x="5177168" y="8420100"/>
              <a:ext cx="1435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p>
          </p:txBody>
        </p:sp>
        <p:sp>
          <p:nvSpPr>
            <p:cNvPr id="37899" name="Text Box 1032">
              <a:extLst>
                <a:ext uri="{FF2B5EF4-FFF2-40B4-BE49-F238E27FC236}">
                  <a16:creationId xmlns="" xmlns:a16="http://schemas.microsoft.com/office/drawing/2014/main" id="{F0DBF751-2841-480E-A63F-266BFDFCE66D}"/>
                </a:ext>
              </a:extLst>
            </p:cNvPr>
            <p:cNvSpPr txBox="1">
              <a:spLocks noChangeArrowheads="1"/>
            </p:cNvSpPr>
            <p:nvPr/>
          </p:nvSpPr>
          <p:spPr bwMode="auto">
            <a:xfrm>
              <a:off x="2526406" y="8420100"/>
              <a:ext cx="26408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Local Standby</a:t>
              </a:r>
            </a:p>
          </p:txBody>
        </p:sp>
        <p:sp>
          <p:nvSpPr>
            <p:cNvPr id="37900" name="Text Box 1032">
              <a:extLst>
                <a:ext uri="{FF2B5EF4-FFF2-40B4-BE49-F238E27FC236}">
                  <a16:creationId xmlns="" xmlns:a16="http://schemas.microsoft.com/office/drawing/2014/main" id="{9989572A-7F24-4A1B-9EAD-14F4316456DB}"/>
                </a:ext>
              </a:extLst>
            </p:cNvPr>
            <p:cNvSpPr txBox="1">
              <a:spLocks noChangeArrowheads="1"/>
            </p:cNvSpPr>
            <p:nvPr/>
          </p:nvSpPr>
          <p:spPr bwMode="auto">
            <a:xfrm>
              <a:off x="12356206" y="8420100"/>
              <a:ext cx="2578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Remote Standby</a:t>
              </a:r>
            </a:p>
          </p:txBody>
        </p:sp>
        <p:sp>
          <p:nvSpPr>
            <p:cNvPr id="37901" name="Line 53">
              <a:extLst>
                <a:ext uri="{FF2B5EF4-FFF2-40B4-BE49-F238E27FC236}">
                  <a16:creationId xmlns="" xmlns:a16="http://schemas.microsoft.com/office/drawing/2014/main" id="{2272CD1A-6B23-4D0E-A5F7-6B6AE016AD70}"/>
                </a:ext>
              </a:extLst>
            </p:cNvPr>
            <p:cNvSpPr>
              <a:spLocks noChangeShapeType="1"/>
            </p:cNvSpPr>
            <p:nvPr/>
          </p:nvSpPr>
          <p:spPr bwMode="auto">
            <a:xfrm flipH="1">
              <a:off x="4381499" y="7467600"/>
              <a:ext cx="12573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7902" name="Line 53">
              <a:extLst>
                <a:ext uri="{FF2B5EF4-FFF2-40B4-BE49-F238E27FC236}">
                  <a16:creationId xmlns="" xmlns:a16="http://schemas.microsoft.com/office/drawing/2014/main" id="{D8648154-7B83-48B3-8E40-697708DD707A}"/>
                </a:ext>
              </a:extLst>
            </p:cNvPr>
            <p:cNvSpPr>
              <a:spLocks noChangeShapeType="1"/>
            </p:cNvSpPr>
            <p:nvPr/>
          </p:nvSpPr>
          <p:spPr bwMode="auto">
            <a:xfrm>
              <a:off x="6438899" y="7467600"/>
              <a:ext cx="67437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7903" name="Text Box 1032">
              <a:extLst>
                <a:ext uri="{FF2B5EF4-FFF2-40B4-BE49-F238E27FC236}">
                  <a16:creationId xmlns="" xmlns:a16="http://schemas.microsoft.com/office/drawing/2014/main" id="{22F4050A-8E5C-442C-A5B4-3D03AB360568}"/>
                </a:ext>
              </a:extLst>
            </p:cNvPr>
            <p:cNvSpPr txBox="1">
              <a:spLocks noChangeArrowheads="1"/>
            </p:cNvSpPr>
            <p:nvPr/>
          </p:nvSpPr>
          <p:spPr bwMode="auto">
            <a:xfrm>
              <a:off x="4495799" y="7010400"/>
              <a:ext cx="1007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SYNC</a:t>
              </a:r>
            </a:p>
          </p:txBody>
        </p:sp>
        <p:sp>
          <p:nvSpPr>
            <p:cNvPr id="37904" name="Text Box 1032">
              <a:extLst>
                <a:ext uri="{FF2B5EF4-FFF2-40B4-BE49-F238E27FC236}">
                  <a16:creationId xmlns="" xmlns:a16="http://schemas.microsoft.com/office/drawing/2014/main" id="{1F6C34C0-1A2C-45CB-8F91-A95F3F5F2537}"/>
                </a:ext>
              </a:extLst>
            </p:cNvPr>
            <p:cNvSpPr txBox="1">
              <a:spLocks noChangeArrowheads="1"/>
            </p:cNvSpPr>
            <p:nvPr/>
          </p:nvSpPr>
          <p:spPr bwMode="auto">
            <a:xfrm>
              <a:off x="8686800" y="7010400"/>
              <a:ext cx="14432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ASYNC</a:t>
              </a:r>
            </a:p>
          </p:txBody>
        </p:sp>
        <p:sp>
          <p:nvSpPr>
            <p:cNvPr id="37905" name="Text Box 1032">
              <a:extLst>
                <a:ext uri="{FF2B5EF4-FFF2-40B4-BE49-F238E27FC236}">
                  <a16:creationId xmlns="" xmlns:a16="http://schemas.microsoft.com/office/drawing/2014/main" id="{24465391-E5B6-4C2B-91F0-4D26F806867C}"/>
                </a:ext>
              </a:extLst>
            </p:cNvPr>
            <p:cNvSpPr txBox="1">
              <a:spLocks noChangeArrowheads="1"/>
            </p:cNvSpPr>
            <p:nvPr/>
          </p:nvSpPr>
          <p:spPr bwMode="auto">
            <a:xfrm>
              <a:off x="7058023" y="7696200"/>
              <a:ext cx="4981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solidFill>
                    <a:schemeClr val="accent1"/>
                  </a:solidFill>
                  <a:latin typeface="Oracle Sans" panose="020B0503020204020204" pitchFamily="34" charset="0"/>
                  <a:cs typeface="Oracle Sans" panose="020B0503020204020204" pitchFamily="34" charset="0"/>
                </a:rPr>
                <a:t>Overhead on primary for 2 locations</a:t>
              </a:r>
            </a:p>
          </p:txBody>
        </p:sp>
      </p:grpSp>
    </p:spTree>
    <p:custDataLst>
      <p:tags r:id="rId1"/>
    </p:custDataLst>
    <p:extLst>
      <p:ext uri="{BB962C8B-B14F-4D97-AF65-F5344CB8AC3E}">
        <p14:creationId xmlns:p14="http://schemas.microsoft.com/office/powerpoint/2010/main" val="3606199340"/>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0">
            <a:extLst>
              <a:ext uri="{FF2B5EF4-FFF2-40B4-BE49-F238E27FC236}">
                <a16:creationId xmlns="" xmlns:a16="http://schemas.microsoft.com/office/drawing/2014/main" id="{5B5F3AFD-5A14-4C01-8F8F-64166CA7DD1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Real-Time Cascade</a:t>
            </a:r>
          </a:p>
        </p:txBody>
      </p:sp>
      <p:sp>
        <p:nvSpPr>
          <p:cNvPr id="38915" name="Rectangle 31">
            <a:extLst>
              <a:ext uri="{FF2B5EF4-FFF2-40B4-BE49-F238E27FC236}">
                <a16:creationId xmlns="" xmlns:a16="http://schemas.microsoft.com/office/drawing/2014/main" id="{347B0CAF-18B2-46B6-8520-DA8EB39809BC}"/>
              </a:ext>
            </a:extLst>
          </p:cNvPr>
          <p:cNvSpPr>
            <a:spLocks noGrp="1" noChangeArrowheads="1"/>
          </p:cNvSpPr>
          <p:nvPr>
            <p:ph type="body" idx="1"/>
          </p:nvPr>
        </p:nvSpPr>
        <p:spPr>
          <a:xfrm>
            <a:off x="933451" y="2272710"/>
            <a:ext cx="16421100" cy="262135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Multiple standby database configurations can now use real-time cascade.</a:t>
            </a:r>
          </a:p>
          <a:p>
            <a:pPr lvl="1">
              <a:spcBef>
                <a:spcPts val="1200"/>
              </a:spcBef>
            </a:pPr>
            <a:r>
              <a:rPr lang="en-US" altLang="en-US" dirty="0">
                <a:latin typeface="Oracle Sans" panose="020B0503020204020204" pitchFamily="34" charset="0"/>
                <a:cs typeface="Oracle Sans" panose="020B0503020204020204" pitchFamily="34" charset="0"/>
              </a:rPr>
              <a:t>Less performance overhead</a:t>
            </a:r>
          </a:p>
          <a:p>
            <a:pPr lvl="2">
              <a:spcBef>
                <a:spcPts val="1200"/>
              </a:spcBef>
            </a:pPr>
            <a:r>
              <a:rPr lang="en-US" altLang="en-US" dirty="0">
                <a:latin typeface="Oracle Sans" panose="020B0503020204020204" pitchFamily="34" charset="0"/>
                <a:cs typeface="Oracle Sans" panose="020B0503020204020204" pitchFamily="34" charset="0"/>
              </a:rPr>
              <a:t>The primary database ships to a single destination.</a:t>
            </a:r>
          </a:p>
          <a:p>
            <a:pPr lvl="1">
              <a:spcBef>
                <a:spcPts val="1200"/>
              </a:spcBef>
            </a:pPr>
            <a:r>
              <a:rPr lang="en-US" altLang="en-US" dirty="0">
                <a:latin typeface="Oracle Sans" panose="020B0503020204020204" pitchFamily="34" charset="0"/>
                <a:cs typeface="Oracle Sans" panose="020B0503020204020204" pitchFamily="34" charset="0"/>
              </a:rPr>
              <a:t>Less network volume at the primary database</a:t>
            </a:r>
          </a:p>
        </p:txBody>
      </p:sp>
      <p:grpSp>
        <p:nvGrpSpPr>
          <p:cNvPr id="2" name="Group 1"/>
          <p:cNvGrpSpPr/>
          <p:nvPr/>
        </p:nvGrpSpPr>
        <p:grpSpPr>
          <a:xfrm>
            <a:off x="3355777" y="5600700"/>
            <a:ext cx="11576448" cy="1995670"/>
            <a:chOff x="3886200" y="5410200"/>
            <a:chExt cx="11576448" cy="1995670"/>
          </a:xfrm>
        </p:grpSpPr>
        <p:pic>
          <p:nvPicPr>
            <p:cNvPr id="38916" name="Picture 19" descr="iasicon18">
              <a:extLst>
                <a:ext uri="{FF2B5EF4-FFF2-40B4-BE49-F238E27FC236}">
                  <a16:creationId xmlns="" xmlns:a16="http://schemas.microsoft.com/office/drawing/2014/main" id="{6C09CC1B-75F1-47AB-8DE8-02CB81D73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343401" y="54102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17" descr="iasicon10">
              <a:extLst>
                <a:ext uri="{FF2B5EF4-FFF2-40B4-BE49-F238E27FC236}">
                  <a16:creationId xmlns="" xmlns:a16="http://schemas.microsoft.com/office/drawing/2014/main" id="{77A61AF3-98A2-4FE6-B79B-4B5434D2D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00500" y="60960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9" descr="iasicon18">
              <a:extLst>
                <a:ext uri="{FF2B5EF4-FFF2-40B4-BE49-F238E27FC236}">
                  <a16:creationId xmlns="" xmlns:a16="http://schemas.microsoft.com/office/drawing/2014/main" id="{CA877D17-7B8D-4996-8F95-0B3E09499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286501" y="54102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7" descr="iasicon10">
              <a:extLst>
                <a:ext uri="{FF2B5EF4-FFF2-40B4-BE49-F238E27FC236}">
                  <a16:creationId xmlns="" xmlns:a16="http://schemas.microsoft.com/office/drawing/2014/main" id="{C9ACCA98-5BEA-4402-801C-3F5C48E6C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943600" y="60960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9" descr="iasicon18">
              <a:extLst>
                <a:ext uri="{FF2B5EF4-FFF2-40B4-BE49-F238E27FC236}">
                  <a16:creationId xmlns="" xmlns:a16="http://schemas.microsoft.com/office/drawing/2014/main" id="{A4F6399C-4188-409A-8794-3161DF892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944601" y="5410200"/>
              <a:ext cx="597695" cy="94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7" descr="iasicon10">
              <a:extLst>
                <a:ext uri="{FF2B5EF4-FFF2-40B4-BE49-F238E27FC236}">
                  <a16:creationId xmlns="" xmlns:a16="http://schemas.microsoft.com/office/drawing/2014/main" id="{8CA682B6-843F-4A6D-A5CD-A416824B0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601700" y="6096001"/>
              <a:ext cx="8477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 Box 1032">
              <a:extLst>
                <a:ext uri="{FF2B5EF4-FFF2-40B4-BE49-F238E27FC236}">
                  <a16:creationId xmlns="" xmlns:a16="http://schemas.microsoft.com/office/drawing/2014/main" id="{AC4CDF3D-CA81-40F6-B609-7FEC64A93D0E}"/>
                </a:ext>
              </a:extLst>
            </p:cNvPr>
            <p:cNvSpPr txBox="1">
              <a:spLocks noChangeArrowheads="1"/>
            </p:cNvSpPr>
            <p:nvPr/>
          </p:nvSpPr>
          <p:spPr bwMode="auto">
            <a:xfrm>
              <a:off x="3886200" y="6958316"/>
              <a:ext cx="13511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p>
          </p:txBody>
        </p:sp>
        <p:sp>
          <p:nvSpPr>
            <p:cNvPr id="38923" name="Text Box 1032">
              <a:extLst>
                <a:ext uri="{FF2B5EF4-FFF2-40B4-BE49-F238E27FC236}">
                  <a16:creationId xmlns="" xmlns:a16="http://schemas.microsoft.com/office/drawing/2014/main" id="{DF19B527-F86F-40D7-9FC5-81E5E7B3F8A4}"/>
                </a:ext>
              </a:extLst>
            </p:cNvPr>
            <p:cNvSpPr txBox="1">
              <a:spLocks noChangeArrowheads="1"/>
            </p:cNvSpPr>
            <p:nvPr/>
          </p:nvSpPr>
          <p:spPr bwMode="auto">
            <a:xfrm>
              <a:off x="5404248" y="6974983"/>
              <a:ext cx="2362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Local Standby</a:t>
              </a:r>
            </a:p>
          </p:txBody>
        </p:sp>
        <p:sp>
          <p:nvSpPr>
            <p:cNvPr id="38924" name="Text Box 1032">
              <a:extLst>
                <a:ext uri="{FF2B5EF4-FFF2-40B4-BE49-F238E27FC236}">
                  <a16:creationId xmlns="" xmlns:a16="http://schemas.microsoft.com/office/drawing/2014/main" id="{C8F4A227-CF0E-486C-B4FD-7929FE3AFB5C}"/>
                </a:ext>
              </a:extLst>
            </p:cNvPr>
            <p:cNvSpPr txBox="1">
              <a:spLocks noChangeArrowheads="1"/>
            </p:cNvSpPr>
            <p:nvPr/>
          </p:nvSpPr>
          <p:spPr bwMode="auto">
            <a:xfrm>
              <a:off x="13024248" y="6974983"/>
              <a:ext cx="2438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Remote Standby</a:t>
              </a:r>
            </a:p>
          </p:txBody>
        </p:sp>
        <p:sp>
          <p:nvSpPr>
            <p:cNvPr id="38925" name="Line 53">
              <a:extLst>
                <a:ext uri="{FF2B5EF4-FFF2-40B4-BE49-F238E27FC236}">
                  <a16:creationId xmlns="" xmlns:a16="http://schemas.microsoft.com/office/drawing/2014/main" id="{DE65A1AD-5E9E-4C9D-A6E9-96B2A87F6537}"/>
                </a:ext>
              </a:extLst>
            </p:cNvPr>
            <p:cNvSpPr>
              <a:spLocks noChangeShapeType="1"/>
            </p:cNvSpPr>
            <p:nvPr/>
          </p:nvSpPr>
          <p:spPr bwMode="auto">
            <a:xfrm flipV="1">
              <a:off x="5029200" y="5981700"/>
              <a:ext cx="11430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8926" name="Line 53">
              <a:extLst>
                <a:ext uri="{FF2B5EF4-FFF2-40B4-BE49-F238E27FC236}">
                  <a16:creationId xmlns="" xmlns:a16="http://schemas.microsoft.com/office/drawing/2014/main" id="{EE084D54-1568-4EF9-8DF6-537C42557128}"/>
                </a:ext>
              </a:extLst>
            </p:cNvPr>
            <p:cNvSpPr>
              <a:spLocks noChangeShapeType="1"/>
            </p:cNvSpPr>
            <p:nvPr/>
          </p:nvSpPr>
          <p:spPr bwMode="auto">
            <a:xfrm>
              <a:off x="6972300" y="5981700"/>
              <a:ext cx="67437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8927" name="Text Box 1032">
              <a:extLst>
                <a:ext uri="{FF2B5EF4-FFF2-40B4-BE49-F238E27FC236}">
                  <a16:creationId xmlns="" xmlns:a16="http://schemas.microsoft.com/office/drawing/2014/main" id="{0A6CFFA5-C505-4FF3-A7F2-0DB82FC63C44}"/>
                </a:ext>
              </a:extLst>
            </p:cNvPr>
            <p:cNvSpPr txBox="1">
              <a:spLocks noChangeArrowheads="1"/>
            </p:cNvSpPr>
            <p:nvPr/>
          </p:nvSpPr>
          <p:spPr bwMode="auto">
            <a:xfrm>
              <a:off x="5021571" y="5495118"/>
              <a:ext cx="99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SYNC</a:t>
              </a:r>
            </a:p>
          </p:txBody>
        </p:sp>
        <p:sp>
          <p:nvSpPr>
            <p:cNvPr id="38928" name="Text Box 1032">
              <a:extLst>
                <a:ext uri="{FF2B5EF4-FFF2-40B4-BE49-F238E27FC236}">
                  <a16:creationId xmlns="" xmlns:a16="http://schemas.microsoft.com/office/drawing/2014/main" id="{6267A610-F05F-427A-A0EE-A8FF6A5A9FC7}"/>
                </a:ext>
              </a:extLst>
            </p:cNvPr>
            <p:cNvSpPr txBox="1">
              <a:spLocks noChangeArrowheads="1"/>
            </p:cNvSpPr>
            <p:nvPr/>
          </p:nvSpPr>
          <p:spPr bwMode="auto">
            <a:xfrm>
              <a:off x="9499780" y="5448300"/>
              <a:ext cx="13120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mn-lt"/>
                  <a:cs typeface="Oracle Sans" panose="020B0503020204020204" pitchFamily="34" charset="0"/>
                </a:rPr>
                <a:t>ASYNC</a:t>
              </a:r>
            </a:p>
          </p:txBody>
        </p:sp>
      </p:grpSp>
    </p:spTree>
    <p:custDataLst>
      <p:tags r:id="rId1"/>
    </p:custDataLst>
    <p:extLst>
      <p:ext uri="{BB962C8B-B14F-4D97-AF65-F5344CB8AC3E}">
        <p14:creationId xmlns:p14="http://schemas.microsoft.com/office/powerpoint/2010/main" val="2573967590"/>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D1AE5B45-827D-468B-A9FA-BA156A64B5FD}"/>
              </a:ext>
            </a:extLst>
          </p:cNvPr>
          <p:cNvSpPr>
            <a:spLocks noGrp="1" noChangeArrowheads="1"/>
          </p:cNvSpPr>
          <p:nvPr>
            <p:ph idx="1"/>
          </p:nvPr>
        </p:nvSpPr>
        <p:spPr>
          <a:xfrm>
            <a:off x="932689" y="2267712"/>
            <a:ext cx="16422624" cy="458804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Which statements are true about Far Sync instance?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The Far Sync includes a standby control file, password file, data files, standby redo logs, and archive logs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The Far Sync instance receives redo synchronously from the primary database.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The Far Sync instance applies redo received.</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The Far Sync instance can be created using the RMAN </a:t>
            </a:r>
            <a:r>
              <a:rPr lang="en-US" altLang="en-US" dirty="0">
                <a:latin typeface="Courier New" panose="02070309020205020404" pitchFamily="49" charset="0"/>
                <a:cs typeface="Courier New" panose="02070309020205020404" pitchFamily="49" charset="0"/>
              </a:rPr>
              <a:t>DUPLICATE</a:t>
            </a:r>
            <a:r>
              <a:rPr lang="en-US" altLang="en-US" dirty="0">
                <a:latin typeface="Oracle Sans" panose="020B0503020204020204" pitchFamily="34" charset="0"/>
                <a:cs typeface="Oracle Sans" panose="020B0503020204020204" pitchFamily="34" charset="0"/>
              </a:rPr>
              <a:t> command</a:t>
            </a:r>
          </a:p>
          <a:p>
            <a:pPr marL="850107" lvl="1" indent="-673895">
              <a:spcBef>
                <a:spcPts val="1200"/>
              </a:spcBef>
              <a:buFont typeface="Arial" panose="020B0604020202020204" pitchFamily="34" charset="0"/>
              <a:buAutoNum type="alphaLcPeriod"/>
            </a:pPr>
            <a:endParaRPr lang="en-US" altLang="en-US" dirty="0">
              <a:latin typeface="Oracle Sans" panose="020B0503020204020204" pitchFamily="34" charset="0"/>
              <a:cs typeface="Oracle Sans" panose="020B0503020204020204" pitchFamily="34" charset="0"/>
            </a:endParaRPr>
          </a:p>
        </p:txBody>
      </p:sp>
      <p:sp>
        <p:nvSpPr>
          <p:cNvPr id="39938" name="Rectangle 1034">
            <a:extLst>
              <a:ext uri="{FF2B5EF4-FFF2-40B4-BE49-F238E27FC236}">
                <a16:creationId xmlns="" xmlns:a16="http://schemas.microsoft.com/office/drawing/2014/main" id="{C0C297C8-3BDA-476A-A479-343946FBAE0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17405249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 xmlns:a16="http://schemas.microsoft.com/office/drawing/2014/main" id="{4D92FB79-5CD2-4983-BBD0-4230837A5D4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40963" name="Rectangle 5">
            <a:extLst>
              <a:ext uri="{FF2B5EF4-FFF2-40B4-BE49-F238E27FC236}">
                <a16:creationId xmlns="" xmlns:a16="http://schemas.microsoft.com/office/drawing/2014/main" id="{9ECB69F3-216E-41DE-8B8B-FDA807DC9098}"/>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Use Far Sync to extend zero data loss protection for intercontinental configurations</a:t>
            </a:r>
          </a:p>
          <a:p>
            <a:pPr lvl="1">
              <a:spcBef>
                <a:spcPts val="1200"/>
              </a:spcBef>
            </a:pPr>
            <a:r>
              <a:rPr lang="en-US" altLang="en-US" dirty="0">
                <a:latin typeface="Oracle Sans" panose="020B0503020204020204" pitchFamily="34" charset="0"/>
                <a:cs typeface="Oracle Sans" panose="020B0503020204020204" pitchFamily="34" charset="0"/>
              </a:rPr>
              <a:t>Describe how to create a far sync instance by using RMAN </a:t>
            </a:r>
          </a:p>
          <a:p>
            <a:pPr lvl="1">
              <a:spcBef>
                <a:spcPts val="1200"/>
              </a:spcBef>
            </a:pPr>
            <a:r>
              <a:rPr lang="en-US" altLang="en-US" dirty="0">
                <a:latin typeface="Oracle Sans" panose="020B0503020204020204" pitchFamily="34" charset="0"/>
                <a:cs typeface="Oracle Sans" panose="020B0503020204020204" pitchFamily="34" charset="0"/>
              </a:rPr>
              <a:t>Describe how to create a far sync instance by using SQL </a:t>
            </a:r>
          </a:p>
          <a:p>
            <a:pPr lvl="1">
              <a:spcBef>
                <a:spcPts val="1200"/>
              </a:spcBef>
            </a:pPr>
            <a:r>
              <a:rPr lang="en-US" altLang="en-US" dirty="0">
                <a:latin typeface="Oracle Sans" panose="020B0503020204020204" pitchFamily="34" charset="0"/>
                <a:cs typeface="Oracle Sans" panose="020B0503020204020204" pitchFamily="34" charset="0"/>
              </a:rPr>
              <a:t>Describe the Real-Time Cascading</a:t>
            </a:r>
          </a:p>
        </p:txBody>
      </p:sp>
    </p:spTree>
    <p:custDataLst>
      <p:tags r:id="rId1"/>
    </p:custDataLst>
    <p:extLst>
      <p:ext uri="{BB962C8B-B14F-4D97-AF65-F5344CB8AC3E}">
        <p14:creationId xmlns:p14="http://schemas.microsoft.com/office/powerpoint/2010/main" val="4167555161"/>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 xmlns:a16="http://schemas.microsoft.com/office/drawing/2014/main" id="{32E2C975-E551-43C4-BC7B-85169C62D2D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6: Overview</a:t>
            </a:r>
          </a:p>
        </p:txBody>
      </p:sp>
      <p:sp>
        <p:nvSpPr>
          <p:cNvPr id="41987" name="Rectangle 10">
            <a:extLst>
              <a:ext uri="{FF2B5EF4-FFF2-40B4-BE49-F238E27FC236}">
                <a16:creationId xmlns="" xmlns:a16="http://schemas.microsoft.com/office/drawing/2014/main" id="{74305D1D-F7BD-471A-856B-8E5ECA6E9D27}"/>
              </a:ext>
            </a:extLst>
          </p:cNvPr>
          <p:cNvSpPr>
            <a:spLocks noGrp="1" noChangeArrowheads="1"/>
          </p:cNvSpPr>
          <p:nvPr>
            <p:ph type="body" idx="1"/>
          </p:nvPr>
        </p:nvSpPr>
        <p:spPr>
          <a:xfrm>
            <a:off x="933451" y="2272710"/>
            <a:ext cx="16421100" cy="198714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Add Far Sync to the Data Guard Environment </a:t>
            </a:r>
          </a:p>
          <a:p>
            <a:pPr lvl="1">
              <a:spcBef>
                <a:spcPts val="1200"/>
              </a:spcBef>
            </a:pPr>
            <a:r>
              <a:rPr lang="en-US" altLang="en-US" dirty="0">
                <a:latin typeface="Oracle Sans" panose="020B0503020204020204" pitchFamily="34" charset="0"/>
                <a:cs typeface="Oracle Sans" panose="020B0503020204020204" pitchFamily="34" charset="0"/>
              </a:rPr>
              <a:t>Add Second Far Sync to the Data Guard Environment</a:t>
            </a:r>
            <a:endParaRPr lang="en-US" altLang="en-US"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421768477"/>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C486DFD3-151A-43D2-A676-40EE04871B4E}"/>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Creating and Managing a </a:t>
            </a:r>
            <a:br>
              <a:rPr lang="en-US" altLang="en-US" dirty="0">
                <a:latin typeface="+mj-lt"/>
                <a:cs typeface="Oracle Sans" panose="020B0503020204020204" pitchFamily="34" charset="0"/>
              </a:rPr>
            </a:br>
            <a:r>
              <a:rPr lang="en-US" altLang="en-US" dirty="0">
                <a:latin typeface="+mj-lt"/>
                <a:cs typeface="Oracle Sans" panose="020B0503020204020204" pitchFamily="34" charset="0"/>
              </a:rPr>
              <a:t>Snapshot Standby Database</a:t>
            </a:r>
          </a:p>
        </p:txBody>
      </p:sp>
      <p:sp>
        <p:nvSpPr>
          <p:cNvPr id="3075" name="Rectangle 4" hidden="1">
            <a:extLst>
              <a:ext uri="{FF2B5EF4-FFF2-40B4-BE49-F238E27FC236}">
                <a16:creationId xmlns="" xmlns:a16="http://schemas.microsoft.com/office/drawing/2014/main" id="{13ABBD29-7B9F-4390-AF33-EBE7A91E5BCE}"/>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33F17320-5522-4E8F-84B9-D69A5F90DBB5}"/>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0724670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CB2BAD45-2B38-418C-90E7-713DC849BA0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 xmlns:a16="http://schemas.microsoft.com/office/drawing/2014/main" id="{AF140FEF-A5FB-453F-9A80-EFB80C420533}"/>
              </a:ext>
            </a:extLst>
          </p:cNvPr>
          <p:cNvSpPr>
            <a:spLocks noGrp="1" noChangeArrowheads="1"/>
          </p:cNvSpPr>
          <p:nvPr>
            <p:ph idx="1"/>
          </p:nvPr>
        </p:nvSpPr>
        <p:spPr>
          <a:xfrm>
            <a:off x="933451" y="2272710"/>
            <a:ext cx="16421100" cy="250132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Create a snapshot standby database to meet the requirement for a temporary, updatable snapshot of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Convert a snapshot standby database back to a physical standby database</a:t>
            </a:r>
          </a:p>
        </p:txBody>
      </p:sp>
    </p:spTree>
    <p:custDataLst>
      <p:tags r:id="rId1"/>
    </p:custDataLst>
    <p:extLst>
      <p:ext uri="{BB962C8B-B14F-4D97-AF65-F5344CB8AC3E}">
        <p14:creationId xmlns:p14="http://schemas.microsoft.com/office/powerpoint/2010/main" val="1089620570"/>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B1E49CD8-5EDD-4623-8970-74DB6A228A9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Snapshot Standby Databases: Overview</a:t>
            </a:r>
          </a:p>
        </p:txBody>
      </p:sp>
      <p:sp>
        <p:nvSpPr>
          <p:cNvPr id="5123" name="Rectangle 3">
            <a:extLst>
              <a:ext uri="{FF2B5EF4-FFF2-40B4-BE49-F238E27FC236}">
                <a16:creationId xmlns="" xmlns:a16="http://schemas.microsoft.com/office/drawing/2014/main" id="{B554B6AA-C481-451F-A69E-41A471CBFBE6}"/>
              </a:ext>
            </a:extLst>
          </p:cNvPr>
          <p:cNvSpPr>
            <a:spLocks noGrp="1" noChangeArrowheads="1"/>
          </p:cNvSpPr>
          <p:nvPr>
            <p:ph type="body" idx="1"/>
          </p:nvPr>
        </p:nvSpPr>
        <p:spPr>
          <a:xfrm>
            <a:off x="933451" y="2272710"/>
            <a:ext cx="16421100" cy="35677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A snapshot standby database is a fully updatable standby database created by converting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Snapshot standby databases receive and archive—but do not apply—redo data from a primary database.</a:t>
            </a:r>
          </a:p>
          <a:p>
            <a:pPr lvl="1">
              <a:spcBef>
                <a:spcPts val="1200"/>
              </a:spcBef>
            </a:pPr>
            <a:r>
              <a:rPr lang="en-US" altLang="en-US" dirty="0">
                <a:latin typeface="Oracle Sans" panose="020B0503020204020204" pitchFamily="34" charset="0"/>
                <a:cs typeface="Oracle Sans" panose="020B0503020204020204" pitchFamily="34" charset="0"/>
              </a:rPr>
              <a:t>When the physical standby database is converted, an implicit guaranteed restore point is created and Flashback Database is enabled.</a:t>
            </a:r>
          </a:p>
        </p:txBody>
      </p:sp>
    </p:spTree>
    <p:custDataLst>
      <p:tags r:id="rId1"/>
    </p:custDataLst>
    <p:extLst>
      <p:ext uri="{BB962C8B-B14F-4D97-AF65-F5344CB8AC3E}">
        <p14:creationId xmlns:p14="http://schemas.microsoft.com/office/powerpoint/2010/main" val="849445602"/>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1028">
            <a:extLst>
              <a:ext uri="{FF2B5EF4-FFF2-40B4-BE49-F238E27FC236}">
                <a16:creationId xmlns="" xmlns:a16="http://schemas.microsoft.com/office/drawing/2014/main" id="{8917766E-3136-4CAC-BC52-EF730B0A141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Snapshot Standby Database: Architecture</a:t>
            </a:r>
          </a:p>
        </p:txBody>
      </p:sp>
      <p:grpSp>
        <p:nvGrpSpPr>
          <p:cNvPr id="3" name="Group 2">
            <a:extLst>
              <a:ext uri="{FF2B5EF4-FFF2-40B4-BE49-F238E27FC236}">
                <a16:creationId xmlns="" xmlns:a16="http://schemas.microsoft.com/office/drawing/2014/main" id="{E724460C-92DB-40E0-981C-EBE3B23A4104}"/>
              </a:ext>
            </a:extLst>
          </p:cNvPr>
          <p:cNvGrpSpPr/>
          <p:nvPr/>
        </p:nvGrpSpPr>
        <p:grpSpPr>
          <a:xfrm>
            <a:off x="3631742" y="2095500"/>
            <a:ext cx="11024517" cy="7541997"/>
            <a:chOff x="2498725" y="2323236"/>
            <a:chExt cx="7975599" cy="5468380"/>
          </a:xfrm>
        </p:grpSpPr>
        <p:sp>
          <p:nvSpPr>
            <p:cNvPr id="56" name="Line 1026">
              <a:extLst>
                <a:ext uri="{FF2B5EF4-FFF2-40B4-BE49-F238E27FC236}">
                  <a16:creationId xmlns="" xmlns:a16="http://schemas.microsoft.com/office/drawing/2014/main" id="{28BA3BF4-28A4-4AEC-A6BD-2C2471C093B4}"/>
                </a:ext>
              </a:extLst>
            </p:cNvPr>
            <p:cNvSpPr>
              <a:spLocks noChangeShapeType="1"/>
            </p:cNvSpPr>
            <p:nvPr/>
          </p:nvSpPr>
          <p:spPr bwMode="auto">
            <a:xfrm>
              <a:off x="4921250" y="4068763"/>
              <a:ext cx="176688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7" name="Freeform 1027">
              <a:extLst>
                <a:ext uri="{FF2B5EF4-FFF2-40B4-BE49-F238E27FC236}">
                  <a16:creationId xmlns="" xmlns:a16="http://schemas.microsoft.com/office/drawing/2014/main" id="{754718A1-193D-4362-AE93-2B8681ADC23B}"/>
                </a:ext>
              </a:extLst>
            </p:cNvPr>
            <p:cNvSpPr>
              <a:spLocks/>
            </p:cNvSpPr>
            <p:nvPr/>
          </p:nvSpPr>
          <p:spPr bwMode="auto">
            <a:xfrm>
              <a:off x="7562850" y="6359729"/>
              <a:ext cx="1587" cy="290103"/>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p>
          </p:txBody>
        </p:sp>
        <p:sp>
          <p:nvSpPr>
            <p:cNvPr id="58" name="Rectangle 1030">
              <a:extLst>
                <a:ext uri="{FF2B5EF4-FFF2-40B4-BE49-F238E27FC236}">
                  <a16:creationId xmlns="" xmlns:a16="http://schemas.microsoft.com/office/drawing/2014/main" id="{5D535977-1513-47A1-A911-FB22673221E3}"/>
                </a:ext>
              </a:extLst>
            </p:cNvPr>
            <p:cNvSpPr>
              <a:spLocks noChangeArrowheads="1"/>
            </p:cNvSpPr>
            <p:nvPr/>
          </p:nvSpPr>
          <p:spPr bwMode="auto">
            <a:xfrm>
              <a:off x="3960069" y="3457843"/>
              <a:ext cx="1489075" cy="2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LGWR</a:t>
              </a:r>
            </a:p>
          </p:txBody>
        </p:sp>
        <p:sp>
          <p:nvSpPr>
            <p:cNvPr id="59" name="Rectangle 1031">
              <a:extLst>
                <a:ext uri="{FF2B5EF4-FFF2-40B4-BE49-F238E27FC236}">
                  <a16:creationId xmlns="" xmlns:a16="http://schemas.microsoft.com/office/drawing/2014/main" id="{4F3F1959-9446-4EA3-BCD4-52D31795A096}"/>
                </a:ext>
              </a:extLst>
            </p:cNvPr>
            <p:cNvSpPr>
              <a:spLocks noChangeArrowheads="1"/>
            </p:cNvSpPr>
            <p:nvPr/>
          </p:nvSpPr>
          <p:spPr bwMode="auto">
            <a:xfrm>
              <a:off x="2498725" y="2402568"/>
              <a:ext cx="1663700" cy="66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t>Primary database</a:t>
              </a:r>
            </a:p>
            <a:p>
              <a:pPr algn="ctr">
                <a:lnSpc>
                  <a:spcPct val="90000"/>
                </a:lnSpc>
              </a:pPr>
              <a:r>
                <a:rPr lang="en-US" altLang="en-US" sz="2000" b="1" dirty="0"/>
                <a:t>transactions</a:t>
              </a:r>
            </a:p>
          </p:txBody>
        </p:sp>
        <p:sp>
          <p:nvSpPr>
            <p:cNvPr id="60" name="Rectangle 1032">
              <a:extLst>
                <a:ext uri="{FF2B5EF4-FFF2-40B4-BE49-F238E27FC236}">
                  <a16:creationId xmlns="" xmlns:a16="http://schemas.microsoft.com/office/drawing/2014/main" id="{73FC54EE-10ED-48D2-AD07-73AD1B677F57}"/>
                </a:ext>
              </a:extLst>
            </p:cNvPr>
            <p:cNvSpPr>
              <a:spLocks noChangeArrowheads="1"/>
            </p:cNvSpPr>
            <p:nvPr/>
          </p:nvSpPr>
          <p:spPr bwMode="auto">
            <a:xfrm>
              <a:off x="3429603" y="4949333"/>
              <a:ext cx="973137" cy="72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2000" b="1" dirty="0"/>
                <a:t>Online</a:t>
              </a:r>
            </a:p>
            <a:p>
              <a:pPr algn="r"/>
              <a:r>
                <a:rPr lang="en-US" altLang="en-US" sz="2000" b="1" dirty="0"/>
                <a:t>Redo logs</a:t>
              </a:r>
            </a:p>
          </p:txBody>
        </p:sp>
        <p:sp>
          <p:nvSpPr>
            <p:cNvPr id="61" name="Rectangle 1033">
              <a:extLst>
                <a:ext uri="{FF2B5EF4-FFF2-40B4-BE49-F238E27FC236}">
                  <a16:creationId xmlns="" xmlns:a16="http://schemas.microsoft.com/office/drawing/2014/main" id="{342065E2-DEB8-4381-AD5C-C5805BE71059}"/>
                </a:ext>
              </a:extLst>
            </p:cNvPr>
            <p:cNvSpPr>
              <a:spLocks noChangeArrowheads="1"/>
            </p:cNvSpPr>
            <p:nvPr/>
          </p:nvSpPr>
          <p:spPr bwMode="auto">
            <a:xfrm>
              <a:off x="3808412" y="6440488"/>
              <a:ext cx="736600" cy="2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ARC0</a:t>
              </a:r>
            </a:p>
          </p:txBody>
        </p:sp>
        <p:sp>
          <p:nvSpPr>
            <p:cNvPr id="62" name="Rectangle 1036">
              <a:extLst>
                <a:ext uri="{FF2B5EF4-FFF2-40B4-BE49-F238E27FC236}">
                  <a16:creationId xmlns="" xmlns:a16="http://schemas.microsoft.com/office/drawing/2014/main" id="{4ED2E4EF-8F1A-4E13-89BA-03A236C64040}"/>
                </a:ext>
              </a:extLst>
            </p:cNvPr>
            <p:cNvSpPr>
              <a:spLocks noChangeArrowheads="1"/>
            </p:cNvSpPr>
            <p:nvPr/>
          </p:nvSpPr>
          <p:spPr bwMode="auto">
            <a:xfrm>
              <a:off x="6657975" y="3459163"/>
              <a:ext cx="677862" cy="2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RFS</a:t>
              </a:r>
            </a:p>
          </p:txBody>
        </p:sp>
        <p:sp>
          <p:nvSpPr>
            <p:cNvPr id="63" name="Rectangle 1037">
              <a:extLst>
                <a:ext uri="{FF2B5EF4-FFF2-40B4-BE49-F238E27FC236}">
                  <a16:creationId xmlns="" xmlns:a16="http://schemas.microsoft.com/office/drawing/2014/main" id="{C8B5BD32-1750-4386-A7FC-E691C8FF8867}"/>
                </a:ext>
              </a:extLst>
            </p:cNvPr>
            <p:cNvSpPr>
              <a:spLocks noChangeArrowheads="1"/>
            </p:cNvSpPr>
            <p:nvPr/>
          </p:nvSpPr>
          <p:spPr bwMode="auto">
            <a:xfrm>
              <a:off x="8248650" y="2751138"/>
              <a:ext cx="979487" cy="25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t>MRP</a:t>
              </a:r>
            </a:p>
          </p:txBody>
        </p:sp>
        <p:sp>
          <p:nvSpPr>
            <p:cNvPr id="64" name="Oval 1038">
              <a:extLst>
                <a:ext uri="{FF2B5EF4-FFF2-40B4-BE49-F238E27FC236}">
                  <a16:creationId xmlns="" xmlns:a16="http://schemas.microsoft.com/office/drawing/2014/main" id="{EF0521A6-DDE2-4597-813E-7A0B15E8A006}"/>
                </a:ext>
              </a:extLst>
            </p:cNvPr>
            <p:cNvSpPr>
              <a:spLocks noChangeArrowheads="1"/>
            </p:cNvSpPr>
            <p:nvPr/>
          </p:nvSpPr>
          <p:spPr bwMode="blackWhite">
            <a:xfrm>
              <a:off x="4500562" y="379253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5" name="Oval 1039">
              <a:extLst>
                <a:ext uri="{FF2B5EF4-FFF2-40B4-BE49-F238E27FC236}">
                  <a16:creationId xmlns="" xmlns:a16="http://schemas.microsoft.com/office/drawing/2014/main" id="{CBABF91D-3AB1-42FC-9114-4CBA8E8340E9}"/>
                </a:ext>
              </a:extLst>
            </p:cNvPr>
            <p:cNvSpPr>
              <a:spLocks noChangeArrowheads="1"/>
            </p:cNvSpPr>
            <p:nvPr/>
          </p:nvSpPr>
          <p:spPr bwMode="blackWhite">
            <a:xfrm>
              <a:off x="4500562" y="62880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6" name="Oval 1040">
              <a:extLst>
                <a:ext uri="{FF2B5EF4-FFF2-40B4-BE49-F238E27FC236}">
                  <a16:creationId xmlns="" xmlns:a16="http://schemas.microsoft.com/office/drawing/2014/main" id="{37BE1CB4-5D40-4CE1-888A-35FE56DCD391}"/>
                </a:ext>
              </a:extLst>
            </p:cNvPr>
            <p:cNvSpPr>
              <a:spLocks noChangeArrowheads="1"/>
            </p:cNvSpPr>
            <p:nvPr/>
          </p:nvSpPr>
          <p:spPr bwMode="blackWhite">
            <a:xfrm>
              <a:off x="8396287" y="3097213"/>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7" name="Oval 1041">
              <a:extLst>
                <a:ext uri="{FF2B5EF4-FFF2-40B4-BE49-F238E27FC236}">
                  <a16:creationId xmlns="" xmlns:a16="http://schemas.microsoft.com/office/drawing/2014/main" id="{64C256C6-28A6-4182-A983-D8E4E945619E}"/>
                </a:ext>
              </a:extLst>
            </p:cNvPr>
            <p:cNvSpPr>
              <a:spLocks noChangeArrowheads="1"/>
            </p:cNvSpPr>
            <p:nvPr/>
          </p:nvSpPr>
          <p:spPr bwMode="blackWhite">
            <a:xfrm>
              <a:off x="6700837" y="379253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8" name="Rectangle 1042">
              <a:extLst>
                <a:ext uri="{FF2B5EF4-FFF2-40B4-BE49-F238E27FC236}">
                  <a16:creationId xmlns="" xmlns:a16="http://schemas.microsoft.com/office/drawing/2014/main" id="{796F0CF7-6787-4BA0-97EC-AA31F7991AA6}"/>
                </a:ext>
              </a:extLst>
            </p:cNvPr>
            <p:cNvSpPr>
              <a:spLocks noChangeArrowheads="1"/>
            </p:cNvSpPr>
            <p:nvPr/>
          </p:nvSpPr>
          <p:spPr bwMode="auto">
            <a:xfrm>
              <a:off x="8294687" y="7185025"/>
              <a:ext cx="1051148" cy="5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Archived </a:t>
              </a:r>
              <a:br>
                <a:rPr lang="en-US" altLang="en-US" sz="2000" b="1" dirty="0"/>
              </a:br>
              <a:r>
                <a:rPr lang="en-US" altLang="en-US" sz="2000" b="1" dirty="0"/>
                <a:t>redo logs</a:t>
              </a:r>
            </a:p>
          </p:txBody>
        </p:sp>
        <p:sp>
          <p:nvSpPr>
            <p:cNvPr id="69" name="Rectangle 1043">
              <a:extLst>
                <a:ext uri="{FF2B5EF4-FFF2-40B4-BE49-F238E27FC236}">
                  <a16:creationId xmlns="" xmlns:a16="http://schemas.microsoft.com/office/drawing/2014/main" id="{0C3FFE34-DE3E-4FDB-9C69-E01A76AB9F84}"/>
                </a:ext>
              </a:extLst>
            </p:cNvPr>
            <p:cNvSpPr>
              <a:spLocks noChangeArrowheads="1"/>
            </p:cNvSpPr>
            <p:nvPr/>
          </p:nvSpPr>
          <p:spPr bwMode="auto">
            <a:xfrm>
              <a:off x="7885112" y="5975350"/>
              <a:ext cx="717550" cy="2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ARC0</a:t>
              </a:r>
            </a:p>
          </p:txBody>
        </p:sp>
        <p:sp>
          <p:nvSpPr>
            <p:cNvPr id="70" name="Oval 1044">
              <a:extLst>
                <a:ext uri="{FF2B5EF4-FFF2-40B4-BE49-F238E27FC236}">
                  <a16:creationId xmlns="" xmlns:a16="http://schemas.microsoft.com/office/drawing/2014/main" id="{267516E5-F9F4-490B-B523-33BD71D2891F}"/>
                </a:ext>
              </a:extLst>
            </p:cNvPr>
            <p:cNvSpPr>
              <a:spLocks noChangeArrowheads="1"/>
            </p:cNvSpPr>
            <p:nvPr/>
          </p:nvSpPr>
          <p:spPr bwMode="blackWhite">
            <a:xfrm>
              <a:off x="7248525" y="583247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71" name="Line 1046">
              <a:extLst>
                <a:ext uri="{FF2B5EF4-FFF2-40B4-BE49-F238E27FC236}">
                  <a16:creationId xmlns="" xmlns:a16="http://schemas.microsoft.com/office/drawing/2014/main" id="{2DF12160-0590-4C6F-910B-64C771C1BC25}"/>
                </a:ext>
              </a:extLst>
            </p:cNvPr>
            <p:cNvSpPr>
              <a:spLocks noChangeShapeType="1"/>
            </p:cNvSpPr>
            <p:nvPr/>
          </p:nvSpPr>
          <p:spPr bwMode="auto">
            <a:xfrm>
              <a:off x="3319462" y="315436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72" name="Line 1047">
              <a:extLst>
                <a:ext uri="{FF2B5EF4-FFF2-40B4-BE49-F238E27FC236}">
                  <a16:creationId xmlns="" xmlns:a16="http://schemas.microsoft.com/office/drawing/2014/main" id="{B0A0956E-BECB-4F98-A6F6-2DE0EBD262C4}"/>
                </a:ext>
              </a:extLst>
            </p:cNvPr>
            <p:cNvSpPr>
              <a:spLocks noChangeShapeType="1"/>
            </p:cNvSpPr>
            <p:nvPr/>
          </p:nvSpPr>
          <p:spPr bwMode="auto">
            <a:xfrm>
              <a:off x="3592512" y="4102100"/>
              <a:ext cx="8858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3" name="Line 1048">
              <a:extLst>
                <a:ext uri="{FF2B5EF4-FFF2-40B4-BE49-F238E27FC236}">
                  <a16:creationId xmlns="" xmlns:a16="http://schemas.microsoft.com/office/drawing/2014/main" id="{AA29C0CB-98A0-4590-844B-9D1F97AF2394}"/>
                </a:ext>
              </a:extLst>
            </p:cNvPr>
            <p:cNvSpPr>
              <a:spLocks noChangeShapeType="1"/>
            </p:cNvSpPr>
            <p:nvPr/>
          </p:nvSpPr>
          <p:spPr bwMode="auto">
            <a:xfrm>
              <a:off x="4795837" y="4402138"/>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4" name="Line 1049">
              <a:extLst>
                <a:ext uri="{FF2B5EF4-FFF2-40B4-BE49-F238E27FC236}">
                  <a16:creationId xmlns="" xmlns:a16="http://schemas.microsoft.com/office/drawing/2014/main" id="{C9236612-66AE-4514-9340-50E28D898B21}"/>
                </a:ext>
              </a:extLst>
            </p:cNvPr>
            <p:cNvSpPr>
              <a:spLocks noChangeShapeType="1"/>
            </p:cNvSpPr>
            <p:nvPr/>
          </p:nvSpPr>
          <p:spPr bwMode="auto">
            <a:xfrm>
              <a:off x="4805362" y="5608638"/>
              <a:ext cx="0" cy="6572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75" name="Line 1052">
              <a:extLst>
                <a:ext uri="{FF2B5EF4-FFF2-40B4-BE49-F238E27FC236}">
                  <a16:creationId xmlns="" xmlns:a16="http://schemas.microsoft.com/office/drawing/2014/main" id="{51160B5B-9345-443F-9A3D-148BF7507457}"/>
                </a:ext>
              </a:extLst>
            </p:cNvPr>
            <p:cNvSpPr>
              <a:spLocks noChangeShapeType="1"/>
            </p:cNvSpPr>
            <p:nvPr/>
          </p:nvSpPr>
          <p:spPr bwMode="auto">
            <a:xfrm flipV="1">
              <a:off x="6934200" y="4387850"/>
              <a:ext cx="0" cy="22637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6" name="Line 1055">
              <a:extLst>
                <a:ext uri="{FF2B5EF4-FFF2-40B4-BE49-F238E27FC236}">
                  <a16:creationId xmlns="" xmlns:a16="http://schemas.microsoft.com/office/drawing/2014/main" id="{01EBD45D-D3B3-489A-9B27-F0AE56D181A0}"/>
                </a:ext>
              </a:extLst>
            </p:cNvPr>
            <p:cNvSpPr>
              <a:spLocks noChangeShapeType="1"/>
            </p:cNvSpPr>
            <p:nvPr/>
          </p:nvSpPr>
          <p:spPr bwMode="auto">
            <a:xfrm>
              <a:off x="7072312" y="4383088"/>
              <a:ext cx="0" cy="281622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7" name="Line 1056">
              <a:extLst>
                <a:ext uri="{FF2B5EF4-FFF2-40B4-BE49-F238E27FC236}">
                  <a16:creationId xmlns="" xmlns:a16="http://schemas.microsoft.com/office/drawing/2014/main" id="{74970D58-9BFF-4B6B-A6DE-EC9619D9AF2F}"/>
                </a:ext>
              </a:extLst>
            </p:cNvPr>
            <p:cNvSpPr>
              <a:spLocks noChangeShapeType="1"/>
            </p:cNvSpPr>
            <p:nvPr/>
          </p:nvSpPr>
          <p:spPr bwMode="auto">
            <a:xfrm>
              <a:off x="7310437" y="4097338"/>
              <a:ext cx="219075"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78" name="Line 1057">
              <a:extLst>
                <a:ext uri="{FF2B5EF4-FFF2-40B4-BE49-F238E27FC236}">
                  <a16:creationId xmlns="" xmlns:a16="http://schemas.microsoft.com/office/drawing/2014/main" id="{225775CA-911C-45F1-9F62-962B8AAE6844}"/>
                </a:ext>
              </a:extLst>
            </p:cNvPr>
            <p:cNvSpPr>
              <a:spLocks noChangeShapeType="1"/>
            </p:cNvSpPr>
            <p:nvPr/>
          </p:nvSpPr>
          <p:spPr bwMode="auto">
            <a:xfrm flipH="1">
              <a:off x="7534275" y="4087813"/>
              <a:ext cx="0" cy="5921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9" name="Line 1058">
              <a:extLst>
                <a:ext uri="{FF2B5EF4-FFF2-40B4-BE49-F238E27FC236}">
                  <a16:creationId xmlns="" xmlns:a16="http://schemas.microsoft.com/office/drawing/2014/main" id="{3D4C1F4E-B6D8-4A84-996A-33204CAA0C6A}"/>
                </a:ext>
              </a:extLst>
            </p:cNvPr>
            <p:cNvSpPr>
              <a:spLocks noChangeShapeType="1"/>
            </p:cNvSpPr>
            <p:nvPr/>
          </p:nvSpPr>
          <p:spPr bwMode="auto">
            <a:xfrm>
              <a:off x="7539037" y="54356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80" name="Line 1059">
              <a:extLst>
                <a:ext uri="{FF2B5EF4-FFF2-40B4-BE49-F238E27FC236}">
                  <a16:creationId xmlns="" xmlns:a16="http://schemas.microsoft.com/office/drawing/2014/main" id="{ACC2C98C-3E1A-45CE-BFC2-0A0B703B4FA4}"/>
                </a:ext>
              </a:extLst>
            </p:cNvPr>
            <p:cNvSpPr>
              <a:spLocks noChangeShapeType="1"/>
            </p:cNvSpPr>
            <p:nvPr/>
          </p:nvSpPr>
          <p:spPr bwMode="auto">
            <a:xfrm>
              <a:off x="4797425" y="7126288"/>
              <a:ext cx="38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1" name="Line 1060">
              <a:extLst>
                <a:ext uri="{FF2B5EF4-FFF2-40B4-BE49-F238E27FC236}">
                  <a16:creationId xmlns="" xmlns:a16="http://schemas.microsoft.com/office/drawing/2014/main" id="{921AB57A-30A4-4982-87C2-B7979E2CCD24}"/>
                </a:ext>
              </a:extLst>
            </p:cNvPr>
            <p:cNvSpPr>
              <a:spLocks noChangeShapeType="1"/>
            </p:cNvSpPr>
            <p:nvPr/>
          </p:nvSpPr>
          <p:spPr bwMode="auto">
            <a:xfrm flipV="1">
              <a:off x="4805362" y="6888163"/>
              <a:ext cx="0" cy="252412"/>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2" name="Line 1061">
              <a:extLst>
                <a:ext uri="{FF2B5EF4-FFF2-40B4-BE49-F238E27FC236}">
                  <a16:creationId xmlns="" xmlns:a16="http://schemas.microsoft.com/office/drawing/2014/main" id="{75E2D0B0-B22F-4822-BF65-1605A7388F61}"/>
                </a:ext>
              </a:extLst>
            </p:cNvPr>
            <p:cNvSpPr>
              <a:spLocks noChangeShapeType="1"/>
            </p:cNvSpPr>
            <p:nvPr/>
          </p:nvSpPr>
          <p:spPr bwMode="auto">
            <a:xfrm>
              <a:off x="7065962" y="7183438"/>
              <a:ext cx="434975"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3" name="Line 1067">
              <a:extLst>
                <a:ext uri="{FF2B5EF4-FFF2-40B4-BE49-F238E27FC236}">
                  <a16:creationId xmlns="" xmlns:a16="http://schemas.microsoft.com/office/drawing/2014/main" id="{975FF5CA-43D7-493D-84D0-DA41C7D1841C}"/>
                </a:ext>
              </a:extLst>
            </p:cNvPr>
            <p:cNvSpPr>
              <a:spLocks noChangeShapeType="1"/>
            </p:cNvSpPr>
            <p:nvPr/>
          </p:nvSpPr>
          <p:spPr bwMode="auto">
            <a:xfrm>
              <a:off x="6400800" y="2698750"/>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p>
          </p:txBody>
        </p:sp>
        <p:pic>
          <p:nvPicPr>
            <p:cNvPr id="84" name="Picture 1069" descr="4segdatabase">
              <a:extLst>
                <a:ext uri="{FF2B5EF4-FFF2-40B4-BE49-F238E27FC236}">
                  <a16:creationId xmlns="" xmlns:a16="http://schemas.microsoft.com/office/drawing/2014/main" id="{8C2B5D8C-A4F6-41E0-8F90-7BB2E4B03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239000" y="467995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070" descr="4segdatabase">
              <a:extLst>
                <a:ext uri="{FF2B5EF4-FFF2-40B4-BE49-F238E27FC236}">
                  <a16:creationId xmlns="" xmlns:a16="http://schemas.microsoft.com/office/drawing/2014/main" id="{7D5DD436-79CA-4612-B151-E5ED5E748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95800" y="483235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 name="Group 1071">
              <a:extLst>
                <a:ext uri="{FF2B5EF4-FFF2-40B4-BE49-F238E27FC236}">
                  <a16:creationId xmlns="" xmlns:a16="http://schemas.microsoft.com/office/drawing/2014/main" id="{670F1718-11F5-4A5A-B609-40BB83026A63}"/>
                </a:ext>
              </a:extLst>
            </p:cNvPr>
            <p:cNvGrpSpPr>
              <a:grpSpLocks/>
            </p:cNvGrpSpPr>
            <p:nvPr/>
          </p:nvGrpSpPr>
          <p:grpSpPr bwMode="auto">
            <a:xfrm>
              <a:off x="5291137" y="6737350"/>
              <a:ext cx="762000" cy="990600"/>
              <a:chOff x="3735" y="2533"/>
              <a:chExt cx="828" cy="1006"/>
            </a:xfrm>
          </p:grpSpPr>
          <p:pic>
            <p:nvPicPr>
              <p:cNvPr id="87" name="Picture 1072" descr="4segdatabase">
                <a:extLst>
                  <a:ext uri="{FF2B5EF4-FFF2-40B4-BE49-F238E27FC236}">
                    <a16:creationId xmlns="" xmlns:a16="http://schemas.microsoft.com/office/drawing/2014/main" id="{5EF30830-EB24-4828-AF1C-52F3DB132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073" descr="4segdatabase">
                <a:extLst>
                  <a:ext uri="{FF2B5EF4-FFF2-40B4-BE49-F238E27FC236}">
                    <a16:creationId xmlns="" xmlns:a16="http://schemas.microsoft.com/office/drawing/2014/main" id="{8D582877-008B-4EEF-8499-048510941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1074">
              <a:extLst>
                <a:ext uri="{FF2B5EF4-FFF2-40B4-BE49-F238E27FC236}">
                  <a16:creationId xmlns="" xmlns:a16="http://schemas.microsoft.com/office/drawing/2014/main" id="{692FA4A3-97C2-44B3-8312-3BF65C2748F5}"/>
                </a:ext>
              </a:extLst>
            </p:cNvPr>
            <p:cNvGrpSpPr>
              <a:grpSpLocks/>
            </p:cNvGrpSpPr>
            <p:nvPr/>
          </p:nvGrpSpPr>
          <p:grpSpPr bwMode="auto">
            <a:xfrm>
              <a:off x="7500937" y="6737350"/>
              <a:ext cx="762000" cy="990600"/>
              <a:chOff x="3735" y="2533"/>
              <a:chExt cx="828" cy="1006"/>
            </a:xfrm>
          </p:grpSpPr>
          <p:pic>
            <p:nvPicPr>
              <p:cNvPr id="90" name="Picture 1075" descr="4segdatabase">
                <a:extLst>
                  <a:ext uri="{FF2B5EF4-FFF2-40B4-BE49-F238E27FC236}">
                    <a16:creationId xmlns="" xmlns:a16="http://schemas.microsoft.com/office/drawing/2014/main" id="{70940030-4E90-4391-A166-273787E06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076" descr="4segdatabase">
                <a:extLst>
                  <a:ext uri="{FF2B5EF4-FFF2-40B4-BE49-F238E27FC236}">
                    <a16:creationId xmlns="" xmlns:a16="http://schemas.microsoft.com/office/drawing/2014/main" id="{7CE185D5-1D85-4438-AAF0-96FF452E5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Rectangle 1083">
              <a:extLst>
                <a:ext uri="{FF2B5EF4-FFF2-40B4-BE49-F238E27FC236}">
                  <a16:creationId xmlns="" xmlns:a16="http://schemas.microsoft.com/office/drawing/2014/main" id="{7EFAE1EA-0D9A-4A7F-AC19-91D50BF85A95}"/>
                </a:ext>
              </a:extLst>
            </p:cNvPr>
            <p:cNvSpPr>
              <a:spLocks noChangeArrowheads="1"/>
            </p:cNvSpPr>
            <p:nvPr/>
          </p:nvSpPr>
          <p:spPr bwMode="auto">
            <a:xfrm>
              <a:off x="7880864" y="5060950"/>
              <a:ext cx="1014211" cy="5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dirty="0"/>
                <a:t>Standby</a:t>
              </a:r>
            </a:p>
            <a:p>
              <a:r>
                <a:rPr lang="en-US" altLang="en-US" sz="2000" b="1" dirty="0"/>
                <a:t>redo logs</a:t>
              </a:r>
            </a:p>
          </p:txBody>
        </p:sp>
        <p:sp>
          <p:nvSpPr>
            <p:cNvPr id="93" name="Rectangle 1084">
              <a:extLst>
                <a:ext uri="{FF2B5EF4-FFF2-40B4-BE49-F238E27FC236}">
                  <a16:creationId xmlns="" xmlns:a16="http://schemas.microsoft.com/office/drawing/2014/main" id="{6D7B2329-EA37-454F-87AE-604593F55462}"/>
                </a:ext>
              </a:extLst>
            </p:cNvPr>
            <p:cNvSpPr>
              <a:spLocks noChangeArrowheads="1"/>
            </p:cNvSpPr>
            <p:nvPr/>
          </p:nvSpPr>
          <p:spPr bwMode="auto">
            <a:xfrm>
              <a:off x="4128971" y="7284867"/>
              <a:ext cx="1199121" cy="5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Archived</a:t>
              </a:r>
            </a:p>
            <a:p>
              <a:pPr algn="ctr"/>
              <a:r>
                <a:rPr lang="en-US" altLang="en-US" sz="2000" b="1" dirty="0"/>
                <a:t>redo logs</a:t>
              </a:r>
            </a:p>
          </p:txBody>
        </p:sp>
        <p:sp>
          <p:nvSpPr>
            <p:cNvPr id="94" name="Line 1085">
              <a:extLst>
                <a:ext uri="{FF2B5EF4-FFF2-40B4-BE49-F238E27FC236}">
                  <a16:creationId xmlns="" xmlns:a16="http://schemas.microsoft.com/office/drawing/2014/main" id="{93BF32A8-8429-455F-9E47-BC1409CBF1B9}"/>
                </a:ext>
              </a:extLst>
            </p:cNvPr>
            <p:cNvSpPr>
              <a:spLocks noChangeShapeType="1"/>
            </p:cNvSpPr>
            <p:nvPr/>
          </p:nvSpPr>
          <p:spPr bwMode="auto">
            <a:xfrm rot="5400000" flipH="1">
              <a:off x="6021388" y="5726112"/>
              <a:ext cx="0" cy="1825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95" name="Picture 1089" descr="Database: Database with Segments">
              <a:extLst>
                <a:ext uri="{FF2B5EF4-FFF2-40B4-BE49-F238E27FC236}">
                  <a16:creationId xmlns="" xmlns:a16="http://schemas.microsoft.com/office/drawing/2014/main" id="{9D03871A-7FC0-4180-81B1-256A65532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905125" y="3570288"/>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090" descr="Database: Database with Segments">
              <a:extLst>
                <a:ext uri="{FF2B5EF4-FFF2-40B4-BE49-F238E27FC236}">
                  <a16:creationId xmlns="" xmlns:a16="http://schemas.microsoft.com/office/drawing/2014/main" id="{E14C262C-EF64-49D2-943D-DA047C28A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296400" y="3155950"/>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1091">
              <a:extLst>
                <a:ext uri="{FF2B5EF4-FFF2-40B4-BE49-F238E27FC236}">
                  <a16:creationId xmlns="" xmlns:a16="http://schemas.microsoft.com/office/drawing/2014/main" id="{0770282A-9AA9-412C-A593-7C4373E4A341}"/>
                </a:ext>
              </a:extLst>
            </p:cNvPr>
            <p:cNvSpPr>
              <a:spLocks noChangeArrowheads="1"/>
            </p:cNvSpPr>
            <p:nvPr/>
          </p:nvSpPr>
          <p:spPr bwMode="auto">
            <a:xfrm rot="16200000">
              <a:off x="5525293" y="4938520"/>
              <a:ext cx="1412875" cy="2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Oracle net</a:t>
              </a:r>
            </a:p>
          </p:txBody>
        </p:sp>
        <p:sp>
          <p:nvSpPr>
            <p:cNvPr id="98" name="Oval 1092">
              <a:extLst>
                <a:ext uri="{FF2B5EF4-FFF2-40B4-BE49-F238E27FC236}">
                  <a16:creationId xmlns="" xmlns:a16="http://schemas.microsoft.com/office/drawing/2014/main" id="{C5266DA1-4598-4172-8727-EAF9545075F4}"/>
                </a:ext>
              </a:extLst>
            </p:cNvPr>
            <p:cNvSpPr>
              <a:spLocks noChangeArrowheads="1"/>
            </p:cNvSpPr>
            <p:nvPr/>
          </p:nvSpPr>
          <p:spPr bwMode="blackWhite">
            <a:xfrm>
              <a:off x="5214937" y="377507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99" name="Rectangle 1093">
              <a:extLst>
                <a:ext uri="{FF2B5EF4-FFF2-40B4-BE49-F238E27FC236}">
                  <a16:creationId xmlns="" xmlns:a16="http://schemas.microsoft.com/office/drawing/2014/main" id="{C57B0C6D-7293-4B77-B106-1FAC4FB01C2C}"/>
                </a:ext>
              </a:extLst>
            </p:cNvPr>
            <p:cNvSpPr>
              <a:spLocks noChangeArrowheads="1"/>
            </p:cNvSpPr>
            <p:nvPr/>
          </p:nvSpPr>
          <p:spPr bwMode="auto">
            <a:xfrm>
              <a:off x="4783137" y="3288031"/>
              <a:ext cx="1489075" cy="5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NSS</a:t>
              </a:r>
              <a:r>
                <a:rPr lang="en-US" altLang="en-US" sz="2000" b="1" i="1" dirty="0"/>
                <a:t>n </a:t>
              </a:r>
            </a:p>
            <a:p>
              <a:pPr algn="ctr"/>
              <a:r>
                <a:rPr lang="en-US" altLang="en-US" sz="2000" b="1" dirty="0"/>
                <a:t>or TT</a:t>
              </a:r>
              <a:r>
                <a:rPr lang="en-US" altLang="en-US" sz="2000" b="1" i="1" dirty="0"/>
                <a:t>nn</a:t>
              </a:r>
            </a:p>
          </p:txBody>
        </p:sp>
        <p:sp>
          <p:nvSpPr>
            <p:cNvPr id="100" name="Line 1095">
              <a:extLst>
                <a:ext uri="{FF2B5EF4-FFF2-40B4-BE49-F238E27FC236}">
                  <a16:creationId xmlns="" xmlns:a16="http://schemas.microsoft.com/office/drawing/2014/main" id="{9B05D31F-0661-4396-9054-F61144135614}"/>
                </a:ext>
              </a:extLst>
            </p:cNvPr>
            <p:cNvSpPr>
              <a:spLocks noChangeShapeType="1"/>
            </p:cNvSpPr>
            <p:nvPr/>
          </p:nvSpPr>
          <p:spPr bwMode="auto">
            <a:xfrm flipV="1">
              <a:off x="5062537" y="5289550"/>
              <a:ext cx="457200"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101" name="Line 1096">
              <a:extLst>
                <a:ext uri="{FF2B5EF4-FFF2-40B4-BE49-F238E27FC236}">
                  <a16:creationId xmlns="" xmlns:a16="http://schemas.microsoft.com/office/drawing/2014/main" id="{CFA48803-671A-4A24-8710-118F67122875}"/>
                </a:ext>
              </a:extLst>
            </p:cNvPr>
            <p:cNvSpPr>
              <a:spLocks noChangeShapeType="1"/>
            </p:cNvSpPr>
            <p:nvPr/>
          </p:nvSpPr>
          <p:spPr bwMode="auto">
            <a:xfrm>
              <a:off x="5519737" y="4375150"/>
              <a:ext cx="0" cy="9144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102" name="Picture 1097" descr="iasicon05">
              <a:extLst>
                <a:ext uri="{FF2B5EF4-FFF2-40B4-BE49-F238E27FC236}">
                  <a16:creationId xmlns="" xmlns:a16="http://schemas.microsoft.com/office/drawing/2014/main" id="{2F5E70EA-75E6-48A4-A645-60A81D9584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274175" y="4527550"/>
              <a:ext cx="6651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098" descr="iasicon05">
              <a:extLst>
                <a:ext uri="{FF2B5EF4-FFF2-40B4-BE49-F238E27FC236}">
                  <a16:creationId xmlns="" xmlns:a16="http://schemas.microsoft.com/office/drawing/2014/main" id="{F8D559C2-4D54-4E21-ABB0-8185ED95D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731375" y="4832350"/>
              <a:ext cx="6651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Line 1099">
              <a:extLst>
                <a:ext uri="{FF2B5EF4-FFF2-40B4-BE49-F238E27FC236}">
                  <a16:creationId xmlns="" xmlns:a16="http://schemas.microsoft.com/office/drawing/2014/main" id="{3743EB52-9793-4582-B587-70D653E57DF5}"/>
                </a:ext>
              </a:extLst>
            </p:cNvPr>
            <p:cNvSpPr>
              <a:spLocks noChangeShapeType="1"/>
            </p:cNvSpPr>
            <p:nvPr/>
          </p:nvSpPr>
          <p:spPr bwMode="auto">
            <a:xfrm>
              <a:off x="9786937" y="4146550"/>
              <a:ext cx="0" cy="3810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105" name="Rectangle 1100">
              <a:extLst>
                <a:ext uri="{FF2B5EF4-FFF2-40B4-BE49-F238E27FC236}">
                  <a16:creationId xmlns="" xmlns:a16="http://schemas.microsoft.com/office/drawing/2014/main" id="{E35F633A-6155-4589-8B25-A165293C1BAC}"/>
                </a:ext>
              </a:extLst>
            </p:cNvPr>
            <p:cNvSpPr>
              <a:spLocks noChangeArrowheads="1"/>
            </p:cNvSpPr>
            <p:nvPr/>
          </p:nvSpPr>
          <p:spPr bwMode="auto">
            <a:xfrm>
              <a:off x="8262937" y="4200525"/>
              <a:ext cx="1447800" cy="28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Transactions</a:t>
              </a:r>
            </a:p>
          </p:txBody>
        </p:sp>
        <p:sp>
          <p:nvSpPr>
            <p:cNvPr id="106" name="Rectangle 1045">
              <a:extLst>
                <a:ext uri="{FF2B5EF4-FFF2-40B4-BE49-F238E27FC236}">
                  <a16:creationId xmlns="" xmlns:a16="http://schemas.microsoft.com/office/drawing/2014/main" id="{3588193E-945C-41CF-B2B1-D34FB7C5D7E3}"/>
                </a:ext>
              </a:extLst>
            </p:cNvPr>
            <p:cNvSpPr>
              <a:spLocks noChangeArrowheads="1"/>
            </p:cNvSpPr>
            <p:nvPr/>
          </p:nvSpPr>
          <p:spPr bwMode="auto">
            <a:xfrm>
              <a:off x="8996362" y="2323236"/>
              <a:ext cx="1477962" cy="736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t>Snapshot</a:t>
              </a:r>
            </a:p>
            <a:p>
              <a:pPr algn="ctr"/>
              <a:r>
                <a:rPr lang="en-US" altLang="en-US" sz="2000" b="1" dirty="0"/>
                <a:t>standby</a:t>
              </a:r>
            </a:p>
            <a:p>
              <a:pPr algn="ctr"/>
              <a:r>
                <a:rPr lang="en-US" altLang="en-US" sz="2000" b="1" dirty="0"/>
                <a:t>database</a:t>
              </a:r>
            </a:p>
          </p:txBody>
        </p:sp>
        <p:pic>
          <p:nvPicPr>
            <p:cNvPr id="107" name="Picture 1101" descr="symbo004_X">
              <a:extLst>
                <a:ext uri="{FF2B5EF4-FFF2-40B4-BE49-F238E27FC236}">
                  <a16:creationId xmlns="" xmlns:a16="http://schemas.microsoft.com/office/drawing/2014/main" id="{80DCAE72-8BC9-486B-B28E-749D69DD41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8012" y="2832100"/>
              <a:ext cx="94932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525549565"/>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0B3E46D4-1937-4624-92B6-46B743A07657}"/>
              </a:ext>
            </a:extLst>
          </p:cNvPr>
          <p:cNvSpPr>
            <a:spLocks noGrp="1" noChangeArrowheads="1"/>
          </p:cNvSpPr>
          <p:nvPr>
            <p:ph type="title"/>
          </p:nvPr>
        </p:nvSpPr>
        <p:spPr>
          <a:xfrm>
            <a:off x="933451" y="692596"/>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smtClean="0">
                <a:latin typeface="+mj-lt"/>
              </a:rPr>
              <a:t>Converting a Physical Standby Database to a </a:t>
            </a:r>
            <a:br>
              <a:rPr lang="en-US" altLang="en-US" smtClean="0">
                <a:latin typeface="+mj-lt"/>
              </a:rPr>
            </a:br>
            <a:r>
              <a:rPr lang="en-US" altLang="en-US" smtClean="0">
                <a:latin typeface="+mj-lt"/>
              </a:rPr>
              <a:t>Snapshot Standby Database</a:t>
            </a:r>
            <a:endParaRPr lang="en-US" altLang="en-US" dirty="0">
              <a:latin typeface="+mj-lt"/>
            </a:endParaRPr>
          </a:p>
        </p:txBody>
      </p:sp>
      <p:sp>
        <p:nvSpPr>
          <p:cNvPr id="7171" name="Rectangle 20">
            <a:extLst>
              <a:ext uri="{FF2B5EF4-FFF2-40B4-BE49-F238E27FC236}">
                <a16:creationId xmlns="" xmlns:a16="http://schemas.microsoft.com/office/drawing/2014/main" id="{CB5138DA-613F-4E9E-ACEB-8984E323251B}"/>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smtClean="0">
                <a:latin typeface="Oracle Sans" panose="020B0503020204020204" pitchFamily="34" charset="0"/>
                <a:cs typeface="Oracle Sans" panose="020B0503020204020204" pitchFamily="34" charset="0"/>
              </a:rPr>
              <a:t>To convert a physical standby to a snapshot standby:</a:t>
            </a:r>
          </a:p>
          <a:p>
            <a:pPr lvl="1">
              <a:spcBef>
                <a:spcPts val="1200"/>
              </a:spcBef>
              <a:buFont typeface="Arial" panose="020B0604020202020204" pitchFamily="34" charset="0"/>
              <a:buAutoNum type="arabicPeriod"/>
            </a:pPr>
            <a:r>
              <a:rPr lang="en-US" altLang="en-US" smtClean="0">
                <a:latin typeface="Oracle Sans" panose="020B0503020204020204" pitchFamily="34" charset="0"/>
                <a:cs typeface="Oracle Sans" panose="020B0503020204020204" pitchFamily="34" charset="0"/>
              </a:rPr>
              <a:t>Stop Redo Apply if it is active.</a:t>
            </a:r>
          </a:p>
          <a:p>
            <a:pPr lvl="1">
              <a:spcBef>
                <a:spcPts val="1200"/>
              </a:spcBef>
              <a:buFont typeface="Arial" panose="020B0604020202020204" pitchFamily="34" charset="0"/>
              <a:buAutoNum type="arabicPeriod"/>
            </a:pPr>
            <a:r>
              <a:rPr lang="en-US" altLang="en-US" smtClean="0">
                <a:latin typeface="Oracle Sans" panose="020B0503020204020204" pitchFamily="34" charset="0"/>
                <a:cs typeface="Oracle Sans" panose="020B0503020204020204" pitchFamily="34" charset="0"/>
              </a:rPr>
              <a:t>Ensure that the database is mounted, but not open.</a:t>
            </a:r>
          </a:p>
          <a:p>
            <a:pPr lvl="1">
              <a:spcBef>
                <a:spcPts val="1200"/>
              </a:spcBef>
              <a:buFont typeface="Arial" panose="020B0604020202020204" pitchFamily="34" charset="0"/>
              <a:buAutoNum type="arabicPeriod"/>
            </a:pPr>
            <a:r>
              <a:rPr lang="en-US" altLang="en-US" smtClean="0">
                <a:latin typeface="Oracle Sans" panose="020B0503020204020204" pitchFamily="34" charset="0"/>
                <a:cs typeface="Oracle Sans" panose="020B0503020204020204" pitchFamily="34" charset="0"/>
              </a:rPr>
              <a:t>Ensure that the fast recovery area has been configured.</a:t>
            </a:r>
          </a:p>
          <a:p>
            <a:pPr lvl="1">
              <a:spcBef>
                <a:spcPts val="1200"/>
              </a:spcBef>
              <a:buFont typeface="Arial" panose="020B0604020202020204" pitchFamily="34" charset="0"/>
              <a:buAutoNum type="arabicPeriod"/>
            </a:pPr>
            <a:r>
              <a:rPr lang="en-US" altLang="en-US" smtClean="0">
                <a:latin typeface="Oracle Sans" panose="020B0503020204020204" pitchFamily="34" charset="0"/>
                <a:cs typeface="Oracle Sans" panose="020B0503020204020204" pitchFamily="34" charset="0"/>
              </a:rPr>
              <a:t>Issue the following SQL statement to perform the conversion:</a:t>
            </a:r>
          </a:p>
          <a:p>
            <a:pPr lvl="1">
              <a:spcBef>
                <a:spcPts val="1200"/>
              </a:spcBef>
              <a:buFont typeface="Arial" panose="020B0604020202020204" pitchFamily="34" charset="0"/>
              <a:buAutoNum type="arabicPeriod"/>
            </a:pPr>
            <a:endParaRPr lang="en-US" altLang="en-US" sz="4000" smtClean="0">
              <a:latin typeface="Oracle Sans" panose="020B0503020204020204" pitchFamily="34" charset="0"/>
              <a:cs typeface="Oracle Sans" panose="020B0503020204020204" pitchFamily="34" charset="0"/>
            </a:endParaRPr>
          </a:p>
          <a:p>
            <a:pPr lvl="1">
              <a:spcBef>
                <a:spcPts val="1200"/>
              </a:spcBef>
              <a:buFont typeface="Arial" panose="020B0604020202020204" pitchFamily="34" charset="0"/>
              <a:buAutoNum type="arabicPeriod"/>
            </a:pPr>
            <a:r>
              <a:rPr lang="en-US" altLang="en-US" smtClean="0">
                <a:latin typeface="Oracle Sans" panose="020B0503020204020204" pitchFamily="34" charset="0"/>
                <a:cs typeface="Oracle Sans" panose="020B0503020204020204" pitchFamily="34" charset="0"/>
              </a:rPr>
              <a:t>Open the snapshot standby database in read-write mode.</a:t>
            </a:r>
            <a:endParaRPr lang="en-US" altLang="en-US" dirty="0">
              <a:latin typeface="Oracle Sans" panose="020B0503020204020204" pitchFamily="34" charset="0"/>
              <a:cs typeface="Oracle Sans" panose="020B0503020204020204" pitchFamily="34" charset="0"/>
            </a:endParaRP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78000" y="6229549"/>
            <a:ext cx="12248243" cy="63190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3200" b="1" dirty="0">
                <a:latin typeface="Courier New" panose="02070309020205020404" pitchFamily="49" charset="0"/>
                <a:cs typeface="Oracle Sans" panose="020B0503020204020204" pitchFamily="34" charset="0"/>
              </a:rPr>
              <a:t>SQL&gt; ALTER DATABASE CONVERT TO SNAPSHOT STANDBY;</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77999" y="7788195"/>
            <a:ext cx="12248243" cy="63190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3200" b="1" dirty="0">
                <a:latin typeface="Courier New" panose="02070309020205020404" pitchFamily="49" charset="0"/>
                <a:cs typeface="Oracle Sans" panose="020B0503020204020204" pitchFamily="34" charset="0"/>
              </a:rPr>
              <a:t>SQL&gt; ALTER DATABASE OPEN;</a:t>
            </a:r>
          </a:p>
        </p:txBody>
      </p:sp>
    </p:spTree>
    <p:custDataLst>
      <p:tags r:id="rId1"/>
    </p:custDataLst>
    <p:extLst>
      <p:ext uri="{BB962C8B-B14F-4D97-AF65-F5344CB8AC3E}">
        <p14:creationId xmlns:p14="http://schemas.microsoft.com/office/powerpoint/2010/main" val="2277727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Line 3">
            <a:extLst>
              <a:ext uri="{FF2B5EF4-FFF2-40B4-BE49-F238E27FC236}">
                <a16:creationId xmlns="" xmlns:a16="http://schemas.microsoft.com/office/drawing/2014/main" id="{F5DE5ACB-E658-4494-B05C-0287C8EE3BB3}"/>
              </a:ext>
            </a:extLst>
          </p:cNvPr>
          <p:cNvSpPr>
            <a:spLocks noChangeShapeType="1"/>
          </p:cNvSpPr>
          <p:nvPr/>
        </p:nvSpPr>
        <p:spPr bwMode="blackWhite">
          <a:xfrm flipV="1">
            <a:off x="3771900" y="6172200"/>
            <a:ext cx="10744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000000"/>
                </a:solidFill>
                <a:round/>
                <a:headEnd type="none" w="sm" len="sm"/>
                <a:tailEnd type="none" w="sm" len="sm"/>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 name="Title 1">
            <a:extLst>
              <a:ext uri="{FF2B5EF4-FFF2-40B4-BE49-F238E27FC236}">
                <a16:creationId xmlns="" xmlns:a16="http://schemas.microsoft.com/office/drawing/2014/main" id="{B22796C4-6CDC-4B38-B9DA-F6CDB312482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76914EB3-FF2E-4916-8247-8F455EAC17F7}"/>
              </a:ext>
            </a:extLst>
          </p:cNvPr>
          <p:cNvSpPr>
            <a:spLocks noGrp="1"/>
          </p:cNvSpPr>
          <p:nvPr>
            <p:ph idx="1"/>
          </p:nvPr>
        </p:nvSpPr>
        <p:spPr/>
        <p:txBody>
          <a:bodyPr/>
          <a:lstStyle/>
          <a:p>
            <a:endParaRPr lang="en-IN" dirty="0"/>
          </a:p>
        </p:txBody>
      </p:sp>
    </p:spTree>
    <p:custDataLst>
      <p:tags r:id="rId1"/>
    </p:custDataLst>
    <p:extLst>
      <p:ext uri="{BB962C8B-B14F-4D97-AF65-F5344CB8AC3E}">
        <p14:creationId xmlns:p14="http://schemas.microsoft.com/office/powerpoint/2010/main" val="1011960601"/>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Activating a Snapshot Standby Database:</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Issues and Cautions</a:t>
            </a:r>
            <a:endParaRPr lang="en-US" dirty="0"/>
          </a:p>
        </p:txBody>
      </p:sp>
      <p:sp>
        <p:nvSpPr>
          <p:cNvPr id="8195" name="Rectangle 1029">
            <a:extLst>
              <a:ext uri="{FF2B5EF4-FFF2-40B4-BE49-F238E27FC236}">
                <a16:creationId xmlns="" xmlns:a16="http://schemas.microsoft.com/office/drawing/2014/main" id="{6CE5D3F2-E6D2-4A16-A45D-1D4AF4EAF7DE}"/>
              </a:ext>
            </a:extLst>
          </p:cNvPr>
          <p:cNvSpPr>
            <a:spLocks noGrp="1" noChangeArrowheads="1"/>
          </p:cNvSpPr>
          <p:nvPr>
            <p:ph idx="1"/>
          </p:nvPr>
        </p:nvSpPr>
        <p:spPr>
          <a:xfrm>
            <a:off x="933451" y="2688032"/>
            <a:ext cx="16421100" cy="250132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When activating a snapshot standby database, be aware of:</a:t>
            </a:r>
          </a:p>
          <a:p>
            <a:pPr lvl="1">
              <a:spcBef>
                <a:spcPts val="1200"/>
              </a:spcBef>
            </a:pPr>
            <a:r>
              <a:rPr lang="en-US" altLang="en-US" dirty="0">
                <a:latin typeface="Oracle Sans" panose="020B0503020204020204" pitchFamily="34" charset="0"/>
                <a:cs typeface="Oracle Sans" panose="020B0503020204020204" pitchFamily="34" charset="0"/>
              </a:rPr>
              <a:t>Potential data loss with a corrupted log file</a:t>
            </a:r>
          </a:p>
          <a:p>
            <a:pPr lvl="1">
              <a:spcBef>
                <a:spcPts val="1200"/>
              </a:spcBef>
            </a:pPr>
            <a:r>
              <a:rPr lang="en-US" altLang="en-US" dirty="0">
                <a:latin typeface="Oracle Sans" panose="020B0503020204020204" pitchFamily="34" charset="0"/>
                <a:cs typeface="Oracle Sans" panose="020B0503020204020204" pitchFamily="34" charset="0"/>
              </a:rPr>
              <a:t>Lengthy conversion of the snapshot standby database to a primary database in the event of a failure of the primary database</a:t>
            </a:r>
          </a:p>
        </p:txBody>
      </p:sp>
    </p:spTree>
    <p:custDataLst>
      <p:tags r:id="rId1"/>
    </p:custDataLst>
    <p:extLst>
      <p:ext uri="{BB962C8B-B14F-4D97-AF65-F5344CB8AC3E}">
        <p14:creationId xmlns:p14="http://schemas.microsoft.com/office/powerpoint/2010/main" val="148839746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2">
            <a:extLst>
              <a:ext uri="{FF2B5EF4-FFF2-40B4-BE49-F238E27FC236}">
                <a16:creationId xmlns="" xmlns:a16="http://schemas.microsoft.com/office/drawing/2014/main" id="{141EB066-8E66-42F7-AEA3-E8E858C399C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Snapshot Standby Database: Target Restrictions</a:t>
            </a:r>
          </a:p>
        </p:txBody>
      </p:sp>
      <p:sp>
        <p:nvSpPr>
          <p:cNvPr id="9219" name="Rectangle 2053">
            <a:extLst>
              <a:ext uri="{FF2B5EF4-FFF2-40B4-BE49-F238E27FC236}">
                <a16:creationId xmlns="" xmlns:a16="http://schemas.microsoft.com/office/drawing/2014/main" id="{1A7948C3-6F14-40F9-9460-DB9DB1C6EB57}"/>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 snapshot standby database cannot be:</a:t>
            </a:r>
          </a:p>
          <a:p>
            <a:pPr lvl="1">
              <a:spcBef>
                <a:spcPts val="1200"/>
              </a:spcBef>
            </a:pPr>
            <a:r>
              <a:rPr lang="en-US" altLang="en-US" dirty="0">
                <a:latin typeface="Oracle Sans" panose="020B0503020204020204" pitchFamily="34" charset="0"/>
                <a:cs typeface="Oracle Sans" panose="020B0503020204020204" pitchFamily="34" charset="0"/>
              </a:rPr>
              <a:t>The only standby database in a maximum protection configuration</a:t>
            </a:r>
          </a:p>
          <a:p>
            <a:pPr lvl="1">
              <a:spcBef>
                <a:spcPts val="1200"/>
              </a:spcBef>
            </a:pPr>
            <a:r>
              <a:rPr lang="en-US" altLang="en-US" dirty="0">
                <a:latin typeface="Oracle Sans" panose="020B0503020204020204" pitchFamily="34" charset="0"/>
                <a:cs typeface="Oracle Sans" panose="020B0503020204020204" pitchFamily="34" charset="0"/>
              </a:rPr>
              <a:t>The target of a switchover</a:t>
            </a:r>
          </a:p>
          <a:p>
            <a:pPr lvl="1">
              <a:spcBef>
                <a:spcPts val="1200"/>
              </a:spcBef>
            </a:pPr>
            <a:r>
              <a:rPr lang="en-US" altLang="en-US" dirty="0">
                <a:latin typeface="Oracle Sans" panose="020B0503020204020204" pitchFamily="34" charset="0"/>
                <a:cs typeface="Oracle Sans" panose="020B0503020204020204" pitchFamily="34" charset="0"/>
              </a:rPr>
              <a:t>A fast-start failover target</a:t>
            </a:r>
          </a:p>
        </p:txBody>
      </p:sp>
    </p:spTree>
    <p:custDataLst>
      <p:tags r:id="rId1"/>
    </p:custDataLst>
    <p:extLst>
      <p:ext uri="{BB962C8B-B14F-4D97-AF65-F5344CB8AC3E}">
        <p14:creationId xmlns:p14="http://schemas.microsoft.com/office/powerpoint/2010/main" val="521207091"/>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D0BAF8F4-F948-4FC0-9C11-66E37FE67C7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Snapshot Standby Database Information</a:t>
            </a:r>
          </a:p>
        </p:txBody>
      </p:sp>
      <p:sp>
        <p:nvSpPr>
          <p:cNvPr id="10243" name="Rectangle 3">
            <a:extLst>
              <a:ext uri="{FF2B5EF4-FFF2-40B4-BE49-F238E27FC236}">
                <a16:creationId xmlns="" xmlns:a16="http://schemas.microsoft.com/office/drawing/2014/main" id="{980E1A07-04B7-4926-90BF-D8A2B3C03B09}"/>
              </a:ext>
            </a:extLst>
          </p:cNvPr>
          <p:cNvSpPr>
            <a:spLocks noGrp="1" noChangeArrowheads="1"/>
          </p:cNvSpPr>
          <p:nvPr>
            <p:ph type="body" idx="1"/>
          </p:nvPr>
        </p:nvSpPr>
        <p:spPr>
          <a:xfrm>
            <a:off x="933451" y="2272710"/>
            <a:ext cx="16421100" cy="59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View the database role by querying </a:t>
            </a:r>
            <a:r>
              <a:rPr lang="en-US" altLang="en-US" dirty="0">
                <a:latin typeface="Courier New" panose="02070309020205020404" pitchFamily="49" charset="0"/>
                <a:cs typeface="Courier New" panose="02070309020205020404" pitchFamily="49" charset="0"/>
              </a:rPr>
              <a:t>V$DATABASE</a:t>
            </a:r>
            <a:r>
              <a:rPr lang="en-US" altLang="en-US" dirty="0">
                <a:latin typeface="Oracle Sans" panose="020B0503020204020204" pitchFamily="34" charset="0"/>
                <a:cs typeface="Oracle Sans" panose="020B0503020204020204" pitchFamily="34" charset="0"/>
              </a:rPr>
              <a:t>:</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933451" y="3009900"/>
            <a:ext cx="12248243" cy="260167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3200" b="1" dirty="0">
                <a:solidFill>
                  <a:srgbClr val="000000"/>
                </a:solidFill>
                <a:latin typeface="Courier New" panose="02070309020205020404" pitchFamily="49" charset="0"/>
                <a:cs typeface="Oracle Sans" panose="020B0503020204020204" pitchFamily="34" charset="0"/>
              </a:rPr>
              <a:t>SQL&gt; SELECT database_role FROM v$database;</a:t>
            </a:r>
            <a:br>
              <a:rPr lang="en-US" altLang="en-US" sz="3200" b="1" dirty="0">
                <a:solidFill>
                  <a:srgbClr val="000000"/>
                </a:solidFill>
                <a:latin typeface="Courier New" panose="02070309020205020404" pitchFamily="49" charset="0"/>
                <a:cs typeface="Oracle Sans" panose="020B0503020204020204" pitchFamily="34" charset="0"/>
              </a:rPr>
            </a:br>
            <a:endParaRPr lang="en-US" altLang="en-US" sz="3200" b="1" dirty="0">
              <a:solidFill>
                <a:srgbClr val="000000"/>
              </a:solidFill>
              <a:latin typeface="Courier New" panose="02070309020205020404" pitchFamily="49" charset="0"/>
              <a:cs typeface="Oracle Sans" panose="020B0503020204020204" pitchFamily="34" charset="0"/>
            </a:endParaRPr>
          </a:p>
          <a:p>
            <a:pPr eaLnBrk="1" hangingPunct="1">
              <a:spcBef>
                <a:spcPts val="0"/>
              </a:spcBef>
              <a:buSzPct val="100000"/>
            </a:pPr>
            <a:r>
              <a:rPr lang="en-US" altLang="en-US" sz="3200" b="1" dirty="0">
                <a:solidFill>
                  <a:srgbClr val="000000"/>
                </a:solidFill>
                <a:latin typeface="Courier New" panose="02070309020205020404" pitchFamily="49" charset="0"/>
                <a:cs typeface="Oracle Sans" panose="020B0503020204020204" pitchFamily="34" charset="0"/>
              </a:rPr>
              <a:t>DATABASE_ROLE</a:t>
            </a:r>
          </a:p>
          <a:p>
            <a:pPr eaLnBrk="1" hangingPunct="1">
              <a:spcBef>
                <a:spcPts val="0"/>
              </a:spcBef>
              <a:buSzPct val="100000"/>
            </a:pPr>
            <a:r>
              <a:rPr lang="en-US" altLang="en-US" sz="3200" b="1" dirty="0">
                <a:solidFill>
                  <a:srgbClr val="000000"/>
                </a:solidFill>
                <a:latin typeface="Courier New" panose="02070309020205020404" pitchFamily="49" charset="0"/>
                <a:cs typeface="Oracle Sans" panose="020B0503020204020204" pitchFamily="34" charset="0"/>
              </a:rPr>
              <a:t>----------------</a:t>
            </a:r>
          </a:p>
          <a:p>
            <a:pPr eaLnBrk="1" hangingPunct="1">
              <a:spcBef>
                <a:spcPts val="0"/>
              </a:spcBef>
              <a:buSzPct val="100000"/>
            </a:pPr>
            <a:r>
              <a:rPr lang="en-US" altLang="en-US" sz="3200" b="1" dirty="0">
                <a:solidFill>
                  <a:srgbClr val="000000"/>
                </a:solidFill>
                <a:latin typeface="Courier New" panose="02070309020205020404" pitchFamily="49" charset="0"/>
                <a:cs typeface="Oracle Sans" panose="020B0503020204020204" pitchFamily="34" charset="0"/>
              </a:rPr>
              <a:t>SNAPSHOT STANDBY</a:t>
            </a:r>
          </a:p>
        </p:txBody>
      </p:sp>
    </p:spTree>
    <p:custDataLst>
      <p:tags r:id="rId1"/>
    </p:custDataLst>
    <p:extLst>
      <p:ext uri="{BB962C8B-B14F-4D97-AF65-F5344CB8AC3E}">
        <p14:creationId xmlns:p14="http://schemas.microsoft.com/office/powerpoint/2010/main" val="3823819040"/>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3E844E95-DF1C-4421-97B7-EF18AEAF96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Snapshot Standby Space Requirements</a:t>
            </a:r>
          </a:p>
        </p:txBody>
      </p:sp>
      <p:sp>
        <p:nvSpPr>
          <p:cNvPr id="11267" name="Rectangle 3">
            <a:extLst>
              <a:ext uri="{FF2B5EF4-FFF2-40B4-BE49-F238E27FC236}">
                <a16:creationId xmlns="" xmlns:a16="http://schemas.microsoft.com/office/drawing/2014/main" id="{97EF416D-6A2C-4DF8-B3F3-49F2314B4936}"/>
              </a:ext>
            </a:extLst>
          </p:cNvPr>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Monitor the space requirements for enabling snapshot standby:</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933451" y="3009900"/>
            <a:ext cx="13468349" cy="637193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3000" b="1" dirty="0">
                <a:solidFill>
                  <a:srgbClr val="000000"/>
                </a:solidFill>
                <a:latin typeface="Courier New" panose="02070309020205020404" pitchFamily="49" charset="0"/>
                <a:cs typeface="Oracle Sans" panose="020B0503020204020204" pitchFamily="34" charset="0"/>
              </a:rPr>
              <a:t>SQL&gt; select file_type, number_of_files, percent_space_used from v$recovery_area_usage;</a:t>
            </a:r>
          </a:p>
          <a:p>
            <a:pPr eaLnBrk="1" hangingPunct="1">
              <a:spcBef>
                <a:spcPct val="50000"/>
              </a:spcBef>
              <a:buSzPct val="100000"/>
            </a:pPr>
            <a:endParaRPr lang="en-US" altLang="en-US" sz="3000" b="1" dirty="0">
              <a:solidFill>
                <a:srgbClr val="000000"/>
              </a:solidFill>
              <a:latin typeface="Courier New" panose="02070309020205020404" pitchFamily="49" charset="0"/>
              <a:cs typeface="Oracle Sans" panose="020B0503020204020204" pitchFamily="34" charset="0"/>
            </a:endParaRP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FILE_TYPE          NUMBER_OF_FILES PERCENT_SPACE_USED</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 --------------- ----------------</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CONTROL FILE                     0                  0</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REDO LOG                         0                  0</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ARCHIVED LOG                   106              41.81</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BACKUP PIECE                     1                .17</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IMAGE COPY                       0                  0</a:t>
            </a:r>
          </a:p>
          <a:p>
            <a:pPr eaLnBrk="1" hangingPunct="1">
              <a:buSzPct val="100000"/>
            </a:pPr>
            <a:r>
              <a:rPr lang="en-US" altLang="en-US" sz="3000" b="1" dirty="0">
                <a:solidFill>
                  <a:srgbClr val="FF0000"/>
                </a:solidFill>
                <a:latin typeface="Courier New" panose="02070309020205020404" pitchFamily="49" charset="0"/>
                <a:cs typeface="Oracle Sans" panose="020B0503020204020204" pitchFamily="34" charset="0"/>
              </a:rPr>
              <a:t>FLASHBACK LOG                    2                .98</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FOREIGN ARCHIVED LOG             0                  0</a:t>
            </a:r>
          </a:p>
          <a:p>
            <a:pPr eaLnBrk="1" hangingPunct="1">
              <a:buSzPct val="100000"/>
            </a:pPr>
            <a:r>
              <a:rPr lang="en-US" altLang="en-US" sz="3000" b="1" dirty="0">
                <a:solidFill>
                  <a:srgbClr val="000000"/>
                </a:solidFill>
                <a:latin typeface="Courier New" panose="02070309020205020404" pitchFamily="49" charset="0"/>
                <a:cs typeface="Oracle Sans" panose="020B0503020204020204" pitchFamily="34" charset="0"/>
              </a:rPr>
              <a:t>AUXILIARY DATAFILE COPY          0                  0</a:t>
            </a:r>
          </a:p>
        </p:txBody>
      </p:sp>
    </p:spTree>
    <p:custDataLst>
      <p:tags r:id="rId1"/>
    </p:custDataLst>
    <p:extLst>
      <p:ext uri="{BB962C8B-B14F-4D97-AF65-F5344CB8AC3E}">
        <p14:creationId xmlns:p14="http://schemas.microsoft.com/office/powerpoint/2010/main" val="2496500956"/>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Activating a Snapshot Standby Database:</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Issues and Cautions</a:t>
            </a:r>
            <a:r>
              <a:rPr lang="en-US" altLang="en-US" dirty="0"/>
              <a:t/>
            </a:r>
            <a:br>
              <a:rPr lang="en-US" altLang="en-US" dirty="0"/>
            </a:br>
            <a:endParaRPr lang="en-US" dirty="0"/>
          </a:p>
        </p:txBody>
      </p:sp>
      <p:sp>
        <p:nvSpPr>
          <p:cNvPr id="12291" name="Rectangle 20">
            <a:extLst>
              <a:ext uri="{FF2B5EF4-FFF2-40B4-BE49-F238E27FC236}">
                <a16:creationId xmlns="" xmlns:a16="http://schemas.microsoft.com/office/drawing/2014/main" id="{4D9A3A65-420F-43C3-B37A-A0D636D23DD1}"/>
              </a:ext>
            </a:extLst>
          </p:cNvPr>
          <p:cNvSpPr>
            <a:spLocks noGrp="1" noChangeArrowheads="1"/>
          </p:cNvSpPr>
          <p:nvPr>
            <p:ph idx="1"/>
          </p:nvPr>
        </p:nvSpPr>
        <p:spPr>
          <a:xfrm>
            <a:off x="933451" y="2688032"/>
            <a:ext cx="16421100" cy="31968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To convert a physical standby to a snapshot standby:</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On an Oracle Real Applications Cluster (Oracle RAC) database, shut down all but </a:t>
            </a:r>
            <a:br>
              <a:rPr lang="en-US" altLang="en-US" dirty="0">
                <a:latin typeface="Oracle Sans" panose="020B0503020204020204" pitchFamily="34" charset="0"/>
                <a:cs typeface="Oracle Sans" panose="020B0503020204020204" pitchFamily="34" charset="0"/>
              </a:rPr>
            </a:br>
            <a:r>
              <a:rPr lang="en-US" altLang="en-US" dirty="0">
                <a:latin typeface="Oracle Sans" panose="020B0503020204020204" pitchFamily="34" charset="0"/>
                <a:cs typeface="Oracle Sans" panose="020B0503020204020204" pitchFamily="34" charset="0"/>
              </a:rPr>
              <a:t>one instance.</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Ensure that the database is mounted, but not open.</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Issue the following SQL statement to perform the conversion:</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6111795"/>
            <a:ext cx="12248243" cy="63190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3200" b="1" dirty="0">
                <a:solidFill>
                  <a:srgbClr val="000000"/>
                </a:solidFill>
                <a:latin typeface="Courier New" panose="02070309020205020404" pitchFamily="49" charset="0"/>
                <a:cs typeface="Oracle Sans" panose="020B0503020204020204" pitchFamily="34" charset="0"/>
              </a:rPr>
              <a:t>SQL&gt; ALTER DATABASE CONVERT TO PHYSICAL STANDBY;</a:t>
            </a:r>
          </a:p>
        </p:txBody>
      </p:sp>
    </p:spTree>
    <p:custDataLst>
      <p:tags r:id="rId1"/>
    </p:custDataLst>
    <p:extLst>
      <p:ext uri="{BB962C8B-B14F-4D97-AF65-F5344CB8AC3E}">
        <p14:creationId xmlns:p14="http://schemas.microsoft.com/office/powerpoint/2010/main" val="1694549927"/>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035">
            <a:extLst>
              <a:ext uri="{FF2B5EF4-FFF2-40B4-BE49-F238E27FC236}">
                <a16:creationId xmlns="" xmlns:a16="http://schemas.microsoft.com/office/drawing/2014/main" id="{EB793202-4F7E-47D5-8060-C1574623860A}"/>
              </a:ext>
            </a:extLst>
          </p:cNvPr>
          <p:cNvSpPr>
            <a:spLocks noGrp="1" noChangeArrowheads="1"/>
          </p:cNvSpPr>
          <p:nvPr>
            <p:ph idx="1"/>
          </p:nvPr>
        </p:nvSpPr>
        <p:spPr>
          <a:xfrm>
            <a:off x="932689" y="2267712"/>
            <a:ext cx="16422624"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 snapshot standby database can be created from a logical standby database.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13314" name="Rectangle 1034">
            <a:extLst>
              <a:ext uri="{FF2B5EF4-FFF2-40B4-BE49-F238E27FC236}">
                <a16:creationId xmlns="" xmlns:a16="http://schemas.microsoft.com/office/drawing/2014/main" id="{A582C66C-9995-4157-BB9C-3A65EE6D8B0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4559153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 xmlns:a16="http://schemas.microsoft.com/office/drawing/2014/main" id="{81718940-5E48-430F-9752-233429050A3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14339" name="Rectangle 5">
            <a:extLst>
              <a:ext uri="{FF2B5EF4-FFF2-40B4-BE49-F238E27FC236}">
                <a16:creationId xmlns="" xmlns:a16="http://schemas.microsoft.com/office/drawing/2014/main" id="{311A1AE1-B019-4658-AA7E-DE1779F2161B}"/>
              </a:ext>
            </a:extLst>
          </p:cNvPr>
          <p:cNvSpPr>
            <a:spLocks noGrp="1" noChangeArrowheads="1"/>
          </p:cNvSpPr>
          <p:nvPr>
            <p:ph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Create a snapshot standby database</a:t>
            </a:r>
          </a:p>
          <a:p>
            <a:pPr lvl="1">
              <a:spcBef>
                <a:spcPts val="1200"/>
              </a:spcBef>
            </a:pPr>
            <a:r>
              <a:rPr lang="en-US" altLang="en-US" dirty="0">
                <a:latin typeface="Oracle Sans" panose="020B0503020204020204" pitchFamily="34" charset="0"/>
                <a:cs typeface="Oracle Sans" panose="020B0503020204020204" pitchFamily="34" charset="0"/>
              </a:rPr>
              <a:t>Convert a snapshot standby database back to a physical standby database</a:t>
            </a:r>
          </a:p>
        </p:txBody>
      </p:sp>
    </p:spTree>
    <p:custDataLst>
      <p:tags r:id="rId1"/>
    </p:custDataLst>
    <p:extLst>
      <p:ext uri="{BB962C8B-B14F-4D97-AF65-F5344CB8AC3E}">
        <p14:creationId xmlns:p14="http://schemas.microsoft.com/office/powerpoint/2010/main" val="2760486859"/>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57">
            <a:extLst>
              <a:ext uri="{FF2B5EF4-FFF2-40B4-BE49-F238E27FC236}">
                <a16:creationId xmlns="" xmlns:a16="http://schemas.microsoft.com/office/drawing/2014/main" id="{CCD69595-9AFE-4831-B348-04B9A15D540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7: Overview</a:t>
            </a:r>
          </a:p>
        </p:txBody>
      </p:sp>
      <p:sp>
        <p:nvSpPr>
          <p:cNvPr id="15363" name="Rectangle 2058">
            <a:extLst>
              <a:ext uri="{FF2B5EF4-FFF2-40B4-BE49-F238E27FC236}">
                <a16:creationId xmlns="" xmlns:a16="http://schemas.microsoft.com/office/drawing/2014/main" id="{1FFABFFA-5F89-451E-8334-507A8CD81D3B}"/>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Converting a physical standby database to a snapshot standby database</a:t>
            </a:r>
          </a:p>
          <a:p>
            <a:pPr lvl="1">
              <a:spcBef>
                <a:spcPts val="1200"/>
              </a:spcBef>
            </a:pPr>
            <a:r>
              <a:rPr lang="en-US" altLang="en-US" dirty="0">
                <a:latin typeface="Oracle Sans" panose="020B0503020204020204" pitchFamily="34" charset="0"/>
                <a:cs typeface="Oracle Sans" panose="020B0503020204020204" pitchFamily="34" charset="0"/>
              </a:rPr>
              <a:t>Updating the primary database and the snapshot standby database</a:t>
            </a:r>
          </a:p>
          <a:p>
            <a:pPr lvl="1">
              <a:spcBef>
                <a:spcPts val="1200"/>
              </a:spcBef>
            </a:pPr>
            <a:r>
              <a:rPr lang="en-US" altLang="en-US" dirty="0">
                <a:latin typeface="Oracle Sans" panose="020B0503020204020204" pitchFamily="34" charset="0"/>
                <a:cs typeface="Oracle Sans" panose="020B0503020204020204" pitchFamily="34" charset="0"/>
              </a:rPr>
              <a:t>Converting the snapshot standby database back to a physical standby database</a:t>
            </a:r>
          </a:p>
        </p:txBody>
      </p:sp>
    </p:spTree>
    <p:custDataLst>
      <p:tags r:id="rId1"/>
    </p:custDataLst>
    <p:extLst>
      <p:ext uri="{BB962C8B-B14F-4D97-AF65-F5344CB8AC3E}">
        <p14:creationId xmlns:p14="http://schemas.microsoft.com/office/powerpoint/2010/main" val="1078885113"/>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63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BBE9C5F-8BFB-4C7D-9CF1-9296BD4EEF95}"/>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Creating a Logical Standby Database</a:t>
            </a:r>
          </a:p>
        </p:txBody>
      </p:sp>
      <p:sp>
        <p:nvSpPr>
          <p:cNvPr id="3075" name="Rectangle 4" hidden="1">
            <a:extLst>
              <a:ext uri="{FF2B5EF4-FFF2-40B4-BE49-F238E27FC236}">
                <a16:creationId xmlns:a16="http://schemas.microsoft.com/office/drawing/2014/main" xmlns="" id="{DF0ECA06-52B9-46EE-9191-D0350E20351C}"/>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36755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t>Data Guard Operational Requirements: </a:t>
            </a:r>
            <a:br>
              <a:rPr lang="en-US" altLang="en-US" dirty="0"/>
            </a:br>
            <a:r>
              <a:rPr lang="en-US" altLang="en-US" dirty="0"/>
              <a:t>Hardware and Operating System</a:t>
            </a:r>
            <a:endParaRPr lang="en-US" dirty="0"/>
          </a:p>
        </p:txBody>
      </p:sp>
      <p:sp>
        <p:nvSpPr>
          <p:cNvPr id="4" name="Content Placeholder 3"/>
          <p:cNvSpPr>
            <a:spLocks noGrp="1"/>
          </p:cNvSpPr>
          <p:nvPr>
            <p:ph idx="1"/>
          </p:nvPr>
        </p:nvSpPr>
        <p:spPr/>
        <p:txBody>
          <a:bodyPr/>
          <a:lstStyle/>
          <a:p>
            <a:r>
              <a:rPr lang="en-US" altLang="en-US" smtClean="0"/>
              <a:t>Primary database systems and standby database systems may have different:</a:t>
            </a:r>
          </a:p>
          <a:p>
            <a:pPr lvl="1"/>
            <a:r>
              <a:rPr lang="en-US" altLang="en-US" smtClean="0"/>
              <a:t>CPU architectures</a:t>
            </a:r>
          </a:p>
          <a:p>
            <a:pPr lvl="1"/>
            <a:r>
              <a:rPr lang="en-US" altLang="en-US" smtClean="0"/>
              <a:t>Operating systems </a:t>
            </a:r>
          </a:p>
          <a:p>
            <a:pPr lvl="1"/>
            <a:r>
              <a:rPr lang="en-US" altLang="en-US" smtClean="0"/>
              <a:t>Operating system binaries (32-bit or 64-bit)</a:t>
            </a:r>
          </a:p>
          <a:p>
            <a:pPr lvl="1"/>
            <a:r>
              <a:rPr lang="en-US" altLang="en-US" smtClean="0"/>
              <a:t>Oracle Database binaries (32-bit or 64-bit)</a:t>
            </a:r>
          </a:p>
          <a:p>
            <a:pPr lvl="1"/>
            <a:endParaRPr lang="en-US" altLang="en-US" smtClean="0"/>
          </a:p>
          <a:p>
            <a:r>
              <a:rPr lang="en-US" altLang="en-US" smtClean="0"/>
              <a:t>Many restrictions exist.</a:t>
            </a:r>
            <a:endParaRPr lang="en-US" dirty="0"/>
          </a:p>
        </p:txBody>
      </p:sp>
    </p:spTree>
    <p:custDataLst>
      <p:tags r:id="rId1"/>
    </p:custDataLst>
    <p:extLst>
      <p:ext uri="{BB962C8B-B14F-4D97-AF65-F5344CB8AC3E}">
        <p14:creationId xmlns:p14="http://schemas.microsoft.com/office/powerpoint/2010/main" val="1540982737"/>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a16="http://schemas.microsoft.com/office/drawing/2014/main" xmlns="" id="{E44F8059-669B-4C1B-A934-7296873C9E5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a16="http://schemas.microsoft.com/office/drawing/2014/main" xmlns="" id="{D366779D-EEE8-405A-8BFD-6B6CFCB76D4A}"/>
              </a:ext>
            </a:extLst>
          </p:cNvPr>
          <p:cNvSpPr>
            <a:spLocks noGrp="1" noChangeArrowheads="1"/>
          </p:cNvSpPr>
          <p:nvPr>
            <p:ph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Determine when to create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Create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Manage SQL Apply filtering</a:t>
            </a:r>
          </a:p>
        </p:txBody>
      </p:sp>
    </p:spTree>
    <p:custDataLst>
      <p:tags r:id="rId1"/>
    </p:custDataLst>
    <p:extLst>
      <p:ext uri="{BB962C8B-B14F-4D97-AF65-F5344CB8AC3E}">
        <p14:creationId xmlns:p14="http://schemas.microsoft.com/office/powerpoint/2010/main" val="4206308518"/>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1FAECE47-7E6F-4DBB-B500-821BC1EDCB7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of Implementing a Logical Standby Database</a:t>
            </a:r>
          </a:p>
        </p:txBody>
      </p:sp>
      <p:sp>
        <p:nvSpPr>
          <p:cNvPr id="5123" name="Rectangle 5">
            <a:extLst>
              <a:ext uri="{FF2B5EF4-FFF2-40B4-BE49-F238E27FC236}">
                <a16:creationId xmlns:a16="http://schemas.microsoft.com/office/drawing/2014/main" xmlns="" id="{86B58BC7-9713-406A-99DE-00B7FB5EE116}"/>
              </a:ext>
            </a:extLst>
          </p:cNvPr>
          <p:cNvSpPr>
            <a:spLocks noGrp="1" noChangeArrowheads="1"/>
          </p:cNvSpPr>
          <p:nvPr>
            <p:ph type="body" idx="1"/>
          </p:nvPr>
        </p:nvSpPr>
        <p:spPr>
          <a:xfrm>
            <a:off x="933451" y="2272710"/>
            <a:ext cx="16421100" cy="58083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Provides an efficient use of system resources:</a:t>
            </a:r>
          </a:p>
          <a:p>
            <a:pPr lvl="2">
              <a:spcBef>
                <a:spcPts val="1200"/>
              </a:spcBef>
            </a:pPr>
            <a:r>
              <a:rPr lang="en-US" altLang="en-US" sz="3200" dirty="0">
                <a:latin typeface="Oracle Sans" panose="020B0503020204020204" pitchFamily="34" charset="0"/>
                <a:cs typeface="Oracle Sans" panose="020B0503020204020204" pitchFamily="34" charset="0"/>
              </a:rPr>
              <a:t>Open, independent, and active production database</a:t>
            </a:r>
          </a:p>
          <a:p>
            <a:pPr lvl="2">
              <a:spcBef>
                <a:spcPts val="1200"/>
              </a:spcBef>
            </a:pPr>
            <a:r>
              <a:rPr lang="en-US" altLang="en-US" sz="3200" dirty="0">
                <a:latin typeface="Oracle Sans" panose="020B0503020204020204" pitchFamily="34" charset="0"/>
                <a:cs typeface="Oracle Sans" panose="020B0503020204020204" pitchFamily="34" charset="0"/>
              </a:rPr>
              <a:t>Additional indexes and materialized views can be created for improved query performance.</a:t>
            </a:r>
          </a:p>
          <a:p>
            <a:pPr lvl="1">
              <a:spcBef>
                <a:spcPts val="1200"/>
              </a:spcBef>
            </a:pPr>
            <a:r>
              <a:rPr lang="en-US" altLang="en-US" dirty="0">
                <a:latin typeface="Oracle Sans" panose="020B0503020204020204" pitchFamily="34" charset="0"/>
                <a:cs typeface="Oracle Sans" panose="020B0503020204020204" pitchFamily="34" charset="0"/>
              </a:rPr>
              <a:t>Reduces workload on the primary database by offloading the following workloads to a logical standby database:</a:t>
            </a:r>
          </a:p>
          <a:p>
            <a:pPr lvl="2">
              <a:spcBef>
                <a:spcPts val="1200"/>
              </a:spcBef>
            </a:pPr>
            <a:r>
              <a:rPr lang="en-US" altLang="en-US" sz="3200" dirty="0">
                <a:latin typeface="Oracle Sans" panose="020B0503020204020204" pitchFamily="34" charset="0"/>
                <a:cs typeface="Oracle Sans" panose="020B0503020204020204" pitchFamily="34" charset="0"/>
              </a:rPr>
              <a:t>Reporting</a:t>
            </a:r>
          </a:p>
          <a:p>
            <a:pPr lvl="2">
              <a:spcBef>
                <a:spcPts val="1200"/>
              </a:spcBef>
            </a:pPr>
            <a:r>
              <a:rPr lang="en-US" altLang="en-US" sz="3200" dirty="0">
                <a:latin typeface="Oracle Sans" panose="020B0503020204020204" pitchFamily="34" charset="0"/>
                <a:cs typeface="Oracle Sans" panose="020B0503020204020204" pitchFamily="34" charset="0"/>
              </a:rPr>
              <a:t>Summations</a:t>
            </a:r>
          </a:p>
          <a:p>
            <a:pPr lvl="2">
              <a:spcBef>
                <a:spcPts val="1200"/>
              </a:spcBef>
            </a:pPr>
            <a:r>
              <a:rPr lang="en-US" altLang="en-US" sz="3200" dirty="0">
                <a:latin typeface="Oracle Sans" panose="020B0503020204020204" pitchFamily="34" charset="0"/>
                <a:cs typeface="Oracle Sans" panose="020B0503020204020204" pitchFamily="34" charset="0"/>
              </a:rPr>
              <a:t>Queries</a:t>
            </a:r>
          </a:p>
        </p:txBody>
      </p:sp>
    </p:spTree>
    <p:custDataLst>
      <p:tags r:id="rId1"/>
    </p:custDataLst>
    <p:extLst>
      <p:ext uri="{BB962C8B-B14F-4D97-AF65-F5344CB8AC3E}">
        <p14:creationId xmlns:p14="http://schemas.microsoft.com/office/powerpoint/2010/main" val="3434502660"/>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xmlns="" id="{5E057FB1-4544-41E4-955B-E67708B3152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of Implementing a Logical Standby Database</a:t>
            </a:r>
          </a:p>
        </p:txBody>
      </p:sp>
      <p:sp>
        <p:nvSpPr>
          <p:cNvPr id="6147" name="Rectangle 5">
            <a:extLst>
              <a:ext uri="{FF2B5EF4-FFF2-40B4-BE49-F238E27FC236}">
                <a16:creationId xmlns:a16="http://schemas.microsoft.com/office/drawing/2014/main" xmlns="" id="{7E18C1E4-F40D-4B6A-81D4-93968343DF56}"/>
              </a:ext>
            </a:extLst>
          </p:cNvPr>
          <p:cNvSpPr>
            <a:spLocks noGrp="1" noChangeArrowheads="1"/>
          </p:cNvSpPr>
          <p:nvPr>
            <p:ph type="body" idx="1"/>
          </p:nvPr>
        </p:nvSpPr>
        <p:spPr>
          <a:xfrm>
            <a:off x="933451" y="2272710"/>
            <a:ext cx="16421100" cy="40294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Provides data protection: </a:t>
            </a:r>
          </a:p>
          <a:p>
            <a:pPr lvl="2">
              <a:spcBef>
                <a:spcPts val="1200"/>
              </a:spcBef>
            </a:pPr>
            <a:r>
              <a:rPr lang="en-US" altLang="en-US" sz="3200" dirty="0">
                <a:latin typeface="Oracle Sans" panose="020B0503020204020204" pitchFamily="34" charset="0"/>
                <a:cs typeface="Oracle Sans" panose="020B0503020204020204" pitchFamily="34" charset="0"/>
              </a:rPr>
              <a:t>Primary database corruptions not propagated</a:t>
            </a:r>
          </a:p>
          <a:p>
            <a:pPr lvl="1">
              <a:spcBef>
                <a:spcPts val="1200"/>
              </a:spcBef>
            </a:pPr>
            <a:r>
              <a:rPr lang="en-US" altLang="en-US" dirty="0">
                <a:latin typeface="Oracle Sans" panose="020B0503020204020204" pitchFamily="34" charset="0"/>
                <a:cs typeface="Oracle Sans" panose="020B0503020204020204" pitchFamily="34" charset="0"/>
              </a:rPr>
              <a:t>Provides disaster recovery capabilities:</a:t>
            </a:r>
          </a:p>
          <a:p>
            <a:pPr lvl="2">
              <a:spcBef>
                <a:spcPts val="1200"/>
              </a:spcBef>
            </a:pPr>
            <a:r>
              <a:rPr lang="en-US" altLang="en-US" sz="3200" dirty="0">
                <a:latin typeface="Oracle Sans" panose="020B0503020204020204" pitchFamily="34" charset="0"/>
                <a:cs typeface="Oracle Sans" panose="020B0503020204020204" pitchFamily="34" charset="0"/>
              </a:rPr>
              <a:t>Switchover and failover</a:t>
            </a:r>
          </a:p>
          <a:p>
            <a:pPr lvl="2">
              <a:spcBef>
                <a:spcPts val="1200"/>
              </a:spcBef>
            </a:pPr>
            <a:r>
              <a:rPr lang="en-US" altLang="en-US" sz="3200" dirty="0">
                <a:latin typeface="Oracle Sans" panose="020B0503020204020204" pitchFamily="34" charset="0"/>
                <a:cs typeface="Oracle Sans" panose="020B0503020204020204" pitchFamily="34" charset="0"/>
              </a:rPr>
              <a:t>Minimizes down time for planned and unplanned outages</a:t>
            </a:r>
          </a:p>
          <a:p>
            <a:pPr lvl="1">
              <a:spcBef>
                <a:spcPts val="1200"/>
              </a:spcBef>
            </a:pPr>
            <a:r>
              <a:rPr lang="en-US" altLang="en-US" dirty="0">
                <a:latin typeface="Oracle Sans" panose="020B0503020204020204" pitchFamily="34" charset="0"/>
                <a:cs typeface="Oracle Sans" panose="020B0503020204020204" pitchFamily="34" charset="0"/>
              </a:rPr>
              <a:t>Can be used to upgrade Oracle Database software and apply patch sets</a:t>
            </a:r>
          </a:p>
        </p:txBody>
      </p:sp>
    </p:spTree>
    <p:custDataLst>
      <p:tags r:id="rId1"/>
    </p:custDataLst>
    <p:extLst>
      <p:ext uri="{BB962C8B-B14F-4D97-AF65-F5344CB8AC3E}">
        <p14:creationId xmlns:p14="http://schemas.microsoft.com/office/powerpoint/2010/main" val="2159169486"/>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2145ED41-0EC6-400A-8BF6-1440334AE87C}"/>
              </a:ext>
            </a:extLst>
          </p:cNvPr>
          <p:cNvSpPr>
            <a:spLocks noGrp="1" noChangeArrowheads="1"/>
          </p:cNvSpPr>
          <p:nvPr>
            <p:ph type="title"/>
          </p:nvPr>
        </p:nvSpPr>
        <p:spPr>
          <a:xfrm>
            <a:off x="914400" y="616397"/>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Logical Standby Database: SQL Apply Architecture</a:t>
            </a:r>
          </a:p>
        </p:txBody>
      </p:sp>
      <p:grpSp>
        <p:nvGrpSpPr>
          <p:cNvPr id="2" name="Group 1"/>
          <p:cNvGrpSpPr/>
          <p:nvPr/>
        </p:nvGrpSpPr>
        <p:grpSpPr>
          <a:xfrm>
            <a:off x="3423046" y="2476500"/>
            <a:ext cx="11403808" cy="6970437"/>
            <a:chOff x="3471862" y="2295524"/>
            <a:chExt cx="11403808" cy="6970437"/>
          </a:xfrm>
        </p:grpSpPr>
        <p:sp>
          <p:nvSpPr>
            <p:cNvPr id="7171" name="Line 3">
              <a:extLst>
                <a:ext uri="{FF2B5EF4-FFF2-40B4-BE49-F238E27FC236}">
                  <a16:creationId xmlns:a16="http://schemas.microsoft.com/office/drawing/2014/main" xmlns="" id="{D5F0AA7C-04C7-4894-981D-08624616AECE}"/>
                </a:ext>
              </a:extLst>
            </p:cNvPr>
            <p:cNvSpPr>
              <a:spLocks noChangeShapeType="1"/>
            </p:cNvSpPr>
            <p:nvPr/>
          </p:nvSpPr>
          <p:spPr bwMode="auto">
            <a:xfrm>
              <a:off x="11589544" y="5291137"/>
              <a:ext cx="0" cy="22145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7172" name="Freeform 4">
              <a:extLst>
                <a:ext uri="{FF2B5EF4-FFF2-40B4-BE49-F238E27FC236}">
                  <a16:creationId xmlns:a16="http://schemas.microsoft.com/office/drawing/2014/main" xmlns="" id="{10DA310F-5F1F-408F-92AD-D0800952861D}"/>
                </a:ext>
              </a:extLst>
            </p:cNvPr>
            <p:cNvSpPr>
              <a:spLocks/>
            </p:cNvSpPr>
            <p:nvPr/>
          </p:nvSpPr>
          <p:spPr bwMode="auto">
            <a:xfrm>
              <a:off x="6900862" y="4491037"/>
              <a:ext cx="1804988"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7173" name="Freeform 5">
              <a:extLst>
                <a:ext uri="{FF2B5EF4-FFF2-40B4-BE49-F238E27FC236}">
                  <a16:creationId xmlns:a16="http://schemas.microsoft.com/office/drawing/2014/main" xmlns="" id="{098B67EF-3998-4524-B416-76A0541B826D}"/>
                </a:ext>
              </a:extLst>
            </p:cNvPr>
            <p:cNvSpPr>
              <a:spLocks/>
            </p:cNvSpPr>
            <p:nvPr/>
          </p:nvSpPr>
          <p:spPr bwMode="auto">
            <a:xfrm>
              <a:off x="4686299" y="5657849"/>
              <a:ext cx="1695450" cy="1200150"/>
            </a:xfrm>
            <a:custGeom>
              <a:avLst/>
              <a:gdLst>
                <a:gd name="T0" fmla="*/ 0 w 712"/>
                <a:gd name="T1" fmla="*/ 2147483647 h 504"/>
                <a:gd name="T2" fmla="*/ 2147483647 w 712"/>
                <a:gd name="T3" fmla="*/ 2147483647 h 504"/>
                <a:gd name="T4" fmla="*/ 2147483647 w 712"/>
                <a:gd name="T5" fmla="*/ 0 h 504"/>
                <a:gd name="T6" fmla="*/ 0 60000 65536"/>
                <a:gd name="T7" fmla="*/ 0 60000 65536"/>
                <a:gd name="T8" fmla="*/ 0 60000 65536"/>
                <a:gd name="T9" fmla="*/ 0 w 712"/>
                <a:gd name="T10" fmla="*/ 0 h 504"/>
                <a:gd name="T11" fmla="*/ 712 w 712"/>
                <a:gd name="T12" fmla="*/ 504 h 504"/>
              </a:gdLst>
              <a:ahLst/>
              <a:cxnLst>
                <a:cxn ang="T6">
                  <a:pos x="T0" y="T1"/>
                </a:cxn>
                <a:cxn ang="T7">
                  <a:pos x="T2" y="T3"/>
                </a:cxn>
                <a:cxn ang="T8">
                  <a:pos x="T4" y="T5"/>
                </a:cxn>
              </a:cxnLst>
              <a:rect l="T9" t="T10" r="T11" b="T12"/>
              <a:pathLst>
                <a:path w="712" h="504">
                  <a:moveTo>
                    <a:pt x="0" y="504"/>
                  </a:moveTo>
                  <a:lnTo>
                    <a:pt x="712" y="504"/>
                  </a:lnTo>
                  <a:lnTo>
                    <a:pt x="712"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7174" name="Rectangle 6">
              <a:extLst>
                <a:ext uri="{FF2B5EF4-FFF2-40B4-BE49-F238E27FC236}">
                  <a16:creationId xmlns:a16="http://schemas.microsoft.com/office/drawing/2014/main" xmlns="" id="{762A2C0F-CEF1-4902-88AC-FCE4C45FECC3}"/>
                </a:ext>
              </a:extLst>
            </p:cNvPr>
            <p:cNvSpPr>
              <a:spLocks noChangeArrowheads="1"/>
            </p:cNvSpPr>
            <p:nvPr/>
          </p:nvSpPr>
          <p:spPr bwMode="auto">
            <a:xfrm>
              <a:off x="3471862" y="8477250"/>
              <a:ext cx="2536032" cy="4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Primary database</a:t>
              </a:r>
            </a:p>
          </p:txBody>
        </p:sp>
        <p:pic>
          <p:nvPicPr>
            <p:cNvPr id="7175" name="Picture 7" descr="iasicon10">
              <a:extLst>
                <a:ext uri="{FF2B5EF4-FFF2-40B4-BE49-F238E27FC236}">
                  <a16:creationId xmlns:a16="http://schemas.microsoft.com/office/drawing/2014/main" xmlns="" id="{747414D7-6CAF-4F41-B6C3-386DBEF7F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624262" y="661034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8">
              <a:extLst>
                <a:ext uri="{FF2B5EF4-FFF2-40B4-BE49-F238E27FC236}">
                  <a16:creationId xmlns:a16="http://schemas.microsoft.com/office/drawing/2014/main" xmlns="" id="{EF540E36-CC5A-45B9-8259-136B791FF0E2}"/>
                </a:ext>
              </a:extLst>
            </p:cNvPr>
            <p:cNvSpPr>
              <a:spLocks noChangeArrowheads="1"/>
            </p:cNvSpPr>
            <p:nvPr/>
          </p:nvSpPr>
          <p:spPr bwMode="auto">
            <a:xfrm>
              <a:off x="6012657" y="3426619"/>
              <a:ext cx="2955131" cy="4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Redo transport</a:t>
              </a:r>
            </a:p>
          </p:txBody>
        </p:sp>
        <p:sp>
          <p:nvSpPr>
            <p:cNvPr id="7177" name="Rectangle 9">
              <a:extLst>
                <a:ext uri="{FF2B5EF4-FFF2-40B4-BE49-F238E27FC236}">
                  <a16:creationId xmlns:a16="http://schemas.microsoft.com/office/drawing/2014/main" xmlns="" id="{F9A8A039-C480-4988-868A-9CFF1A6F08CB}"/>
                </a:ext>
              </a:extLst>
            </p:cNvPr>
            <p:cNvSpPr>
              <a:spLocks noChangeArrowheads="1"/>
            </p:cNvSpPr>
            <p:nvPr/>
          </p:nvSpPr>
          <p:spPr bwMode="auto">
            <a:xfrm>
              <a:off x="7562849" y="5710237"/>
              <a:ext cx="2955132" cy="6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Transform redo information into SQL</a:t>
              </a:r>
            </a:p>
          </p:txBody>
        </p:sp>
        <p:sp>
          <p:nvSpPr>
            <p:cNvPr id="7178" name="Line 10">
              <a:extLst>
                <a:ext uri="{FF2B5EF4-FFF2-40B4-BE49-F238E27FC236}">
                  <a16:creationId xmlns:a16="http://schemas.microsoft.com/office/drawing/2014/main" xmlns="" id="{E908051E-CB1A-4653-8E3F-FCE100E3947E}"/>
                </a:ext>
              </a:extLst>
            </p:cNvPr>
            <p:cNvSpPr>
              <a:spLocks noChangeShapeType="1"/>
            </p:cNvSpPr>
            <p:nvPr/>
          </p:nvSpPr>
          <p:spPr bwMode="auto">
            <a:xfrm>
              <a:off x="9772649" y="4838699"/>
              <a:ext cx="70485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pic>
          <p:nvPicPr>
            <p:cNvPr id="7179" name="Picture 11" descr="docum026">
              <a:extLst>
                <a:ext uri="{FF2B5EF4-FFF2-40B4-BE49-F238E27FC236}">
                  <a16:creationId xmlns:a16="http://schemas.microsoft.com/office/drawing/2014/main" xmlns="" id="{2627E8CB-5D39-4743-B45C-644FC051C2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705849" y="3505199"/>
              <a:ext cx="1371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Rectangle 12">
              <a:extLst>
                <a:ext uri="{FF2B5EF4-FFF2-40B4-BE49-F238E27FC236}">
                  <a16:creationId xmlns:a16="http://schemas.microsoft.com/office/drawing/2014/main" xmlns="" id="{0829503F-BFCD-4543-85D4-6C183080FE0F}"/>
                </a:ext>
              </a:extLst>
            </p:cNvPr>
            <p:cNvSpPr>
              <a:spLocks noChangeArrowheads="1"/>
            </p:cNvSpPr>
            <p:nvPr/>
          </p:nvSpPr>
          <p:spPr bwMode="auto">
            <a:xfrm>
              <a:off x="9315449" y="3219450"/>
              <a:ext cx="1828800" cy="4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SQL Apply </a:t>
              </a:r>
            </a:p>
          </p:txBody>
        </p:sp>
        <p:sp>
          <p:nvSpPr>
            <p:cNvPr id="7181" name="Rectangle 13">
              <a:extLst>
                <a:ext uri="{FF2B5EF4-FFF2-40B4-BE49-F238E27FC236}">
                  <a16:creationId xmlns:a16="http://schemas.microsoft.com/office/drawing/2014/main" xmlns="" id="{7933C034-645F-4E1E-AE04-6967150A08F3}"/>
                </a:ext>
              </a:extLst>
            </p:cNvPr>
            <p:cNvSpPr>
              <a:spLocks noChangeArrowheads="1"/>
            </p:cNvSpPr>
            <p:nvPr/>
          </p:nvSpPr>
          <p:spPr bwMode="auto">
            <a:xfrm>
              <a:off x="13049250" y="7643812"/>
              <a:ext cx="1826420" cy="4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Reports</a:t>
              </a:r>
            </a:p>
          </p:txBody>
        </p:sp>
        <p:sp>
          <p:nvSpPr>
            <p:cNvPr id="7182" name="Rectangle 14">
              <a:extLst>
                <a:ext uri="{FF2B5EF4-FFF2-40B4-BE49-F238E27FC236}">
                  <a16:creationId xmlns:a16="http://schemas.microsoft.com/office/drawing/2014/main" xmlns="" id="{7F132902-9B79-4E20-A6AA-8695D95F489D}"/>
                </a:ext>
              </a:extLst>
            </p:cNvPr>
            <p:cNvSpPr>
              <a:spLocks noChangeArrowheads="1"/>
            </p:cNvSpPr>
            <p:nvPr/>
          </p:nvSpPr>
          <p:spPr bwMode="auto">
            <a:xfrm>
              <a:off x="4891087" y="2295524"/>
              <a:ext cx="1933575" cy="6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Production</a:t>
              </a:r>
            </a:p>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database</a:t>
              </a:r>
            </a:p>
          </p:txBody>
        </p:sp>
        <p:sp>
          <p:nvSpPr>
            <p:cNvPr id="7183" name="Rectangle 15">
              <a:extLst>
                <a:ext uri="{FF2B5EF4-FFF2-40B4-BE49-F238E27FC236}">
                  <a16:creationId xmlns:a16="http://schemas.microsoft.com/office/drawing/2014/main" xmlns="" id="{9786B7C7-D3DF-4108-A5EC-D5C6436D2F4D}"/>
                </a:ext>
              </a:extLst>
            </p:cNvPr>
            <p:cNvSpPr>
              <a:spLocks noChangeArrowheads="1"/>
            </p:cNvSpPr>
            <p:nvPr/>
          </p:nvSpPr>
          <p:spPr bwMode="auto">
            <a:xfrm>
              <a:off x="10779919" y="2295524"/>
              <a:ext cx="2681288" cy="6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Logical standby</a:t>
              </a:r>
            </a:p>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database</a:t>
              </a:r>
            </a:p>
          </p:txBody>
        </p:sp>
        <p:grpSp>
          <p:nvGrpSpPr>
            <p:cNvPr id="7184" name="Group 16">
              <a:extLst>
                <a:ext uri="{FF2B5EF4-FFF2-40B4-BE49-F238E27FC236}">
                  <a16:creationId xmlns:a16="http://schemas.microsoft.com/office/drawing/2014/main" xmlns="" id="{0B374759-907A-4936-B6E0-4119EC5A8251}"/>
                </a:ext>
              </a:extLst>
            </p:cNvPr>
            <p:cNvGrpSpPr>
              <a:grpSpLocks/>
            </p:cNvGrpSpPr>
            <p:nvPr/>
          </p:nvGrpSpPr>
          <p:grpSpPr bwMode="auto">
            <a:xfrm>
              <a:off x="11710987" y="3633787"/>
              <a:ext cx="1685925" cy="1971675"/>
              <a:chOff x="4134" y="1350"/>
              <a:chExt cx="708" cy="828"/>
            </a:xfrm>
          </p:grpSpPr>
          <p:sp>
            <p:nvSpPr>
              <p:cNvPr id="7198" name="Freeform 17">
                <a:extLst>
                  <a:ext uri="{FF2B5EF4-FFF2-40B4-BE49-F238E27FC236}">
                    <a16:creationId xmlns:a16="http://schemas.microsoft.com/office/drawing/2014/main" xmlns="" id="{F35526C3-71DC-46B1-B3F5-BA7F7EA022D2}"/>
                  </a:ext>
                </a:extLst>
              </p:cNvPr>
              <p:cNvSpPr>
                <a:spLocks/>
              </p:cNvSpPr>
              <p:nvPr/>
            </p:nvSpPr>
            <p:spPr bwMode="auto">
              <a:xfrm>
                <a:off x="4134" y="1926"/>
                <a:ext cx="708" cy="252"/>
              </a:xfrm>
              <a:custGeom>
                <a:avLst/>
                <a:gdLst>
                  <a:gd name="T0" fmla="*/ 708 w 708"/>
                  <a:gd name="T1" fmla="*/ 252 h 252"/>
                  <a:gd name="T2" fmla="*/ 318 w 708"/>
                  <a:gd name="T3" fmla="*/ 252 h 252"/>
                  <a:gd name="T4" fmla="*/ 318 w 708"/>
                  <a:gd name="T5" fmla="*/ 0 h 252"/>
                  <a:gd name="T6" fmla="*/ 0 w 708"/>
                  <a:gd name="T7" fmla="*/ 0 h 252"/>
                  <a:gd name="T8" fmla="*/ 0 60000 65536"/>
                  <a:gd name="T9" fmla="*/ 0 60000 65536"/>
                  <a:gd name="T10" fmla="*/ 0 60000 65536"/>
                  <a:gd name="T11" fmla="*/ 0 60000 65536"/>
                  <a:gd name="T12" fmla="*/ 0 w 708"/>
                  <a:gd name="T13" fmla="*/ 0 h 252"/>
                  <a:gd name="T14" fmla="*/ 708 w 708"/>
                  <a:gd name="T15" fmla="*/ 252 h 252"/>
                </a:gdLst>
                <a:ahLst/>
                <a:cxnLst>
                  <a:cxn ang="T8">
                    <a:pos x="T0" y="T1"/>
                  </a:cxn>
                  <a:cxn ang="T9">
                    <a:pos x="T2" y="T3"/>
                  </a:cxn>
                  <a:cxn ang="T10">
                    <a:pos x="T4" y="T5"/>
                  </a:cxn>
                  <a:cxn ang="T11">
                    <a:pos x="T6" y="T7"/>
                  </a:cxn>
                </a:cxnLst>
                <a:rect l="T12" t="T13" r="T14" b="T15"/>
                <a:pathLst>
                  <a:path w="708" h="252">
                    <a:moveTo>
                      <a:pt x="708" y="252"/>
                    </a:moveTo>
                    <a:lnTo>
                      <a:pt x="318" y="252"/>
                    </a:lnTo>
                    <a:lnTo>
                      <a:pt x="318" y="0"/>
                    </a:lnTo>
                    <a:lnTo>
                      <a:pt x="0" y="0"/>
                    </a:lnTo>
                  </a:path>
                </a:pathLst>
              </a:custGeom>
              <a:noFill/>
              <a:ln w="28575" cap="flat">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7199" name="Freeform 18">
                <a:extLst>
                  <a:ext uri="{FF2B5EF4-FFF2-40B4-BE49-F238E27FC236}">
                    <a16:creationId xmlns:a16="http://schemas.microsoft.com/office/drawing/2014/main" xmlns="" id="{9EFAC2EB-6A52-4857-823A-9582F9DD7B6A}"/>
                  </a:ext>
                </a:extLst>
              </p:cNvPr>
              <p:cNvSpPr>
                <a:spLocks/>
              </p:cNvSpPr>
              <p:nvPr/>
            </p:nvSpPr>
            <p:spPr bwMode="auto">
              <a:xfrm>
                <a:off x="4134" y="1350"/>
                <a:ext cx="648" cy="402"/>
              </a:xfrm>
              <a:custGeom>
                <a:avLst/>
                <a:gdLst>
                  <a:gd name="T0" fmla="*/ 648 w 648"/>
                  <a:gd name="T1" fmla="*/ 0 h 402"/>
                  <a:gd name="T2" fmla="*/ 318 w 648"/>
                  <a:gd name="T3" fmla="*/ 0 h 402"/>
                  <a:gd name="T4" fmla="*/ 318 w 648"/>
                  <a:gd name="T5" fmla="*/ 402 h 402"/>
                  <a:gd name="T6" fmla="*/ 0 w 648"/>
                  <a:gd name="T7" fmla="*/ 402 h 402"/>
                  <a:gd name="T8" fmla="*/ 0 60000 65536"/>
                  <a:gd name="T9" fmla="*/ 0 60000 65536"/>
                  <a:gd name="T10" fmla="*/ 0 60000 65536"/>
                  <a:gd name="T11" fmla="*/ 0 60000 65536"/>
                  <a:gd name="T12" fmla="*/ 0 w 648"/>
                  <a:gd name="T13" fmla="*/ 0 h 402"/>
                  <a:gd name="T14" fmla="*/ 648 w 648"/>
                  <a:gd name="T15" fmla="*/ 402 h 402"/>
                </a:gdLst>
                <a:ahLst/>
                <a:cxnLst>
                  <a:cxn ang="T8">
                    <a:pos x="T0" y="T1"/>
                  </a:cxn>
                  <a:cxn ang="T9">
                    <a:pos x="T2" y="T3"/>
                  </a:cxn>
                  <a:cxn ang="T10">
                    <a:pos x="T4" y="T5"/>
                  </a:cxn>
                  <a:cxn ang="T11">
                    <a:pos x="T6" y="T7"/>
                  </a:cxn>
                </a:cxnLst>
                <a:rect l="T12" t="T13" r="T14" b="T15"/>
                <a:pathLst>
                  <a:path w="648" h="402">
                    <a:moveTo>
                      <a:pt x="648" y="0"/>
                    </a:moveTo>
                    <a:lnTo>
                      <a:pt x="318" y="0"/>
                    </a:lnTo>
                    <a:lnTo>
                      <a:pt x="318" y="402"/>
                    </a:lnTo>
                    <a:lnTo>
                      <a:pt x="0" y="402"/>
                    </a:lnTo>
                  </a:path>
                </a:pathLst>
              </a:custGeom>
              <a:noFill/>
              <a:ln w="28575" cap="flat">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grpSp>
        <p:pic>
          <p:nvPicPr>
            <p:cNvPr id="7185" name="Picture 19" descr="iasicon18">
              <a:extLst>
                <a:ext uri="{FF2B5EF4-FFF2-40B4-BE49-F238E27FC236}">
                  <a16:creationId xmlns:a16="http://schemas.microsoft.com/office/drawing/2014/main" xmlns="" id="{BB7DEAF6-1484-4F23-85CB-0965C89936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439400" y="384810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20" descr="iasicon05">
              <a:extLst>
                <a:ext uri="{FF2B5EF4-FFF2-40B4-BE49-F238E27FC236}">
                  <a16:creationId xmlns:a16="http://schemas.microsoft.com/office/drawing/2014/main" xmlns="" id="{2676C826-8B0C-45A1-8FD7-345B9A9B73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125450" y="31622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21" descr="iasicon05">
              <a:extLst>
                <a:ext uri="{FF2B5EF4-FFF2-40B4-BE49-F238E27FC236}">
                  <a16:creationId xmlns:a16="http://schemas.microsoft.com/office/drawing/2014/main" xmlns="" id="{6811A335-E591-4ABF-8B4D-D7E2A91D1D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125450" y="48386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8" name="Group 22">
              <a:extLst>
                <a:ext uri="{FF2B5EF4-FFF2-40B4-BE49-F238E27FC236}">
                  <a16:creationId xmlns:a16="http://schemas.microsoft.com/office/drawing/2014/main" xmlns="" id="{EC87E67E-95C2-4097-89A6-788852CF45FB}"/>
                </a:ext>
              </a:extLst>
            </p:cNvPr>
            <p:cNvGrpSpPr>
              <a:grpSpLocks/>
            </p:cNvGrpSpPr>
            <p:nvPr/>
          </p:nvGrpSpPr>
          <p:grpSpPr bwMode="auto">
            <a:xfrm>
              <a:off x="4819649" y="3638549"/>
              <a:ext cx="1390650" cy="1962150"/>
              <a:chOff x="1240" y="1352"/>
              <a:chExt cx="584" cy="824"/>
            </a:xfrm>
          </p:grpSpPr>
          <p:sp>
            <p:nvSpPr>
              <p:cNvPr id="7196" name="Freeform 23">
                <a:extLst>
                  <a:ext uri="{FF2B5EF4-FFF2-40B4-BE49-F238E27FC236}">
                    <a16:creationId xmlns:a16="http://schemas.microsoft.com/office/drawing/2014/main" xmlns="" id="{EBF0EB8F-A403-4D3B-A1E7-530D5829C69B}"/>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7197" name="Freeform 24">
                <a:extLst>
                  <a:ext uri="{FF2B5EF4-FFF2-40B4-BE49-F238E27FC236}">
                    <a16:creationId xmlns:a16="http://schemas.microsoft.com/office/drawing/2014/main" xmlns="" id="{CCE6DA25-2F3F-4D3C-91FB-BDD255222458}"/>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grpSp>
        <p:pic>
          <p:nvPicPr>
            <p:cNvPr id="7189" name="Picture 25" descr="iasicon18">
              <a:extLst>
                <a:ext uri="{FF2B5EF4-FFF2-40B4-BE49-F238E27FC236}">
                  <a16:creationId xmlns:a16="http://schemas.microsoft.com/office/drawing/2014/main" xmlns="" id="{DF28563E-EE2F-4226-8E41-94ED714B9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096000" y="407670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6" descr="iasicon05">
              <a:extLst>
                <a:ext uri="{FF2B5EF4-FFF2-40B4-BE49-F238E27FC236}">
                  <a16:creationId xmlns:a16="http://schemas.microsoft.com/office/drawing/2014/main" xmlns="" id="{57C3203A-B8A7-4441-A411-D594E6CAD9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038600" y="31622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1" name="Picture 27" descr="iasicon05">
              <a:extLst>
                <a:ext uri="{FF2B5EF4-FFF2-40B4-BE49-F238E27FC236}">
                  <a16:creationId xmlns:a16="http://schemas.microsoft.com/office/drawing/2014/main" xmlns="" id="{4037CCF3-273C-47FE-80CA-95FFB8A48D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038600" y="520064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2" name="Picture 28" descr="docum091">
              <a:extLst>
                <a:ext uri="{FF2B5EF4-FFF2-40B4-BE49-F238E27FC236}">
                  <a16:creationId xmlns:a16="http://schemas.microsoft.com/office/drawing/2014/main" xmlns="" id="{F04A9C7B-D1E1-433C-8312-6EA424F434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13258800" y="5981699"/>
              <a:ext cx="731045" cy="170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3" name="Rectangle 29">
              <a:extLst>
                <a:ext uri="{FF2B5EF4-FFF2-40B4-BE49-F238E27FC236}">
                  <a16:creationId xmlns:a16="http://schemas.microsoft.com/office/drawing/2014/main" xmlns="" id="{95224C8B-CBEA-4BC3-9DD2-F6A3A97012DD}"/>
                </a:ext>
              </a:extLst>
            </p:cNvPr>
            <p:cNvSpPr>
              <a:spLocks noChangeArrowheads="1"/>
            </p:cNvSpPr>
            <p:nvPr/>
          </p:nvSpPr>
          <p:spPr bwMode="auto">
            <a:xfrm>
              <a:off x="10515600" y="8572500"/>
              <a:ext cx="3190875" cy="6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Logical standby database</a:t>
              </a:r>
            </a:p>
          </p:txBody>
        </p:sp>
        <p:pic>
          <p:nvPicPr>
            <p:cNvPr id="7194" name="Picture 30" descr="iasicon10">
              <a:extLst>
                <a:ext uri="{FF2B5EF4-FFF2-40B4-BE49-F238E27FC236}">
                  <a16:creationId xmlns:a16="http://schemas.microsoft.com/office/drawing/2014/main" xmlns="" id="{DF6171BB-7D93-4754-9114-5E23B4692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915650" y="676274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5" name="Freeform 31">
              <a:extLst>
                <a:ext uri="{FF2B5EF4-FFF2-40B4-BE49-F238E27FC236}">
                  <a16:creationId xmlns:a16="http://schemas.microsoft.com/office/drawing/2014/main" xmlns="" id="{EBE670CB-BDC6-489E-9AE0-A702893EF39E}"/>
                </a:ext>
              </a:extLst>
            </p:cNvPr>
            <p:cNvSpPr>
              <a:spLocks/>
            </p:cNvSpPr>
            <p:nvPr/>
          </p:nvSpPr>
          <p:spPr bwMode="auto">
            <a:xfrm>
              <a:off x="11791949" y="5753099"/>
              <a:ext cx="1485900" cy="800100"/>
            </a:xfrm>
            <a:custGeom>
              <a:avLst/>
              <a:gdLst>
                <a:gd name="T0" fmla="*/ 0 w 624"/>
                <a:gd name="T1" fmla="*/ 0 h 240"/>
                <a:gd name="T2" fmla="*/ 0 w 624"/>
                <a:gd name="T3" fmla="*/ 2147483647 h 240"/>
                <a:gd name="T4" fmla="*/ 2147483647 w 624"/>
                <a:gd name="T5" fmla="*/ 2147483647 h 240"/>
                <a:gd name="T6" fmla="*/ 0 60000 65536"/>
                <a:gd name="T7" fmla="*/ 0 60000 65536"/>
                <a:gd name="T8" fmla="*/ 0 60000 65536"/>
                <a:gd name="T9" fmla="*/ 0 w 624"/>
                <a:gd name="T10" fmla="*/ 0 h 240"/>
                <a:gd name="T11" fmla="*/ 624 w 624"/>
                <a:gd name="T12" fmla="*/ 240 h 240"/>
              </a:gdLst>
              <a:ahLst/>
              <a:cxnLst>
                <a:cxn ang="T6">
                  <a:pos x="T0" y="T1"/>
                </a:cxn>
                <a:cxn ang="T7">
                  <a:pos x="T2" y="T3"/>
                </a:cxn>
                <a:cxn ang="T8">
                  <a:pos x="T4" y="T5"/>
                </a:cxn>
              </a:cxnLst>
              <a:rect l="T9" t="T10" r="T11" b="T12"/>
              <a:pathLst>
                <a:path w="624" h="240">
                  <a:moveTo>
                    <a:pt x="0" y="0"/>
                  </a:moveTo>
                  <a:lnTo>
                    <a:pt x="0" y="240"/>
                  </a:lnTo>
                  <a:lnTo>
                    <a:pt x="624" y="240"/>
                  </a:lnTo>
                </a:path>
              </a:pathLst>
            </a:custGeom>
            <a:noFill/>
            <a:ln w="28575" cmpd="sng">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grpSp>
    </p:spTree>
    <p:custDataLst>
      <p:tags r:id="rId1"/>
    </p:custDataLst>
    <p:extLst>
      <p:ext uri="{BB962C8B-B14F-4D97-AF65-F5344CB8AC3E}">
        <p14:creationId xmlns:p14="http://schemas.microsoft.com/office/powerpoint/2010/main" val="1520017280"/>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24113" y="2476500"/>
            <a:ext cx="13439776" cy="6479442"/>
            <a:chOff x="2514600" y="2205037"/>
            <a:chExt cx="13439776" cy="6479442"/>
          </a:xfrm>
        </p:grpSpPr>
        <p:sp>
          <p:nvSpPr>
            <p:cNvPr id="8194" name="Line 1026">
              <a:extLst>
                <a:ext uri="{FF2B5EF4-FFF2-40B4-BE49-F238E27FC236}">
                  <a16:creationId xmlns:a16="http://schemas.microsoft.com/office/drawing/2014/main" xmlns="" id="{C9222F04-56DF-4F6A-9E77-78B34A84A693}"/>
                </a:ext>
              </a:extLst>
            </p:cNvPr>
            <p:cNvSpPr>
              <a:spLocks noChangeShapeType="1"/>
            </p:cNvSpPr>
            <p:nvPr/>
          </p:nvSpPr>
          <p:spPr bwMode="auto">
            <a:xfrm>
              <a:off x="12082463" y="3681412"/>
              <a:ext cx="1243013"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195" name="Oval 1027">
              <a:extLst>
                <a:ext uri="{FF2B5EF4-FFF2-40B4-BE49-F238E27FC236}">
                  <a16:creationId xmlns:a16="http://schemas.microsoft.com/office/drawing/2014/main" xmlns="" id="{5A3869A4-B9FC-4A89-93E9-FDD6AE992E53}"/>
                </a:ext>
              </a:extLst>
            </p:cNvPr>
            <p:cNvSpPr>
              <a:spLocks noChangeArrowheads="1"/>
            </p:cNvSpPr>
            <p:nvPr/>
          </p:nvSpPr>
          <p:spPr bwMode="blackWhite">
            <a:xfrm>
              <a:off x="8686801" y="32337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96" name="Oval 1028">
              <a:extLst>
                <a:ext uri="{FF2B5EF4-FFF2-40B4-BE49-F238E27FC236}">
                  <a16:creationId xmlns:a16="http://schemas.microsoft.com/office/drawing/2014/main" xmlns="" id="{EB4F27B6-E410-4D22-AE0A-09831EFCC4EF}"/>
                </a:ext>
              </a:extLst>
            </p:cNvPr>
            <p:cNvSpPr>
              <a:spLocks noChangeArrowheads="1"/>
            </p:cNvSpPr>
            <p:nvPr/>
          </p:nvSpPr>
          <p:spPr bwMode="blackWhite">
            <a:xfrm>
              <a:off x="8472488" y="32337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97" name="Rectangle 1029">
              <a:extLst>
                <a:ext uri="{FF2B5EF4-FFF2-40B4-BE49-F238E27FC236}">
                  <a16:creationId xmlns:a16="http://schemas.microsoft.com/office/drawing/2014/main" xmlns="" id="{D56CAE9A-12C6-4753-84E8-138F248D73CE}"/>
                </a:ext>
              </a:extLst>
            </p:cNvPr>
            <p:cNvSpPr>
              <a:spLocks noChangeArrowheads="1"/>
            </p:cNvSpPr>
            <p:nvPr/>
          </p:nvSpPr>
          <p:spPr bwMode="blackWhite">
            <a:xfrm>
              <a:off x="10858500" y="2205037"/>
              <a:ext cx="1371600" cy="2171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98" name="Line 1030">
              <a:extLst>
                <a:ext uri="{FF2B5EF4-FFF2-40B4-BE49-F238E27FC236}">
                  <a16:creationId xmlns:a16="http://schemas.microsoft.com/office/drawing/2014/main" xmlns="" id="{CDD875A4-D6B2-4852-993F-1A94A5D3545E}"/>
                </a:ext>
              </a:extLst>
            </p:cNvPr>
            <p:cNvSpPr>
              <a:spLocks noChangeShapeType="1"/>
            </p:cNvSpPr>
            <p:nvPr/>
          </p:nvSpPr>
          <p:spPr bwMode="auto">
            <a:xfrm>
              <a:off x="6858000" y="3681412"/>
              <a:ext cx="1354932"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199" name="Text Box 1031">
              <a:extLst>
                <a:ext uri="{FF2B5EF4-FFF2-40B4-BE49-F238E27FC236}">
                  <a16:creationId xmlns:a16="http://schemas.microsoft.com/office/drawing/2014/main" xmlns="" id="{D95B5751-283F-48EC-9E61-A61452D57ED0}"/>
                </a:ext>
              </a:extLst>
            </p:cNvPr>
            <p:cNvSpPr txBox="1">
              <a:spLocks noChangeArrowheads="1"/>
            </p:cNvSpPr>
            <p:nvPr/>
          </p:nvSpPr>
          <p:spPr bwMode="auto">
            <a:xfrm>
              <a:off x="6629400" y="3688557"/>
              <a:ext cx="1943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dirty="0">
                  <a:latin typeface="Oracle Sans" panose="020B0503020204020204" pitchFamily="34" charset="0"/>
                  <a:cs typeface="Times New Roman" panose="02020603050405020304" pitchFamily="18" charset="0"/>
                </a:rPr>
                <a:t>Redo </a:t>
              </a:r>
              <a:br>
                <a:rPr lang="en-US" altLang="en-US" sz="2000" dirty="0">
                  <a:latin typeface="Oracle Sans" panose="020B0503020204020204" pitchFamily="34" charset="0"/>
                  <a:cs typeface="Times New Roman" panose="02020603050405020304" pitchFamily="18" charset="0"/>
                </a:rPr>
              </a:br>
              <a:r>
                <a:rPr lang="en-US" altLang="en-US" sz="2000" dirty="0">
                  <a:latin typeface="Oracle Sans" panose="020B0503020204020204" pitchFamily="34" charset="0"/>
                  <a:cs typeface="Times New Roman" panose="02020603050405020304" pitchFamily="18" charset="0"/>
                </a:rPr>
                <a:t>records</a:t>
              </a:r>
            </a:p>
          </p:txBody>
        </p:sp>
        <p:sp>
          <p:nvSpPr>
            <p:cNvPr id="8200" name="Text Box 1032">
              <a:extLst>
                <a:ext uri="{FF2B5EF4-FFF2-40B4-BE49-F238E27FC236}">
                  <a16:creationId xmlns:a16="http://schemas.microsoft.com/office/drawing/2014/main" xmlns="" id="{C0F5FA4C-F91B-48E9-BF3D-A1846E1E2DA9}"/>
                </a:ext>
              </a:extLst>
            </p:cNvPr>
            <p:cNvSpPr txBox="1">
              <a:spLocks noChangeArrowheads="1"/>
            </p:cNvSpPr>
            <p:nvPr/>
          </p:nvSpPr>
          <p:spPr bwMode="blackWhite">
            <a:xfrm>
              <a:off x="11087100" y="2319338"/>
              <a:ext cx="914400" cy="1015663"/>
            </a:xfrm>
            <a:prstGeom prst="rect">
              <a:avLst/>
            </a:prstGeom>
            <a:solidFill>
              <a:srgbClr val="FFCC66"/>
            </a:solidFill>
            <a:ln w="28575">
              <a:solidFill>
                <a:schemeClr val="bg1"/>
              </a:solidFill>
              <a:miter lim="800000"/>
              <a:headEnd type="none" w="sm" len="sm"/>
              <a:tailEnd type="none" w="sm" len="sm"/>
            </a:ln>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dirty="0">
                  <a:latin typeface="Oracle Sans" panose="020B0503020204020204" pitchFamily="34" charset="0"/>
                  <a:cs typeface="Times New Roman" panose="02020603050405020304" pitchFamily="18" charset="0"/>
                </a:rPr>
                <a:t>LCR</a:t>
              </a:r>
              <a:br>
                <a:rPr lang="en-US" altLang="en-US" sz="2000" dirty="0">
                  <a:latin typeface="Oracle Sans" panose="020B0503020204020204" pitchFamily="34" charset="0"/>
                  <a:cs typeface="Times New Roman" panose="02020603050405020304" pitchFamily="18" charset="0"/>
                </a:rPr>
              </a:br>
              <a:r>
                <a:rPr lang="en-US" altLang="en-US" sz="2000" dirty="0">
                  <a:latin typeface="Oracle Sans" panose="020B0503020204020204" pitchFamily="34" charset="0"/>
                  <a:cs typeface="Times New Roman" panose="02020603050405020304" pitchFamily="18" charset="0"/>
                </a:rPr>
                <a:t>LCR</a:t>
              </a:r>
              <a:br>
                <a:rPr lang="en-US" altLang="en-US" sz="2000" dirty="0">
                  <a:latin typeface="Oracle Sans" panose="020B0503020204020204" pitchFamily="34" charset="0"/>
                  <a:cs typeface="Times New Roman" panose="02020603050405020304" pitchFamily="18" charset="0"/>
                </a:rPr>
              </a:br>
              <a:r>
                <a:rPr lang="en-US" altLang="en-US" sz="2000" dirty="0">
                  <a:latin typeface="Oracle Sans" panose="020B0503020204020204" pitchFamily="34" charset="0"/>
                  <a:cs typeface="Times New Roman" panose="02020603050405020304" pitchFamily="18" charset="0"/>
                </a:rPr>
                <a:t>:</a:t>
              </a:r>
            </a:p>
          </p:txBody>
        </p:sp>
        <p:sp>
          <p:nvSpPr>
            <p:cNvPr id="8201" name="Text Box 1033">
              <a:extLst>
                <a:ext uri="{FF2B5EF4-FFF2-40B4-BE49-F238E27FC236}">
                  <a16:creationId xmlns:a16="http://schemas.microsoft.com/office/drawing/2014/main" xmlns="" id="{0F21F103-2479-46E6-870B-8B347FAB5E59}"/>
                </a:ext>
              </a:extLst>
            </p:cNvPr>
            <p:cNvSpPr txBox="1">
              <a:spLocks noChangeArrowheads="1"/>
            </p:cNvSpPr>
            <p:nvPr/>
          </p:nvSpPr>
          <p:spPr bwMode="auto">
            <a:xfrm>
              <a:off x="10858500" y="3529072"/>
              <a:ext cx="1371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dirty="0">
                  <a:solidFill>
                    <a:schemeClr val="bg2"/>
                  </a:solidFill>
                  <a:latin typeface="Oracle Sans" panose="020B0503020204020204" pitchFamily="34" charset="0"/>
                  <a:cs typeface="Times New Roman" panose="02020603050405020304" pitchFamily="18" charset="0"/>
                </a:rPr>
                <a:t>Shared pool</a:t>
              </a:r>
            </a:p>
          </p:txBody>
        </p:sp>
        <p:sp>
          <p:nvSpPr>
            <p:cNvPr id="8202" name="Line 1034">
              <a:extLst>
                <a:ext uri="{FF2B5EF4-FFF2-40B4-BE49-F238E27FC236}">
                  <a16:creationId xmlns:a16="http://schemas.microsoft.com/office/drawing/2014/main" xmlns="" id="{BF25688E-A3C5-4B52-90FB-28E22EC620C4}"/>
                </a:ext>
              </a:extLst>
            </p:cNvPr>
            <p:cNvSpPr>
              <a:spLocks noChangeShapeType="1"/>
            </p:cNvSpPr>
            <p:nvPr/>
          </p:nvSpPr>
          <p:spPr bwMode="auto">
            <a:xfrm>
              <a:off x="9601200" y="3681412"/>
              <a:ext cx="12573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3" name="Line 1035">
              <a:extLst>
                <a:ext uri="{FF2B5EF4-FFF2-40B4-BE49-F238E27FC236}">
                  <a16:creationId xmlns:a16="http://schemas.microsoft.com/office/drawing/2014/main" xmlns="" id="{0137FF3D-CFB4-4579-B824-569502874387}"/>
                </a:ext>
              </a:extLst>
            </p:cNvPr>
            <p:cNvSpPr>
              <a:spLocks noChangeShapeType="1"/>
            </p:cNvSpPr>
            <p:nvPr/>
          </p:nvSpPr>
          <p:spPr bwMode="auto">
            <a:xfrm>
              <a:off x="13796963" y="4148138"/>
              <a:ext cx="0" cy="2233613"/>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4" name="Text Box 1036">
              <a:extLst>
                <a:ext uri="{FF2B5EF4-FFF2-40B4-BE49-F238E27FC236}">
                  <a16:creationId xmlns:a16="http://schemas.microsoft.com/office/drawing/2014/main" xmlns="" id="{0D5C04A4-CC48-4F4A-8346-FD5E77D94FA3}"/>
                </a:ext>
              </a:extLst>
            </p:cNvPr>
            <p:cNvSpPr txBox="1">
              <a:spLocks noChangeArrowheads="1"/>
            </p:cNvSpPr>
            <p:nvPr/>
          </p:nvSpPr>
          <p:spPr bwMode="auto">
            <a:xfrm>
              <a:off x="13701713" y="4719637"/>
              <a:ext cx="2252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b="1" dirty="0">
                  <a:latin typeface="Oracle Sans" panose="020B0503020204020204" pitchFamily="34" charset="0"/>
                  <a:cs typeface="Times New Roman" panose="02020603050405020304" pitchFamily="18" charset="0"/>
                </a:rPr>
                <a:t>Transaction groups</a:t>
              </a:r>
            </a:p>
          </p:txBody>
        </p:sp>
        <p:sp>
          <p:nvSpPr>
            <p:cNvPr id="8205" name="Text Box 1037">
              <a:extLst>
                <a:ext uri="{FF2B5EF4-FFF2-40B4-BE49-F238E27FC236}">
                  <a16:creationId xmlns:a16="http://schemas.microsoft.com/office/drawing/2014/main" xmlns="" id="{04CE612C-FD63-400C-95D7-3A5677F7B275}"/>
                </a:ext>
              </a:extLst>
            </p:cNvPr>
            <p:cNvSpPr txBox="1">
              <a:spLocks noChangeArrowheads="1"/>
            </p:cNvSpPr>
            <p:nvPr/>
          </p:nvSpPr>
          <p:spPr bwMode="auto">
            <a:xfrm>
              <a:off x="10820400" y="7424737"/>
              <a:ext cx="2514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dirty="0">
                  <a:latin typeface="Oracle Sans" panose="020B0503020204020204" pitchFamily="34" charset="0"/>
                  <a:cs typeface="Times New Roman" panose="02020603050405020304" pitchFamily="18" charset="0"/>
                </a:rPr>
                <a:t>Transactions sorted in dependency order</a:t>
              </a:r>
            </a:p>
          </p:txBody>
        </p:sp>
        <p:sp>
          <p:nvSpPr>
            <p:cNvPr id="8206" name="Line 1038">
              <a:extLst>
                <a:ext uri="{FF2B5EF4-FFF2-40B4-BE49-F238E27FC236}">
                  <a16:creationId xmlns:a16="http://schemas.microsoft.com/office/drawing/2014/main" xmlns="" id="{AC8309CE-447B-42F5-8332-3FD60421ABC7}"/>
                </a:ext>
              </a:extLst>
            </p:cNvPr>
            <p:cNvSpPr>
              <a:spLocks noChangeShapeType="1"/>
            </p:cNvSpPr>
            <p:nvPr/>
          </p:nvSpPr>
          <p:spPr bwMode="auto">
            <a:xfrm flipV="1">
              <a:off x="2743200" y="5519737"/>
              <a:ext cx="10858500" cy="0"/>
            </a:xfrm>
            <a:prstGeom prst="line">
              <a:avLst/>
            </a:prstGeom>
            <a:noFill/>
            <a:ln w="381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7" name="Text Box 1039">
              <a:extLst>
                <a:ext uri="{FF2B5EF4-FFF2-40B4-BE49-F238E27FC236}">
                  <a16:creationId xmlns:a16="http://schemas.microsoft.com/office/drawing/2014/main" xmlns="" id="{E557938A-31EE-42E4-9C78-405D500E40BB}"/>
                </a:ext>
              </a:extLst>
            </p:cNvPr>
            <p:cNvSpPr txBox="1">
              <a:spLocks noChangeArrowheads="1"/>
            </p:cNvSpPr>
            <p:nvPr/>
          </p:nvSpPr>
          <p:spPr bwMode="auto">
            <a:xfrm>
              <a:off x="6515100" y="4855369"/>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b="1" dirty="0">
                  <a:latin typeface="Oracle Sans" panose="020B0503020204020204" pitchFamily="34" charset="0"/>
                  <a:cs typeface="Times New Roman" panose="02020603050405020304" pitchFamily="18" charset="0"/>
                </a:rPr>
                <a:t>Log Mining</a:t>
              </a:r>
            </a:p>
          </p:txBody>
        </p:sp>
        <p:sp>
          <p:nvSpPr>
            <p:cNvPr id="8208" name="Text Box 1040">
              <a:extLst>
                <a:ext uri="{FF2B5EF4-FFF2-40B4-BE49-F238E27FC236}">
                  <a16:creationId xmlns:a16="http://schemas.microsoft.com/office/drawing/2014/main" xmlns="" id="{424E53E2-C843-4AB9-A73B-B6ED2DBB8801}"/>
                </a:ext>
              </a:extLst>
            </p:cNvPr>
            <p:cNvSpPr txBox="1">
              <a:spLocks noChangeArrowheads="1"/>
            </p:cNvSpPr>
            <p:nvPr/>
          </p:nvSpPr>
          <p:spPr bwMode="auto">
            <a:xfrm>
              <a:off x="5829300" y="5634038"/>
              <a:ext cx="3886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b="1" dirty="0">
                  <a:latin typeface="Oracle Sans" panose="020B0503020204020204" pitchFamily="34" charset="0"/>
                  <a:cs typeface="Times New Roman" panose="02020603050405020304" pitchFamily="18" charset="0"/>
                </a:rPr>
                <a:t>Apply processing</a:t>
              </a:r>
            </a:p>
          </p:txBody>
        </p:sp>
        <p:sp>
          <p:nvSpPr>
            <p:cNvPr id="8209" name="Text Box 1041">
              <a:extLst>
                <a:ext uri="{FF2B5EF4-FFF2-40B4-BE49-F238E27FC236}">
                  <a16:creationId xmlns:a16="http://schemas.microsoft.com/office/drawing/2014/main" xmlns="" id="{9522DEEE-00F0-4925-A988-36661A6187CE}"/>
                </a:ext>
              </a:extLst>
            </p:cNvPr>
            <p:cNvSpPr txBox="1">
              <a:spLocks noChangeArrowheads="1"/>
            </p:cNvSpPr>
            <p:nvPr/>
          </p:nvSpPr>
          <p:spPr bwMode="auto">
            <a:xfrm>
              <a:off x="9144000" y="4491038"/>
              <a:ext cx="44696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dirty="0">
                  <a:latin typeface="Oracle Sans" panose="020B0503020204020204" pitchFamily="34" charset="0"/>
                  <a:cs typeface="Times New Roman" panose="02020603050405020304" pitchFamily="18" charset="0"/>
                </a:rPr>
                <a:t>Logical change records not </a:t>
              </a:r>
            </a:p>
            <a:p>
              <a:pPr algn="ctr"/>
              <a:r>
                <a:rPr lang="en-US" altLang="en-US" sz="2000" dirty="0">
                  <a:latin typeface="Oracle Sans" panose="020B0503020204020204" pitchFamily="34" charset="0"/>
                  <a:cs typeface="Times New Roman" panose="02020603050405020304" pitchFamily="18" charset="0"/>
                </a:rPr>
                <a:t>grouped into transactions</a:t>
              </a:r>
            </a:p>
          </p:txBody>
        </p:sp>
        <p:sp>
          <p:nvSpPr>
            <p:cNvPr id="8210" name="Text Box 1042">
              <a:extLst>
                <a:ext uri="{FF2B5EF4-FFF2-40B4-BE49-F238E27FC236}">
                  <a16:creationId xmlns:a16="http://schemas.microsoft.com/office/drawing/2014/main" xmlns="" id="{4874C6D5-F804-4D98-A6A9-798855E6F88F}"/>
                </a:ext>
              </a:extLst>
            </p:cNvPr>
            <p:cNvSpPr txBox="1">
              <a:spLocks noChangeArrowheads="1"/>
            </p:cNvSpPr>
            <p:nvPr/>
          </p:nvSpPr>
          <p:spPr bwMode="auto">
            <a:xfrm>
              <a:off x="7315200" y="7424737"/>
              <a:ext cx="26289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dirty="0">
                  <a:latin typeface="Oracle Sans" panose="020B0503020204020204" pitchFamily="34" charset="0"/>
                  <a:cs typeface="Times New Roman" panose="02020603050405020304" pitchFamily="18" charset="0"/>
                </a:rPr>
                <a:t>Transactions to be applied</a:t>
              </a:r>
            </a:p>
          </p:txBody>
        </p:sp>
        <p:sp>
          <p:nvSpPr>
            <p:cNvPr id="8211" name="Line 1043">
              <a:extLst>
                <a:ext uri="{FF2B5EF4-FFF2-40B4-BE49-F238E27FC236}">
                  <a16:creationId xmlns:a16="http://schemas.microsoft.com/office/drawing/2014/main" xmlns="" id="{3B181147-F95B-40BA-B509-D57444A3204D}"/>
                </a:ext>
              </a:extLst>
            </p:cNvPr>
            <p:cNvSpPr>
              <a:spLocks noChangeShapeType="1"/>
            </p:cNvSpPr>
            <p:nvPr/>
          </p:nvSpPr>
          <p:spPr bwMode="auto">
            <a:xfrm flipH="1" flipV="1">
              <a:off x="10760870" y="7234237"/>
              <a:ext cx="27432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12" name="Line 1044">
              <a:extLst>
                <a:ext uri="{FF2B5EF4-FFF2-40B4-BE49-F238E27FC236}">
                  <a16:creationId xmlns:a16="http://schemas.microsoft.com/office/drawing/2014/main" xmlns="" id="{D65DA4F9-E66C-4240-ACB8-2B2890E9A3D4}"/>
                </a:ext>
              </a:extLst>
            </p:cNvPr>
            <p:cNvSpPr>
              <a:spLocks noChangeShapeType="1"/>
            </p:cNvSpPr>
            <p:nvPr/>
          </p:nvSpPr>
          <p:spPr bwMode="auto">
            <a:xfrm flipH="1">
              <a:off x="7315200" y="7234237"/>
              <a:ext cx="26289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13" name="Oval 1045">
              <a:extLst>
                <a:ext uri="{FF2B5EF4-FFF2-40B4-BE49-F238E27FC236}">
                  <a16:creationId xmlns:a16="http://schemas.microsoft.com/office/drawing/2014/main" xmlns="" id="{5F98D156-EA37-49C9-9F13-DB329A8AE839}"/>
                </a:ext>
              </a:extLst>
            </p:cNvPr>
            <p:cNvSpPr>
              <a:spLocks noChangeArrowheads="1"/>
            </p:cNvSpPr>
            <p:nvPr/>
          </p:nvSpPr>
          <p:spPr bwMode="blackWhite">
            <a:xfrm>
              <a:off x="6057901" y="32337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14" name="Rectangle 1046">
              <a:extLst>
                <a:ext uri="{FF2B5EF4-FFF2-40B4-BE49-F238E27FC236}">
                  <a16:creationId xmlns:a16="http://schemas.microsoft.com/office/drawing/2014/main" xmlns="" id="{7F30BF69-CFED-4C5D-94C2-3C99524A8323}"/>
                </a:ext>
              </a:extLst>
            </p:cNvPr>
            <p:cNvSpPr>
              <a:spLocks noChangeArrowheads="1"/>
            </p:cNvSpPr>
            <p:nvPr/>
          </p:nvSpPr>
          <p:spPr bwMode="auto">
            <a:xfrm>
              <a:off x="5829300" y="2800748"/>
              <a:ext cx="14859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Reader</a:t>
              </a:r>
            </a:p>
          </p:txBody>
        </p:sp>
        <p:sp>
          <p:nvSpPr>
            <p:cNvPr id="8215" name="Oval 1047">
              <a:extLst>
                <a:ext uri="{FF2B5EF4-FFF2-40B4-BE49-F238E27FC236}">
                  <a16:creationId xmlns:a16="http://schemas.microsoft.com/office/drawing/2014/main" xmlns="" id="{D6BA3B0C-4D68-44E2-857F-DF0C18C48BE8}"/>
                </a:ext>
              </a:extLst>
            </p:cNvPr>
            <p:cNvSpPr>
              <a:spLocks noChangeArrowheads="1"/>
            </p:cNvSpPr>
            <p:nvPr/>
          </p:nvSpPr>
          <p:spPr bwMode="blackWhite">
            <a:xfrm>
              <a:off x="8243888" y="32337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16" name="Rectangle 1048">
              <a:extLst>
                <a:ext uri="{FF2B5EF4-FFF2-40B4-BE49-F238E27FC236}">
                  <a16:creationId xmlns:a16="http://schemas.microsoft.com/office/drawing/2014/main" xmlns="" id="{311406FF-27EC-4E17-85EC-93F2E73D261C}"/>
                </a:ext>
              </a:extLst>
            </p:cNvPr>
            <p:cNvSpPr>
              <a:spLocks noChangeArrowheads="1"/>
            </p:cNvSpPr>
            <p:nvPr/>
          </p:nvSpPr>
          <p:spPr bwMode="auto">
            <a:xfrm>
              <a:off x="8001000" y="2798366"/>
              <a:ext cx="17145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Preparer</a:t>
              </a:r>
            </a:p>
          </p:txBody>
        </p:sp>
        <p:sp>
          <p:nvSpPr>
            <p:cNvPr id="8217" name="Oval 1049">
              <a:extLst>
                <a:ext uri="{FF2B5EF4-FFF2-40B4-BE49-F238E27FC236}">
                  <a16:creationId xmlns:a16="http://schemas.microsoft.com/office/drawing/2014/main" xmlns="" id="{025A2B39-5188-432C-9119-5669973F8D31}"/>
                </a:ext>
              </a:extLst>
            </p:cNvPr>
            <p:cNvSpPr>
              <a:spLocks noChangeArrowheads="1"/>
            </p:cNvSpPr>
            <p:nvPr/>
          </p:nvSpPr>
          <p:spPr bwMode="blackWhite">
            <a:xfrm>
              <a:off x="13346908" y="32337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18" name="Rectangle 1050">
              <a:extLst>
                <a:ext uri="{FF2B5EF4-FFF2-40B4-BE49-F238E27FC236}">
                  <a16:creationId xmlns:a16="http://schemas.microsoft.com/office/drawing/2014/main" xmlns="" id="{AA6425D1-3386-42E0-8816-D3B57EA52CA8}"/>
                </a:ext>
              </a:extLst>
            </p:cNvPr>
            <p:cNvSpPr>
              <a:spLocks noChangeArrowheads="1"/>
            </p:cNvSpPr>
            <p:nvPr/>
          </p:nvSpPr>
          <p:spPr bwMode="auto">
            <a:xfrm>
              <a:off x="13054013" y="2831703"/>
              <a:ext cx="14859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Builder</a:t>
              </a:r>
            </a:p>
          </p:txBody>
        </p:sp>
        <p:sp>
          <p:nvSpPr>
            <p:cNvPr id="8219" name="Oval 1051">
              <a:extLst>
                <a:ext uri="{FF2B5EF4-FFF2-40B4-BE49-F238E27FC236}">
                  <a16:creationId xmlns:a16="http://schemas.microsoft.com/office/drawing/2014/main" xmlns="" id="{EAFD1BB1-DF70-4E20-8EAB-99C54773469E}"/>
                </a:ext>
              </a:extLst>
            </p:cNvPr>
            <p:cNvSpPr>
              <a:spLocks noChangeArrowheads="1"/>
            </p:cNvSpPr>
            <p:nvPr/>
          </p:nvSpPr>
          <p:spPr bwMode="blackWhite">
            <a:xfrm>
              <a:off x="13346908" y="6791325"/>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0" name="Rectangle 1052">
              <a:extLst>
                <a:ext uri="{FF2B5EF4-FFF2-40B4-BE49-F238E27FC236}">
                  <a16:creationId xmlns:a16="http://schemas.microsoft.com/office/drawing/2014/main" xmlns="" id="{00ECC232-31BA-4199-944C-5BB1DF86086B}"/>
                </a:ext>
              </a:extLst>
            </p:cNvPr>
            <p:cNvSpPr>
              <a:spLocks noChangeArrowheads="1"/>
            </p:cNvSpPr>
            <p:nvPr/>
          </p:nvSpPr>
          <p:spPr bwMode="auto">
            <a:xfrm>
              <a:off x="12753975" y="6362700"/>
              <a:ext cx="20574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Analyzer</a:t>
              </a:r>
            </a:p>
          </p:txBody>
        </p:sp>
        <p:sp>
          <p:nvSpPr>
            <p:cNvPr id="8221" name="Oval 1053">
              <a:extLst>
                <a:ext uri="{FF2B5EF4-FFF2-40B4-BE49-F238E27FC236}">
                  <a16:creationId xmlns:a16="http://schemas.microsoft.com/office/drawing/2014/main" xmlns="" id="{480F6C07-1E76-4FA4-A19B-2157A34EED3F}"/>
                </a:ext>
              </a:extLst>
            </p:cNvPr>
            <p:cNvSpPr>
              <a:spLocks noChangeArrowheads="1"/>
            </p:cNvSpPr>
            <p:nvPr/>
          </p:nvSpPr>
          <p:spPr bwMode="blackWhite">
            <a:xfrm>
              <a:off x="9829801" y="67770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2" name="Rectangle 1054">
              <a:extLst>
                <a:ext uri="{FF2B5EF4-FFF2-40B4-BE49-F238E27FC236}">
                  <a16:creationId xmlns:a16="http://schemas.microsoft.com/office/drawing/2014/main" xmlns="" id="{9915A44D-3DE7-4A19-9E36-642D6EEE9803}"/>
                </a:ext>
              </a:extLst>
            </p:cNvPr>
            <p:cNvSpPr>
              <a:spLocks noChangeArrowheads="1"/>
            </p:cNvSpPr>
            <p:nvPr/>
          </p:nvSpPr>
          <p:spPr bwMode="auto">
            <a:xfrm>
              <a:off x="9144000" y="6396037"/>
              <a:ext cx="22860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Coordinator</a:t>
              </a:r>
            </a:p>
          </p:txBody>
        </p:sp>
        <p:grpSp>
          <p:nvGrpSpPr>
            <p:cNvPr id="8223" name="Group 1055">
              <a:extLst>
                <a:ext uri="{FF2B5EF4-FFF2-40B4-BE49-F238E27FC236}">
                  <a16:creationId xmlns:a16="http://schemas.microsoft.com/office/drawing/2014/main" xmlns="" id="{CD0C2F8A-5034-4194-8F7C-E53FA5F5C4D4}"/>
                </a:ext>
              </a:extLst>
            </p:cNvPr>
            <p:cNvGrpSpPr>
              <a:grpSpLocks/>
            </p:cNvGrpSpPr>
            <p:nvPr/>
          </p:nvGrpSpPr>
          <p:grpSpPr bwMode="auto">
            <a:xfrm>
              <a:off x="3590925" y="2776537"/>
              <a:ext cx="1095375" cy="1602582"/>
              <a:chOff x="3735" y="2533"/>
              <a:chExt cx="828" cy="1006"/>
            </a:xfrm>
          </p:grpSpPr>
          <p:pic>
            <p:nvPicPr>
              <p:cNvPr id="8234" name="Picture 1056" descr="4segdatabase">
                <a:extLst>
                  <a:ext uri="{FF2B5EF4-FFF2-40B4-BE49-F238E27FC236}">
                    <a16:creationId xmlns:a16="http://schemas.microsoft.com/office/drawing/2014/main" xmlns="" id="{21F12601-4F7E-4A1F-8D79-D9D7BC70E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5" name="Picture 1057" descr="4segdatabase">
                <a:extLst>
                  <a:ext uri="{FF2B5EF4-FFF2-40B4-BE49-F238E27FC236}">
                    <a16:creationId xmlns:a16="http://schemas.microsoft.com/office/drawing/2014/main" xmlns="" id="{4D6E3C61-9643-4C16-89C8-60D09981C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24" name="Picture 1058" descr="iasicon10">
              <a:extLst>
                <a:ext uri="{FF2B5EF4-FFF2-40B4-BE49-F238E27FC236}">
                  <a16:creationId xmlns:a16="http://schemas.microsoft.com/office/drawing/2014/main" xmlns="" id="{F2C6183A-9C84-46A6-A51C-26D5821176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971801" y="6777037"/>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5" name="Oval 1059">
              <a:extLst>
                <a:ext uri="{FF2B5EF4-FFF2-40B4-BE49-F238E27FC236}">
                  <a16:creationId xmlns:a16="http://schemas.microsoft.com/office/drawing/2014/main" xmlns="" id="{8719E907-A473-4BFF-932F-AE36F1ED3C03}"/>
                </a:ext>
              </a:extLst>
            </p:cNvPr>
            <p:cNvSpPr>
              <a:spLocks noChangeArrowheads="1"/>
            </p:cNvSpPr>
            <p:nvPr/>
          </p:nvSpPr>
          <p:spPr bwMode="blackWhite">
            <a:xfrm>
              <a:off x="6400801" y="67770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6" name="Oval 1060">
              <a:extLst>
                <a:ext uri="{FF2B5EF4-FFF2-40B4-BE49-F238E27FC236}">
                  <a16:creationId xmlns:a16="http://schemas.microsoft.com/office/drawing/2014/main" xmlns="" id="{B6CEC560-F16A-4EE4-8275-02EA7407AA6F}"/>
                </a:ext>
              </a:extLst>
            </p:cNvPr>
            <p:cNvSpPr>
              <a:spLocks noChangeArrowheads="1"/>
            </p:cNvSpPr>
            <p:nvPr/>
          </p:nvSpPr>
          <p:spPr bwMode="blackWhite">
            <a:xfrm>
              <a:off x="6186488" y="67770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7" name="Oval 1061">
              <a:extLst>
                <a:ext uri="{FF2B5EF4-FFF2-40B4-BE49-F238E27FC236}">
                  <a16:creationId xmlns:a16="http://schemas.microsoft.com/office/drawing/2014/main" xmlns="" id="{7A25F169-D83C-4990-843B-FC12A593A04C}"/>
                </a:ext>
              </a:extLst>
            </p:cNvPr>
            <p:cNvSpPr>
              <a:spLocks noChangeArrowheads="1"/>
            </p:cNvSpPr>
            <p:nvPr/>
          </p:nvSpPr>
          <p:spPr bwMode="blackWhite">
            <a:xfrm>
              <a:off x="5957888" y="67770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8" name="Rectangle 1062">
              <a:extLst>
                <a:ext uri="{FF2B5EF4-FFF2-40B4-BE49-F238E27FC236}">
                  <a16:creationId xmlns:a16="http://schemas.microsoft.com/office/drawing/2014/main" xmlns="" id="{D9F39352-DED4-4774-BB04-70A453AFFC43}"/>
                </a:ext>
              </a:extLst>
            </p:cNvPr>
            <p:cNvSpPr>
              <a:spLocks noChangeArrowheads="1"/>
            </p:cNvSpPr>
            <p:nvPr/>
          </p:nvSpPr>
          <p:spPr bwMode="auto">
            <a:xfrm>
              <a:off x="5715000" y="6357937"/>
              <a:ext cx="1714500"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000" b="1" dirty="0">
                  <a:latin typeface="Oracle Sans" panose="020B0503020204020204" pitchFamily="34" charset="0"/>
                  <a:cs typeface="Oracle Sans" panose="020B0503020204020204" pitchFamily="34" charset="0"/>
                </a:rPr>
                <a:t>Applier</a:t>
              </a:r>
            </a:p>
          </p:txBody>
        </p:sp>
        <p:sp>
          <p:nvSpPr>
            <p:cNvPr id="8229" name="Line 1063">
              <a:extLst>
                <a:ext uri="{FF2B5EF4-FFF2-40B4-BE49-F238E27FC236}">
                  <a16:creationId xmlns:a16="http://schemas.microsoft.com/office/drawing/2014/main" xmlns="" id="{25A5757D-C022-4BA3-A907-97F720179C1A}"/>
                </a:ext>
              </a:extLst>
            </p:cNvPr>
            <p:cNvSpPr>
              <a:spLocks noChangeShapeType="1"/>
            </p:cNvSpPr>
            <p:nvPr/>
          </p:nvSpPr>
          <p:spPr bwMode="auto">
            <a:xfrm>
              <a:off x="4700588" y="3690937"/>
              <a:ext cx="1357313"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30" name="Text Box 1064">
              <a:extLst>
                <a:ext uri="{FF2B5EF4-FFF2-40B4-BE49-F238E27FC236}">
                  <a16:creationId xmlns:a16="http://schemas.microsoft.com/office/drawing/2014/main" xmlns="" id="{06A531E2-E7ED-4347-81CC-E4072684244E}"/>
                </a:ext>
              </a:extLst>
            </p:cNvPr>
            <p:cNvSpPr txBox="1">
              <a:spLocks noChangeArrowheads="1"/>
            </p:cNvSpPr>
            <p:nvPr/>
          </p:nvSpPr>
          <p:spPr bwMode="auto">
            <a:xfrm>
              <a:off x="2971800" y="8284369"/>
              <a:ext cx="2171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b="1" dirty="0">
                  <a:latin typeface="Oracle Sans" panose="020B0503020204020204" pitchFamily="34" charset="0"/>
                  <a:cs typeface="Times New Roman" panose="02020603050405020304" pitchFamily="18" charset="0"/>
                </a:rPr>
                <a:t>Data files</a:t>
              </a:r>
            </a:p>
          </p:txBody>
        </p:sp>
        <p:sp>
          <p:nvSpPr>
            <p:cNvPr id="8231" name="Line 1065">
              <a:extLst>
                <a:ext uri="{FF2B5EF4-FFF2-40B4-BE49-F238E27FC236}">
                  <a16:creationId xmlns:a16="http://schemas.microsoft.com/office/drawing/2014/main" xmlns="" id="{632FE5CF-AF9C-4F23-8879-B680C1F984E0}"/>
                </a:ext>
              </a:extLst>
            </p:cNvPr>
            <p:cNvSpPr>
              <a:spLocks noChangeShapeType="1"/>
            </p:cNvSpPr>
            <p:nvPr/>
          </p:nvSpPr>
          <p:spPr bwMode="auto">
            <a:xfrm flipH="1">
              <a:off x="4800600" y="7217569"/>
              <a:ext cx="11430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32" name="Text Box 1066">
              <a:extLst>
                <a:ext uri="{FF2B5EF4-FFF2-40B4-BE49-F238E27FC236}">
                  <a16:creationId xmlns:a16="http://schemas.microsoft.com/office/drawing/2014/main" xmlns="" id="{11BA36D1-4629-409D-A8ED-A7BDB0356E6C}"/>
                </a:ext>
              </a:extLst>
            </p:cNvPr>
            <p:cNvSpPr txBox="1">
              <a:spLocks noChangeArrowheads="1"/>
            </p:cNvSpPr>
            <p:nvPr/>
          </p:nvSpPr>
          <p:spPr bwMode="auto">
            <a:xfrm>
              <a:off x="2514600" y="4376737"/>
              <a:ext cx="3429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000" b="1" dirty="0">
                  <a:latin typeface="Oracle Sans" panose="020B0503020204020204" pitchFamily="34" charset="0"/>
                  <a:cs typeface="Times New Roman" panose="02020603050405020304" pitchFamily="18" charset="0"/>
                </a:rPr>
                <a:t>Redo data from primary database</a:t>
              </a:r>
            </a:p>
          </p:txBody>
        </p:sp>
      </p:grpSp>
      <p:sp>
        <p:nvSpPr>
          <p:cNvPr id="8233" name="Rectangle 1068">
            <a:extLst>
              <a:ext uri="{FF2B5EF4-FFF2-40B4-BE49-F238E27FC236}">
                <a16:creationId xmlns:a16="http://schemas.microsoft.com/office/drawing/2014/main" xmlns="" id="{D308557C-F0A1-4C60-84AC-7BBA08633F7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SQL Apply Process: Architecture</a:t>
            </a:r>
          </a:p>
        </p:txBody>
      </p:sp>
    </p:spTree>
    <p:custDataLst>
      <p:tags r:id="rId1"/>
    </p:custDataLst>
    <p:extLst>
      <p:ext uri="{BB962C8B-B14F-4D97-AF65-F5344CB8AC3E}">
        <p14:creationId xmlns:p14="http://schemas.microsoft.com/office/powerpoint/2010/main" val="1145381319"/>
      </p:ext>
    </p:extLst>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46344E89-D8E6-4266-800B-04F1EE4B638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Preparing to Create a Logical Standby Database</a:t>
            </a:r>
          </a:p>
        </p:txBody>
      </p:sp>
      <p:sp>
        <p:nvSpPr>
          <p:cNvPr id="9219" name="Rectangle 3">
            <a:extLst>
              <a:ext uri="{FF2B5EF4-FFF2-40B4-BE49-F238E27FC236}">
                <a16:creationId xmlns:a16="http://schemas.microsoft.com/office/drawing/2014/main" xmlns="" id="{F41DB192-3744-4A41-B9FB-612A05BDBC68}"/>
              </a:ext>
            </a:extLst>
          </p:cNvPr>
          <p:cNvSpPr>
            <a:spLocks noGrp="1" noChangeArrowheads="1"/>
          </p:cNvSpPr>
          <p:nvPr>
            <p:ph type="body" idx="1"/>
          </p:nvPr>
        </p:nvSpPr>
        <p:spPr>
          <a:xfrm>
            <a:off x="933451" y="2272710"/>
            <a:ext cx="16421100" cy="393690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Perform the following steps on the primary database before creating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Check for unsupported objects.</a:t>
            </a:r>
          </a:p>
          <a:p>
            <a:pPr lvl="1">
              <a:spcBef>
                <a:spcPts val="1200"/>
              </a:spcBef>
            </a:pPr>
            <a:r>
              <a:rPr lang="en-US" altLang="en-US" dirty="0">
                <a:latin typeface="Oracle Sans" panose="020B0503020204020204" pitchFamily="34" charset="0"/>
                <a:cs typeface="Oracle Sans" panose="020B0503020204020204" pitchFamily="34" charset="0"/>
              </a:rPr>
              <a:t>Be aware of unsupported DDL commands.</a:t>
            </a:r>
          </a:p>
          <a:p>
            <a:pPr lvl="1">
              <a:spcBef>
                <a:spcPts val="1200"/>
              </a:spcBef>
            </a:pPr>
            <a:r>
              <a:rPr lang="en-US" altLang="en-US" dirty="0">
                <a:latin typeface="Oracle Sans" panose="020B0503020204020204" pitchFamily="34" charset="0"/>
                <a:cs typeface="Oracle Sans" panose="020B0503020204020204" pitchFamily="34" charset="0"/>
              </a:rPr>
              <a:t>Ensure row uniqueness.</a:t>
            </a:r>
          </a:p>
          <a:p>
            <a:pPr lvl="1">
              <a:spcBef>
                <a:spcPts val="1200"/>
              </a:spcBef>
            </a:pPr>
            <a:r>
              <a:rPr lang="en-US" altLang="en-US" dirty="0">
                <a:latin typeface="Oracle Sans" panose="020B0503020204020204" pitchFamily="34" charset="0"/>
                <a:cs typeface="Oracle Sans" panose="020B0503020204020204" pitchFamily="34" charset="0"/>
              </a:rPr>
              <a:t>Verify that the primary database is configured for </a:t>
            </a:r>
            <a:r>
              <a:rPr lang="en-US" altLang="en-US" dirty="0">
                <a:latin typeface="Courier New" panose="02070309020205020404" pitchFamily="49" charset="0"/>
                <a:cs typeface="Oracle Sans" panose="020B0503020204020204" pitchFamily="34" charset="0"/>
              </a:rPr>
              <a:t>ARCHIVELOG</a:t>
            </a:r>
            <a:r>
              <a:rPr lang="en-US" altLang="en-US" dirty="0">
                <a:latin typeface="Oracle Sans" panose="020B0503020204020204" pitchFamily="34" charset="0"/>
                <a:cs typeface="Oracle Sans" panose="020B0503020204020204" pitchFamily="34" charset="0"/>
              </a:rPr>
              <a:t> mode.</a:t>
            </a:r>
          </a:p>
        </p:txBody>
      </p:sp>
    </p:spTree>
    <p:custDataLst>
      <p:tags r:id="rId1"/>
    </p:custDataLst>
    <p:extLst>
      <p:ext uri="{BB962C8B-B14F-4D97-AF65-F5344CB8AC3E}">
        <p14:creationId xmlns:p14="http://schemas.microsoft.com/office/powerpoint/2010/main" val="3024212275"/>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xmlns="" id="{C3C37E06-ED79-4E6F-9130-E2B09046844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Unsupported Objects</a:t>
            </a:r>
          </a:p>
        </p:txBody>
      </p:sp>
      <p:sp>
        <p:nvSpPr>
          <p:cNvPr id="10243" name="Rectangle 5">
            <a:extLst>
              <a:ext uri="{FF2B5EF4-FFF2-40B4-BE49-F238E27FC236}">
                <a16:creationId xmlns:a16="http://schemas.microsoft.com/office/drawing/2014/main" xmlns="" id="{FF0A0DA1-9D74-4D53-ACF0-23C304C66A68}"/>
              </a:ext>
            </a:extLst>
          </p:cNvPr>
          <p:cNvSpPr>
            <a:spLocks noGrp="1" noChangeArrowheads="1"/>
          </p:cNvSpPr>
          <p:nvPr>
            <p:ph idx="1"/>
          </p:nvPr>
        </p:nvSpPr>
        <p:spPr>
          <a:xfrm>
            <a:off x="933451" y="2272710"/>
            <a:ext cx="16421100" cy="526669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User tables placed in internal schemas will not be maintained.</a:t>
            </a:r>
          </a:p>
          <a:p>
            <a:pPr lvl="1">
              <a:spcBef>
                <a:spcPts val="1200"/>
              </a:spcBef>
            </a:pPr>
            <a:r>
              <a:rPr lang="en-US" altLang="en-US" dirty="0">
                <a:latin typeface="Oracle Sans" panose="020B0503020204020204" pitchFamily="34" charset="0"/>
                <a:cs typeface="Oracle Sans" panose="020B0503020204020204" pitchFamily="34" charset="0"/>
              </a:rPr>
              <a:t>Log apply services </a:t>
            </a:r>
            <a:r>
              <a:rPr lang="en-US" altLang="en-US" i="1" dirty="0">
                <a:latin typeface="Oracle Sans" panose="020B0503020204020204" pitchFamily="34" charset="0"/>
                <a:cs typeface="Oracle Sans" panose="020B0503020204020204" pitchFamily="34" charset="0"/>
              </a:rPr>
              <a:t>automatically exclude</a:t>
            </a:r>
            <a:r>
              <a:rPr lang="en-US" altLang="en-US" dirty="0">
                <a:latin typeface="Oracle Sans" panose="020B0503020204020204" pitchFamily="34" charset="0"/>
                <a:cs typeface="Oracle Sans" panose="020B0503020204020204" pitchFamily="34" charset="0"/>
              </a:rPr>
              <a:t> unsupported objects when applying redo data to the logical standby database.</a:t>
            </a:r>
          </a:p>
          <a:p>
            <a:pPr lvl="1">
              <a:spcBef>
                <a:spcPts val="1200"/>
              </a:spcBef>
            </a:pPr>
            <a:r>
              <a:rPr lang="en-US" altLang="en-US" dirty="0">
                <a:latin typeface="Oracle Sans" panose="020B0503020204020204" pitchFamily="34" charset="0"/>
                <a:cs typeface="Oracle Sans" panose="020B0503020204020204" pitchFamily="34" charset="0"/>
              </a:rPr>
              <a:t>Unsupported objects:</a:t>
            </a:r>
          </a:p>
          <a:p>
            <a:pPr lvl="2">
              <a:spcBef>
                <a:spcPts val="1200"/>
              </a:spcBef>
            </a:pPr>
            <a:r>
              <a:rPr lang="en-US" altLang="en-US" sz="3200" dirty="0">
                <a:latin typeface="Oracle Sans" panose="020B0503020204020204" pitchFamily="34" charset="0"/>
                <a:cs typeface="Oracle Sans" panose="020B0503020204020204" pitchFamily="34" charset="0"/>
              </a:rPr>
              <a:t>Tables and sequences in the </a:t>
            </a:r>
            <a:r>
              <a:rPr lang="en-US" altLang="en-US" sz="3200" dirty="0">
                <a:latin typeface="Courier New" panose="02070309020205020404" pitchFamily="49" charset="0"/>
                <a:cs typeface="Oracle Sans" panose="020B0503020204020204" pitchFamily="34" charset="0"/>
              </a:rPr>
              <a:t>SYS</a:t>
            </a:r>
            <a:r>
              <a:rPr lang="en-US" altLang="en-US" sz="3200" dirty="0">
                <a:latin typeface="Oracle Sans" panose="020B0503020204020204" pitchFamily="34" charset="0"/>
                <a:cs typeface="Oracle Sans" panose="020B0503020204020204" pitchFamily="34" charset="0"/>
              </a:rPr>
              <a:t> schema</a:t>
            </a:r>
          </a:p>
          <a:p>
            <a:pPr lvl="2">
              <a:spcBef>
                <a:spcPts val="1200"/>
              </a:spcBef>
            </a:pPr>
            <a:r>
              <a:rPr lang="en-US" altLang="en-US" sz="3200" dirty="0">
                <a:latin typeface="Oracle Sans" panose="020B0503020204020204" pitchFamily="34" charset="0"/>
                <a:cs typeface="Oracle Sans" panose="020B0503020204020204" pitchFamily="34" charset="0"/>
              </a:rPr>
              <a:t>Tables used to support materialized views</a:t>
            </a:r>
          </a:p>
          <a:p>
            <a:pPr lvl="2">
              <a:spcBef>
                <a:spcPts val="1200"/>
              </a:spcBef>
            </a:pPr>
            <a:r>
              <a:rPr lang="en-US" altLang="en-US" sz="3200" dirty="0">
                <a:latin typeface="Oracle Sans" panose="020B0503020204020204" pitchFamily="34" charset="0"/>
                <a:cs typeface="Oracle Sans" panose="020B0503020204020204" pitchFamily="34" charset="0"/>
              </a:rPr>
              <a:t>Global temporary tables</a:t>
            </a:r>
          </a:p>
          <a:p>
            <a:pPr lvl="2">
              <a:spcBef>
                <a:spcPts val="1200"/>
              </a:spcBef>
            </a:pPr>
            <a:r>
              <a:rPr lang="en-US" altLang="en-US" sz="3200" dirty="0">
                <a:latin typeface="Oracle Sans" panose="020B0503020204020204" pitchFamily="34" charset="0"/>
                <a:cs typeface="Oracle Sans" panose="020B0503020204020204" pitchFamily="34" charset="0"/>
              </a:rPr>
              <a:t>Tables with unsupported data types (listed in the next slide)</a:t>
            </a:r>
          </a:p>
        </p:txBody>
      </p:sp>
    </p:spTree>
    <p:custDataLst>
      <p:tags r:id="rId1"/>
    </p:custDataLst>
    <p:extLst>
      <p:ext uri="{BB962C8B-B14F-4D97-AF65-F5344CB8AC3E}">
        <p14:creationId xmlns:p14="http://schemas.microsoft.com/office/powerpoint/2010/main" val="3919436473"/>
      </p:ext>
    </p:extLst>
  </p:cSld>
  <p:clrMapOvr>
    <a:masterClrMapping/>
  </p:clrMapOvr>
  <p:transition spd="slow"/>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xmlns="" id="{4244E011-0109-4357-A804-96CE1D82784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Unsupported Data Types</a:t>
            </a:r>
          </a:p>
        </p:txBody>
      </p:sp>
      <p:sp>
        <p:nvSpPr>
          <p:cNvPr id="11267" name="Rectangle 5">
            <a:extLst>
              <a:ext uri="{FF2B5EF4-FFF2-40B4-BE49-F238E27FC236}">
                <a16:creationId xmlns:a16="http://schemas.microsoft.com/office/drawing/2014/main" xmlns="" id="{14A69C40-580C-4583-A134-61F16C7617A4}"/>
              </a:ext>
            </a:extLst>
          </p:cNvPr>
          <p:cNvSpPr>
            <a:spLocks noGrp="1" noChangeArrowheads="1"/>
          </p:cNvSpPr>
          <p:nvPr>
            <p:ph idx="1"/>
          </p:nvPr>
        </p:nvSpPr>
        <p:spPr>
          <a:xfrm>
            <a:off x="933451" y="2272710"/>
            <a:ext cx="16421100" cy="668535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Log apply services </a:t>
            </a:r>
            <a:r>
              <a:rPr lang="en-US" altLang="en-US" i="1" dirty="0">
                <a:latin typeface="Oracle Sans" panose="020B0503020204020204" pitchFamily="34" charset="0"/>
                <a:cs typeface="Oracle Sans" panose="020B0503020204020204" pitchFamily="34" charset="0"/>
              </a:rPr>
              <a:t>automatically exclude</a:t>
            </a:r>
            <a:r>
              <a:rPr lang="en-US" altLang="en-US" dirty="0">
                <a:latin typeface="Oracle Sans" panose="020B0503020204020204" pitchFamily="34" charset="0"/>
                <a:cs typeface="Oracle Sans" panose="020B0503020204020204" pitchFamily="34" charset="0"/>
              </a:rPr>
              <a:t> entire tables with unsupported data types when applying redo data to the logical standby database.</a:t>
            </a:r>
          </a:p>
          <a:p>
            <a:pPr lvl="1">
              <a:spcBef>
                <a:spcPts val="1200"/>
              </a:spcBef>
            </a:pPr>
            <a:r>
              <a:rPr lang="en-US" altLang="en-US" dirty="0">
                <a:latin typeface="Oracle Sans" panose="020B0503020204020204" pitchFamily="34" charset="0"/>
                <a:cs typeface="Oracle Sans" panose="020B0503020204020204" pitchFamily="34" charset="0"/>
              </a:rPr>
              <a:t>Unsupported data types:</a:t>
            </a:r>
          </a:p>
          <a:p>
            <a:pPr lvl="2">
              <a:spcBef>
                <a:spcPts val="1200"/>
              </a:spcBef>
            </a:pPr>
            <a:r>
              <a:rPr lang="en-US" altLang="en-US" sz="3200" dirty="0">
                <a:latin typeface="Courier New" panose="02070309020205020404" pitchFamily="49" charset="0"/>
                <a:cs typeface="Oracle Sans" panose="020B0503020204020204" pitchFamily="34" charset="0"/>
              </a:rPr>
              <a:t>BFILE</a:t>
            </a:r>
            <a:endParaRPr lang="en-US" altLang="en-US" sz="3200" dirty="0">
              <a:latin typeface="Oracle Sans" panose="020B0503020204020204" pitchFamily="34" charset="0"/>
              <a:cs typeface="Oracle Sans" panose="020B0503020204020204" pitchFamily="34" charset="0"/>
            </a:endParaRPr>
          </a:p>
          <a:p>
            <a:pPr lvl="2">
              <a:spcBef>
                <a:spcPts val="1200"/>
              </a:spcBef>
            </a:pPr>
            <a:r>
              <a:rPr lang="en-US" altLang="en-US" sz="3200" dirty="0">
                <a:latin typeface="Courier New" panose="02070309020205020404" pitchFamily="49" charset="0"/>
                <a:cs typeface="Oracle Sans" panose="020B0503020204020204" pitchFamily="34" charset="0"/>
              </a:rPr>
              <a:t>ROWID</a:t>
            </a:r>
            <a:r>
              <a:rPr lang="en-US" altLang="en-US" sz="3200" dirty="0">
                <a:latin typeface="Oracle Sans" panose="020B0503020204020204" pitchFamily="34" charset="0"/>
                <a:cs typeface="Oracle Sans" panose="020B0503020204020204" pitchFamily="34" charset="0"/>
              </a:rPr>
              <a:t> and</a:t>
            </a:r>
            <a:r>
              <a:rPr lang="en-US" altLang="en-US" sz="3200" dirty="0">
                <a:latin typeface="Times New Roman" panose="02020603050405020304" pitchFamily="18" charset="0"/>
                <a:cs typeface="Oracle Sans" panose="020B0503020204020204" pitchFamily="34" charset="0"/>
              </a:rPr>
              <a:t> </a:t>
            </a:r>
            <a:r>
              <a:rPr lang="en-US" altLang="en-US" sz="3200" dirty="0">
                <a:latin typeface="Courier New" panose="02070309020205020404" pitchFamily="49" charset="0"/>
                <a:cs typeface="Oracle Sans" panose="020B0503020204020204" pitchFamily="34" charset="0"/>
              </a:rPr>
              <a:t>UROWID</a:t>
            </a:r>
          </a:p>
          <a:p>
            <a:pPr lvl="2">
              <a:spcBef>
                <a:spcPts val="1200"/>
              </a:spcBef>
            </a:pPr>
            <a:r>
              <a:rPr lang="en-US" altLang="en-US" sz="3200" dirty="0">
                <a:latin typeface="Oracle Sans" panose="020B0503020204020204" pitchFamily="34" charset="0"/>
                <a:cs typeface="Oracle Sans" panose="020B0503020204020204" pitchFamily="34" charset="0"/>
              </a:rPr>
              <a:t>Collections (including </a:t>
            </a:r>
            <a:r>
              <a:rPr lang="en-US" altLang="en-US" sz="3200" dirty="0">
                <a:latin typeface="Courier New" panose="02070309020205020404" pitchFamily="49" charset="0"/>
                <a:cs typeface="Oracle Sans" panose="020B0503020204020204" pitchFamily="34" charset="0"/>
              </a:rPr>
              <a:t>VARRAYS</a:t>
            </a:r>
            <a:r>
              <a:rPr lang="en-US" altLang="en-US" sz="3200" dirty="0">
                <a:latin typeface="Oracle Sans" panose="020B0503020204020204" pitchFamily="34" charset="0"/>
                <a:cs typeface="Oracle Sans" panose="020B0503020204020204" pitchFamily="34" charset="0"/>
              </a:rPr>
              <a:t> and nested tables)</a:t>
            </a:r>
          </a:p>
          <a:p>
            <a:pPr lvl="2">
              <a:spcBef>
                <a:spcPts val="1200"/>
              </a:spcBef>
            </a:pPr>
            <a:r>
              <a:rPr lang="en-US" altLang="en-US" sz="3200" dirty="0">
                <a:latin typeface="Oracle Sans" panose="020B0503020204020204" pitchFamily="34" charset="0"/>
                <a:cs typeface="Oracle Sans" panose="020B0503020204020204" pitchFamily="34" charset="0"/>
              </a:rPr>
              <a:t>Objects with nested tables and </a:t>
            </a:r>
            <a:r>
              <a:rPr lang="en-US" altLang="en-US" sz="3200" dirty="0">
                <a:latin typeface="Courier New" panose="02070309020205020404" pitchFamily="49" charset="0"/>
                <a:cs typeface="Oracle Sans" panose="020B0503020204020204" pitchFamily="34" charset="0"/>
              </a:rPr>
              <a:t>REFS</a:t>
            </a:r>
          </a:p>
          <a:p>
            <a:pPr lvl="2">
              <a:spcBef>
                <a:spcPts val="1200"/>
              </a:spcBef>
            </a:pPr>
            <a:r>
              <a:rPr lang="en-US" altLang="en-US" sz="3200" dirty="0">
                <a:latin typeface="Oracle Sans" panose="020B0503020204020204" pitchFamily="34" charset="0"/>
                <a:cs typeface="Oracle Sans" panose="020B0503020204020204" pitchFamily="34" charset="0"/>
              </a:rPr>
              <a:t>The following Spatial types</a:t>
            </a:r>
          </a:p>
          <a:p>
            <a:pPr lvl="3">
              <a:spcBef>
                <a:spcPts val="1200"/>
              </a:spcBef>
            </a:pPr>
            <a:r>
              <a:rPr lang="en-US" altLang="en-US" sz="3200" dirty="0">
                <a:latin typeface="Courier New" panose="02070309020205020404" pitchFamily="49" charset="0"/>
                <a:cs typeface="Oracle Sans" panose="020B0503020204020204" pitchFamily="34" charset="0"/>
              </a:rPr>
              <a:t>MDSYS.SDO_GEORASTER</a:t>
            </a:r>
          </a:p>
          <a:p>
            <a:pPr lvl="3">
              <a:spcBef>
                <a:spcPts val="1200"/>
              </a:spcBef>
            </a:pPr>
            <a:r>
              <a:rPr lang="en-US" altLang="en-US" sz="3200" dirty="0">
                <a:latin typeface="Courier New" panose="02070309020205020404" pitchFamily="49" charset="0"/>
                <a:cs typeface="Oracle Sans" panose="020B0503020204020204" pitchFamily="34" charset="0"/>
              </a:rPr>
              <a:t>MDSYS.SDO_TOPO_GEOMETRY</a:t>
            </a:r>
            <a:endParaRPr lang="en-US" altLang="en-US" sz="3200"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01825125"/>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420E8CC5-94AC-4DAE-80C9-C4EEA193CDA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Identifying Internal Schemas</a:t>
            </a:r>
          </a:p>
        </p:txBody>
      </p:sp>
      <p:sp>
        <p:nvSpPr>
          <p:cNvPr id="12291" name="Rectangle 3">
            <a:extLst>
              <a:ext uri="{FF2B5EF4-FFF2-40B4-BE49-F238E27FC236}">
                <a16:creationId xmlns:a16="http://schemas.microsoft.com/office/drawing/2014/main" xmlns="" id="{AD4196A5-629E-46AA-9012-9E6DF35C283B}"/>
              </a:ext>
            </a:extLst>
          </p:cNvPr>
          <p:cNvSpPr>
            <a:spLocks noGrp="1" noChangeArrowheads="1"/>
          </p:cNvSpPr>
          <p:nvPr>
            <p:ph type="body" idx="1"/>
          </p:nvPr>
        </p:nvSpPr>
        <p:spPr>
          <a:xfrm>
            <a:off x="933451" y="2272710"/>
            <a:ext cx="14687549" cy="114056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DBA_LOGSTDBY_SKIP</a:t>
            </a:r>
            <a:r>
              <a:rPr lang="en-US" altLang="en-US" dirty="0">
                <a:latin typeface="Oracle Sans" panose="020B0503020204020204" pitchFamily="34" charset="0"/>
                <a:cs typeface="Oracle Sans" panose="020B0503020204020204" pitchFamily="34" charset="0"/>
              </a:rPr>
              <a:t> on the primary database for internal schemas that will be skipped:</a:t>
            </a:r>
          </a:p>
        </p:txBody>
      </p:sp>
      <p:sp>
        <p:nvSpPr>
          <p:cNvPr id="12292" name="Rectangle 4">
            <a:extLst>
              <a:ext uri="{FF2B5EF4-FFF2-40B4-BE49-F238E27FC236}">
                <a16:creationId xmlns:a16="http://schemas.microsoft.com/office/drawing/2014/main" xmlns="" id="{D1C01487-2F00-4779-9635-B34A2AC0163C}"/>
              </a:ext>
            </a:extLst>
          </p:cNvPr>
          <p:cNvSpPr>
            <a:spLocks noChangeArrowheads="1"/>
          </p:cNvSpPr>
          <p:nvPr/>
        </p:nvSpPr>
        <p:spPr bwMode="blackGray">
          <a:xfrm>
            <a:off x="973792" y="3543301"/>
            <a:ext cx="11887200" cy="6248399"/>
          </a:xfrm>
          <a:prstGeom prst="rect">
            <a:avLst/>
          </a:prstGeom>
          <a:solidFill>
            <a:srgbClr val="CCCCCC"/>
          </a:solidFill>
          <a:ln w="28575">
            <a:solidFill>
              <a:srgbClr val="000000"/>
            </a:solidFill>
            <a:miter lim="800000"/>
            <a:headEnd/>
            <a:tailEnd/>
          </a:ln>
        </p:spPr>
        <p:txBody>
          <a:bodyPr wrap="square" lIns="138113" tIns="69057" rIns="138113" bIns="69057">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Times New Roman" panose="02020603050405020304" pitchFamily="18" charset="0"/>
              </a:rPr>
              <a:t>SQL&gt; SELECT OWNER FROM DBA_LOGSTDBY_SKIP WHERE STATEMENT_OPT = 'INTERNAL SCHEMA' ORDER BY OWNER;</a:t>
            </a:r>
          </a:p>
          <a:p>
            <a:endParaRPr lang="en-US" altLang="en-US" sz="1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Owner</a:t>
            </a:r>
          </a:p>
          <a:p>
            <a:r>
              <a:rPr lang="en-US" altLang="en-US" sz="2400" b="1" dirty="0">
                <a:latin typeface="Courier New" panose="02070309020205020404" pitchFamily="49" charset="0"/>
                <a:cs typeface="Times New Roman" panose="02020603050405020304" pitchFamily="18" charset="0"/>
              </a:rPr>
              <a:t>-----------------------------------------</a:t>
            </a:r>
          </a:p>
          <a:p>
            <a:r>
              <a:rPr lang="en-US" altLang="en-US" sz="2400" b="1" dirty="0">
                <a:latin typeface="Courier New" panose="02070309020205020404" pitchFamily="49" charset="0"/>
                <a:cs typeface="Times New Roman" panose="02020603050405020304" pitchFamily="18" charset="0"/>
              </a:rPr>
              <a:t>ANONYMOUS</a:t>
            </a:r>
          </a:p>
          <a:p>
            <a:r>
              <a:rPr lang="en-US" altLang="en-US" sz="2400" b="1" dirty="0">
                <a:latin typeface="Courier New" panose="02070309020205020404" pitchFamily="49" charset="0"/>
                <a:cs typeface="Times New Roman" panose="02020603050405020304" pitchFamily="18" charset="0"/>
              </a:rPr>
              <a:t>APPQOSSYS</a:t>
            </a:r>
          </a:p>
          <a:p>
            <a:r>
              <a:rPr lang="en-US" altLang="en-US" sz="2400" b="1" dirty="0">
                <a:latin typeface="Courier New" panose="02070309020205020404" pitchFamily="49" charset="0"/>
                <a:cs typeface="Times New Roman" panose="02020603050405020304" pitchFamily="18" charset="0"/>
              </a:rPr>
              <a:t>AUDSYS</a:t>
            </a:r>
          </a:p>
          <a:p>
            <a:r>
              <a:rPr lang="en-US" altLang="en-US" sz="2400" b="1" dirty="0">
                <a:latin typeface="Courier New" panose="02070309020205020404" pitchFamily="49" charset="0"/>
                <a:cs typeface="Times New Roman" panose="02020603050405020304" pitchFamily="18" charset="0"/>
              </a:rPr>
              <a:t>BI</a:t>
            </a:r>
          </a:p>
          <a:p>
            <a:r>
              <a:rPr lang="en-US" altLang="en-US" sz="2400" b="1" dirty="0">
                <a:latin typeface="Courier New" panose="02070309020205020404" pitchFamily="49" charset="0"/>
                <a:cs typeface="Times New Roman" panose="02020603050405020304" pitchFamily="18" charset="0"/>
              </a:rPr>
              <a:t>CTXSYS</a:t>
            </a:r>
          </a:p>
          <a:p>
            <a:r>
              <a:rPr lang="en-US" altLang="en-US" sz="2400" b="1" dirty="0">
                <a:latin typeface="Courier New" panose="02070309020205020404" pitchFamily="49" charset="0"/>
                <a:cs typeface="Times New Roman" panose="02020603050405020304" pitchFamily="18" charset="0"/>
              </a:rPr>
              <a:t>…</a:t>
            </a:r>
          </a:p>
          <a:p>
            <a:r>
              <a:rPr lang="en-US" altLang="en-US" sz="2400" b="1" dirty="0">
                <a:latin typeface="Courier New" panose="02070309020205020404" pitchFamily="49" charset="0"/>
                <a:cs typeface="Times New Roman" panose="02020603050405020304" pitchFamily="18" charset="0"/>
              </a:rPr>
              <a:t>SYSKM</a:t>
            </a:r>
          </a:p>
          <a:p>
            <a:r>
              <a:rPr lang="en-US" altLang="en-US" sz="2400" b="1" dirty="0">
                <a:latin typeface="Courier New" panose="02070309020205020404" pitchFamily="49" charset="0"/>
                <a:cs typeface="Times New Roman" panose="02020603050405020304" pitchFamily="18" charset="0"/>
              </a:rPr>
              <a:t>SYSTEM</a:t>
            </a:r>
          </a:p>
          <a:p>
            <a:r>
              <a:rPr lang="en-US" altLang="en-US" sz="2400" b="1" dirty="0">
                <a:latin typeface="Courier New" panose="02070309020205020404" pitchFamily="49" charset="0"/>
                <a:cs typeface="Times New Roman" panose="02020603050405020304" pitchFamily="18" charset="0"/>
              </a:rPr>
              <a:t>WMSYS</a:t>
            </a:r>
          </a:p>
          <a:p>
            <a:r>
              <a:rPr lang="en-US" altLang="en-US" sz="2400" b="1" dirty="0">
                <a:latin typeface="Courier New" panose="02070309020205020404" pitchFamily="49" charset="0"/>
                <a:cs typeface="Times New Roman" panose="02020603050405020304" pitchFamily="18" charset="0"/>
              </a:rPr>
              <a:t>XDB</a:t>
            </a:r>
          </a:p>
          <a:p>
            <a:r>
              <a:rPr lang="en-US" altLang="en-US" sz="2400" b="1" dirty="0">
                <a:latin typeface="Courier New" panose="02070309020205020404" pitchFamily="49" charset="0"/>
                <a:cs typeface="Times New Roman" panose="02020603050405020304" pitchFamily="18" charset="0"/>
              </a:rPr>
              <a:t>XS$NULL</a:t>
            </a:r>
          </a:p>
          <a:p>
            <a:r>
              <a:rPr lang="en-US" altLang="en-US" sz="2400" b="1" dirty="0">
                <a:latin typeface="Courier New" panose="02070309020205020404" pitchFamily="49" charset="0"/>
                <a:cs typeface="Times New Roman" panose="02020603050405020304" pitchFamily="18" charset="0"/>
              </a:rPr>
              <a:t>30 rows selected.</a:t>
            </a:r>
          </a:p>
        </p:txBody>
      </p:sp>
    </p:spTree>
    <p:custDataLst>
      <p:tags r:id="rId1"/>
    </p:custDataLst>
    <p:extLst>
      <p:ext uri="{BB962C8B-B14F-4D97-AF65-F5344CB8AC3E}">
        <p14:creationId xmlns:p14="http://schemas.microsoft.com/office/powerpoint/2010/main" val="467323534"/>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3302073C-EFE2-4315-A595-329F056CE1E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Checking for Unsupported Tables</a:t>
            </a:r>
          </a:p>
        </p:txBody>
      </p:sp>
      <p:sp>
        <p:nvSpPr>
          <p:cNvPr id="13315" name="Rectangle 3">
            <a:extLst>
              <a:ext uri="{FF2B5EF4-FFF2-40B4-BE49-F238E27FC236}">
                <a16:creationId xmlns:a16="http://schemas.microsoft.com/office/drawing/2014/main" xmlns="" id="{04EEC109-2612-4D38-A3EE-E230A00F4627}"/>
              </a:ext>
            </a:extLst>
          </p:cNvPr>
          <p:cNvSpPr>
            <a:spLocks noGrp="1" noChangeArrowheads="1"/>
          </p:cNvSpPr>
          <p:nvPr>
            <p:ph type="body" idx="1"/>
          </p:nvPr>
        </p:nvSpPr>
        <p:spPr>
          <a:xfrm>
            <a:off x="933451" y="2272710"/>
            <a:ext cx="15373349"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DBA_LOGSTDBY_UNSUPPORTED</a:t>
            </a:r>
            <a:r>
              <a:rPr lang="en-US" altLang="en-US" dirty="0">
                <a:latin typeface="Oracle Sans" panose="020B0503020204020204" pitchFamily="34" charset="0"/>
                <a:cs typeface="Oracle Sans" panose="020B0503020204020204" pitchFamily="34" charset="0"/>
              </a:rPr>
              <a:t> on the primary database for unsupported owners and tables:</a:t>
            </a:r>
          </a:p>
        </p:txBody>
      </p:sp>
      <p:sp>
        <p:nvSpPr>
          <p:cNvPr id="13316" name="Rectangle 4">
            <a:extLst>
              <a:ext uri="{FF2B5EF4-FFF2-40B4-BE49-F238E27FC236}">
                <a16:creationId xmlns:a16="http://schemas.microsoft.com/office/drawing/2014/main" xmlns="" id="{80A6AE6E-B4DC-4D13-A2CE-20BF8FA61AF8}"/>
              </a:ext>
            </a:extLst>
          </p:cNvPr>
          <p:cNvSpPr>
            <a:spLocks noChangeArrowheads="1"/>
          </p:cNvSpPr>
          <p:nvPr/>
        </p:nvSpPr>
        <p:spPr bwMode="blackGray">
          <a:xfrm>
            <a:off x="933451" y="3576637"/>
            <a:ext cx="11887200" cy="5681663"/>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Times New Roman" panose="02020603050405020304" pitchFamily="18" charset="0"/>
              </a:rPr>
              <a:t>SQL&gt; SELECT DISTINCT OWNER,TABLE_NAME FROM DBA_LOGSTDBY_UNSUPPORTED ORDER BY OWNER,TABLE_NAME;</a:t>
            </a:r>
          </a:p>
          <a:p>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OWNER                          TABLE_NAME</a:t>
            </a:r>
          </a:p>
          <a:p>
            <a:r>
              <a:rPr lang="en-US" altLang="en-US" sz="2400" b="1" dirty="0">
                <a:latin typeface="Courier New" panose="02070309020205020404" pitchFamily="49" charset="0"/>
                <a:cs typeface="Times New Roman" panose="02020603050405020304" pitchFamily="18" charset="0"/>
              </a:rPr>
              <a:t>------------------------------ ------------------------------</a:t>
            </a:r>
          </a:p>
          <a:p>
            <a:r>
              <a:rPr lang="en-US" altLang="en-US" sz="2400" b="1" dirty="0">
                <a:latin typeface="Courier New" panose="02070309020205020404" pitchFamily="49" charset="0"/>
                <a:cs typeface="Times New Roman" panose="02020603050405020304" pitchFamily="18" charset="0"/>
              </a:rPr>
              <a:t>IX                             AQ$_STREAMS_QUEUE_TABLE_G</a:t>
            </a:r>
          </a:p>
          <a:p>
            <a:r>
              <a:rPr lang="en-US" altLang="en-US" sz="2400" b="1" dirty="0">
                <a:latin typeface="Courier New" panose="02070309020205020404" pitchFamily="49" charset="0"/>
                <a:cs typeface="Times New Roman" panose="02020603050405020304" pitchFamily="18" charset="0"/>
              </a:rPr>
              <a:t>IX                             AQ$_STREAMS_QUEUE_TABLE_H</a:t>
            </a:r>
          </a:p>
          <a:p>
            <a:r>
              <a:rPr lang="en-US" altLang="en-US" sz="2400" b="1" dirty="0">
                <a:latin typeface="Times New Roman" panose="02020603050405020304" pitchFamily="18" charset="0"/>
                <a:cs typeface="Times New Roman" panose="02020603050405020304" pitchFamily="18" charset="0"/>
              </a:rPr>
              <a:t>…</a:t>
            </a:r>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OE                             CATEGORIES_TAB</a:t>
            </a:r>
          </a:p>
          <a:p>
            <a:r>
              <a:rPr lang="en-US" altLang="en-US" sz="2400" b="1" dirty="0">
                <a:latin typeface="Courier New" panose="02070309020205020404" pitchFamily="49" charset="0"/>
                <a:cs typeface="Times New Roman" panose="02020603050405020304" pitchFamily="18" charset="0"/>
              </a:rPr>
              <a:t>OE                             CUSTOMERS</a:t>
            </a:r>
          </a:p>
          <a:p>
            <a:r>
              <a:rPr lang="en-US" altLang="en-US" sz="2400" b="1" dirty="0">
                <a:latin typeface="Courier New" panose="02070309020205020404" pitchFamily="49" charset="0"/>
                <a:cs typeface="Times New Roman" panose="02020603050405020304" pitchFamily="18" charset="0"/>
              </a:rPr>
              <a:t>OE                             PURCHASEORDER</a:t>
            </a:r>
          </a:p>
          <a:p>
            <a:r>
              <a:rPr lang="en-US" altLang="en-US" sz="2400" b="1" dirty="0">
                <a:latin typeface="Courier New" panose="02070309020205020404" pitchFamily="49" charset="0"/>
                <a:cs typeface="Times New Roman" panose="02020603050405020304" pitchFamily="18" charset="0"/>
              </a:rPr>
              <a:t>PM                             PRINT_MEDIA</a:t>
            </a:r>
          </a:p>
          <a:p>
            <a:r>
              <a:rPr lang="en-US" altLang="en-US" sz="2400" b="1" dirty="0">
                <a:latin typeface="Courier New" panose="02070309020205020404" pitchFamily="49" charset="0"/>
                <a:cs typeface="Times New Roman" panose="02020603050405020304" pitchFamily="18" charset="0"/>
              </a:rPr>
              <a:t>SH                             DIMENSION_EXCEPTIONS</a:t>
            </a:r>
          </a:p>
          <a:p>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20 rows selected.</a:t>
            </a:r>
          </a:p>
        </p:txBody>
      </p:sp>
    </p:spTree>
    <p:custDataLst>
      <p:tags r:id="rId1"/>
    </p:custDataLst>
    <p:extLst>
      <p:ext uri="{BB962C8B-B14F-4D97-AF65-F5344CB8AC3E}">
        <p14:creationId xmlns:p14="http://schemas.microsoft.com/office/powerpoint/2010/main" val="54776434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34">
            <a:extLst>
              <a:ext uri="{FF2B5EF4-FFF2-40B4-BE49-F238E27FC236}">
                <a16:creationId xmlns="" xmlns:a16="http://schemas.microsoft.com/office/drawing/2014/main" id="{47EBBAB3-1540-419E-8028-3FBCA71BF0F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mtClean="0">
                <a:latin typeface="+mj-lt"/>
                <a:cs typeface="Oracle Sans" panose="020B0503020204020204" pitchFamily="34" charset="0"/>
              </a:rPr>
              <a:t>Objectives</a:t>
            </a:r>
            <a:endParaRPr lang="en-US" altLang="en-US" dirty="0">
              <a:latin typeface="+mj-lt"/>
              <a:cs typeface="Oracle Sans" panose="020B0503020204020204" pitchFamily="34" charset="0"/>
            </a:endParaRPr>
          </a:p>
        </p:txBody>
      </p:sp>
      <p:sp>
        <p:nvSpPr>
          <p:cNvPr id="4099" name="Rectangle 1035">
            <a:extLst>
              <a:ext uri="{FF2B5EF4-FFF2-40B4-BE49-F238E27FC236}">
                <a16:creationId xmlns="" xmlns:a16="http://schemas.microsoft.com/office/drawing/2014/main" id="{D235C02A-A08E-4F6A-94A6-3FE86DAE5A77}"/>
              </a:ext>
            </a:extLst>
          </p:cNvPr>
          <p:cNvSpPr>
            <a:spLocks noGrp="1" noChangeArrowheads="1"/>
          </p:cNvSpPr>
          <p:nvPr>
            <p:ph idx="1"/>
          </p:nvPr>
        </p:nvSpPr>
        <p:spPr>
          <a:xfrm>
            <a:off x="933451" y="2272710"/>
            <a:ext cx="16421100" cy="31968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smtClean="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smtClean="0">
                <a:latin typeface="Oracle Sans" panose="020B0503020204020204" pitchFamily="34" charset="0"/>
                <a:cs typeface="Oracle Sans" panose="020B0503020204020204" pitchFamily="34" charset="0"/>
              </a:rPr>
              <a:t>Describe the basic components of Oracle Data Guard</a:t>
            </a:r>
          </a:p>
          <a:p>
            <a:pPr lvl="1">
              <a:spcBef>
                <a:spcPts val="1200"/>
              </a:spcBef>
            </a:pPr>
            <a:r>
              <a:rPr lang="en-US" altLang="en-US" dirty="0" smtClean="0">
                <a:latin typeface="Oracle Sans" panose="020B0503020204020204" pitchFamily="34" charset="0"/>
                <a:cs typeface="Oracle Sans" panose="020B0503020204020204" pitchFamily="34" charset="0"/>
              </a:rPr>
              <a:t>Explain the differences between physical, snapshot, and logical </a:t>
            </a:r>
            <a:br>
              <a:rPr lang="en-US" altLang="en-US" dirty="0" smtClean="0">
                <a:latin typeface="Oracle Sans" panose="020B0503020204020204" pitchFamily="34" charset="0"/>
                <a:cs typeface="Oracle Sans" panose="020B0503020204020204" pitchFamily="34" charset="0"/>
              </a:rPr>
            </a:br>
            <a:r>
              <a:rPr lang="en-US" altLang="en-US" dirty="0" smtClean="0">
                <a:latin typeface="Oracle Sans" panose="020B0503020204020204" pitchFamily="34" charset="0"/>
                <a:cs typeface="Oracle Sans" panose="020B0503020204020204" pitchFamily="34" charset="0"/>
              </a:rPr>
              <a:t>standby databases</a:t>
            </a:r>
          </a:p>
          <a:p>
            <a:pPr lvl="1">
              <a:spcBef>
                <a:spcPts val="1200"/>
              </a:spcBef>
            </a:pPr>
            <a:r>
              <a:rPr lang="en-US" altLang="en-US" dirty="0" smtClean="0">
                <a:latin typeface="Oracle Sans" panose="020B0503020204020204" pitchFamily="34" charset="0"/>
                <a:cs typeface="Oracle Sans" panose="020B0503020204020204" pitchFamily="34" charset="0"/>
              </a:rPr>
              <a:t>Explain the benefits of implementing Oracle Data Guard</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20944922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 Guard Operational Requirements: </a:t>
            </a:r>
            <a:br>
              <a:rPr lang="en-US" altLang="en-US" dirty="0"/>
            </a:br>
            <a:r>
              <a:rPr lang="en-US" altLang="en-US" dirty="0"/>
              <a:t>Oracle Database Software</a:t>
            </a:r>
            <a:endParaRPr lang="en-US" dirty="0"/>
          </a:p>
        </p:txBody>
      </p:sp>
      <p:sp>
        <p:nvSpPr>
          <p:cNvPr id="21507" name="Rectangle 5">
            <a:extLst>
              <a:ext uri="{FF2B5EF4-FFF2-40B4-BE49-F238E27FC236}">
                <a16:creationId xmlns="" xmlns:a16="http://schemas.microsoft.com/office/drawing/2014/main" id="{46AF3432-9FBA-4A5A-9113-4565E1D813D5}"/>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same release of Oracle Database Enterprise Edition must be installed for all databases except when you perform a rolling database upgrade by using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If any database uses ASM or OMF, all databases should use the same combination.</a:t>
            </a:r>
          </a:p>
        </p:txBody>
      </p:sp>
    </p:spTree>
    <p:custDataLst>
      <p:tags r:id="rId1"/>
    </p:custDataLst>
    <p:extLst>
      <p:ext uri="{BB962C8B-B14F-4D97-AF65-F5344CB8AC3E}">
        <p14:creationId xmlns:p14="http://schemas.microsoft.com/office/powerpoint/2010/main" val="2503703773"/>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84669EF8-13C4-4B58-BFBD-E7A1635095D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Checking for Tables with Unsupported Data Types</a:t>
            </a:r>
          </a:p>
        </p:txBody>
      </p:sp>
      <p:sp>
        <p:nvSpPr>
          <p:cNvPr id="14339" name="Rectangle 3">
            <a:extLst>
              <a:ext uri="{FF2B5EF4-FFF2-40B4-BE49-F238E27FC236}">
                <a16:creationId xmlns:a16="http://schemas.microsoft.com/office/drawing/2014/main" xmlns="" id="{B5D0AAB1-04C6-4EF0-B0D8-5490BF4EBFB0}"/>
              </a:ext>
            </a:extLst>
          </p:cNvPr>
          <p:cNvSpPr>
            <a:spLocks noGrp="1" noChangeArrowheads="1"/>
          </p:cNvSpPr>
          <p:nvPr>
            <p:ph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DBA_LOGSTDBY_UNSUPPORTED</a:t>
            </a:r>
            <a:r>
              <a:rPr lang="en-US" altLang="en-US" dirty="0">
                <a:latin typeface="Oracle Sans" panose="020B0503020204020204" pitchFamily="34" charset="0"/>
                <a:cs typeface="Oracle Sans" panose="020B0503020204020204" pitchFamily="34" charset="0"/>
              </a:rPr>
              <a:t> on the primary database for tables with specific unsupported data types:</a:t>
            </a:r>
          </a:p>
        </p:txBody>
      </p:sp>
      <p:sp>
        <p:nvSpPr>
          <p:cNvPr id="14340" name="Rectangle 4">
            <a:extLst>
              <a:ext uri="{FF2B5EF4-FFF2-40B4-BE49-F238E27FC236}">
                <a16:creationId xmlns:a16="http://schemas.microsoft.com/office/drawing/2014/main" xmlns="" id="{43267677-B214-46D9-B513-F53514F1FA00}"/>
              </a:ext>
            </a:extLst>
          </p:cNvPr>
          <p:cNvSpPr>
            <a:spLocks noChangeArrowheads="1"/>
          </p:cNvSpPr>
          <p:nvPr/>
        </p:nvSpPr>
        <p:spPr bwMode="blackGray">
          <a:xfrm>
            <a:off x="933451" y="3590232"/>
            <a:ext cx="11887200" cy="494109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Times New Roman" panose="02020603050405020304" pitchFamily="18" charset="0"/>
              </a:rPr>
              <a:t>SQL&gt; SELECT table_name, column_name, data_type FROM dba_logstdby_unsupported WHERE owner = 'OE';</a:t>
            </a:r>
          </a:p>
          <a:p>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TABLE_NAME      COLUMN_NAME          DATA_TYPE</a:t>
            </a:r>
          </a:p>
          <a:p>
            <a:r>
              <a:rPr lang="en-US" altLang="en-US" sz="2400" b="1" dirty="0">
                <a:latin typeface="Courier New" panose="02070309020205020404" pitchFamily="49" charset="0"/>
                <a:cs typeface="Times New Roman" panose="02020603050405020304" pitchFamily="18" charset="0"/>
              </a:rPr>
              <a:t>--------------- -------------------- ----------</a:t>
            </a:r>
          </a:p>
          <a:p>
            <a:r>
              <a:rPr lang="en-US" altLang="en-US" sz="2400" b="1" dirty="0">
                <a:latin typeface="Courier New" panose="02070309020205020404" pitchFamily="49" charset="0"/>
                <a:cs typeface="Times New Roman" panose="02020603050405020304" pitchFamily="18" charset="0"/>
              </a:rPr>
              <a:t>CUSTOMERS       PHONE_NUMBERS        VARRAY</a:t>
            </a:r>
          </a:p>
          <a:p>
            <a:r>
              <a:rPr lang="en-US" altLang="en-US" sz="2400" b="1" dirty="0">
                <a:latin typeface="Courier New" panose="02070309020205020404" pitchFamily="49" charset="0"/>
                <a:cs typeface="Times New Roman" panose="02020603050405020304" pitchFamily="18" charset="0"/>
              </a:rPr>
              <a:t>PURCHASEORDER   SYS_NC_ROWINFO$      OPAQUE</a:t>
            </a:r>
          </a:p>
          <a:p>
            <a:r>
              <a:rPr lang="en-US" altLang="en-US" sz="2400" b="1" dirty="0">
                <a:latin typeface="Courier New" panose="02070309020205020404" pitchFamily="49" charset="0"/>
                <a:cs typeface="Times New Roman" panose="02020603050405020304" pitchFamily="18" charset="0"/>
              </a:rPr>
              <a:t>CATEGORIES_TAB  CATEGORY_NAME        VARCHAR2</a:t>
            </a:r>
          </a:p>
          <a:p>
            <a:r>
              <a:rPr lang="en-US" altLang="en-US" sz="2400" b="1" dirty="0">
                <a:latin typeface="Courier New" panose="02070309020205020404" pitchFamily="49" charset="0"/>
                <a:cs typeface="Times New Roman" panose="02020603050405020304" pitchFamily="18" charset="0"/>
              </a:rPr>
              <a:t>CATEGORIES_TAB  CATEGORY_DESCRIPTION VARCHAR2</a:t>
            </a:r>
          </a:p>
          <a:p>
            <a:r>
              <a:rPr lang="en-US" altLang="en-US" sz="2400" b="1" dirty="0">
                <a:latin typeface="Courier New" panose="02070309020205020404" pitchFamily="49" charset="0"/>
                <a:cs typeface="Times New Roman" panose="02020603050405020304" pitchFamily="18" charset="0"/>
              </a:rPr>
              <a:t>CATEGORIES_TAB  CATEGORY_ID          NUMBER</a:t>
            </a:r>
          </a:p>
          <a:p>
            <a:r>
              <a:rPr lang="en-US" altLang="en-US" sz="2400" b="1" dirty="0">
                <a:latin typeface="Courier New" panose="02070309020205020404" pitchFamily="49" charset="0"/>
                <a:cs typeface="Times New Roman" panose="02020603050405020304" pitchFamily="18" charset="0"/>
              </a:rPr>
              <a:t>CATEGORIES_TAB  PARENT_CATEGORY_ID   NUMBER</a:t>
            </a:r>
          </a:p>
          <a:p>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6 rows selected.</a:t>
            </a:r>
          </a:p>
        </p:txBody>
      </p:sp>
      <p:sp>
        <p:nvSpPr>
          <p:cNvPr id="7" name="Rectangle 3">
            <a:extLst>
              <a:ext uri="{FF2B5EF4-FFF2-40B4-BE49-F238E27FC236}">
                <a16:creationId xmlns:a16="http://schemas.microsoft.com/office/drawing/2014/main" xmlns="" id="{CA240B2A-F70B-4B2E-B312-75BC604D6C08}"/>
              </a:ext>
            </a:extLst>
          </p:cNvPr>
          <p:cNvSpPr txBox="1">
            <a:spLocks noChangeArrowheads="1"/>
          </p:cNvSpPr>
          <p:nvPr/>
        </p:nvSpPr>
        <p:spPr bwMode="gray">
          <a:xfrm>
            <a:off x="933451" y="8723097"/>
            <a:ext cx="9505949" cy="567139"/>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defPPr>
              <a:defRPr lang="en-US"/>
            </a:defPPr>
            <a:lvl1pPr marL="0" indent="0" algn="l" defTabSz="457181" rtl="0" eaLnBrk="1" fontAlgn="base" hangingPunct="1">
              <a:lnSpc>
                <a:spcPct val="110000"/>
              </a:lnSpc>
              <a:spcBef>
                <a:spcPct val="0"/>
              </a:spcBef>
              <a:spcAft>
                <a:spcPct val="0"/>
              </a:spcAft>
              <a:buClr>
                <a:srgbClr val="000000"/>
              </a:buClr>
              <a:buFont typeface="Arial" charset="0"/>
              <a:defRPr sz="3300" kern="1200" baseline="0">
                <a:solidFill>
                  <a:schemeClr val="tx1"/>
                </a:solidFill>
                <a:latin typeface="Arial" panose="020B0604020202020204" pitchFamily="34" charset="0"/>
                <a:ea typeface="+mn-ea"/>
                <a:cs typeface="Arial" panose="020B0604020202020204" pitchFamily="34" charset="0"/>
              </a:defRPr>
            </a:lvl1pPr>
            <a:lvl2pPr marL="816422" indent="-573088" algn="l" defTabSz="457181" rtl="0" eaLnBrk="1" fontAlgn="base" hangingPunct="1">
              <a:lnSpc>
                <a:spcPct val="110000"/>
              </a:lnSpc>
              <a:spcBef>
                <a:spcPct val="0"/>
              </a:spcBef>
              <a:spcAft>
                <a:spcPct val="0"/>
              </a:spcAft>
              <a:buClr>
                <a:schemeClr val="accent1"/>
              </a:buClr>
              <a:buFont typeface="Arial" charset="0"/>
              <a:buChar char="•"/>
              <a:defRPr sz="3200" kern="1200" baseline="0">
                <a:solidFill>
                  <a:schemeClr val="tx1"/>
                </a:solidFill>
                <a:latin typeface="Arial" panose="020B0604020202020204" pitchFamily="34" charset="0"/>
                <a:ea typeface="+mn-ea"/>
                <a:cs typeface="Arial" panose="020B0604020202020204" pitchFamily="34" charset="0"/>
              </a:defRPr>
            </a:lvl2pPr>
            <a:lvl3pPr marL="1632844" indent="-571500" algn="l" defTabSz="457181" rtl="0" eaLnBrk="1" fontAlgn="base" hangingPunct="1">
              <a:lnSpc>
                <a:spcPct val="110000"/>
              </a:lnSpc>
              <a:spcBef>
                <a:spcPct val="0"/>
              </a:spcBef>
              <a:spcAft>
                <a:spcPct val="0"/>
              </a:spcAft>
              <a:buClr>
                <a:schemeClr val="accent1"/>
              </a:buClr>
              <a:buFont typeface="Arial" charset="0"/>
              <a:buChar char="–"/>
              <a:defRPr sz="3000" kern="1200" baseline="0">
                <a:solidFill>
                  <a:schemeClr val="tx1"/>
                </a:solidFill>
                <a:latin typeface="Arial" panose="020B0604020202020204" pitchFamily="34" charset="0"/>
                <a:ea typeface="+mn-ea"/>
                <a:cs typeface="Arial" panose="020B0604020202020204" pitchFamily="34" charset="0"/>
              </a:defRPr>
            </a:lvl3pPr>
            <a:lvl4pPr marL="2449266" indent="-577850" algn="l" defTabSz="457181" rtl="0" eaLnBrk="1" fontAlgn="base" hangingPunct="1">
              <a:lnSpc>
                <a:spcPct val="110000"/>
              </a:lnSpc>
              <a:spcBef>
                <a:spcPct val="0"/>
              </a:spcBef>
              <a:spcAft>
                <a:spcPct val="0"/>
              </a:spcAft>
              <a:buClr>
                <a:schemeClr val="accent1"/>
              </a:buClr>
              <a:buSzPct val="45000"/>
              <a:buFont typeface="Arial" charset="0"/>
              <a:buChar char="—"/>
              <a:defRPr sz="2700" kern="1200" baseline="0">
                <a:solidFill>
                  <a:schemeClr val="tx1"/>
                </a:solidFill>
                <a:latin typeface="Arial" panose="020B0604020202020204" pitchFamily="34" charset="0"/>
                <a:ea typeface="+mn-ea"/>
                <a:cs typeface="Arial" panose="020B0604020202020204" pitchFamily="34" charset="0"/>
              </a:defRPr>
            </a:lvl4pPr>
            <a:lvl5pPr marL="3265688" indent="-571500" algn="l" defTabSz="457181" rtl="0" eaLnBrk="1" fontAlgn="base" hangingPunct="1">
              <a:lnSpc>
                <a:spcPct val="110000"/>
              </a:lnSpc>
              <a:spcBef>
                <a:spcPct val="0"/>
              </a:spcBef>
              <a:spcAft>
                <a:spcPct val="0"/>
              </a:spcAft>
              <a:buClr>
                <a:schemeClr val="accent1"/>
              </a:buClr>
              <a:buSzPct val="55000"/>
              <a:buFont typeface="Arial" charset="0"/>
              <a:buChar char="—"/>
              <a:defRPr sz="2400" kern="1200" baseline="0">
                <a:solidFill>
                  <a:schemeClr val="tx1"/>
                </a:solidFill>
                <a:latin typeface="Arial" panose="020B0604020202020204" pitchFamily="34" charset="0"/>
                <a:ea typeface="+mn-ea"/>
                <a:cs typeface="Arial" panose="020B0604020202020204" pitchFamily="34" charset="0"/>
              </a:defRPr>
            </a:lvl5pPr>
            <a:lvl6pPr marL="4082110"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6pPr>
            <a:lvl7pPr marL="4898532"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7pPr>
            <a:lvl8pPr marL="5714954"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8pPr>
            <a:lvl9pPr marL="6531376"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9pPr>
          </a:lstStyle>
          <a:p>
            <a:r>
              <a:rPr lang="en-US" altLang="en-US" b="1" dirty="0">
                <a:latin typeface="Oracle Sans" panose="020B0503020204020204" pitchFamily="34" charset="0"/>
                <a:cs typeface="Oracle Sans" panose="020B0503020204020204" pitchFamily="34" charset="0"/>
              </a:rPr>
              <a:t>Note:</a:t>
            </a:r>
            <a:r>
              <a:rPr lang="en-US" altLang="en-US" dirty="0">
                <a:latin typeface="Oracle Sans" panose="020B0503020204020204" pitchFamily="34" charset="0"/>
                <a:cs typeface="Oracle Sans" panose="020B0503020204020204" pitchFamily="34" charset="0"/>
              </a:rPr>
              <a:t> Remove the WHERE clause for a full listing.</a:t>
            </a:r>
          </a:p>
        </p:txBody>
      </p:sp>
    </p:spTree>
    <p:custDataLst>
      <p:tags r:id="rId1"/>
    </p:custDataLst>
    <p:extLst>
      <p:ext uri="{BB962C8B-B14F-4D97-AF65-F5344CB8AC3E}">
        <p14:creationId xmlns:p14="http://schemas.microsoft.com/office/powerpoint/2010/main" val="2941142653"/>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50D2DCF9-EDDA-4DFE-8649-4CBB48C2226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SQL Commands That Do Not Execute on the </a:t>
            </a:r>
            <a:br>
              <a:rPr lang="en-US" altLang="en-US" dirty="0">
                <a:latin typeface="+mj-lt"/>
              </a:rPr>
            </a:br>
            <a:r>
              <a:rPr lang="en-US" altLang="en-US" dirty="0">
                <a:latin typeface="+mj-lt"/>
              </a:rPr>
              <a:t>Standby Database</a:t>
            </a:r>
          </a:p>
        </p:txBody>
      </p:sp>
      <p:sp>
        <p:nvSpPr>
          <p:cNvPr id="15363" name="Rectangle 3">
            <a:extLst>
              <a:ext uri="{FF2B5EF4-FFF2-40B4-BE49-F238E27FC236}">
                <a16:creationId xmlns:a16="http://schemas.microsoft.com/office/drawing/2014/main" xmlns="" id="{59DDEAB4-2EA1-439D-946D-1F91BF9346A8}"/>
              </a:ext>
            </a:extLst>
          </p:cNvPr>
          <p:cNvSpPr>
            <a:spLocks noGrp="1" noChangeArrowheads="1"/>
          </p:cNvSpPr>
          <p:nvPr>
            <p:ph idx="1"/>
          </p:nvPr>
        </p:nvSpPr>
        <p:spPr/>
        <p:txBody>
          <a:bodyPr numCol="2"/>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4870" lvl="1" indent="-683420">
              <a:lnSpc>
                <a:spcPct val="90000"/>
              </a:lnSpc>
            </a:pPr>
            <a:r>
              <a:rPr lang="en-US" altLang="en-US" dirty="0">
                <a:latin typeface="Courier New" panose="02070309020205020404" pitchFamily="49" charset="0"/>
                <a:cs typeface="Oracle Sans" panose="020B0503020204020204" pitchFamily="34" charset="0"/>
              </a:rPr>
              <a:t>ALTER DATABASE</a:t>
            </a:r>
          </a:p>
          <a:p>
            <a:pPr marL="854870" lvl="1" indent="-683420">
              <a:lnSpc>
                <a:spcPct val="90000"/>
              </a:lnSpc>
            </a:pPr>
            <a:r>
              <a:rPr lang="en-US" altLang="en-US" dirty="0">
                <a:latin typeface="Courier New" panose="02070309020205020404" pitchFamily="49" charset="0"/>
                <a:cs typeface="Oracle Sans" panose="020B0503020204020204" pitchFamily="34" charset="0"/>
              </a:rPr>
              <a:t>ALTER MATERIALIZED VIEW</a:t>
            </a:r>
          </a:p>
          <a:p>
            <a:pPr marL="854870" lvl="1" indent="-683420">
              <a:lnSpc>
                <a:spcPct val="90000"/>
              </a:lnSpc>
            </a:pPr>
            <a:r>
              <a:rPr lang="en-US" altLang="en-US" dirty="0">
                <a:latin typeface="Courier New" panose="02070309020205020404" pitchFamily="49" charset="0"/>
                <a:cs typeface="Oracle Sans" panose="020B0503020204020204" pitchFamily="34" charset="0"/>
              </a:rPr>
              <a:t>ALTER MATERIALIZED VIEW LOG</a:t>
            </a:r>
          </a:p>
          <a:p>
            <a:pPr marL="854870" lvl="1" indent="-683420">
              <a:lnSpc>
                <a:spcPct val="90000"/>
              </a:lnSpc>
            </a:pPr>
            <a:r>
              <a:rPr lang="en-US" altLang="en-US" dirty="0">
                <a:latin typeface="Courier New" panose="02070309020205020404" pitchFamily="49" charset="0"/>
                <a:cs typeface="Oracle Sans" panose="020B0503020204020204" pitchFamily="34" charset="0"/>
              </a:rPr>
              <a:t>ALTER SESSION</a:t>
            </a:r>
          </a:p>
          <a:p>
            <a:pPr marL="854870" lvl="1" indent="-683420">
              <a:lnSpc>
                <a:spcPct val="90000"/>
              </a:lnSpc>
            </a:pPr>
            <a:r>
              <a:rPr lang="en-US" altLang="en-US" dirty="0">
                <a:latin typeface="Courier New" panose="02070309020205020404" pitchFamily="49" charset="0"/>
                <a:cs typeface="Oracle Sans" panose="020B0503020204020204" pitchFamily="34" charset="0"/>
              </a:rPr>
              <a:t>ALTER SYSTEM</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CONTROL FILE</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DATABASE</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DATABASE LINK</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PFILE FROM SPFILE</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MATERIALIZED VIEW</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MATERIALIZED VIEW LOG</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SCHEMA AUTHORIZATION</a:t>
            </a:r>
          </a:p>
          <a:p>
            <a:pPr marL="854870" lvl="1" indent="-683420">
              <a:lnSpc>
                <a:spcPct val="90000"/>
              </a:lnSpc>
            </a:pPr>
            <a:r>
              <a:rPr lang="en-US" altLang="en-US" dirty="0">
                <a:latin typeface="Courier New" panose="02070309020205020404" pitchFamily="49" charset="0"/>
                <a:cs typeface="Oracle Sans" panose="020B0503020204020204" pitchFamily="34" charset="0"/>
              </a:rPr>
              <a:t>CREATE SPFILE FROM PFILE</a:t>
            </a:r>
          </a:p>
          <a:p>
            <a:pPr marL="854870" lvl="1" indent="-683420">
              <a:lnSpc>
                <a:spcPct val="90000"/>
              </a:lnSpc>
            </a:pPr>
            <a:r>
              <a:rPr lang="en-US" altLang="en-US" dirty="0">
                <a:latin typeface="Courier New" panose="02070309020205020404" pitchFamily="49" charset="0"/>
                <a:cs typeface="Oracle Sans" panose="020B0503020204020204" pitchFamily="34" charset="0"/>
              </a:rPr>
              <a:t>DROP DATABASE LINK</a:t>
            </a:r>
          </a:p>
          <a:p>
            <a:pPr marL="854870" lvl="1" indent="-683420">
              <a:lnSpc>
                <a:spcPct val="90000"/>
              </a:lnSpc>
            </a:pPr>
            <a:r>
              <a:rPr lang="en-US" altLang="en-US" dirty="0">
                <a:latin typeface="Courier New" panose="02070309020205020404" pitchFamily="49" charset="0"/>
                <a:cs typeface="Oracle Sans" panose="020B0503020204020204" pitchFamily="34" charset="0"/>
              </a:rPr>
              <a:t>DROP MATERIALIZED VIEW</a:t>
            </a:r>
          </a:p>
          <a:p>
            <a:pPr marL="854870" lvl="1" indent="-683420">
              <a:lnSpc>
                <a:spcPct val="90000"/>
              </a:lnSpc>
            </a:pPr>
            <a:r>
              <a:rPr lang="en-US" altLang="en-US" dirty="0">
                <a:latin typeface="Courier New" panose="02070309020205020404" pitchFamily="49" charset="0"/>
                <a:cs typeface="Oracle Sans" panose="020B0503020204020204" pitchFamily="34" charset="0"/>
              </a:rPr>
              <a:t>DROP MATERIALIZED VIEW LOG</a:t>
            </a:r>
          </a:p>
          <a:p>
            <a:pPr marL="854870" lvl="1" indent="-683420">
              <a:lnSpc>
                <a:spcPct val="90000"/>
              </a:lnSpc>
            </a:pPr>
            <a:r>
              <a:rPr lang="en-US" altLang="en-US" dirty="0">
                <a:latin typeface="Courier New" panose="02070309020205020404" pitchFamily="49" charset="0"/>
                <a:cs typeface="Oracle Sans" panose="020B0503020204020204" pitchFamily="34" charset="0"/>
              </a:rPr>
              <a:t>EXPLAIN</a:t>
            </a:r>
          </a:p>
          <a:p>
            <a:pPr marL="854870" lvl="1" indent="-683420">
              <a:lnSpc>
                <a:spcPct val="90000"/>
              </a:lnSpc>
            </a:pPr>
            <a:r>
              <a:rPr lang="en-US" altLang="en-US" dirty="0">
                <a:latin typeface="Courier New" panose="02070309020205020404" pitchFamily="49" charset="0"/>
                <a:cs typeface="Oracle Sans" panose="020B0503020204020204" pitchFamily="34" charset="0"/>
              </a:rPr>
              <a:t>LOCK TABLE</a:t>
            </a:r>
          </a:p>
          <a:p>
            <a:pPr marL="854870" lvl="1" indent="-683420">
              <a:lnSpc>
                <a:spcPct val="90000"/>
              </a:lnSpc>
            </a:pPr>
            <a:r>
              <a:rPr lang="en-US" altLang="en-US" dirty="0">
                <a:latin typeface="Courier New" panose="02070309020205020404" pitchFamily="49" charset="0"/>
                <a:cs typeface="Oracle Sans" panose="020B0503020204020204" pitchFamily="34" charset="0"/>
              </a:rPr>
              <a:t>PURGE</a:t>
            </a:r>
          </a:p>
          <a:p>
            <a:pPr marL="854870" lvl="1" indent="-683420">
              <a:lnSpc>
                <a:spcPct val="90000"/>
              </a:lnSpc>
            </a:pPr>
            <a:r>
              <a:rPr lang="en-US" altLang="en-US" dirty="0">
                <a:latin typeface="Courier New" panose="02070309020205020404" pitchFamily="49" charset="0"/>
                <a:cs typeface="Oracle Sans" panose="020B0503020204020204" pitchFamily="34" charset="0"/>
              </a:rPr>
              <a:t>DBA_RECYCLEBIN</a:t>
            </a:r>
          </a:p>
          <a:p>
            <a:pPr marL="854870" lvl="1" indent="-683420">
              <a:lnSpc>
                <a:spcPct val="90000"/>
              </a:lnSpc>
            </a:pPr>
            <a:r>
              <a:rPr lang="en-US" altLang="en-US" dirty="0">
                <a:latin typeface="Courier New" panose="02070309020205020404" pitchFamily="49" charset="0"/>
                <a:cs typeface="Oracle Sans" panose="020B0503020204020204" pitchFamily="34" charset="0"/>
              </a:rPr>
              <a:t>PURGE_INDEX</a:t>
            </a:r>
          </a:p>
          <a:p>
            <a:pPr marL="854870" lvl="1" indent="-683420">
              <a:lnSpc>
                <a:spcPct val="90000"/>
              </a:lnSpc>
            </a:pPr>
            <a:r>
              <a:rPr lang="en-US" altLang="en-US" dirty="0">
                <a:latin typeface="Courier New" panose="02070309020205020404" pitchFamily="49" charset="0"/>
                <a:cs typeface="Oracle Sans" panose="020B0503020204020204" pitchFamily="34" charset="0"/>
              </a:rPr>
              <a:t>SET CONSTRAINTS</a:t>
            </a:r>
          </a:p>
          <a:p>
            <a:pPr marL="854870" lvl="1" indent="-683420">
              <a:lnSpc>
                <a:spcPct val="90000"/>
              </a:lnSpc>
            </a:pPr>
            <a:r>
              <a:rPr lang="en-US" altLang="en-US" dirty="0">
                <a:latin typeface="Courier New" panose="02070309020205020404" pitchFamily="49" charset="0"/>
                <a:cs typeface="Oracle Sans" panose="020B0503020204020204" pitchFamily="34" charset="0"/>
              </a:rPr>
              <a:t>SET ROLE</a:t>
            </a:r>
          </a:p>
          <a:p>
            <a:pPr marL="854870" lvl="1" indent="-683420">
              <a:lnSpc>
                <a:spcPct val="90000"/>
              </a:lnSpc>
            </a:pPr>
            <a:r>
              <a:rPr lang="en-US" altLang="en-US" dirty="0">
                <a:latin typeface="Courier New" panose="02070309020205020404" pitchFamily="49" charset="0"/>
                <a:cs typeface="Oracle Sans" panose="020B0503020204020204" pitchFamily="34" charset="0"/>
              </a:rPr>
              <a:t>SET TRANSACTION</a:t>
            </a:r>
          </a:p>
        </p:txBody>
      </p:sp>
    </p:spTree>
    <p:custDataLst>
      <p:tags r:id="rId1"/>
    </p:custDataLst>
    <p:extLst>
      <p:ext uri="{BB962C8B-B14F-4D97-AF65-F5344CB8AC3E}">
        <p14:creationId xmlns:p14="http://schemas.microsoft.com/office/powerpoint/2010/main" val="2302230540"/>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xmlns="" id="{415E31F2-1DDF-4D91-A88C-7E7392EBBE0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Unsupported PL/SQL-Supplied Packages</a:t>
            </a:r>
          </a:p>
        </p:txBody>
      </p:sp>
      <p:sp>
        <p:nvSpPr>
          <p:cNvPr id="16387" name="Rectangle 5">
            <a:extLst>
              <a:ext uri="{FF2B5EF4-FFF2-40B4-BE49-F238E27FC236}">
                <a16:creationId xmlns:a16="http://schemas.microsoft.com/office/drawing/2014/main" xmlns="" id="{3A71C93C-6598-4D54-AB08-ACA2933CC397}"/>
              </a:ext>
            </a:extLst>
          </p:cNvPr>
          <p:cNvSpPr>
            <a:spLocks noGrp="1" noChangeArrowheads="1"/>
          </p:cNvSpPr>
          <p:nvPr>
            <p:ph idx="1"/>
          </p:nvPr>
        </p:nvSpPr>
        <p:spPr>
          <a:xfrm>
            <a:off x="933451" y="2272710"/>
            <a:ext cx="16421100" cy="491756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Unsupported PL/SQL-supplied packages include:</a:t>
            </a:r>
          </a:p>
          <a:p>
            <a:pPr lvl="1"/>
            <a:r>
              <a:rPr lang="en-US" altLang="en-US" dirty="0">
                <a:latin typeface="Courier New" panose="02070309020205020404" pitchFamily="49" charset="0"/>
                <a:cs typeface="Courier New" panose="02070309020205020404" pitchFamily="49" charset="0"/>
              </a:rPr>
              <a:t>DBMS_JAVA</a:t>
            </a:r>
          </a:p>
          <a:p>
            <a:pPr lvl="1"/>
            <a:r>
              <a:rPr lang="en-US" altLang="en-US" dirty="0">
                <a:latin typeface="Courier New" panose="02070309020205020404" pitchFamily="49" charset="0"/>
                <a:cs typeface="Courier New" panose="02070309020205020404" pitchFamily="49" charset="0"/>
              </a:rPr>
              <a:t>DBMS_REGISTRY</a:t>
            </a:r>
          </a:p>
          <a:p>
            <a:pPr lvl="1"/>
            <a:r>
              <a:rPr lang="en-US" altLang="en-US" dirty="0">
                <a:latin typeface="Courier New" panose="02070309020205020404" pitchFamily="49" charset="0"/>
                <a:cs typeface="Courier New" panose="02070309020205020404" pitchFamily="49" charset="0"/>
              </a:rPr>
              <a:t>DBMS_ALERT</a:t>
            </a:r>
          </a:p>
          <a:p>
            <a:pPr lvl="1"/>
            <a:r>
              <a:rPr lang="en-US" altLang="en-US" dirty="0">
                <a:latin typeface="Courier New" panose="02070309020205020404" pitchFamily="49" charset="0"/>
                <a:cs typeface="Courier New" panose="02070309020205020404" pitchFamily="49" charset="0"/>
              </a:rPr>
              <a:t>DBMS_SPACE_ADMIN</a:t>
            </a:r>
          </a:p>
          <a:p>
            <a:pPr lvl="1"/>
            <a:r>
              <a:rPr lang="en-US" altLang="en-US" dirty="0">
                <a:latin typeface="Courier New" panose="02070309020205020404" pitchFamily="49" charset="0"/>
                <a:cs typeface="Courier New" panose="02070309020205020404" pitchFamily="49" charset="0"/>
              </a:rPr>
              <a:t>DBMS_REFRESH</a:t>
            </a:r>
          </a:p>
          <a:p>
            <a:pPr lvl="1"/>
            <a:r>
              <a:rPr lang="en-US" altLang="en-US" dirty="0">
                <a:latin typeface="Courier New" panose="02070309020205020404" pitchFamily="49" charset="0"/>
                <a:cs typeface="Courier New" panose="02070309020205020404" pitchFamily="49" charset="0"/>
              </a:rPr>
              <a:t>DBMS_REDEFINITION</a:t>
            </a:r>
          </a:p>
          <a:p>
            <a:pPr lvl="1"/>
            <a:r>
              <a:rPr lang="en-US" altLang="en-US" dirty="0">
                <a:latin typeface="Courier New" panose="02070309020205020404" pitchFamily="49" charset="0"/>
                <a:cs typeface="Courier New" panose="02070309020205020404" pitchFamily="49" charset="0"/>
              </a:rPr>
              <a:t>DBMS_AQ</a:t>
            </a:r>
          </a:p>
          <a:p>
            <a:r>
              <a:rPr lang="en-US" altLang="en-US" dirty="0">
                <a:latin typeface="Oracle Sans" panose="020B0503020204020204" pitchFamily="34" charset="0"/>
                <a:cs typeface="Oracle Sans" panose="020B0503020204020204" pitchFamily="34" charset="0"/>
              </a:rPr>
              <a:t>Packages supported only in the context of a rolling upgrade:</a:t>
            </a:r>
          </a:p>
        </p:txBody>
      </p:sp>
      <p:sp>
        <p:nvSpPr>
          <p:cNvPr id="16388" name="Rectangle 4">
            <a:extLst>
              <a:ext uri="{FF2B5EF4-FFF2-40B4-BE49-F238E27FC236}">
                <a16:creationId xmlns:a16="http://schemas.microsoft.com/office/drawing/2014/main" xmlns="" id="{3A017A95-CCEA-46F8-84A1-36C26B31C076}"/>
              </a:ext>
            </a:extLst>
          </p:cNvPr>
          <p:cNvSpPr>
            <a:spLocks noChangeArrowheads="1"/>
          </p:cNvSpPr>
          <p:nvPr/>
        </p:nvSpPr>
        <p:spPr bwMode="blackGray">
          <a:xfrm>
            <a:off x="1000125" y="7382670"/>
            <a:ext cx="11887200" cy="87868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Times New Roman" panose="02020603050405020304" pitchFamily="18" charset="0"/>
              </a:rPr>
              <a:t>SQL&gt; SELECT OWNER, PKG_NAME FROM DBA_LOGSTDBY_PLSQL_SUPPORT WHERE SUPPORT_LEVEL = 'DBMS_ROLLING';</a:t>
            </a:r>
          </a:p>
        </p:txBody>
      </p:sp>
    </p:spTree>
    <p:custDataLst>
      <p:tags r:id="rId1"/>
    </p:custDataLst>
    <p:extLst>
      <p:ext uri="{BB962C8B-B14F-4D97-AF65-F5344CB8AC3E}">
        <p14:creationId xmlns:p14="http://schemas.microsoft.com/office/powerpoint/2010/main" val="904335746"/>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a:extLst>
              <a:ext uri="{FF2B5EF4-FFF2-40B4-BE49-F238E27FC236}">
                <a16:creationId xmlns:a16="http://schemas.microsoft.com/office/drawing/2014/main" xmlns="" id="{1AE6229E-2A16-49DD-A119-E0258FBE9B1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Ensuring Unique Row Identifiers</a:t>
            </a:r>
          </a:p>
        </p:txBody>
      </p:sp>
      <p:sp>
        <p:nvSpPr>
          <p:cNvPr id="17411" name="Rectangle 6">
            <a:extLst>
              <a:ext uri="{FF2B5EF4-FFF2-40B4-BE49-F238E27FC236}">
                <a16:creationId xmlns:a16="http://schemas.microsoft.com/office/drawing/2014/main" xmlns="" id="{E6D05946-AB02-4BB3-870E-9A615D4C350A}"/>
              </a:ext>
            </a:extLst>
          </p:cNvPr>
          <p:cNvSpPr>
            <a:spLocks noGrp="1" noChangeArrowheads="1"/>
          </p:cNvSpPr>
          <p:nvPr>
            <p:ph type="body" idx="1"/>
          </p:nvPr>
        </p:nvSpPr>
        <p:spPr>
          <a:xfrm>
            <a:off x="933451" y="2272710"/>
            <a:ext cx="16421100" cy="733020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DBA_LOGSTDBY_NOT_UNIQUE</a:t>
            </a:r>
            <a:r>
              <a:rPr lang="en-US" altLang="en-US" dirty="0">
                <a:latin typeface="Oracle Sans" panose="020B0503020204020204" pitchFamily="34" charset="0"/>
                <a:cs typeface="Oracle Sans" panose="020B0503020204020204" pitchFamily="34" charset="0"/>
              </a:rPr>
              <a:t> on the primary database to find tables without a unique identifier:</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a:p>
            <a:endParaRPr lang="en-US" altLang="en-US" sz="1000" dirty="0">
              <a:latin typeface="Oracle Sans" panose="020B0503020204020204" pitchFamily="34" charset="0"/>
              <a:cs typeface="Oracle Sans" panose="020B0503020204020204" pitchFamily="34" charset="0"/>
            </a:endParaRPr>
          </a:p>
          <a:p>
            <a:pPr lvl="1"/>
            <a:r>
              <a:rPr lang="en-US" altLang="en-US" dirty="0">
                <a:latin typeface="Courier New" panose="02070309020205020404" pitchFamily="49" charset="0"/>
                <a:cs typeface="Oracle Sans" panose="020B0503020204020204" pitchFamily="34" charset="0"/>
              </a:rPr>
              <a:t>BAD_COLUMN</a:t>
            </a:r>
            <a:r>
              <a:rPr lang="en-US" altLang="en-US" dirty="0">
                <a:latin typeface="Oracle Sans" panose="020B0503020204020204" pitchFamily="34" charset="0"/>
                <a:cs typeface="Oracle Sans" panose="020B0503020204020204" pitchFamily="34" charset="0"/>
              </a:rPr>
              <a:t> indicates a table column is defined using an unbounded data type such as </a:t>
            </a:r>
            <a:r>
              <a:rPr lang="en-US" altLang="en-US" dirty="0">
                <a:latin typeface="Courier New" panose="02070309020205020404" pitchFamily="49" charset="0"/>
                <a:cs typeface="Oracle Sans" panose="020B0503020204020204" pitchFamily="34" charset="0"/>
              </a:rPr>
              <a:t>LONG</a:t>
            </a:r>
            <a:r>
              <a:rPr lang="en-US" altLang="en-US" dirty="0">
                <a:latin typeface="Oracle Sans" panose="020B0503020204020204" pitchFamily="34" charset="0"/>
                <a:cs typeface="Oracle Sans" panose="020B0503020204020204" pitchFamily="34" charset="0"/>
              </a:rPr>
              <a:t> or </a:t>
            </a:r>
            <a:r>
              <a:rPr lang="en-US" altLang="en-US" dirty="0">
                <a:latin typeface="Courier New" panose="02070309020205020404" pitchFamily="49" charset="0"/>
                <a:cs typeface="Oracle Sans" panose="020B0503020204020204" pitchFamily="34" charset="0"/>
              </a:rPr>
              <a:t>BLOB</a:t>
            </a:r>
            <a:r>
              <a:rPr lang="en-US" altLang="en-US" dirty="0">
                <a:latin typeface="Oracle Sans" panose="020B0503020204020204" pitchFamily="34" charset="0"/>
                <a:cs typeface="Oracle Sans" panose="020B0503020204020204" pitchFamily="34" charset="0"/>
              </a:rPr>
              <a:t>.</a:t>
            </a:r>
          </a:p>
          <a:p>
            <a:pPr lvl="1"/>
            <a:r>
              <a:rPr lang="en-US" altLang="en-US" dirty="0">
                <a:latin typeface="Oracle Sans" panose="020B0503020204020204" pitchFamily="34" charset="0"/>
                <a:cs typeface="Oracle Sans" panose="020B0503020204020204" pitchFamily="34" charset="0"/>
              </a:rPr>
              <a:t>Add a primary key or unique index to ensure that SQL Apply can efficiently apply data updates.</a:t>
            </a:r>
          </a:p>
        </p:txBody>
      </p:sp>
      <p:sp>
        <p:nvSpPr>
          <p:cNvPr id="17412" name="Rectangle 4">
            <a:extLst>
              <a:ext uri="{FF2B5EF4-FFF2-40B4-BE49-F238E27FC236}">
                <a16:creationId xmlns:a16="http://schemas.microsoft.com/office/drawing/2014/main" xmlns="" id="{6772A41F-7812-4740-A177-02820FB69D0A}"/>
              </a:ext>
            </a:extLst>
          </p:cNvPr>
          <p:cNvSpPr>
            <a:spLocks noChangeArrowheads="1"/>
          </p:cNvSpPr>
          <p:nvPr/>
        </p:nvSpPr>
        <p:spPr bwMode="blackGray">
          <a:xfrm>
            <a:off x="1752600" y="3417794"/>
            <a:ext cx="14490700" cy="38327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Times New Roman" panose="02020603050405020304" pitchFamily="18" charset="0"/>
              </a:rPr>
              <a:t>SQL&gt; SELECT * FROM dba_logstdby_not_unique;</a:t>
            </a:r>
          </a:p>
          <a:p>
            <a:r>
              <a:rPr lang="en-US" altLang="en-US" sz="2400" b="1" dirty="0">
                <a:latin typeface="Courier New" panose="02070309020205020404" pitchFamily="49" charset="0"/>
                <a:cs typeface="Times New Roman" panose="02020603050405020304" pitchFamily="18" charset="0"/>
              </a:rPr>
              <a:t>     WHERE (OWNER, TABLE_NAME) NOT IN</a:t>
            </a:r>
          </a:p>
          <a:p>
            <a:r>
              <a:rPr lang="en-US" altLang="en-US" sz="2400" b="1" dirty="0">
                <a:latin typeface="Courier New" panose="02070309020205020404" pitchFamily="49" charset="0"/>
                <a:cs typeface="Times New Roman" panose="02020603050405020304" pitchFamily="18" charset="0"/>
              </a:rPr>
              <a:t>      (SELECT DISTINCT OWNER, TABLE_NAME </a:t>
            </a:r>
          </a:p>
          <a:p>
            <a:r>
              <a:rPr lang="en-US" altLang="en-US" sz="2400" b="1" dirty="0">
                <a:latin typeface="Courier New" panose="02070309020205020404" pitchFamily="49" charset="0"/>
                <a:cs typeface="Times New Roman" panose="02020603050405020304" pitchFamily="18" charset="0"/>
              </a:rPr>
              <a:t>       FROM DBA_LOGSTDBY_UNSUPPORTED)</a:t>
            </a:r>
          </a:p>
          <a:p>
            <a:r>
              <a:rPr lang="en-US" altLang="en-US" sz="2400" b="1" dirty="0">
                <a:latin typeface="Courier New" panose="02070309020205020404" pitchFamily="49" charset="0"/>
                <a:cs typeface="Times New Roman" panose="02020603050405020304" pitchFamily="18" charset="0"/>
              </a:rPr>
              <a:t>     AND BAD_COLUMN = 'Y';</a:t>
            </a:r>
          </a:p>
          <a:p>
            <a:endParaRPr lang="en-US" altLang="en-US" sz="2400" b="1" dirty="0">
              <a:latin typeface="Courier New" panose="02070309020205020404" pitchFamily="49" charset="0"/>
              <a:cs typeface="Times New Roman" panose="02020603050405020304" pitchFamily="18" charset="0"/>
            </a:endParaRPr>
          </a:p>
          <a:p>
            <a:r>
              <a:rPr lang="en-US" altLang="en-US" sz="2400" b="1" dirty="0">
                <a:latin typeface="Courier New" panose="02070309020205020404" pitchFamily="49" charset="0"/>
                <a:cs typeface="Times New Roman" panose="02020603050405020304" pitchFamily="18" charset="0"/>
              </a:rPr>
              <a:t>OWNER   			TABLE_NAME                  BAD_COLUMN</a:t>
            </a:r>
          </a:p>
          <a:p>
            <a:r>
              <a:rPr lang="en-US" altLang="en-US" sz="2400" b="1" dirty="0">
                <a:latin typeface="Courier New" panose="02070309020205020404" pitchFamily="49" charset="0"/>
                <a:cs typeface="Times New Roman" panose="02020603050405020304" pitchFamily="18" charset="0"/>
              </a:rPr>
              <a:t>------  			--------------------------  ----------</a:t>
            </a:r>
          </a:p>
          <a:p>
            <a:r>
              <a:rPr lang="en-US" altLang="en-US" sz="2400" b="1" dirty="0">
                <a:latin typeface="Courier New" panose="02070309020205020404" pitchFamily="49" charset="0"/>
                <a:cs typeface="Times New Roman" panose="02020603050405020304" pitchFamily="18" charset="0"/>
              </a:rPr>
              <a:t>APEX_040200		 EMP_HIST                     Y</a:t>
            </a:r>
          </a:p>
          <a:p>
            <a:r>
              <a:rPr lang="en-US" altLang="en-US" sz="2400" b="1" dirty="0">
                <a:latin typeface="Courier New" panose="02070309020205020404" pitchFamily="49"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3805209437"/>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0004376"/>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F291A422-8894-4A11-BE04-539226465D69}"/>
              </a:ext>
            </a:extLst>
          </p:cNvPr>
          <p:cNvSpPr>
            <a:spLocks noGrp="1" noChangeArrowheads="1"/>
          </p:cNvSpPr>
          <p:nvPr>
            <p:ph type="title"/>
          </p:nvPr>
        </p:nvSpPr>
        <p:spPr>
          <a:xfrm>
            <a:off x="952500" y="659260"/>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Adding a Disabled Primary Key </a:t>
            </a:r>
            <a:r>
              <a:rPr lang="en-US" altLang="en-US" dirty="0">
                <a:latin typeface="Courier New" panose="02070309020205020404" pitchFamily="49" charset="0"/>
                <a:cs typeface="Courier New" panose="02070309020205020404" pitchFamily="49" charset="0"/>
              </a:rPr>
              <a:t>RELY</a:t>
            </a:r>
            <a:r>
              <a:rPr lang="en-US" altLang="en-US" dirty="0">
                <a:latin typeface="+mj-lt"/>
              </a:rPr>
              <a:t> Constraint</a:t>
            </a:r>
          </a:p>
        </p:txBody>
      </p:sp>
      <p:sp>
        <p:nvSpPr>
          <p:cNvPr id="18435" name="Rectangle 3">
            <a:extLst>
              <a:ext uri="{FF2B5EF4-FFF2-40B4-BE49-F238E27FC236}">
                <a16:creationId xmlns:a16="http://schemas.microsoft.com/office/drawing/2014/main" xmlns="" id="{4546EE45-86EF-4F6B-B340-A4C5480A4B33}"/>
              </a:ext>
            </a:extLst>
          </p:cNvPr>
          <p:cNvSpPr>
            <a:spLocks noGrp="1" noChangeArrowheads="1"/>
          </p:cNvSpPr>
          <p:nvPr>
            <p:ph idx="1"/>
          </p:nvPr>
        </p:nvSpPr>
        <p:spPr>
          <a:xfrm>
            <a:off x="933451" y="2272710"/>
            <a:ext cx="16421100" cy="59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You can add a disabled </a:t>
            </a:r>
            <a:r>
              <a:rPr lang="en-US" altLang="en-US" dirty="0">
                <a:latin typeface="Courier New" panose="02070309020205020404" pitchFamily="49" charset="0"/>
                <a:cs typeface="Oracle Sans" panose="020B0503020204020204" pitchFamily="34" charset="0"/>
              </a:rPr>
              <a:t>RELY</a:t>
            </a:r>
            <a:r>
              <a:rPr lang="en-US" altLang="en-US" dirty="0">
                <a:latin typeface="Oracle Sans" panose="020B0503020204020204" pitchFamily="34" charset="0"/>
                <a:cs typeface="Oracle Sans" panose="020B0503020204020204" pitchFamily="34" charset="0"/>
              </a:rPr>
              <a:t> constraint to uniquely identify rows:</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929703" y="3009900"/>
            <a:ext cx="14201775" cy="15244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TABLE hr.employees</a:t>
            </a:r>
            <a:endParaRPr lang="en-US" altLang="en-US" sz="3000" b="1" dirty="0">
              <a:latin typeface="Courier New" panose="02070309020205020404" pitchFamily="49" charset="0"/>
              <a:cs typeface="Oracle Sans" panose="020B0503020204020204" pitchFamily="34" charset="0"/>
            </a:endParaRPr>
          </a:p>
          <a:p>
            <a:r>
              <a:rPr lang="en-US" altLang="en-US" sz="3000" b="1" dirty="0">
                <a:latin typeface="Courier New" panose="02070309020205020404" pitchFamily="49" charset="0"/>
                <a:cs typeface="Times New Roman" panose="02020603050405020304" pitchFamily="18" charset="0"/>
              </a:rPr>
              <a:t>  2  ADD PRIMARY KEY (employee_id, last_name)</a:t>
            </a:r>
          </a:p>
          <a:p>
            <a:r>
              <a:rPr lang="en-US" altLang="en-US" sz="3000" b="1" dirty="0">
                <a:latin typeface="Courier New" panose="02070309020205020404" pitchFamily="49" charset="0"/>
                <a:cs typeface="Times New Roman" panose="02020603050405020304" pitchFamily="18" charset="0"/>
              </a:rPr>
              <a:t>  3  RELY DISABLE;</a:t>
            </a:r>
          </a:p>
        </p:txBody>
      </p:sp>
    </p:spTree>
    <p:custDataLst>
      <p:tags r:id="rId1"/>
    </p:custDataLst>
    <p:extLst>
      <p:ext uri="{BB962C8B-B14F-4D97-AF65-F5344CB8AC3E}">
        <p14:creationId xmlns:p14="http://schemas.microsoft.com/office/powerpoint/2010/main" val="2258974456"/>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312D2A"/>
                </a:solidFill>
                <a:latin typeface="Georgia" panose="02040502050405020303" pitchFamily="18" charset="0"/>
              </a:rPr>
              <a:t>Creating a Logical Standby Database by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Using SQL Commands</a:t>
            </a:r>
            <a:r>
              <a:rPr lang="en-US" altLang="en-US" dirty="0"/>
              <a:t/>
            </a:r>
            <a:br>
              <a:rPr lang="en-US" altLang="en-US" dirty="0"/>
            </a:br>
            <a:endParaRPr lang="en-US" dirty="0"/>
          </a:p>
        </p:txBody>
      </p:sp>
      <p:sp>
        <p:nvSpPr>
          <p:cNvPr id="19459" name="Rectangle 5">
            <a:extLst>
              <a:ext uri="{FF2B5EF4-FFF2-40B4-BE49-F238E27FC236}">
                <a16:creationId xmlns:a16="http://schemas.microsoft.com/office/drawing/2014/main" xmlns="" id="{F0B097BD-D956-43B0-854F-AE12C6928CD0}"/>
              </a:ext>
            </a:extLst>
          </p:cNvPr>
          <p:cNvSpPr>
            <a:spLocks noGrp="1" noChangeArrowheads="1"/>
          </p:cNvSpPr>
          <p:nvPr>
            <p:ph idx="1"/>
          </p:nvPr>
        </p:nvSpPr>
        <p:spPr>
          <a:xfrm>
            <a:off x="933451" y="2688032"/>
            <a:ext cx="16421100" cy="54375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28650" indent="-628650">
              <a:spcBef>
                <a:spcPts val="1200"/>
              </a:spcBef>
            </a:pPr>
            <a:r>
              <a:rPr lang="en-US" altLang="en-US" dirty="0">
                <a:latin typeface="Oracle Sans" panose="020B0503020204020204" pitchFamily="34" charset="0"/>
                <a:cs typeface="Oracle Sans" panose="020B0503020204020204" pitchFamily="34" charset="0"/>
              </a:rPr>
              <a:t>To create a logical standby database by using SQL commands: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Create a physical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Stop Redo Apply on the physical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Prepare the primary database to support a logical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Build a LogMiner dictionary in the redo data on the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Transition physical to a logical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Open the logical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Verify that the logical standby database is performing properly.</a:t>
            </a:r>
          </a:p>
        </p:txBody>
      </p:sp>
    </p:spTree>
    <p:custDataLst>
      <p:tags r:id="rId1"/>
    </p:custDataLst>
    <p:extLst>
      <p:ext uri="{BB962C8B-B14F-4D97-AF65-F5344CB8AC3E}">
        <p14:creationId xmlns:p14="http://schemas.microsoft.com/office/powerpoint/2010/main" val="34823580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1">
            <a:extLst>
              <a:ext uri="{FF2B5EF4-FFF2-40B4-BE49-F238E27FC236}">
                <a16:creationId xmlns:a16="http://schemas.microsoft.com/office/drawing/2014/main" xmlns="" id="{629B7629-1135-42E4-B83F-D4B76EE5A25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Step 1: Create a Physical Standby Database</a:t>
            </a:r>
          </a:p>
        </p:txBody>
      </p:sp>
      <p:sp>
        <p:nvSpPr>
          <p:cNvPr id="20483" name="Rectangle 22">
            <a:extLst>
              <a:ext uri="{FF2B5EF4-FFF2-40B4-BE49-F238E27FC236}">
                <a16:creationId xmlns:a16="http://schemas.microsoft.com/office/drawing/2014/main" xmlns="" id="{FE7374A6-C5F0-4F9E-8A77-D00A738CEBD1}"/>
              </a:ext>
            </a:extLst>
          </p:cNvPr>
          <p:cNvSpPr>
            <a:spLocks noGrp="1" noChangeArrowheads="1"/>
          </p:cNvSpPr>
          <p:nvPr>
            <p:ph idx="1"/>
          </p:nvPr>
        </p:nvSpPr>
        <p:spPr>
          <a:xfrm>
            <a:off x="932689" y="2265654"/>
            <a:ext cx="16422624"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Create a physical standby database.</a:t>
            </a:r>
          </a:p>
          <a:p>
            <a:pPr marL="857250" lvl="1" indent="-685800">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Ensure that the physical standby database is current with the primary database.</a:t>
            </a:r>
          </a:p>
        </p:txBody>
      </p:sp>
      <p:grpSp>
        <p:nvGrpSpPr>
          <p:cNvPr id="6" name="Group 5">
            <a:extLst>
              <a:ext uri="{FF2B5EF4-FFF2-40B4-BE49-F238E27FC236}">
                <a16:creationId xmlns:a16="http://schemas.microsoft.com/office/drawing/2014/main" xmlns="" id="{60279D53-44CE-4F74-8FAF-A196C178574C}"/>
              </a:ext>
            </a:extLst>
          </p:cNvPr>
          <p:cNvGrpSpPr/>
          <p:nvPr/>
        </p:nvGrpSpPr>
        <p:grpSpPr>
          <a:xfrm>
            <a:off x="4699000" y="4343400"/>
            <a:ext cx="8890000" cy="3733800"/>
            <a:chOff x="6286500" y="5943600"/>
            <a:chExt cx="5715000" cy="2400300"/>
          </a:xfrm>
        </p:grpSpPr>
        <p:grpSp>
          <p:nvGrpSpPr>
            <p:cNvPr id="20484" name="Group 4">
              <a:extLst>
                <a:ext uri="{FF2B5EF4-FFF2-40B4-BE49-F238E27FC236}">
                  <a16:creationId xmlns:a16="http://schemas.microsoft.com/office/drawing/2014/main" xmlns="" id="{AF9C0FA6-AB15-4218-802A-7CEA8D4C83BB}"/>
                </a:ext>
              </a:extLst>
            </p:cNvPr>
            <p:cNvGrpSpPr>
              <a:grpSpLocks/>
            </p:cNvGrpSpPr>
            <p:nvPr/>
          </p:nvGrpSpPr>
          <p:grpSpPr bwMode="auto">
            <a:xfrm flipH="1">
              <a:off x="10853738" y="6155533"/>
              <a:ext cx="700088" cy="869156"/>
              <a:chOff x="1240" y="1352"/>
              <a:chExt cx="584" cy="824"/>
            </a:xfrm>
          </p:grpSpPr>
          <p:sp>
            <p:nvSpPr>
              <p:cNvPr id="20499" name="Freeform 5">
                <a:extLst>
                  <a:ext uri="{FF2B5EF4-FFF2-40B4-BE49-F238E27FC236}">
                    <a16:creationId xmlns:a16="http://schemas.microsoft.com/office/drawing/2014/main" xmlns="" id="{3C0786CA-0A9F-4772-B9DC-EC04C6D2F711}"/>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0500" name="Freeform 6">
                <a:extLst>
                  <a:ext uri="{FF2B5EF4-FFF2-40B4-BE49-F238E27FC236}">
                    <a16:creationId xmlns:a16="http://schemas.microsoft.com/office/drawing/2014/main" xmlns="" id="{09924AD6-0DAE-4E5C-81D3-3C2F03B51AED}"/>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grpSp>
        <p:pic>
          <p:nvPicPr>
            <p:cNvPr id="20485" name="Picture 7" descr="iasicon05">
              <a:extLst>
                <a:ext uri="{FF2B5EF4-FFF2-40B4-BE49-F238E27FC236}">
                  <a16:creationId xmlns:a16="http://schemas.microsoft.com/office/drawing/2014/main" xmlns="" id="{473B802A-3F6A-4235-B28D-CB200859D7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496675" y="5943600"/>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8" descr="iasicon05">
              <a:extLst>
                <a:ext uri="{FF2B5EF4-FFF2-40B4-BE49-F238E27FC236}">
                  <a16:creationId xmlns:a16="http://schemas.microsoft.com/office/drawing/2014/main" xmlns="" id="{3659391F-F221-400E-837B-F26C55D9EA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439525" y="6805613"/>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7" name="Group 9">
              <a:extLst>
                <a:ext uri="{FF2B5EF4-FFF2-40B4-BE49-F238E27FC236}">
                  <a16:creationId xmlns:a16="http://schemas.microsoft.com/office/drawing/2014/main" xmlns="" id="{558DCEAC-4556-48DC-B759-C872056B2BCC}"/>
                </a:ext>
              </a:extLst>
            </p:cNvPr>
            <p:cNvGrpSpPr>
              <a:grpSpLocks/>
            </p:cNvGrpSpPr>
            <p:nvPr/>
          </p:nvGrpSpPr>
          <p:grpSpPr bwMode="auto">
            <a:xfrm>
              <a:off x="6681788" y="6172200"/>
              <a:ext cx="700088" cy="869157"/>
              <a:chOff x="1240" y="1352"/>
              <a:chExt cx="584" cy="824"/>
            </a:xfrm>
          </p:grpSpPr>
          <p:sp>
            <p:nvSpPr>
              <p:cNvPr id="20497" name="Freeform 10">
                <a:extLst>
                  <a:ext uri="{FF2B5EF4-FFF2-40B4-BE49-F238E27FC236}">
                    <a16:creationId xmlns:a16="http://schemas.microsoft.com/office/drawing/2014/main" xmlns="" id="{2711AC27-1AB6-4BCC-8286-9A534223B839}"/>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0498" name="Freeform 11">
                <a:extLst>
                  <a:ext uri="{FF2B5EF4-FFF2-40B4-BE49-F238E27FC236}">
                    <a16:creationId xmlns:a16="http://schemas.microsoft.com/office/drawing/2014/main" xmlns="" id="{7A398D95-0033-4D03-9DE5-3ED4F87C545A}"/>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grpSp>
        <p:sp>
          <p:nvSpPr>
            <p:cNvPr id="20488" name="Line 12">
              <a:extLst>
                <a:ext uri="{FF2B5EF4-FFF2-40B4-BE49-F238E27FC236}">
                  <a16:creationId xmlns:a16="http://schemas.microsoft.com/office/drawing/2014/main" xmlns="" id="{F9D6D77D-612C-488C-8F33-8928B0148FD4}"/>
                </a:ext>
              </a:extLst>
            </p:cNvPr>
            <p:cNvSpPr>
              <a:spLocks noChangeShapeType="1"/>
            </p:cNvSpPr>
            <p:nvPr/>
          </p:nvSpPr>
          <p:spPr bwMode="auto">
            <a:xfrm>
              <a:off x="7500938" y="6974682"/>
              <a:ext cx="0" cy="97869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0489" name="Line 13">
              <a:extLst>
                <a:ext uri="{FF2B5EF4-FFF2-40B4-BE49-F238E27FC236}">
                  <a16:creationId xmlns:a16="http://schemas.microsoft.com/office/drawing/2014/main" xmlns="" id="{2B28A845-71BF-4670-8B02-B6C3EDBE2C35}"/>
                </a:ext>
              </a:extLst>
            </p:cNvPr>
            <p:cNvSpPr>
              <a:spLocks noChangeShapeType="1"/>
            </p:cNvSpPr>
            <p:nvPr/>
          </p:nvSpPr>
          <p:spPr bwMode="auto">
            <a:xfrm>
              <a:off x="10748963" y="6903245"/>
              <a:ext cx="0" cy="97869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0490" name="Freeform 14">
              <a:extLst>
                <a:ext uri="{FF2B5EF4-FFF2-40B4-BE49-F238E27FC236}">
                  <a16:creationId xmlns:a16="http://schemas.microsoft.com/office/drawing/2014/main" xmlns="" id="{BF2FC536-D385-46E0-8343-63C51EA8C0C1}"/>
                </a:ext>
              </a:extLst>
            </p:cNvPr>
            <p:cNvSpPr>
              <a:spLocks/>
            </p:cNvSpPr>
            <p:nvPr/>
          </p:nvSpPr>
          <p:spPr bwMode="auto">
            <a:xfrm>
              <a:off x="8001000" y="6641307"/>
              <a:ext cx="2155032" cy="369093"/>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20491" name="Picture 15" descr="iasicon10">
              <a:extLst>
                <a:ext uri="{FF2B5EF4-FFF2-40B4-BE49-F238E27FC236}">
                  <a16:creationId xmlns:a16="http://schemas.microsoft.com/office/drawing/2014/main" xmlns="" id="{86A10D99-0DEF-4A50-99B5-9CF771C7B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72326" y="7555707"/>
              <a:ext cx="1090613" cy="78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16" descr="iasicon10">
              <a:extLst>
                <a:ext uri="{FF2B5EF4-FFF2-40B4-BE49-F238E27FC236}">
                  <a16:creationId xmlns:a16="http://schemas.microsoft.com/office/drawing/2014/main" xmlns="" id="{A9208548-D10D-43B7-811D-64814D34E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410826" y="7555707"/>
              <a:ext cx="1090613" cy="78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Picture 17" descr="iasicon18">
              <a:extLst>
                <a:ext uri="{FF2B5EF4-FFF2-40B4-BE49-F238E27FC236}">
                  <a16:creationId xmlns:a16="http://schemas.microsoft.com/office/drawing/2014/main" xmlns="" id="{25DF4B27-2209-4CC1-A282-F16FAC749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327107" y="6312695"/>
              <a:ext cx="742950" cy="9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18" descr="iasicon18">
              <a:extLst>
                <a:ext uri="{FF2B5EF4-FFF2-40B4-BE49-F238E27FC236}">
                  <a16:creationId xmlns:a16="http://schemas.microsoft.com/office/drawing/2014/main" xmlns="" id="{40345B24-2FEB-4459-8B9C-72E70F67A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170320" y="6312695"/>
              <a:ext cx="742950" cy="95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9" descr="iasicon05">
              <a:extLst>
                <a:ext uri="{FF2B5EF4-FFF2-40B4-BE49-F238E27FC236}">
                  <a16:creationId xmlns:a16="http://schemas.microsoft.com/office/drawing/2014/main" xmlns="" id="{6EC76CCF-3561-425B-A19D-29A0167702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286500" y="5960270"/>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20" descr="iasicon05">
              <a:extLst>
                <a:ext uri="{FF2B5EF4-FFF2-40B4-BE49-F238E27FC236}">
                  <a16:creationId xmlns:a16="http://schemas.microsoft.com/office/drawing/2014/main" xmlns="" id="{615BF4B2-F355-42D2-83D0-9BB90294ED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286500" y="6862763"/>
              <a:ext cx="504825" cy="50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4005098909"/>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Step 2: Stop Redo Apply on the Physical Standby Database</a:t>
            </a:r>
            <a:r>
              <a:rPr lang="en-US" altLang="en-US" dirty="0"/>
              <a:t/>
            </a:r>
            <a:br>
              <a:rPr lang="en-US" altLang="en-US" dirty="0"/>
            </a:br>
            <a:endParaRPr lang="en-US" dirty="0"/>
          </a:p>
        </p:txBody>
      </p:sp>
      <p:sp>
        <p:nvSpPr>
          <p:cNvPr id="21507" name="Rectangle 3">
            <a:extLst>
              <a:ext uri="{FF2B5EF4-FFF2-40B4-BE49-F238E27FC236}">
                <a16:creationId xmlns:a16="http://schemas.microsoft.com/office/drawing/2014/main" xmlns="" id="{6331FDA9-BD71-4818-B3E2-3CDC7E869EDC}"/>
              </a:ext>
            </a:extLst>
          </p:cNvPr>
          <p:cNvSpPr>
            <a:spLocks noGrp="1" noChangeArrowheads="1"/>
          </p:cNvSpPr>
          <p:nvPr>
            <p:ph idx="1"/>
          </p:nvPr>
        </p:nvSpPr>
        <p:spPr>
          <a:xfrm>
            <a:off x="933451" y="2688032"/>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Before converting the physical standby database to a logical standby database, stop Redo Apply.</a:t>
            </a:r>
          </a:p>
          <a:p>
            <a:pPr lvl="1">
              <a:spcBef>
                <a:spcPts val="1200"/>
              </a:spcBef>
            </a:pPr>
            <a:r>
              <a:rPr lang="en-US" altLang="en-US" dirty="0">
                <a:latin typeface="Oracle Sans" panose="020B0503020204020204" pitchFamily="34" charset="0"/>
                <a:cs typeface="Oracle Sans" panose="020B0503020204020204" pitchFamily="34" charset="0"/>
              </a:rPr>
              <a:t>Stopping Redo Apply is required to avoid applying changes past the redo that contains the LogMiner dictionary.</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800225" y="5151972"/>
            <a:ext cx="14201775"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DATABASE RECOVER MANAGED STANDBY DATABASE CANCEL;</a:t>
            </a:r>
          </a:p>
        </p:txBody>
      </p:sp>
    </p:spTree>
    <p:custDataLst>
      <p:tags r:id="rId1"/>
    </p:custDataLst>
    <p:extLst>
      <p:ext uri="{BB962C8B-B14F-4D97-AF65-F5344CB8AC3E}">
        <p14:creationId xmlns:p14="http://schemas.microsoft.com/office/powerpoint/2010/main" val="157862665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Step 3: Prepare the Primary Database to Support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Role Transitions</a:t>
            </a:r>
            <a:r>
              <a:rPr lang="en-US" altLang="en-US" dirty="0"/>
              <a:t/>
            </a:r>
            <a:br>
              <a:rPr lang="en-US" altLang="en-US" dirty="0"/>
            </a:br>
            <a:endParaRPr lang="en-US" dirty="0"/>
          </a:p>
        </p:txBody>
      </p:sp>
      <p:sp>
        <p:nvSpPr>
          <p:cNvPr id="22531" name="Rectangle 6">
            <a:extLst>
              <a:ext uri="{FF2B5EF4-FFF2-40B4-BE49-F238E27FC236}">
                <a16:creationId xmlns:a16="http://schemas.microsoft.com/office/drawing/2014/main" xmlns="" id="{179D318B-7305-4B55-98F5-5831988C68F3}"/>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169070" lvl="1" indent="2382">
              <a:buNone/>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initialization parameter for transitioning to a logical standby role.</a:t>
            </a:r>
          </a:p>
        </p:txBody>
      </p:sp>
      <p:sp>
        <p:nvSpPr>
          <p:cNvPr id="11" name="Rectangle 3">
            <a:extLst>
              <a:ext uri="{FF2B5EF4-FFF2-40B4-BE49-F238E27FC236}">
                <a16:creationId xmlns:a16="http://schemas.microsoft.com/office/drawing/2014/main" xmlns="" id="{BA1D3478-50D8-49AE-9C5A-598A7B28C8DB}"/>
              </a:ext>
            </a:extLst>
          </p:cNvPr>
          <p:cNvSpPr txBox="1">
            <a:spLocks noChangeArrowheads="1"/>
          </p:cNvSpPr>
          <p:nvPr/>
        </p:nvSpPr>
        <p:spPr bwMode="gray">
          <a:xfrm>
            <a:off x="933450" y="8496300"/>
            <a:ext cx="13011149" cy="551557"/>
          </a:xfrm>
          <a:prstGeom prst="rect">
            <a:avLst/>
          </a:prstGeom>
          <a:noFill/>
          <a:ln w="9525">
            <a:noFill/>
            <a:miter lim="800000"/>
            <a:headEnd/>
            <a:tailEnd/>
          </a:ln>
        </p:spPr>
        <p:txBody>
          <a:bodyPr vert="horz" wrap="square" lIns="25398" tIns="25398" rIns="25398" bIns="25398" numCol="1" anchor="t" anchorCtr="0" compatLnSpc="1">
            <a:prstTxWarp prst="textNoShape">
              <a:avLst/>
            </a:prstTxWarp>
            <a:spAutoFit/>
          </a:bodyPr>
          <a:lstStyle>
            <a:defPPr>
              <a:defRPr lang="en-US"/>
            </a:defPPr>
            <a:lvl1pPr marL="0" indent="0" algn="l" defTabSz="457181" rtl="0" eaLnBrk="1" fontAlgn="base" hangingPunct="1">
              <a:lnSpc>
                <a:spcPct val="110000"/>
              </a:lnSpc>
              <a:spcBef>
                <a:spcPct val="0"/>
              </a:spcBef>
              <a:spcAft>
                <a:spcPct val="0"/>
              </a:spcAft>
              <a:buClr>
                <a:srgbClr val="000000"/>
              </a:buClr>
              <a:buFont typeface="Arial" charset="0"/>
              <a:defRPr sz="3300" kern="1200" baseline="0">
                <a:solidFill>
                  <a:schemeClr val="tx1"/>
                </a:solidFill>
                <a:latin typeface="Arial" panose="020B0604020202020204" pitchFamily="34" charset="0"/>
                <a:ea typeface="+mn-ea"/>
                <a:cs typeface="Arial" panose="020B0604020202020204" pitchFamily="34" charset="0"/>
              </a:defRPr>
            </a:lvl1pPr>
            <a:lvl2pPr marL="816422" indent="-573088" algn="l" defTabSz="457181" rtl="0" eaLnBrk="1" fontAlgn="base" hangingPunct="1">
              <a:lnSpc>
                <a:spcPct val="110000"/>
              </a:lnSpc>
              <a:spcBef>
                <a:spcPct val="0"/>
              </a:spcBef>
              <a:spcAft>
                <a:spcPct val="0"/>
              </a:spcAft>
              <a:buClr>
                <a:schemeClr val="accent1"/>
              </a:buClr>
              <a:buFont typeface="Arial" charset="0"/>
              <a:buChar char="•"/>
              <a:defRPr sz="3200" kern="1200" baseline="0">
                <a:solidFill>
                  <a:schemeClr val="tx1"/>
                </a:solidFill>
                <a:latin typeface="Arial" panose="020B0604020202020204" pitchFamily="34" charset="0"/>
                <a:ea typeface="+mn-ea"/>
                <a:cs typeface="Arial" panose="020B0604020202020204" pitchFamily="34" charset="0"/>
              </a:defRPr>
            </a:lvl2pPr>
            <a:lvl3pPr marL="1632844" indent="-571500" algn="l" defTabSz="457181" rtl="0" eaLnBrk="1" fontAlgn="base" hangingPunct="1">
              <a:lnSpc>
                <a:spcPct val="110000"/>
              </a:lnSpc>
              <a:spcBef>
                <a:spcPct val="0"/>
              </a:spcBef>
              <a:spcAft>
                <a:spcPct val="0"/>
              </a:spcAft>
              <a:buClr>
                <a:schemeClr val="accent1"/>
              </a:buClr>
              <a:buFont typeface="Arial" charset="0"/>
              <a:buChar char="–"/>
              <a:defRPr sz="3000" kern="1200" baseline="0">
                <a:solidFill>
                  <a:schemeClr val="tx1"/>
                </a:solidFill>
                <a:latin typeface="Arial" panose="020B0604020202020204" pitchFamily="34" charset="0"/>
                <a:ea typeface="+mn-ea"/>
                <a:cs typeface="Arial" panose="020B0604020202020204" pitchFamily="34" charset="0"/>
              </a:defRPr>
            </a:lvl3pPr>
            <a:lvl4pPr marL="2449266" indent="-577850" algn="l" defTabSz="457181" rtl="0" eaLnBrk="1" fontAlgn="base" hangingPunct="1">
              <a:lnSpc>
                <a:spcPct val="110000"/>
              </a:lnSpc>
              <a:spcBef>
                <a:spcPct val="0"/>
              </a:spcBef>
              <a:spcAft>
                <a:spcPct val="0"/>
              </a:spcAft>
              <a:buClr>
                <a:schemeClr val="accent1"/>
              </a:buClr>
              <a:buSzPct val="45000"/>
              <a:buFont typeface="Arial" charset="0"/>
              <a:buChar char="—"/>
              <a:defRPr sz="2700" kern="1200" baseline="0">
                <a:solidFill>
                  <a:schemeClr val="tx1"/>
                </a:solidFill>
                <a:latin typeface="Arial" panose="020B0604020202020204" pitchFamily="34" charset="0"/>
                <a:ea typeface="+mn-ea"/>
                <a:cs typeface="Arial" panose="020B0604020202020204" pitchFamily="34" charset="0"/>
              </a:defRPr>
            </a:lvl4pPr>
            <a:lvl5pPr marL="3265688" indent="-571500" algn="l" defTabSz="457181" rtl="0" eaLnBrk="1" fontAlgn="base" hangingPunct="1">
              <a:lnSpc>
                <a:spcPct val="110000"/>
              </a:lnSpc>
              <a:spcBef>
                <a:spcPct val="0"/>
              </a:spcBef>
              <a:spcAft>
                <a:spcPct val="0"/>
              </a:spcAft>
              <a:buClr>
                <a:schemeClr val="accent1"/>
              </a:buClr>
              <a:buSzPct val="55000"/>
              <a:buFont typeface="Arial" charset="0"/>
              <a:buChar char="—"/>
              <a:defRPr sz="2400" kern="1200" baseline="0">
                <a:solidFill>
                  <a:schemeClr val="tx1"/>
                </a:solidFill>
                <a:latin typeface="Arial" panose="020B0604020202020204" pitchFamily="34" charset="0"/>
                <a:ea typeface="+mn-ea"/>
                <a:cs typeface="Arial" panose="020B0604020202020204" pitchFamily="34" charset="0"/>
              </a:defRPr>
            </a:lvl5pPr>
            <a:lvl6pPr marL="4082110"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6pPr>
            <a:lvl7pPr marL="4898532"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7pPr>
            <a:lvl8pPr marL="5714954"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8pPr>
            <a:lvl9pPr marL="6531376"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9pPr>
          </a:lstStyle>
          <a:p>
            <a:pPr marL="169070" lvl="1" indent="2382">
              <a:buNone/>
            </a:pPr>
            <a:r>
              <a:rPr lang="en-US" altLang="en-US" b="1" dirty="0">
                <a:latin typeface="Oracle Sans" panose="020B0503020204020204" pitchFamily="34" charset="0"/>
                <a:cs typeface="Oracle Sans" panose="020B0503020204020204" pitchFamily="34" charset="0"/>
              </a:rPr>
              <a:t>Note:</a:t>
            </a:r>
            <a:r>
              <a:rPr lang="en-US" altLang="en-US" dirty="0">
                <a:latin typeface="Oracle Sans" panose="020B0503020204020204" pitchFamily="34" charset="0"/>
                <a:cs typeface="Oracle Sans" panose="020B0503020204020204" pitchFamily="34" charset="0"/>
              </a:rPr>
              <a:t> This step is necessary only if you plan to perform switchovers.</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295400" y="3820854"/>
            <a:ext cx="11887200" cy="429444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LOG_ARCHIVE_DEST_1=</a:t>
            </a:r>
          </a:p>
          <a:p>
            <a:r>
              <a:rPr lang="en-US" altLang="en-US" sz="3000" b="1" dirty="0">
                <a:latin typeface="Courier New" panose="02070309020205020404" pitchFamily="49" charset="0"/>
                <a:cs typeface="Times New Roman" panose="02020603050405020304" pitchFamily="18" charset="0"/>
              </a:rPr>
              <a:t> 'LOCATION=/arch1/boston/ </a:t>
            </a:r>
          </a:p>
          <a:p>
            <a:r>
              <a:rPr lang="en-US" altLang="en-US" sz="3000" b="1" dirty="0">
                <a:latin typeface="Courier New" panose="02070309020205020404" pitchFamily="49" charset="0"/>
                <a:cs typeface="Times New Roman" panose="02020603050405020304" pitchFamily="18" charset="0"/>
              </a:rPr>
              <a:t>  VALID_FOR=(ONLINE_LOGFILES,ALL_ROLES)</a:t>
            </a:r>
          </a:p>
          <a:p>
            <a:r>
              <a:rPr lang="en-US" altLang="en-US" sz="3000" b="1" dirty="0">
                <a:latin typeface="Courier New" panose="02070309020205020404" pitchFamily="49" charset="0"/>
                <a:cs typeface="Times New Roman" panose="02020603050405020304" pitchFamily="18" charset="0"/>
              </a:rPr>
              <a:t>  DB_UNIQUE_NAME=boston'</a:t>
            </a:r>
          </a:p>
          <a:p>
            <a:r>
              <a:rPr lang="en-US" altLang="en-US" sz="3000" b="1" dirty="0">
                <a:latin typeface="Courier New" panose="02070309020205020404" pitchFamily="49" charset="0"/>
                <a:cs typeface="Times New Roman" panose="02020603050405020304" pitchFamily="18" charset="0"/>
              </a:rPr>
              <a:t>LOG_ARCHIVE_DEST_3=</a:t>
            </a:r>
          </a:p>
          <a:p>
            <a:r>
              <a:rPr lang="en-US" altLang="en-US" sz="3000" b="1" dirty="0">
                <a:latin typeface="Courier New" panose="02070309020205020404" pitchFamily="49" charset="0"/>
                <a:cs typeface="Times New Roman" panose="02020603050405020304" pitchFamily="18" charset="0"/>
              </a:rPr>
              <a:t> 'LOCATION=/arch2/boston/</a:t>
            </a:r>
          </a:p>
          <a:p>
            <a:r>
              <a:rPr lang="en-US" altLang="en-US" sz="3000" b="1" dirty="0">
                <a:latin typeface="Courier New" panose="02070309020205020404" pitchFamily="49" charset="0"/>
                <a:cs typeface="Times New Roman" panose="02020603050405020304" pitchFamily="18" charset="0"/>
              </a:rPr>
              <a:t>  VALID_FOR=(STANDBY_LOGFILES,STANDBY_ROLE) </a:t>
            </a:r>
          </a:p>
          <a:p>
            <a:r>
              <a:rPr lang="en-US" altLang="en-US" sz="3000" b="1" dirty="0">
                <a:latin typeface="Courier New" panose="02070309020205020404" pitchFamily="49" charset="0"/>
                <a:cs typeface="Times New Roman" panose="02020603050405020304" pitchFamily="18" charset="0"/>
              </a:rPr>
              <a:t>  DB_UNIQUE_NAME=boston'</a:t>
            </a:r>
          </a:p>
          <a:p>
            <a:r>
              <a:rPr lang="en-US" altLang="en-US" sz="3000" b="1" dirty="0">
                <a:latin typeface="Courier New" panose="02070309020205020404" pitchFamily="49" charset="0"/>
                <a:cs typeface="Times New Roman" panose="02020603050405020304" pitchFamily="18" charset="0"/>
              </a:rPr>
              <a:t>LOG_ARCHIVE_DEST_STATE_3=ENABLE</a:t>
            </a:r>
          </a:p>
        </p:txBody>
      </p:sp>
    </p:spTree>
    <p:custDataLst>
      <p:tags r:id="rId1"/>
    </p:custDataLst>
    <p:extLst>
      <p:ext uri="{BB962C8B-B14F-4D97-AF65-F5344CB8AC3E}">
        <p14:creationId xmlns:p14="http://schemas.microsoft.com/office/powerpoint/2010/main" val="418250851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8F8C7906-19C4-4749-A4D1-D8247B0AC45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Benefits of Implementing Oracle Data Guard</a:t>
            </a:r>
          </a:p>
        </p:txBody>
      </p:sp>
      <p:sp>
        <p:nvSpPr>
          <p:cNvPr id="22531" name="Rectangle 3">
            <a:extLst>
              <a:ext uri="{FF2B5EF4-FFF2-40B4-BE49-F238E27FC236}">
                <a16:creationId xmlns="" xmlns:a16="http://schemas.microsoft.com/office/drawing/2014/main" id="{4B180309-A232-4FBB-A94C-CBA43DF0B17D}"/>
              </a:ext>
            </a:extLst>
          </p:cNvPr>
          <p:cNvSpPr>
            <a:spLocks noGrp="1" noChangeArrowheads="1"/>
          </p:cNvSpPr>
          <p:nvPr>
            <p:ph type="body" idx="1"/>
          </p:nvPr>
        </p:nvSpPr>
        <p:spPr>
          <a:xfrm>
            <a:off x="933451" y="2272710"/>
            <a:ext cx="16421100" cy="458804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Oracle Data Guard provides the following benefits:</a:t>
            </a:r>
          </a:p>
          <a:p>
            <a:pPr lvl="1">
              <a:spcBef>
                <a:spcPts val="1200"/>
              </a:spcBef>
            </a:pPr>
            <a:r>
              <a:rPr lang="en-US" altLang="en-US" dirty="0">
                <a:latin typeface="Oracle Sans" panose="020B0503020204020204" pitchFamily="34" charset="0"/>
                <a:cs typeface="Oracle Sans" panose="020B0503020204020204" pitchFamily="34" charset="0"/>
              </a:rPr>
              <a:t>Continuous service during disasters or crippling data failures</a:t>
            </a:r>
          </a:p>
          <a:p>
            <a:pPr lvl="1">
              <a:spcBef>
                <a:spcPts val="1200"/>
              </a:spcBef>
            </a:pPr>
            <a:r>
              <a:rPr lang="en-US" altLang="en-US" dirty="0">
                <a:latin typeface="Oracle Sans" panose="020B0503020204020204" pitchFamily="34" charset="0"/>
                <a:cs typeface="Oracle Sans" panose="020B0503020204020204" pitchFamily="34" charset="0"/>
              </a:rPr>
              <a:t>Complete data protection against corruption and data loss</a:t>
            </a:r>
          </a:p>
          <a:p>
            <a:pPr lvl="1">
              <a:spcBef>
                <a:spcPts val="1200"/>
              </a:spcBef>
            </a:pPr>
            <a:r>
              <a:rPr lang="en-US" altLang="en-US" dirty="0">
                <a:latin typeface="Oracle Sans" panose="020B0503020204020204" pitchFamily="34" charset="0"/>
                <a:cs typeface="Oracle Sans" panose="020B0503020204020204" pitchFamily="34" charset="0"/>
              </a:rPr>
              <a:t>Elimination of idle standby systems</a:t>
            </a:r>
          </a:p>
          <a:p>
            <a:pPr lvl="1">
              <a:spcBef>
                <a:spcPts val="1200"/>
              </a:spcBef>
            </a:pPr>
            <a:r>
              <a:rPr lang="en-US" altLang="en-US" dirty="0">
                <a:latin typeface="Oracle Sans" panose="020B0503020204020204" pitchFamily="34" charset="0"/>
                <a:cs typeface="Oracle Sans" panose="020B0503020204020204" pitchFamily="34" charset="0"/>
              </a:rPr>
              <a:t>Flexible configuration of your system to meet requirements for business protection and recovery</a:t>
            </a:r>
          </a:p>
          <a:p>
            <a:pPr lvl="1">
              <a:spcBef>
                <a:spcPts val="1200"/>
              </a:spcBef>
            </a:pPr>
            <a:r>
              <a:rPr lang="en-US" altLang="en-US" dirty="0">
                <a:latin typeface="Oracle Sans" panose="020B0503020204020204" pitchFamily="34" charset="0"/>
                <a:cs typeface="Oracle Sans" panose="020B0503020204020204" pitchFamily="34" charset="0"/>
              </a:rPr>
              <a:t>Centralized management</a:t>
            </a:r>
          </a:p>
        </p:txBody>
      </p:sp>
    </p:spTree>
    <p:custDataLst>
      <p:tags r:id="rId1"/>
    </p:custDataLst>
    <p:extLst>
      <p:ext uri="{BB962C8B-B14F-4D97-AF65-F5344CB8AC3E}">
        <p14:creationId xmlns:p14="http://schemas.microsoft.com/office/powerpoint/2010/main" val="786186154"/>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95765681-4282-4910-94BF-912E1885177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Step 4: Build a LogMiner Dictionary in the Redo Data</a:t>
            </a:r>
          </a:p>
        </p:txBody>
      </p:sp>
      <p:sp>
        <p:nvSpPr>
          <p:cNvPr id="23555" name="Rectangle 3">
            <a:extLst>
              <a:ext uri="{FF2B5EF4-FFF2-40B4-BE49-F238E27FC236}">
                <a16:creationId xmlns:a16="http://schemas.microsoft.com/office/drawing/2014/main" xmlns="" id="{1D5E0D1A-CEE8-4ABA-B1D2-21005B958BEB}"/>
              </a:ext>
            </a:extLst>
          </p:cNvPr>
          <p:cNvSpPr>
            <a:spLocks noGrp="1" noChangeArrowheads="1"/>
          </p:cNvSpPr>
          <p:nvPr>
            <p:ph type="body" idx="1"/>
          </p:nvPr>
        </p:nvSpPr>
        <p:spPr>
          <a:xfrm>
            <a:off x="933451" y="2272710"/>
            <a:ext cx="16421100" cy="248439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Build a LogMiner dictionary in the redo data so that SQL Apply can properly interpret changes in the redo.</a:t>
            </a:r>
          </a:p>
          <a:p>
            <a:pPr lvl="1">
              <a:spcBef>
                <a:spcPts val="1200"/>
              </a:spcBef>
            </a:pPr>
            <a:r>
              <a:rPr lang="en-US" altLang="en-US" dirty="0">
                <a:latin typeface="Oracle Sans" panose="020B0503020204020204" pitchFamily="34" charset="0"/>
                <a:cs typeface="Oracle Sans" panose="020B0503020204020204" pitchFamily="34" charset="0"/>
              </a:rPr>
              <a:t>Supplemental logging is automatically enabled.</a:t>
            </a:r>
          </a:p>
          <a:p>
            <a:pPr lvl="1">
              <a:spcBef>
                <a:spcPts val="1200"/>
              </a:spcBef>
            </a:pPr>
            <a:r>
              <a:rPr lang="en-US" altLang="en-US" dirty="0">
                <a:latin typeface="Oracle Sans" panose="020B0503020204020204" pitchFamily="34" charset="0"/>
                <a:cs typeface="Oracle Sans" panose="020B0503020204020204" pitchFamily="34" charset="0"/>
              </a:rPr>
              <a:t>Execute the procedure on the primary database:</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828800" y="4923372"/>
            <a:ext cx="13106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DBMS_LOGSTDBY.BUILD;</a:t>
            </a:r>
            <a:endParaRPr lang="en-US" altLang="en-US" sz="3000" dirty="0">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14054469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xmlns="" id="{CAE5E76D-8988-4F36-95D9-BD5F196A3EB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Step 5: Transition to a Logical Standby Database</a:t>
            </a:r>
          </a:p>
        </p:txBody>
      </p:sp>
      <p:sp>
        <p:nvSpPr>
          <p:cNvPr id="23555" name="Rectangle 6">
            <a:extLst>
              <a:ext uri="{FF2B5EF4-FFF2-40B4-BE49-F238E27FC236}">
                <a16:creationId xmlns:a16="http://schemas.microsoft.com/office/drawing/2014/main" xmlns="" id="{A28B1756-67A5-47EF-9781-614C9CB97E93}"/>
              </a:ext>
            </a:extLst>
          </p:cNvPr>
          <p:cNvSpPr>
            <a:spLocks noGrp="1" noChangeArrowheads="1"/>
          </p:cNvSpPr>
          <p:nvPr>
            <p:ph idx="1"/>
          </p:nvPr>
        </p:nvSpPr>
        <p:spPr>
          <a:xfrm>
            <a:off x="932689" y="2265654"/>
            <a:ext cx="16422624" cy="32521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mj-lt"/>
              <a:buAutoNum type="alphaLcPeriod"/>
              <a:defRPr/>
            </a:pPr>
            <a:r>
              <a:rPr lang="en-US" dirty="0">
                <a:latin typeface="Oracle Sans" panose="020B0503020204020204" pitchFamily="34" charset="0"/>
                <a:cs typeface="Oracle Sans" panose="020B0503020204020204" pitchFamily="34" charset="0"/>
              </a:rPr>
              <a:t>Execute the following command on the standby database to convert it to a logical standby database:</a:t>
            </a:r>
          </a:p>
          <a:p>
            <a:pPr marL="800100" lvl="1" indent="-628650">
              <a:buNone/>
              <a:defRPr/>
            </a:pPr>
            <a:endParaRPr lang="en-US" dirty="0">
              <a:latin typeface="Oracle Sans" panose="020B0503020204020204" pitchFamily="34" charset="0"/>
              <a:cs typeface="Oracle Sans" panose="020B0503020204020204" pitchFamily="34" charset="0"/>
            </a:endParaRPr>
          </a:p>
          <a:p>
            <a:pPr marL="800100" lvl="1" indent="-628650">
              <a:buNone/>
              <a:defRPr/>
            </a:pPr>
            <a:endParaRPr lang="en-US" sz="2000" dirty="0">
              <a:latin typeface="Oracle Sans" panose="020B0503020204020204" pitchFamily="34" charset="0"/>
              <a:cs typeface="Oracle Sans" panose="020B0503020204020204" pitchFamily="34" charset="0"/>
            </a:endParaRPr>
          </a:p>
          <a:p>
            <a:pPr marL="857250" lvl="1" indent="-685800">
              <a:spcBef>
                <a:spcPts val="1200"/>
              </a:spcBef>
              <a:buFont typeface="+mj-lt"/>
              <a:buAutoNum type="alphaLcPeriod" startAt="2"/>
              <a:defRPr/>
            </a:pPr>
            <a:r>
              <a:rPr lang="en-US" dirty="0">
                <a:latin typeface="Oracle Sans" panose="020B0503020204020204" pitchFamily="34" charset="0"/>
                <a:cs typeface="Oracle Sans" panose="020B0503020204020204" pitchFamily="34" charset="0"/>
              </a:rPr>
              <a:t>Shut down the logical standby database instance and restart it in </a:t>
            </a:r>
            <a:r>
              <a:rPr lang="en-US" dirty="0">
                <a:latin typeface="Courier New" pitchFamily="49" charset="0"/>
                <a:cs typeface="Oracle Sans" panose="020B0503020204020204" pitchFamily="34" charset="0"/>
              </a:rPr>
              <a:t>MOUNT</a:t>
            </a:r>
            <a:r>
              <a:rPr lang="en-US" dirty="0">
                <a:latin typeface="Oracle Sans" panose="020B0503020204020204" pitchFamily="34" charset="0"/>
                <a:cs typeface="Oracle Sans" panose="020B0503020204020204" pitchFamily="34" charset="0"/>
              </a:rPr>
              <a:t> mode.</a:t>
            </a:r>
          </a:p>
          <a:p>
            <a:pPr marL="857250" lvl="1" indent="-685800">
              <a:buFont typeface="+mj-lt"/>
              <a:buAutoNum type="alphaLcPeriod" startAt="2"/>
              <a:defRPr/>
            </a:pPr>
            <a:r>
              <a:rPr lang="en-US" dirty="0">
                <a:latin typeface="Oracle Sans" panose="020B0503020204020204" pitchFamily="34" charset="0"/>
                <a:cs typeface="Oracle Sans" panose="020B0503020204020204" pitchFamily="34" charset="0"/>
              </a:rPr>
              <a:t>Adjust initialization parameters: </a:t>
            </a:r>
            <a:r>
              <a:rPr lang="en-US" dirty="0">
                <a:latin typeface="Courier New" pitchFamily="49" charset="0"/>
                <a:cs typeface="Oracle Sans" panose="020B0503020204020204" pitchFamily="34" charset="0"/>
              </a:rPr>
              <a:t>LOG_ARCHIVE_DEST_</a:t>
            </a:r>
            <a:r>
              <a:rPr lang="en-US" i="1" dirty="0">
                <a:latin typeface="Courier New" pitchFamily="49" charset="0"/>
                <a:cs typeface="Oracle Sans" panose="020B0503020204020204" pitchFamily="34" charset="0"/>
              </a:rPr>
              <a:t>n</a:t>
            </a:r>
            <a:endParaRPr lang="en-US" dirty="0">
              <a:latin typeface="Oracle Sans" panose="020B0503020204020204" pitchFamily="34" charset="0"/>
              <a:cs typeface="Oracle Sans" panose="020B0503020204020204" pitchFamily="34" charset="0"/>
            </a:endParaRP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828801" y="3500158"/>
            <a:ext cx="131064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DATABASE RECOVER TO LOGICAL STANDBY </a:t>
            </a:r>
            <a:r>
              <a:rPr lang="en-US" altLang="en-US" sz="3000" b="1" i="1" dirty="0">
                <a:latin typeface="Courier New" panose="02070309020205020404" pitchFamily="49" charset="0"/>
                <a:cs typeface="Oracle Sans" panose="020B0503020204020204" pitchFamily="34" charset="0"/>
              </a:rPr>
              <a:t>db_name</a:t>
            </a:r>
            <a:r>
              <a:rPr lang="en-US" altLang="en-US" sz="3000" b="1" dirty="0">
                <a:latin typeface="Courier New" panose="02070309020205020404" pitchFamily="49" charset="0"/>
                <a:cs typeface="Oracle Sans" panose="020B0503020204020204" pitchFamily="34" charset="0"/>
              </a:rPr>
              <a:t>;</a:t>
            </a:r>
            <a:endParaRPr lang="en-US" altLang="en-US" sz="3000" b="1" i="1" dirty="0">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599497565"/>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xmlns="" id="{B306F629-4D64-4E8B-93B6-FF968271639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Step 6: Open the Logical Standby Database</a:t>
            </a:r>
          </a:p>
        </p:txBody>
      </p:sp>
      <p:sp>
        <p:nvSpPr>
          <p:cNvPr id="24579" name="Rectangle 7">
            <a:extLst>
              <a:ext uri="{FF2B5EF4-FFF2-40B4-BE49-F238E27FC236}">
                <a16:creationId xmlns:a16="http://schemas.microsoft.com/office/drawing/2014/main" xmlns="" id="{4B95B85C-1EA2-4D76-A04A-0029668D8AF9}"/>
              </a:ext>
            </a:extLst>
          </p:cNvPr>
          <p:cNvSpPr>
            <a:spLocks noGrp="1" noChangeArrowheads="1"/>
          </p:cNvSpPr>
          <p:nvPr>
            <p:ph idx="1"/>
          </p:nvPr>
        </p:nvSpPr>
        <p:spPr>
          <a:xfrm>
            <a:off x="932689" y="2265654"/>
            <a:ext cx="16422624" cy="217661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mj-lt"/>
              <a:buAutoNum type="alphaLcPeriod"/>
              <a:defRPr/>
            </a:pPr>
            <a:r>
              <a:rPr lang="en-US" dirty="0">
                <a:latin typeface="Oracle Sans" panose="020B0503020204020204" pitchFamily="34" charset="0"/>
                <a:cs typeface="Oracle Sans" panose="020B0503020204020204" pitchFamily="34" charset="0"/>
              </a:rPr>
              <a:t>Open the new logical standby database with the </a:t>
            </a:r>
            <a:r>
              <a:rPr lang="en-US" dirty="0">
                <a:latin typeface="Courier New" pitchFamily="49" charset="0"/>
                <a:cs typeface="Oracle Sans" panose="020B0503020204020204" pitchFamily="34" charset="0"/>
              </a:rPr>
              <a:t>RESETLOGS</a:t>
            </a:r>
            <a:r>
              <a:rPr lang="en-US" dirty="0">
                <a:latin typeface="Oracle Sans" panose="020B0503020204020204" pitchFamily="34" charset="0"/>
                <a:cs typeface="Oracle Sans" panose="020B0503020204020204" pitchFamily="34" charset="0"/>
              </a:rPr>
              <a:t> option:</a:t>
            </a:r>
          </a:p>
          <a:p>
            <a:pPr marL="800100" lvl="1" indent="-628650">
              <a:buNone/>
              <a:defRPr/>
            </a:pPr>
            <a:endParaRPr lang="en-US" dirty="0">
              <a:latin typeface="Oracle Sans" panose="020B0503020204020204" pitchFamily="34" charset="0"/>
              <a:cs typeface="Oracle Sans" panose="020B0503020204020204" pitchFamily="34" charset="0"/>
            </a:endParaRPr>
          </a:p>
          <a:p>
            <a:pPr marL="800100" lvl="1" indent="-628650">
              <a:buNone/>
              <a:defRPr/>
            </a:pPr>
            <a:endParaRPr lang="en-US" dirty="0">
              <a:latin typeface="Oracle Sans" panose="020B0503020204020204" pitchFamily="34" charset="0"/>
              <a:cs typeface="Oracle Sans" panose="020B0503020204020204" pitchFamily="34" charset="0"/>
            </a:endParaRPr>
          </a:p>
          <a:p>
            <a:pPr marL="857250" lvl="1" indent="-685800">
              <a:buFont typeface="+mj-lt"/>
              <a:buAutoNum type="alphaLcPeriod" startAt="2"/>
              <a:defRPr/>
            </a:pPr>
            <a:r>
              <a:rPr lang="en-US" dirty="0">
                <a:latin typeface="Oracle Sans" panose="020B0503020204020204" pitchFamily="34" charset="0"/>
                <a:cs typeface="Oracle Sans" panose="020B0503020204020204" pitchFamily="34" charset="0"/>
              </a:rPr>
              <a:t>Start the application of redo data to the logical standby database:</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847850" y="2933700"/>
            <a:ext cx="13602481"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DATABASE OPEN RESETLOGS;</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839107" y="4562325"/>
            <a:ext cx="13611225"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DATABASE START LOGICAL STANDBY APPLY IMMEDIATE;</a:t>
            </a:r>
          </a:p>
        </p:txBody>
      </p:sp>
    </p:spTree>
    <p:custDataLst>
      <p:tags r:id="rId1"/>
    </p:custDataLst>
    <p:extLst>
      <p:ext uri="{BB962C8B-B14F-4D97-AF65-F5344CB8AC3E}">
        <p14:creationId xmlns:p14="http://schemas.microsoft.com/office/powerpoint/2010/main" val="4155900906"/>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Step 7: Verify That the Logical Standby Database Is Performing Properly</a:t>
            </a:r>
            <a:r>
              <a:rPr lang="en-US" altLang="en-US" dirty="0"/>
              <a:t/>
            </a:r>
            <a:br>
              <a:rPr lang="en-US" altLang="en-US" dirty="0"/>
            </a:br>
            <a:endParaRPr lang="en-US" dirty="0"/>
          </a:p>
        </p:txBody>
      </p:sp>
      <p:sp>
        <p:nvSpPr>
          <p:cNvPr id="26627" name="Rectangle 7">
            <a:extLst>
              <a:ext uri="{FF2B5EF4-FFF2-40B4-BE49-F238E27FC236}">
                <a16:creationId xmlns:a16="http://schemas.microsoft.com/office/drawing/2014/main" xmlns="" id="{4835C10C-68F9-4169-A5FD-EE0238BA0A0A}"/>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600"/>
              </a:spcBef>
              <a:buFont typeface="+mj-lt"/>
              <a:buAutoNum type="alphaLcPeriod"/>
              <a:defRPr/>
            </a:pPr>
            <a:r>
              <a:rPr lang="en-US" dirty="0">
                <a:latin typeface="Oracle Sans" panose="020B0503020204020204" pitchFamily="34" charset="0"/>
                <a:cs typeface="Oracle Sans" panose="020B0503020204020204" pitchFamily="34" charset="0"/>
              </a:rPr>
              <a:t>Verify that the archived redo log files were registered:</a:t>
            </a:r>
          </a:p>
          <a:p>
            <a:pPr marL="857250" lvl="1" indent="-685800">
              <a:spcBef>
                <a:spcPts val="600"/>
              </a:spcBef>
              <a:buFont typeface="+mj-lt"/>
              <a:buAutoNum type="alphaLcPeriod"/>
              <a:defRPr/>
            </a:pPr>
            <a:endParaRPr lang="en-US" dirty="0">
              <a:latin typeface="Oracle Sans" panose="020B0503020204020204" pitchFamily="34" charset="0"/>
              <a:cs typeface="Oracle Sans" panose="020B0503020204020204" pitchFamily="34" charset="0"/>
            </a:endParaRPr>
          </a:p>
          <a:p>
            <a:pPr marL="857250" lvl="1" indent="-685800">
              <a:spcBef>
                <a:spcPts val="600"/>
              </a:spcBef>
              <a:buFont typeface="+mj-lt"/>
              <a:buAutoNum type="alphaLcPeriod"/>
              <a:defRPr/>
            </a:pPr>
            <a:endParaRPr lang="en-US" dirty="0">
              <a:latin typeface="Oracle Sans" panose="020B0503020204020204" pitchFamily="34" charset="0"/>
              <a:cs typeface="Oracle Sans" panose="020B0503020204020204" pitchFamily="34" charset="0"/>
            </a:endParaRPr>
          </a:p>
          <a:p>
            <a:pPr marL="857250" lvl="1" indent="-685800">
              <a:spcBef>
                <a:spcPts val="600"/>
              </a:spcBef>
              <a:buFont typeface="+mj-lt"/>
              <a:buAutoNum type="alphaLcPeriod"/>
              <a:defRPr/>
            </a:pPr>
            <a:endParaRPr lang="en-US" dirty="0">
              <a:latin typeface="Oracle Sans" panose="020B0503020204020204" pitchFamily="34" charset="0"/>
              <a:cs typeface="Oracle Sans" panose="020B0503020204020204" pitchFamily="34" charset="0"/>
            </a:endParaRPr>
          </a:p>
          <a:p>
            <a:pPr marL="857250" lvl="1" indent="-685800">
              <a:spcBef>
                <a:spcPts val="600"/>
              </a:spcBef>
              <a:buFont typeface="+mj-lt"/>
              <a:buAutoNum type="alphaLcPeriod"/>
              <a:defRPr/>
            </a:pPr>
            <a:r>
              <a:rPr lang="en-US" dirty="0">
                <a:latin typeface="Oracle Sans" panose="020B0503020204020204" pitchFamily="34" charset="0"/>
                <a:cs typeface="Oracle Sans" panose="020B0503020204020204" pitchFamily="34" charset="0"/>
              </a:rPr>
              <a:t>Begin sending redo data to the standby database:</a:t>
            </a:r>
          </a:p>
          <a:p>
            <a:pPr marL="857250" lvl="1" indent="-685800">
              <a:spcBef>
                <a:spcPts val="600"/>
              </a:spcBef>
              <a:buFont typeface="+mj-lt"/>
              <a:buAutoNum type="alphaLcPeriod"/>
              <a:defRPr/>
            </a:pPr>
            <a:endParaRPr lang="en-US" sz="1600" dirty="0">
              <a:latin typeface="Oracle Sans" panose="020B0503020204020204" pitchFamily="34" charset="0"/>
              <a:cs typeface="Oracle Sans" panose="020B0503020204020204" pitchFamily="34" charset="0"/>
            </a:endParaRPr>
          </a:p>
          <a:p>
            <a:pPr marL="857250" lvl="1" indent="-685800">
              <a:spcBef>
                <a:spcPts val="1200"/>
              </a:spcBef>
              <a:buFont typeface="+mj-lt"/>
              <a:buAutoNum type="alphaLcPeriod"/>
              <a:defRPr/>
            </a:pPr>
            <a:endParaRPr lang="en-US" sz="1600" dirty="0">
              <a:latin typeface="Oracle Sans" panose="020B0503020204020204" pitchFamily="34" charset="0"/>
              <a:cs typeface="Oracle Sans" panose="020B0503020204020204" pitchFamily="34" charset="0"/>
            </a:endParaRPr>
          </a:p>
          <a:p>
            <a:pPr marL="857250" lvl="1" indent="-685800">
              <a:spcBef>
                <a:spcPts val="1200"/>
              </a:spcBef>
              <a:buFont typeface="+mj-lt"/>
              <a:buAutoNum type="alphaLcPeriod"/>
              <a:defRPr/>
            </a:pPr>
            <a:r>
              <a:rPr lang="en-US" dirty="0">
                <a:latin typeface="Oracle Sans" panose="020B0503020204020204" pitchFamily="34" charset="0"/>
                <a:cs typeface="Oracle Sans" panose="020B0503020204020204" pitchFamily="34" charset="0"/>
              </a:rPr>
              <a:t>Query the </a:t>
            </a:r>
            <a:r>
              <a:rPr lang="en-US" dirty="0">
                <a:latin typeface="Courier New" pitchFamily="49" charset="0"/>
                <a:cs typeface="Oracle Sans" panose="020B0503020204020204" pitchFamily="34" charset="0"/>
              </a:rPr>
              <a:t>DBA_LOGSTDBY_LOG</a:t>
            </a:r>
            <a:r>
              <a:rPr lang="en-US" dirty="0">
                <a:latin typeface="Oracle Sans" panose="020B0503020204020204" pitchFamily="34" charset="0"/>
                <a:cs typeface="Oracle Sans" panose="020B0503020204020204" pitchFamily="34" charset="0"/>
              </a:rPr>
              <a:t> view to verify that the archived redo log files were registered.</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885951" y="3399372"/>
            <a:ext cx="11296650" cy="15244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sequence#, first_time, next_time, </a:t>
            </a:r>
          </a:p>
          <a:p>
            <a:r>
              <a:rPr lang="en-US" altLang="en-US" sz="3000" b="1" dirty="0">
                <a:latin typeface="Courier New" panose="02070309020205020404" pitchFamily="49" charset="0"/>
                <a:cs typeface="Oracle Sans" panose="020B0503020204020204" pitchFamily="34" charset="0"/>
              </a:rPr>
              <a:t>			dict_begin,	dict_end </a:t>
            </a:r>
          </a:p>
          <a:p>
            <a:r>
              <a:rPr lang="en-US" altLang="en-US" sz="3000" b="1" dirty="0">
                <a:latin typeface="Courier New" panose="02070309020205020404" pitchFamily="49" charset="0"/>
                <a:cs typeface="Oracle Sans" panose="020B0503020204020204" pitchFamily="34" charset="0"/>
              </a:rPr>
              <a:t>	 FROM dba_logstdby_log ORDER BY sequence#;</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885950" y="5837772"/>
            <a:ext cx="11296651"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SYSTEM ARCHIVE LOG CURRENT;</a:t>
            </a:r>
          </a:p>
        </p:txBody>
      </p:sp>
    </p:spTree>
    <p:custDataLst>
      <p:tags r:id="rId1"/>
    </p:custDataLst>
    <p:extLst>
      <p:ext uri="{BB962C8B-B14F-4D97-AF65-F5344CB8AC3E}">
        <p14:creationId xmlns:p14="http://schemas.microsoft.com/office/powerpoint/2010/main" val="39196609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Step 7: Verify That the Logical Standby Database Is Performing Properly</a:t>
            </a:r>
            <a:r>
              <a:rPr lang="en-US" altLang="en-US" dirty="0"/>
              <a:t/>
            </a:r>
            <a:br>
              <a:rPr lang="en-US" altLang="en-US" dirty="0"/>
            </a:br>
            <a:endParaRPr lang="en-US" dirty="0"/>
          </a:p>
        </p:txBody>
      </p:sp>
      <p:sp>
        <p:nvSpPr>
          <p:cNvPr id="27651" name="Rectangle 8">
            <a:extLst>
              <a:ext uri="{FF2B5EF4-FFF2-40B4-BE49-F238E27FC236}">
                <a16:creationId xmlns:a16="http://schemas.microsoft.com/office/drawing/2014/main" xmlns="" id="{DEF4D4A7-0A3D-48C4-97FB-7D92BA6A8932}"/>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600"/>
              </a:spcBef>
              <a:buFont typeface="+mj-lt"/>
              <a:buAutoNum type="alphaLcPeriod" startAt="4"/>
              <a:defRPr/>
            </a:pPr>
            <a:r>
              <a:rPr lang="en-US" dirty="0">
                <a:latin typeface="Oracle Sans" panose="020B0503020204020204" pitchFamily="34" charset="0"/>
                <a:cs typeface="Oracle Sans" panose="020B0503020204020204" pitchFamily="34" charset="0"/>
              </a:rPr>
              <a:t>Verify that redo data is being applied correctly:</a:t>
            </a:r>
          </a:p>
          <a:p>
            <a:pPr marL="857250" lvl="1" indent="-685800">
              <a:spcBef>
                <a:spcPts val="600"/>
              </a:spcBef>
              <a:buFont typeface="+mj-lt"/>
              <a:buAutoNum type="alphaLcPeriod" startAt="4"/>
              <a:defRPr/>
            </a:pPr>
            <a:endParaRPr lang="en-US" dirty="0">
              <a:latin typeface="Oracle Sans" panose="020B0503020204020204" pitchFamily="34" charset="0"/>
              <a:cs typeface="Oracle Sans" panose="020B0503020204020204" pitchFamily="34" charset="0"/>
            </a:endParaRPr>
          </a:p>
          <a:p>
            <a:pPr marL="942975" lvl="1" indent="-771525">
              <a:spcBef>
                <a:spcPts val="600"/>
              </a:spcBef>
              <a:buFont typeface="+mj-lt"/>
              <a:buAutoNum type="alphaLcPeriod" startAt="4"/>
              <a:defRPr/>
            </a:pPr>
            <a:endParaRPr lang="en-US" sz="4200" dirty="0">
              <a:latin typeface="Oracle Sans" panose="020B0503020204020204" pitchFamily="34" charset="0"/>
              <a:cs typeface="Oracle Sans" panose="020B0503020204020204" pitchFamily="34" charset="0"/>
            </a:endParaRPr>
          </a:p>
          <a:p>
            <a:pPr marL="857250" lvl="1" indent="-685800">
              <a:spcBef>
                <a:spcPts val="1200"/>
              </a:spcBef>
              <a:buFont typeface="+mj-lt"/>
              <a:buAutoNum type="alphaLcPeriod" startAt="4"/>
              <a:defRPr/>
            </a:pPr>
            <a:r>
              <a:rPr lang="en-US" dirty="0">
                <a:latin typeface="Oracle Sans" panose="020B0503020204020204" pitchFamily="34" charset="0"/>
                <a:cs typeface="Oracle Sans" panose="020B0503020204020204" pitchFamily="34" charset="0"/>
              </a:rPr>
              <a:t>Query the </a:t>
            </a:r>
            <a:r>
              <a:rPr lang="en-US" dirty="0">
                <a:latin typeface="Courier New" pitchFamily="49" charset="0"/>
                <a:cs typeface="Oracle Sans" panose="020B0503020204020204" pitchFamily="34" charset="0"/>
              </a:rPr>
              <a:t>V$LOGSTDBY_PROCESS</a:t>
            </a:r>
            <a:r>
              <a:rPr lang="en-US" dirty="0">
                <a:latin typeface="Oracle Sans" panose="020B0503020204020204" pitchFamily="34" charset="0"/>
                <a:cs typeface="Oracle Sans" panose="020B0503020204020204" pitchFamily="34" charset="0"/>
              </a:rPr>
              <a:t> view to see current </a:t>
            </a:r>
            <a:br>
              <a:rPr lang="en-US" dirty="0">
                <a:latin typeface="Oracle Sans" panose="020B0503020204020204" pitchFamily="34" charset="0"/>
                <a:cs typeface="Oracle Sans" panose="020B0503020204020204" pitchFamily="34" charset="0"/>
              </a:rPr>
            </a:br>
            <a:r>
              <a:rPr lang="en-US" dirty="0">
                <a:latin typeface="Oracle Sans" panose="020B0503020204020204" pitchFamily="34" charset="0"/>
                <a:cs typeface="Oracle Sans" panose="020B0503020204020204" pitchFamily="34" charset="0"/>
              </a:rPr>
              <a:t>SQL Apply activity:</a:t>
            </a:r>
          </a:p>
          <a:p>
            <a:pPr marL="857250" lvl="1" indent="-685800">
              <a:spcBef>
                <a:spcPts val="600"/>
              </a:spcBef>
              <a:buFont typeface="+mj-lt"/>
              <a:buAutoNum type="alphaLcPeriod" startAt="4"/>
              <a:defRPr/>
            </a:pPr>
            <a:endParaRPr lang="en-US" dirty="0">
              <a:latin typeface="Oracle Sans" panose="020B0503020204020204" pitchFamily="34" charset="0"/>
              <a:cs typeface="Oracle Sans" panose="020B0503020204020204" pitchFamily="34" charset="0"/>
            </a:endParaRPr>
          </a:p>
          <a:p>
            <a:pPr marL="857250" lvl="1" indent="-685800">
              <a:spcBef>
                <a:spcPts val="600"/>
              </a:spcBef>
              <a:buFont typeface="+mj-lt"/>
              <a:buAutoNum type="alphaLcPeriod" startAt="4"/>
              <a:defRPr/>
            </a:pPr>
            <a:endParaRPr lang="en-US" dirty="0">
              <a:latin typeface="Oracle Sans" panose="020B0503020204020204" pitchFamily="34" charset="0"/>
              <a:cs typeface="Oracle Sans" panose="020B0503020204020204" pitchFamily="34" charset="0"/>
            </a:endParaRPr>
          </a:p>
          <a:p>
            <a:pPr marL="800100" lvl="1" indent="-628650">
              <a:spcBef>
                <a:spcPts val="600"/>
              </a:spcBef>
              <a:buFont typeface="+mj-lt"/>
              <a:buAutoNum type="alphaLcPeriod" startAt="4"/>
              <a:defRPr/>
            </a:pPr>
            <a:endParaRPr lang="en-US" sz="1500" dirty="0">
              <a:latin typeface="Oracle Sans" panose="020B0503020204020204" pitchFamily="34" charset="0"/>
              <a:cs typeface="Oracle Sans" panose="020B0503020204020204" pitchFamily="34" charset="0"/>
            </a:endParaRPr>
          </a:p>
          <a:p>
            <a:pPr marL="857250" lvl="1" indent="-685800">
              <a:spcBef>
                <a:spcPts val="600"/>
              </a:spcBef>
              <a:buFont typeface="+mj-lt"/>
              <a:buAutoNum type="alphaLcPeriod" startAt="4"/>
              <a:defRPr/>
            </a:pPr>
            <a:r>
              <a:rPr lang="en-US" dirty="0">
                <a:latin typeface="Oracle Sans" panose="020B0503020204020204" pitchFamily="34" charset="0"/>
                <a:cs typeface="Oracle Sans" panose="020B0503020204020204" pitchFamily="34" charset="0"/>
              </a:rPr>
              <a:t>Check the overall progress of SQL Apply:</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879302" y="3469268"/>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name, value FROM v$logstdby_stats WHERE name = 'coordinator state';</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888046" y="6186983"/>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sid, serial#, spid, type, high_scn FROM v$logstdby_process;</a:t>
            </a:r>
          </a:p>
        </p:txBody>
      </p:sp>
      <p:sp>
        <p:nvSpPr>
          <p:cNvPr id="10" name="Rectangle 9">
            <a:extLst>
              <a:ext uri="{FF2B5EF4-FFF2-40B4-BE49-F238E27FC236}">
                <a16:creationId xmlns:a16="http://schemas.microsoft.com/office/drawing/2014/main" xmlns="" id="{4D446B16-D20C-4213-801C-1B136213CFDA}"/>
              </a:ext>
            </a:extLst>
          </p:cNvPr>
          <p:cNvSpPr>
            <a:spLocks noChangeArrowheads="1"/>
          </p:cNvSpPr>
          <p:nvPr/>
        </p:nvSpPr>
        <p:spPr bwMode="blackGray">
          <a:xfrm>
            <a:off x="1908033" y="8271708"/>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applied_scn, latest_scn FROM v$logstdby_progress;</a:t>
            </a:r>
          </a:p>
        </p:txBody>
      </p:sp>
    </p:spTree>
    <p:custDataLst>
      <p:tags r:id="rId1"/>
    </p:custDataLst>
    <p:extLst>
      <p:ext uri="{BB962C8B-B14F-4D97-AF65-F5344CB8AC3E}">
        <p14:creationId xmlns:p14="http://schemas.microsoft.com/office/powerpoint/2010/main" val="1204306656"/>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524" y="2560916"/>
            <a:ext cx="13182600" cy="6131853"/>
          </a:xfrm>
          <a:prstGeom prst="rect">
            <a:avLst/>
          </a:prstGeom>
          <a:ln>
            <a:solidFill>
              <a:schemeClr val="bg1">
                <a:lumMod val="90000"/>
              </a:schemeClr>
            </a:solidFill>
          </a:ln>
        </p:spPr>
      </p:pic>
      <p:sp>
        <p:nvSpPr>
          <p:cNvPr id="28676" name="Line 7">
            <a:extLst>
              <a:ext uri="{FF2B5EF4-FFF2-40B4-BE49-F238E27FC236}">
                <a16:creationId xmlns:a16="http://schemas.microsoft.com/office/drawing/2014/main" xmlns="" id="{DE346775-DECA-4801-8285-353E07CAAA72}"/>
              </a:ext>
            </a:extLst>
          </p:cNvPr>
          <p:cNvSpPr>
            <a:spLocks noChangeShapeType="1"/>
          </p:cNvSpPr>
          <p:nvPr/>
        </p:nvSpPr>
        <p:spPr bwMode="auto">
          <a:xfrm>
            <a:off x="2971800" y="6591300"/>
            <a:ext cx="0" cy="2590800"/>
          </a:xfrm>
          <a:prstGeom prst="line">
            <a:avLst/>
          </a:prstGeom>
          <a:noFill/>
          <a:ln w="28575">
            <a:solidFill>
              <a:schemeClr val="accent1"/>
            </a:solidFill>
            <a:round/>
            <a:headEnd type="triangle" w="med" len="med"/>
            <a:tailEnd type="none" w="med" len="lg"/>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8677" name="Rectangle 8">
            <a:extLst>
              <a:ext uri="{FF2B5EF4-FFF2-40B4-BE49-F238E27FC236}">
                <a16:creationId xmlns:a16="http://schemas.microsoft.com/office/drawing/2014/main" xmlns="" id="{F6CCD184-6C24-469A-AF61-184D7B6DBF9D}"/>
              </a:ext>
            </a:extLst>
          </p:cNvPr>
          <p:cNvSpPr>
            <a:spLocks noChangeArrowheads="1"/>
          </p:cNvSpPr>
          <p:nvPr/>
        </p:nvSpPr>
        <p:spPr bwMode="blackWhite">
          <a:xfrm>
            <a:off x="2295524" y="9200503"/>
            <a:ext cx="7000876" cy="400495"/>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sz="2400" dirty="0">
                <a:latin typeface="Oracle Sans" panose="020B0503020204020204" pitchFamily="34" charset="0"/>
                <a:cs typeface="Oracle Sans" panose="020B0503020204020204" pitchFamily="34" charset="0"/>
              </a:rPr>
              <a:t>Select “Create a new logical standby database.”</a:t>
            </a:r>
          </a:p>
        </p:txBody>
      </p:sp>
      <p:sp>
        <p:nvSpPr>
          <p:cNvPr id="5" name="Title 4"/>
          <p:cNvSpPr>
            <a:spLocks noGrp="1"/>
          </p:cNvSpPr>
          <p:nvPr>
            <p:ph type="title"/>
          </p:nvPr>
        </p:nvSpPr>
        <p:spPr/>
        <p:txBody>
          <a:bodyPr/>
          <a:lstStyle/>
          <a:p>
            <a:r>
              <a:rPr lang="en-US" altLang="en-US" dirty="0"/>
              <a:t>Creating a Logical Standby Database by Using </a:t>
            </a:r>
            <a:br>
              <a:rPr lang="en-US" altLang="en-US" dirty="0"/>
            </a:br>
            <a:r>
              <a:rPr lang="en-US" altLang="en-US" dirty="0"/>
              <a:t>Enterprise Manager</a:t>
            </a:r>
            <a:br>
              <a:rPr lang="en-US" altLang="en-US" dirty="0"/>
            </a:br>
            <a:endParaRPr lang="en-US" dirty="0"/>
          </a:p>
        </p:txBody>
      </p:sp>
    </p:spTree>
    <p:custDataLst>
      <p:tags r:id="rId1"/>
    </p:custDataLst>
    <p:extLst>
      <p:ext uri="{BB962C8B-B14F-4D97-AF65-F5344CB8AC3E}">
        <p14:creationId xmlns:p14="http://schemas.microsoft.com/office/powerpoint/2010/main" val="3307802212"/>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xmlns="" id="{47558127-EB05-4849-8AFB-B1DE049CCE8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the Add Standby Database Wizard</a:t>
            </a:r>
            <a:endParaRPr lang="en-US" altLang="en-US" dirty="0">
              <a:solidFill>
                <a:schemeClr val="accent2"/>
              </a:solidFill>
              <a:latin typeface="+mj-lt"/>
              <a:cs typeface="Oracle Sans" panose="020B0503020204020204" pitchFamily="34" charset="0"/>
            </a:endParaRPr>
          </a:p>
        </p:txBody>
      </p:sp>
      <p:pic>
        <p:nvPicPr>
          <p:cNvPr id="29699" name="Picture 4" descr="Snap6.png">
            <a:extLst>
              <a:ext uri="{FF2B5EF4-FFF2-40B4-BE49-F238E27FC236}">
                <a16:creationId xmlns:a16="http://schemas.microsoft.com/office/drawing/2014/main" xmlns="" id="{288C3C89-CEB7-48F2-94ED-D2C80B6A37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2476500"/>
            <a:ext cx="14935200" cy="6919033"/>
          </a:xfrm>
          <a:prstGeom prst="rect">
            <a:avLst/>
          </a:prstGeom>
          <a:noFill/>
          <a:ln w="9525">
            <a:solidFill>
              <a:schemeClr val="tx1">
                <a:lumMod val="25000"/>
                <a:lumOff val="75000"/>
              </a:schemeClr>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7518219"/>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BEA2783F-C782-44F2-A13F-6BF6EE71362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the Add Standby Database Wizard</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960" y="2552700"/>
            <a:ext cx="13928082" cy="6477000"/>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1752873974"/>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522BF100-4FEE-4B9D-A98B-E429E92CE09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the Add Standby Database Wizard</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731" y="2324100"/>
            <a:ext cx="13260540" cy="7180841"/>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42360599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xmlns="" id="{C0D333EE-9CC2-4CFC-914D-18E16916608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Securing Your Logical Standby Database</a:t>
            </a:r>
          </a:p>
        </p:txBody>
      </p:sp>
      <p:sp>
        <p:nvSpPr>
          <p:cNvPr id="32771" name="Rectangle 5">
            <a:extLst>
              <a:ext uri="{FF2B5EF4-FFF2-40B4-BE49-F238E27FC236}">
                <a16:creationId xmlns:a16="http://schemas.microsoft.com/office/drawing/2014/main" xmlns="" id="{1BDFE3EC-0F12-4E44-9EB3-BC5239D4EE38}"/>
              </a:ext>
            </a:extLst>
          </p:cNvPr>
          <p:cNvSpPr>
            <a:spLocks noGrp="1" noChangeArrowheads="1"/>
          </p:cNvSpPr>
          <p:nvPr>
            <p:ph idx="1"/>
          </p:nvPr>
        </p:nvSpPr>
        <p:spPr>
          <a:xfrm>
            <a:off x="933451" y="2272710"/>
            <a:ext cx="16421100" cy="639604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Configure the database guard to control user access to tables.</a:t>
            </a:r>
          </a:p>
          <a:p>
            <a:pPr lvl="1">
              <a:spcBef>
                <a:spcPts val="1200"/>
              </a:spcBef>
            </a:pPr>
            <a:r>
              <a:rPr lang="en-US" altLang="en-US" dirty="0">
                <a:latin typeface="Courier New" panose="02070309020205020404" pitchFamily="49" charset="0"/>
                <a:cs typeface="Oracle Sans" panose="020B0503020204020204" pitchFamily="34" charset="0"/>
              </a:rPr>
              <a:t>ALTER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GUARD</a:t>
            </a:r>
            <a:r>
              <a:rPr lang="en-US" altLang="en-US" dirty="0">
                <a:latin typeface="Oracle Sans" panose="020B0503020204020204" pitchFamily="34" charset="0"/>
                <a:cs typeface="Oracle Sans" panose="020B0503020204020204" pitchFamily="34" charset="0"/>
              </a:rPr>
              <a:t> command keywords:</a:t>
            </a:r>
          </a:p>
          <a:p>
            <a:pPr lvl="2">
              <a:spcBef>
                <a:spcPts val="1200"/>
              </a:spcBef>
            </a:pPr>
            <a:r>
              <a:rPr lang="en-US" altLang="en-US" dirty="0">
                <a:latin typeface="Courier New" panose="02070309020205020404" pitchFamily="49" charset="0"/>
                <a:cs typeface="Oracle Sans" panose="020B0503020204020204" pitchFamily="34" charset="0"/>
              </a:rPr>
              <a:t>ALL</a:t>
            </a:r>
            <a:r>
              <a:rPr lang="en-US" altLang="en-US" dirty="0">
                <a:latin typeface="Oracle Sans" panose="020B0503020204020204" pitchFamily="34" charset="0"/>
                <a:cs typeface="Oracle Sans" panose="020B0503020204020204" pitchFamily="34" charset="0"/>
              </a:rPr>
              <a:t>: Prevents users from making changes to any data in the database</a:t>
            </a:r>
          </a:p>
          <a:p>
            <a:pPr lvl="2">
              <a:spcBef>
                <a:spcPts val="1200"/>
              </a:spcBef>
            </a:pPr>
            <a:r>
              <a:rPr lang="en-US" altLang="en-US" dirty="0">
                <a:latin typeface="Courier New" panose="02070309020205020404" pitchFamily="49" charset="0"/>
                <a:cs typeface="Oracle Sans" panose="020B0503020204020204" pitchFamily="34" charset="0"/>
              </a:rPr>
              <a:t>STANDBY</a:t>
            </a:r>
            <a:r>
              <a:rPr lang="en-US" altLang="en-US" dirty="0">
                <a:latin typeface="Oracle Sans" panose="020B0503020204020204" pitchFamily="34" charset="0"/>
                <a:cs typeface="Oracle Sans" panose="020B0503020204020204" pitchFamily="34" charset="0"/>
              </a:rPr>
              <a:t>: Prevents users from making changes to any data maintained by Data Guard SQL Apply</a:t>
            </a:r>
          </a:p>
          <a:p>
            <a:pPr lvl="2">
              <a:spcBef>
                <a:spcPts val="1200"/>
              </a:spcBef>
            </a:pPr>
            <a:r>
              <a:rPr lang="en-US" altLang="en-US" dirty="0">
                <a:latin typeface="Courier New" panose="02070309020205020404" pitchFamily="49" charset="0"/>
                <a:cs typeface="Oracle Sans" panose="020B0503020204020204" pitchFamily="34" charset="0"/>
              </a:rPr>
              <a:t>NONE</a:t>
            </a:r>
            <a:r>
              <a:rPr lang="en-US" altLang="en-US" dirty="0">
                <a:latin typeface="Oracle Sans" panose="020B0503020204020204" pitchFamily="34" charset="0"/>
                <a:cs typeface="Oracle Sans" panose="020B0503020204020204" pitchFamily="34" charset="0"/>
              </a:rPr>
              <a:t>: Normal security</a:t>
            </a:r>
          </a:p>
          <a:p>
            <a:pPr lvl="1">
              <a:spcBef>
                <a:spcPts val="1200"/>
              </a:spcBef>
            </a:pPr>
            <a:r>
              <a:rPr lang="en-US" altLang="en-US" dirty="0">
                <a:latin typeface="Oracle Sans" panose="020B0503020204020204" pitchFamily="34" charset="0"/>
                <a:cs typeface="Oracle Sans" panose="020B0503020204020204" pitchFamily="34" charset="0"/>
              </a:rPr>
              <a:t>Query the </a:t>
            </a:r>
            <a:r>
              <a:rPr lang="en-US" altLang="en-US" dirty="0">
                <a:latin typeface="Courier New" panose="02070309020205020404" pitchFamily="49" charset="0"/>
                <a:cs typeface="Oracle Sans" panose="020B0503020204020204" pitchFamily="34" charset="0"/>
              </a:rPr>
              <a:t>GUARD_STATUS</a:t>
            </a:r>
            <a:r>
              <a:rPr lang="en-US" altLang="en-US" dirty="0">
                <a:latin typeface="Oracle Sans" panose="020B0503020204020204" pitchFamily="34" charset="0"/>
                <a:cs typeface="Oracle Sans" panose="020B0503020204020204" pitchFamily="34" charset="0"/>
              </a:rPr>
              <a:t> column in </a:t>
            </a:r>
            <a:r>
              <a:rPr lang="en-US" altLang="en-US" dirty="0">
                <a:latin typeface="Courier New" panose="02070309020205020404" pitchFamily="49" charset="0"/>
                <a:cs typeface="Oracle Sans" panose="020B0503020204020204" pitchFamily="34" charset="0"/>
              </a:rPr>
              <a:t>V$DATABASE</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The database guard level is automatically set to </a:t>
            </a:r>
            <a:r>
              <a:rPr lang="en-US" altLang="en-US" dirty="0">
                <a:latin typeface="Courier New" panose="02070309020205020404" pitchFamily="49" charset="0"/>
                <a:cs typeface="Oracle Sans" panose="020B0503020204020204" pitchFamily="34" charset="0"/>
              </a:rPr>
              <a:t>ALL</a:t>
            </a:r>
            <a:r>
              <a:rPr lang="en-US" altLang="en-US" dirty="0">
                <a:latin typeface="Oracle Sans" panose="020B0503020204020204" pitchFamily="34" charset="0"/>
                <a:cs typeface="Oracle Sans" panose="020B0503020204020204" pitchFamily="34" charset="0"/>
              </a:rPr>
              <a:t> by the broker on the logical standby database.</a:t>
            </a:r>
            <a:endParaRPr lang="en-US" altLang="en-US" dirty="0">
              <a:solidFill>
                <a:schemeClr val="hlink"/>
              </a:solidFill>
              <a:latin typeface="Oracle Sans" panose="020B0503020204020204" pitchFamily="34"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The database guard level applies to all users except </a:t>
            </a:r>
            <a:r>
              <a:rPr lang="en-US" altLang="en-US" dirty="0">
                <a:latin typeface="Courier New" panose="02070309020205020404" pitchFamily="49" charset="0"/>
                <a:cs typeface="Oracle Sans" panose="020B0503020204020204" pitchFamily="34" charset="0"/>
              </a:rPr>
              <a:t>SYS</a:t>
            </a:r>
            <a:r>
              <a:rPr lang="en-US" altLang="en-US" dirty="0">
                <a:latin typeface="Oracle Sans" panose="020B0503020204020204" pitchFamily="34" charset="0"/>
                <a:cs typeface="Oracle Sans" panose="020B0503020204020204" pitchFamily="34" charset="0"/>
              </a:rPr>
              <a:t>.</a:t>
            </a:r>
          </a:p>
        </p:txBody>
      </p:sp>
    </p:spTree>
    <p:custDataLst>
      <p:tags r:id="rId1"/>
    </p:custDataLst>
    <p:extLst>
      <p:ext uri="{BB962C8B-B14F-4D97-AF65-F5344CB8AC3E}">
        <p14:creationId xmlns:p14="http://schemas.microsoft.com/office/powerpoint/2010/main" val="33793894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035">
            <a:extLst>
              <a:ext uri="{FF2B5EF4-FFF2-40B4-BE49-F238E27FC236}">
                <a16:creationId xmlns="" xmlns:a16="http://schemas.microsoft.com/office/drawing/2014/main" id="{6B86E52B-FD52-4F91-8EEA-CC8CDBFBA1C9}"/>
              </a:ext>
            </a:extLst>
          </p:cNvPr>
          <p:cNvSpPr>
            <a:spLocks noGrp="1" noChangeArrowheads="1"/>
          </p:cNvSpPr>
          <p:nvPr>
            <p:ph idx="1"/>
          </p:nvPr>
        </p:nvSpPr>
        <p:spPr>
          <a:xfrm>
            <a:off x="932689" y="2267712"/>
            <a:ext cx="16422624"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Which of the following are types of standby databases?</a:t>
            </a:r>
          </a:p>
          <a:p>
            <a:pPr lvl="1">
              <a:spcBef>
                <a:spcPts val="1200"/>
              </a:spcBef>
            </a:pPr>
            <a:r>
              <a:rPr lang="en-US" altLang="en-US" dirty="0">
                <a:latin typeface="Oracle Sans" panose="020B0503020204020204" pitchFamily="34" charset="0"/>
                <a:cs typeface="Oracle Sans" panose="020B0503020204020204" pitchFamily="34" charset="0"/>
              </a:rPr>
              <a:t>Physical</a:t>
            </a:r>
          </a:p>
          <a:p>
            <a:pPr lvl="1">
              <a:spcBef>
                <a:spcPts val="1200"/>
              </a:spcBef>
            </a:pPr>
            <a:r>
              <a:rPr lang="en-US" altLang="en-US" dirty="0">
                <a:latin typeface="Oracle Sans" panose="020B0503020204020204" pitchFamily="34" charset="0"/>
                <a:cs typeface="Oracle Sans" panose="020B0503020204020204" pitchFamily="34" charset="0"/>
              </a:rPr>
              <a:t>Primary</a:t>
            </a:r>
          </a:p>
          <a:p>
            <a:pPr lvl="1">
              <a:spcBef>
                <a:spcPts val="1200"/>
              </a:spcBef>
            </a:pPr>
            <a:r>
              <a:rPr lang="en-US" altLang="en-US" dirty="0">
                <a:latin typeface="Oracle Sans" panose="020B0503020204020204" pitchFamily="34" charset="0"/>
                <a:cs typeface="Oracle Sans" panose="020B0503020204020204" pitchFamily="34" charset="0"/>
              </a:rPr>
              <a:t>Logical</a:t>
            </a:r>
          </a:p>
          <a:p>
            <a:pPr lvl="1">
              <a:spcBef>
                <a:spcPts val="1200"/>
              </a:spcBef>
            </a:pPr>
            <a:r>
              <a:rPr lang="en-US" altLang="en-US" dirty="0">
                <a:latin typeface="Oracle Sans" panose="020B0503020204020204" pitchFamily="34" charset="0"/>
                <a:cs typeface="Oracle Sans" panose="020B0503020204020204" pitchFamily="34" charset="0"/>
              </a:rPr>
              <a:t>Snapshot</a:t>
            </a:r>
          </a:p>
        </p:txBody>
      </p:sp>
      <p:sp>
        <p:nvSpPr>
          <p:cNvPr id="23554" name="Rectangle 1034">
            <a:extLst>
              <a:ext uri="{FF2B5EF4-FFF2-40B4-BE49-F238E27FC236}">
                <a16:creationId xmlns="" xmlns:a16="http://schemas.microsoft.com/office/drawing/2014/main" id="{B653E50B-FCA7-4152-A783-88E5ADAA25D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Quiz</a:t>
            </a:r>
          </a:p>
        </p:txBody>
      </p:sp>
    </p:spTree>
    <p:custDataLst>
      <p:tags r:id="rId1"/>
    </p:custDataLst>
    <p:extLst>
      <p:ext uri="{BB962C8B-B14F-4D97-AF65-F5344CB8AC3E}">
        <p14:creationId xmlns:p14="http://schemas.microsoft.com/office/powerpoint/2010/main" val="295908129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A9541D26-0E44-443B-A02C-58D364A2DA3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Automatic Deletion of Redo Log Files by SQL Apply</a:t>
            </a:r>
          </a:p>
        </p:txBody>
      </p:sp>
      <p:grpSp>
        <p:nvGrpSpPr>
          <p:cNvPr id="2" name="Group 1"/>
          <p:cNvGrpSpPr/>
          <p:nvPr/>
        </p:nvGrpSpPr>
        <p:grpSpPr>
          <a:xfrm>
            <a:off x="4071940" y="2933700"/>
            <a:ext cx="10144122" cy="5526625"/>
            <a:chOff x="4029078" y="2628900"/>
            <a:chExt cx="10144122" cy="5526625"/>
          </a:xfrm>
        </p:grpSpPr>
        <p:sp>
          <p:nvSpPr>
            <p:cNvPr id="33795" name="Rectangle 3">
              <a:extLst>
                <a:ext uri="{FF2B5EF4-FFF2-40B4-BE49-F238E27FC236}">
                  <a16:creationId xmlns:a16="http://schemas.microsoft.com/office/drawing/2014/main" xmlns="" id="{2685EC25-48AA-46E0-812A-A768A9A9A1C6}"/>
                </a:ext>
              </a:extLst>
            </p:cNvPr>
            <p:cNvSpPr>
              <a:spLocks noChangeArrowheads="1"/>
            </p:cNvSpPr>
            <p:nvPr/>
          </p:nvSpPr>
          <p:spPr bwMode="auto">
            <a:xfrm>
              <a:off x="12082464" y="4991100"/>
              <a:ext cx="2090736" cy="10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Logical standby</a:t>
              </a:r>
            </a:p>
            <a:p>
              <a:pPr algn="ctr" eaLnBrk="1" hangingPunct="1"/>
              <a:r>
                <a:rPr lang="en-US" altLang="en-US" sz="2000" b="1" dirty="0">
                  <a:latin typeface="Oracle Sans" panose="020B0503020204020204" pitchFamily="34" charset="0"/>
                  <a:cs typeface="Oracle Sans" panose="020B0503020204020204" pitchFamily="34" charset="0"/>
                </a:rPr>
                <a:t>database</a:t>
              </a:r>
            </a:p>
          </p:txBody>
        </p:sp>
        <p:sp>
          <p:nvSpPr>
            <p:cNvPr id="33796" name="Rectangle 4">
              <a:extLst>
                <a:ext uri="{FF2B5EF4-FFF2-40B4-BE49-F238E27FC236}">
                  <a16:creationId xmlns:a16="http://schemas.microsoft.com/office/drawing/2014/main" xmlns="" id="{EA68C54B-67FF-4695-84BD-C20069FB77AF}"/>
                </a:ext>
              </a:extLst>
            </p:cNvPr>
            <p:cNvSpPr>
              <a:spLocks noChangeArrowheads="1"/>
            </p:cNvSpPr>
            <p:nvPr/>
          </p:nvSpPr>
          <p:spPr bwMode="auto">
            <a:xfrm>
              <a:off x="4029078" y="4991100"/>
              <a:ext cx="2219322" cy="10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Redo logs from primary database</a:t>
              </a:r>
            </a:p>
          </p:txBody>
        </p:sp>
        <p:sp>
          <p:nvSpPr>
            <p:cNvPr id="33797" name="Rectangle 5">
              <a:extLst>
                <a:ext uri="{FF2B5EF4-FFF2-40B4-BE49-F238E27FC236}">
                  <a16:creationId xmlns:a16="http://schemas.microsoft.com/office/drawing/2014/main" xmlns="" id="{A52687B2-FD24-4E83-8B4C-4CA87757FC19}"/>
                </a:ext>
              </a:extLst>
            </p:cNvPr>
            <p:cNvSpPr>
              <a:spLocks noChangeArrowheads="1"/>
            </p:cNvSpPr>
            <p:nvPr/>
          </p:nvSpPr>
          <p:spPr bwMode="auto">
            <a:xfrm>
              <a:off x="9029700" y="4991100"/>
              <a:ext cx="2955132" cy="75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Transform redo information into SQL</a:t>
              </a:r>
            </a:p>
          </p:txBody>
        </p:sp>
        <p:sp>
          <p:nvSpPr>
            <p:cNvPr id="33798" name="Rectangle 6">
              <a:extLst>
                <a:ext uri="{FF2B5EF4-FFF2-40B4-BE49-F238E27FC236}">
                  <a16:creationId xmlns:a16="http://schemas.microsoft.com/office/drawing/2014/main" xmlns="" id="{50F20B32-AD13-4E35-8E36-8ABC46B2E1C9}"/>
                </a:ext>
              </a:extLst>
            </p:cNvPr>
            <p:cNvSpPr>
              <a:spLocks noChangeArrowheads="1"/>
            </p:cNvSpPr>
            <p:nvPr/>
          </p:nvSpPr>
          <p:spPr bwMode="auto">
            <a:xfrm>
              <a:off x="4914900" y="7739063"/>
              <a:ext cx="3162300" cy="4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Delete redo log files</a:t>
              </a:r>
            </a:p>
          </p:txBody>
        </p:sp>
        <p:sp>
          <p:nvSpPr>
            <p:cNvPr id="33799" name="Line 8">
              <a:extLst>
                <a:ext uri="{FF2B5EF4-FFF2-40B4-BE49-F238E27FC236}">
                  <a16:creationId xmlns:a16="http://schemas.microsoft.com/office/drawing/2014/main" xmlns="" id="{029BE606-C5FC-4233-9A14-402916C95EA3}"/>
                </a:ext>
              </a:extLst>
            </p:cNvPr>
            <p:cNvSpPr>
              <a:spLocks noChangeShapeType="1"/>
            </p:cNvSpPr>
            <p:nvPr/>
          </p:nvSpPr>
          <p:spPr bwMode="auto">
            <a:xfrm>
              <a:off x="8001000" y="5448300"/>
              <a:ext cx="0" cy="2057400"/>
            </a:xfrm>
            <a:prstGeom prst="line">
              <a:avLst/>
            </a:prstGeom>
            <a:noFill/>
            <a:ln w="38100">
              <a:solidFill>
                <a:schemeClr val="tx1"/>
              </a:solidFill>
              <a:prstDash val="dash"/>
              <a:round/>
              <a:headEnd type="none" w="sm" len="sm"/>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33800" name="Line 9">
              <a:extLst>
                <a:ext uri="{FF2B5EF4-FFF2-40B4-BE49-F238E27FC236}">
                  <a16:creationId xmlns:a16="http://schemas.microsoft.com/office/drawing/2014/main" xmlns="" id="{5587D52B-55B6-44DE-AE4A-31F22233F7B3}"/>
                </a:ext>
              </a:extLst>
            </p:cNvPr>
            <p:cNvSpPr>
              <a:spLocks noChangeShapeType="1"/>
            </p:cNvSpPr>
            <p:nvPr/>
          </p:nvSpPr>
          <p:spPr bwMode="auto">
            <a:xfrm>
              <a:off x="5016020" y="6103460"/>
              <a:ext cx="13180" cy="1402239"/>
            </a:xfrm>
            <a:prstGeom prst="line">
              <a:avLst/>
            </a:prstGeom>
            <a:noFill/>
            <a:ln w="3810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33801" name="Line 10">
              <a:extLst>
                <a:ext uri="{FF2B5EF4-FFF2-40B4-BE49-F238E27FC236}">
                  <a16:creationId xmlns:a16="http://schemas.microsoft.com/office/drawing/2014/main" xmlns="" id="{25435F92-46A2-4F68-B4DA-9BCDB0C1E3E6}"/>
                </a:ext>
              </a:extLst>
            </p:cNvPr>
            <p:cNvSpPr>
              <a:spLocks noChangeShapeType="1"/>
            </p:cNvSpPr>
            <p:nvPr/>
          </p:nvSpPr>
          <p:spPr bwMode="auto">
            <a:xfrm flipV="1">
              <a:off x="5029200" y="7496174"/>
              <a:ext cx="2971800" cy="10767"/>
            </a:xfrm>
            <a:prstGeom prst="line">
              <a:avLst/>
            </a:prstGeom>
            <a:noFill/>
            <a:ln w="38100">
              <a:solidFill>
                <a:schemeClr val="tx1"/>
              </a:solidFill>
              <a:prstDash val="dash"/>
              <a:round/>
              <a:headEnd type="none" w="sm" len="sm"/>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33802" name="Rectangle 11">
              <a:extLst>
                <a:ext uri="{FF2B5EF4-FFF2-40B4-BE49-F238E27FC236}">
                  <a16:creationId xmlns:a16="http://schemas.microsoft.com/office/drawing/2014/main" xmlns="" id="{85EED66A-205C-4A5A-9722-D6F4CD7DF9A3}"/>
                </a:ext>
              </a:extLst>
            </p:cNvPr>
            <p:cNvSpPr>
              <a:spLocks noChangeArrowheads="1"/>
            </p:cNvSpPr>
            <p:nvPr/>
          </p:nvSpPr>
          <p:spPr bwMode="auto">
            <a:xfrm>
              <a:off x="7200901" y="4991100"/>
              <a:ext cx="1595438" cy="69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Oracle Sans" panose="020B0503020204020204" pitchFamily="34" charset="0"/>
                </a:rPr>
                <a:t> SQL Apply</a:t>
              </a:r>
            </a:p>
          </p:txBody>
        </p:sp>
        <p:sp>
          <p:nvSpPr>
            <p:cNvPr id="33803" name="Line 12">
              <a:extLst>
                <a:ext uri="{FF2B5EF4-FFF2-40B4-BE49-F238E27FC236}">
                  <a16:creationId xmlns:a16="http://schemas.microsoft.com/office/drawing/2014/main" xmlns="" id="{AE9D3FB8-4CBD-4951-8012-BD61B84ECAAE}"/>
                </a:ext>
              </a:extLst>
            </p:cNvPr>
            <p:cNvSpPr>
              <a:spLocks noChangeShapeType="1"/>
            </p:cNvSpPr>
            <p:nvPr/>
          </p:nvSpPr>
          <p:spPr bwMode="auto">
            <a:xfrm>
              <a:off x="5486400" y="4114800"/>
              <a:ext cx="2057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33804" name="Line 13">
              <a:extLst>
                <a:ext uri="{FF2B5EF4-FFF2-40B4-BE49-F238E27FC236}">
                  <a16:creationId xmlns:a16="http://schemas.microsoft.com/office/drawing/2014/main" xmlns="" id="{4003BD40-3FC7-46BA-B9A5-92D12199A494}"/>
                </a:ext>
              </a:extLst>
            </p:cNvPr>
            <p:cNvSpPr>
              <a:spLocks noChangeShapeType="1"/>
            </p:cNvSpPr>
            <p:nvPr/>
          </p:nvSpPr>
          <p:spPr bwMode="auto">
            <a:xfrm>
              <a:off x="7791450" y="4114800"/>
              <a:ext cx="2031207"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33805" name="Line 14">
              <a:extLst>
                <a:ext uri="{FF2B5EF4-FFF2-40B4-BE49-F238E27FC236}">
                  <a16:creationId xmlns:a16="http://schemas.microsoft.com/office/drawing/2014/main" xmlns="" id="{CDEC7061-B49A-459F-95BC-015E17823101}"/>
                </a:ext>
              </a:extLst>
            </p:cNvPr>
            <p:cNvSpPr>
              <a:spLocks noChangeShapeType="1"/>
            </p:cNvSpPr>
            <p:nvPr/>
          </p:nvSpPr>
          <p:spPr bwMode="auto">
            <a:xfrm>
              <a:off x="10058400" y="4114800"/>
              <a:ext cx="20574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pic>
          <p:nvPicPr>
            <p:cNvPr id="33806" name="Picture 15" descr="iasicon10">
              <a:extLst>
                <a:ext uri="{FF2B5EF4-FFF2-40B4-BE49-F238E27FC236}">
                  <a16:creationId xmlns:a16="http://schemas.microsoft.com/office/drawing/2014/main" xmlns="" id="{10184E65-9CFD-4A07-A9D9-7B2AA669B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107482" y="3181350"/>
              <a:ext cx="2050226"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7" name="Picture 16" descr="docum026">
              <a:extLst>
                <a:ext uri="{FF2B5EF4-FFF2-40B4-BE49-F238E27FC236}">
                  <a16:creationId xmlns:a16="http://schemas.microsoft.com/office/drawing/2014/main" xmlns="" id="{B37B7351-90E9-45AF-878D-B83A371A6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543800" y="2971800"/>
              <a:ext cx="1371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7">
              <a:extLst>
                <a:ext uri="{FF2B5EF4-FFF2-40B4-BE49-F238E27FC236}">
                  <a16:creationId xmlns:a16="http://schemas.microsoft.com/office/drawing/2014/main" xmlns="" id="{9F6A7AFD-261E-43A9-B01B-A9BEA718A229}"/>
                </a:ext>
              </a:extLst>
            </p:cNvPr>
            <p:cNvGrpSpPr>
              <a:grpSpLocks/>
            </p:cNvGrpSpPr>
            <p:nvPr/>
          </p:nvGrpSpPr>
          <p:grpSpPr bwMode="auto">
            <a:xfrm>
              <a:off x="4155175" y="3107532"/>
              <a:ext cx="1771864" cy="1731168"/>
              <a:chOff x="2592" y="2208"/>
              <a:chExt cx="694" cy="796"/>
            </a:xfrm>
          </p:grpSpPr>
          <p:grpSp>
            <p:nvGrpSpPr>
              <p:cNvPr id="33810" name="Group 18">
                <a:extLst>
                  <a:ext uri="{FF2B5EF4-FFF2-40B4-BE49-F238E27FC236}">
                    <a16:creationId xmlns:a16="http://schemas.microsoft.com/office/drawing/2014/main" xmlns="" id="{38F9A5A5-1A1A-47B4-B692-B634DC74C297}"/>
                  </a:ext>
                </a:extLst>
              </p:cNvPr>
              <p:cNvGrpSpPr>
                <a:grpSpLocks/>
              </p:cNvGrpSpPr>
              <p:nvPr/>
            </p:nvGrpSpPr>
            <p:grpSpPr bwMode="auto">
              <a:xfrm>
                <a:off x="2592" y="2208"/>
                <a:ext cx="517" cy="673"/>
                <a:chOff x="3735" y="2533"/>
                <a:chExt cx="828" cy="1006"/>
              </a:xfrm>
            </p:grpSpPr>
            <p:pic>
              <p:nvPicPr>
                <p:cNvPr id="33814" name="Picture 19" descr="4segdatabase">
                  <a:extLst>
                    <a:ext uri="{FF2B5EF4-FFF2-40B4-BE49-F238E27FC236}">
                      <a16:creationId xmlns:a16="http://schemas.microsoft.com/office/drawing/2014/main" xmlns="" id="{2CC71429-6E2F-44E4-BED5-F1613AA7F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5" name="Picture 20" descr="4segdatabase">
                  <a:extLst>
                    <a:ext uri="{FF2B5EF4-FFF2-40B4-BE49-F238E27FC236}">
                      <a16:creationId xmlns:a16="http://schemas.microsoft.com/office/drawing/2014/main" xmlns="" id="{2B9BD00D-6B67-4B1B-B1C2-CB7E0A633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11" name="Group 21">
                <a:extLst>
                  <a:ext uri="{FF2B5EF4-FFF2-40B4-BE49-F238E27FC236}">
                    <a16:creationId xmlns:a16="http://schemas.microsoft.com/office/drawing/2014/main" xmlns="" id="{170B1B33-BC64-43B0-A845-E5265B207E9F}"/>
                  </a:ext>
                </a:extLst>
              </p:cNvPr>
              <p:cNvGrpSpPr>
                <a:grpSpLocks/>
              </p:cNvGrpSpPr>
              <p:nvPr/>
            </p:nvGrpSpPr>
            <p:grpSpPr bwMode="auto">
              <a:xfrm>
                <a:off x="2769" y="2331"/>
                <a:ext cx="517" cy="673"/>
                <a:chOff x="3735" y="2533"/>
                <a:chExt cx="828" cy="1006"/>
              </a:xfrm>
            </p:grpSpPr>
            <p:pic>
              <p:nvPicPr>
                <p:cNvPr id="33812" name="Picture 22" descr="4segdatabase">
                  <a:extLst>
                    <a:ext uri="{FF2B5EF4-FFF2-40B4-BE49-F238E27FC236}">
                      <a16:creationId xmlns:a16="http://schemas.microsoft.com/office/drawing/2014/main" xmlns="" id="{6199D93D-DC54-4237-9117-7C360DC756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23" descr="4segdatabase">
                  <a:extLst>
                    <a:ext uri="{FF2B5EF4-FFF2-40B4-BE49-F238E27FC236}">
                      <a16:creationId xmlns:a16="http://schemas.microsoft.com/office/drawing/2014/main" xmlns="" id="{C1CE4BA7-BE67-47C8-AADC-CB5907FDF2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3809" name="Picture 24" descr="db2xdb020_sql">
              <a:extLst>
                <a:ext uri="{FF2B5EF4-FFF2-40B4-BE49-F238E27FC236}">
                  <a16:creationId xmlns:a16="http://schemas.microsoft.com/office/drawing/2014/main" xmlns="" id="{809CB9BD-AC51-47E2-98BC-309E1F9917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829800" y="2628900"/>
              <a:ext cx="11430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824687866"/>
      </p:ext>
    </p:extLst>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xmlns="" id="{23EE2DF4-0771-4EF2-86C9-AFBE18EBA80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Managing Remote Archived Log File Retention</a:t>
            </a:r>
          </a:p>
        </p:txBody>
      </p:sp>
      <p:sp>
        <p:nvSpPr>
          <p:cNvPr id="34819" name="Rectangle 5">
            <a:extLst>
              <a:ext uri="{FF2B5EF4-FFF2-40B4-BE49-F238E27FC236}">
                <a16:creationId xmlns:a16="http://schemas.microsoft.com/office/drawing/2014/main" xmlns="" id="{4DF37CCA-32FF-49BE-B956-FAA86B47B380}"/>
              </a:ext>
            </a:extLst>
          </p:cNvPr>
          <p:cNvSpPr>
            <a:spLocks noGrp="1" noChangeArrowheads="1"/>
          </p:cNvSpPr>
          <p:nvPr>
            <p:ph type="body" idx="1"/>
          </p:nvPr>
        </p:nvSpPr>
        <p:spPr>
          <a:xfrm>
            <a:off x="933451" y="2272710"/>
            <a:ext cx="16421100" cy="373858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LOG_AUTO_DEL_RETENTION_TARGET</a:t>
            </a:r>
            <a:r>
              <a:rPr lang="en-US" altLang="en-US" dirty="0">
                <a:latin typeface="Oracle Sans" panose="020B0503020204020204" pitchFamily="34" charset="0"/>
                <a:cs typeface="Oracle Sans" panose="020B0503020204020204" pitchFamily="34" charset="0"/>
              </a:rPr>
              <a:t> parameter:</a:t>
            </a:r>
          </a:p>
          <a:p>
            <a:pPr lvl="1">
              <a:spcBef>
                <a:spcPts val="1200"/>
              </a:spcBef>
            </a:pPr>
            <a:r>
              <a:rPr lang="en-US" altLang="en-US" dirty="0">
                <a:latin typeface="Oracle Sans" panose="020B0503020204020204" pitchFamily="34" charset="0"/>
                <a:cs typeface="Oracle Sans" panose="020B0503020204020204" pitchFamily="34" charset="0"/>
              </a:rPr>
              <a:t>Is used to specify the number of minutes that SQL Apply keeps a remote archived log after completely applying its contents </a:t>
            </a:r>
          </a:p>
          <a:p>
            <a:pPr lvl="1">
              <a:spcBef>
                <a:spcPts val="1200"/>
              </a:spcBef>
            </a:pPr>
            <a:r>
              <a:rPr lang="en-US" altLang="en-US" dirty="0">
                <a:latin typeface="Oracle Sans" panose="020B0503020204020204" pitchFamily="34" charset="0"/>
                <a:cs typeface="Oracle Sans" panose="020B0503020204020204" pitchFamily="34" charset="0"/>
              </a:rPr>
              <a:t>Is applicable only if </a:t>
            </a:r>
            <a:r>
              <a:rPr lang="en-US" altLang="en-US" dirty="0">
                <a:latin typeface="Courier New" panose="02070309020205020404" pitchFamily="49" charset="0"/>
                <a:cs typeface="Oracle Sans" panose="020B0503020204020204" pitchFamily="34" charset="0"/>
              </a:rPr>
              <a:t>LOG_AUTO_DELETE</a:t>
            </a:r>
            <a:r>
              <a:rPr lang="en-US" altLang="en-US" dirty="0">
                <a:latin typeface="Oracle Sans" panose="020B0503020204020204" pitchFamily="34" charset="0"/>
                <a:cs typeface="Oracle Sans" panose="020B0503020204020204" pitchFamily="34" charset="0"/>
              </a:rPr>
              <a:t> is set to </a:t>
            </a:r>
            <a:r>
              <a:rPr lang="en-US" altLang="en-US" dirty="0">
                <a:latin typeface="Courier New" panose="02070309020205020404" pitchFamily="49" charset="0"/>
                <a:cs typeface="Oracle Sans" panose="020B0503020204020204" pitchFamily="34" charset="0"/>
              </a:rPr>
              <a:t>TRUE</a:t>
            </a:r>
            <a:r>
              <a:rPr lang="en-US" altLang="en-US" dirty="0">
                <a:latin typeface="Oracle Sans" panose="020B0503020204020204" pitchFamily="34" charset="0"/>
                <a:cs typeface="Oracle Sans" panose="020B0503020204020204" pitchFamily="34" charset="0"/>
              </a:rPr>
              <a:t> and the fast recovery area is not being used to store remote archived logs</a:t>
            </a:r>
          </a:p>
          <a:p>
            <a:pPr lvl="1">
              <a:spcBef>
                <a:spcPts val="1200"/>
              </a:spcBef>
            </a:pPr>
            <a:r>
              <a:rPr lang="en-US" altLang="en-US" dirty="0">
                <a:latin typeface="Oracle Sans" panose="020B0503020204020204" pitchFamily="34" charset="0"/>
                <a:cs typeface="Oracle Sans" panose="020B0503020204020204" pitchFamily="34" charset="0"/>
              </a:rPr>
              <a:t>Has a default value of 1,440 minutes</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52600" y="6138108"/>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DBMS_LOGSTDBY.APPLY_SET ('LOG_AUTO_DEL_RETENTION_TARGET','2880');</a:t>
            </a:r>
          </a:p>
        </p:txBody>
      </p:sp>
    </p:spTree>
    <p:custDataLst>
      <p:tags r:id="rId1"/>
    </p:custDataLst>
    <p:extLst>
      <p:ext uri="{BB962C8B-B14F-4D97-AF65-F5344CB8AC3E}">
        <p14:creationId xmlns:p14="http://schemas.microsoft.com/office/powerpoint/2010/main" val="3817121018"/>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6D01A99E-E719-45FD-8DB3-B558441C420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Creating SQL Apply Filtering Rules</a:t>
            </a:r>
          </a:p>
        </p:txBody>
      </p:sp>
      <p:sp>
        <p:nvSpPr>
          <p:cNvPr id="35843" name="Rectangle 3">
            <a:extLst>
              <a:ext uri="{FF2B5EF4-FFF2-40B4-BE49-F238E27FC236}">
                <a16:creationId xmlns:a16="http://schemas.microsoft.com/office/drawing/2014/main" xmlns="" id="{6F578BEE-080A-4288-8671-036CE52F1DED}"/>
              </a:ext>
            </a:extLst>
          </p:cNvPr>
          <p:cNvSpPr>
            <a:spLocks noGrp="1" noChangeArrowheads="1"/>
          </p:cNvSpPr>
          <p:nvPr>
            <p:ph idx="1"/>
          </p:nvPr>
        </p:nvSpPr>
        <p:spPr>
          <a:xfrm>
            <a:off x="933451" y="2272710"/>
            <a:ext cx="16421100" cy="652845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Procedures exist to create SQL Apply filtering rules.</a:t>
            </a:r>
          </a:p>
          <a:p>
            <a:pPr lvl="1"/>
            <a:r>
              <a:rPr lang="en-US" altLang="en-US" dirty="0">
                <a:latin typeface="Oracle Sans" panose="020B0503020204020204" pitchFamily="34" charset="0"/>
                <a:cs typeface="Oracle Sans" panose="020B0503020204020204" pitchFamily="34" charset="0"/>
              </a:rPr>
              <a:t>To skip SQL statements:</a:t>
            </a:r>
          </a:p>
          <a:p>
            <a:pPr lvl="1"/>
            <a:endParaRPr lang="en-US" altLang="en-US" dirty="0">
              <a:latin typeface="Courier New" panose="02070309020205020404" pitchFamily="49" charset="0"/>
              <a:cs typeface="Oracle Sans" panose="020B0503020204020204" pitchFamily="34" charset="0"/>
            </a:endParaRPr>
          </a:p>
          <a:p>
            <a:pPr lvl="1"/>
            <a:endParaRPr lang="en-US" altLang="en-US" dirty="0">
              <a:latin typeface="Courier New" panose="02070309020205020404" pitchFamily="49" charset="0"/>
              <a:cs typeface="Oracle Sans" panose="020B0503020204020204" pitchFamily="34" charset="0"/>
            </a:endParaRPr>
          </a:p>
          <a:p>
            <a:pPr lvl="1">
              <a:spcBef>
                <a:spcPts val="1800"/>
              </a:spcBef>
            </a:pPr>
            <a:r>
              <a:rPr lang="en-US" altLang="en-US" dirty="0">
                <a:latin typeface="Oracle Sans" panose="020B0503020204020204" pitchFamily="34" charset="0"/>
                <a:cs typeface="Oracle Sans" panose="020B0503020204020204" pitchFamily="34" charset="0"/>
              </a:rPr>
              <a:t>To skip errors and continue applying changes</a:t>
            </a:r>
            <a:r>
              <a:rPr lang="en-US" altLang="en-US" dirty="0" smtClean="0">
                <a:latin typeface="Oracle Sans" panose="020B0503020204020204" pitchFamily="34" charset="0"/>
                <a:cs typeface="Oracle Sans" panose="020B0503020204020204" pitchFamily="34" charset="0"/>
              </a:rPr>
              <a:t>:</a:t>
            </a:r>
          </a:p>
          <a:p>
            <a:pPr lvl="4">
              <a:spcBef>
                <a:spcPts val="1800"/>
              </a:spcBef>
            </a:pPr>
            <a:endParaRPr lang="en-US" altLang="en-US" sz="1100" dirty="0">
              <a:latin typeface="Oracle Sans" panose="020B0503020204020204" pitchFamily="34" charset="0"/>
              <a:cs typeface="Oracle Sans" panose="020B0503020204020204" pitchFamily="34" charset="0"/>
            </a:endParaRPr>
          </a:p>
          <a:p>
            <a:pPr lvl="4">
              <a:spcBef>
                <a:spcPts val="1800"/>
              </a:spcBef>
            </a:pPr>
            <a:endParaRPr lang="en-US" altLang="en-US" sz="1100"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To </a:t>
            </a:r>
            <a:r>
              <a:rPr lang="en-US" altLang="en-US" dirty="0">
                <a:latin typeface="Oracle Sans" panose="020B0503020204020204" pitchFamily="34" charset="0"/>
                <a:cs typeface="Oracle Sans" panose="020B0503020204020204" pitchFamily="34" charset="0"/>
              </a:rPr>
              <a:t>skip applying transactions:</a:t>
            </a:r>
          </a:p>
          <a:p>
            <a:pPr lvl="2"/>
            <a:endParaRPr lang="en-US" altLang="en-US" dirty="0">
              <a:latin typeface="Oracle Sans" panose="020B0503020204020204" pitchFamily="34" charset="0"/>
              <a:cs typeface="Oracle Sans" panose="020B0503020204020204" pitchFamily="34" charset="0"/>
            </a:endParaRPr>
          </a:p>
          <a:p>
            <a:pPr lvl="2"/>
            <a:endParaRPr lang="en-US" altLang="en-US" sz="3600" dirty="0">
              <a:latin typeface="Oracle Sans" panose="020B0503020204020204" pitchFamily="34" charset="0"/>
              <a:cs typeface="Oracle Sans" panose="020B0503020204020204" pitchFamily="34" charset="0"/>
            </a:endParaRPr>
          </a:p>
          <a:p>
            <a:pPr lvl="1">
              <a:spcBef>
                <a:spcPts val="1800"/>
              </a:spcBef>
            </a:pPr>
            <a:r>
              <a:rPr lang="en-US" altLang="en-US" dirty="0">
                <a:latin typeface="Oracle Sans" panose="020B0503020204020204" pitchFamily="34" charset="0"/>
                <a:cs typeface="Oracle Sans" panose="020B0503020204020204" pitchFamily="34" charset="0"/>
              </a:rPr>
              <a:t>To skip all SQL statements for a container:</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828800" y="3430285"/>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DBMS_LOGSTDBY.SKIP(STMT =&gt; 'DML', schema_name =&gt; 'HR', object_name =&gt; '%');</a:t>
            </a:r>
          </a:p>
        </p:txBody>
      </p:sp>
      <p:sp>
        <p:nvSpPr>
          <p:cNvPr id="9" name="Rectangle 8">
            <a:extLst>
              <a:ext uri="{FF2B5EF4-FFF2-40B4-BE49-F238E27FC236}">
                <a16:creationId xmlns:a16="http://schemas.microsoft.com/office/drawing/2014/main" xmlns="" id="{4D446B16-D20C-4213-801C-1B136213CFDA}"/>
              </a:ext>
            </a:extLst>
          </p:cNvPr>
          <p:cNvSpPr>
            <a:spLocks noChangeArrowheads="1"/>
          </p:cNvSpPr>
          <p:nvPr/>
        </p:nvSpPr>
        <p:spPr bwMode="blackGray">
          <a:xfrm>
            <a:off x="1828800" y="5343522"/>
            <a:ext cx="1129665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DBMS_LOGSTDBY.SKIP_ERROR('GRANT');</a:t>
            </a:r>
          </a:p>
        </p:txBody>
      </p:sp>
      <p:sp>
        <p:nvSpPr>
          <p:cNvPr id="10" name="Rectangle 9">
            <a:extLst>
              <a:ext uri="{FF2B5EF4-FFF2-40B4-BE49-F238E27FC236}">
                <a16:creationId xmlns:a16="http://schemas.microsoft.com/office/drawing/2014/main" xmlns="" id="{4D446B16-D20C-4213-801C-1B136213CFDA}"/>
              </a:ext>
            </a:extLst>
          </p:cNvPr>
          <p:cNvSpPr>
            <a:spLocks noChangeArrowheads="1"/>
          </p:cNvSpPr>
          <p:nvPr/>
        </p:nvSpPr>
        <p:spPr bwMode="blackGray">
          <a:xfrm>
            <a:off x="1828800" y="6846794"/>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DBMS_LOGSTDBY.SKIP_TRANSACTION (XIDUSN =&gt; 1, XIDSLT =&gt; 13, XIDSQN =&gt; 1726);</a:t>
            </a:r>
          </a:p>
        </p:txBody>
      </p:sp>
      <p:sp>
        <p:nvSpPr>
          <p:cNvPr id="11" name="Rectangle 10">
            <a:extLst>
              <a:ext uri="{FF2B5EF4-FFF2-40B4-BE49-F238E27FC236}">
                <a16:creationId xmlns:a16="http://schemas.microsoft.com/office/drawing/2014/main" xmlns="" id="{4D446B16-D20C-4213-801C-1B136213CFDA}"/>
              </a:ext>
            </a:extLst>
          </p:cNvPr>
          <p:cNvSpPr>
            <a:spLocks noChangeArrowheads="1"/>
          </p:cNvSpPr>
          <p:nvPr/>
        </p:nvSpPr>
        <p:spPr bwMode="blackGray">
          <a:xfrm>
            <a:off x="1803816" y="8679602"/>
            <a:ext cx="11296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DBMS_LOGSTDBY.SKIP(stmt =&gt; 'CONTAINER', object_name =&gt; 'DEV1');</a:t>
            </a:r>
          </a:p>
        </p:txBody>
      </p:sp>
    </p:spTree>
    <p:custDataLst>
      <p:tags r:id="rId1"/>
    </p:custDataLst>
    <p:extLst>
      <p:ext uri="{BB962C8B-B14F-4D97-AF65-F5344CB8AC3E}">
        <p14:creationId xmlns:p14="http://schemas.microsoft.com/office/powerpoint/2010/main" val="2193999805"/>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C4A26315-46FB-4B50-8299-45969A6590A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Deleting SQL Apply Filtering Rules</a:t>
            </a:r>
          </a:p>
        </p:txBody>
      </p:sp>
      <p:sp>
        <p:nvSpPr>
          <p:cNvPr id="36867" name="Rectangle 3">
            <a:extLst>
              <a:ext uri="{FF2B5EF4-FFF2-40B4-BE49-F238E27FC236}">
                <a16:creationId xmlns:a16="http://schemas.microsoft.com/office/drawing/2014/main" xmlns="" id="{228FCE72-E85E-4A03-A0FA-2B23131861E3}"/>
              </a:ext>
            </a:extLst>
          </p:cNvPr>
          <p:cNvSpPr>
            <a:spLocks noGrp="1" noChangeArrowheads="1"/>
          </p:cNvSpPr>
          <p:nvPr>
            <p:ph type="body" idx="1"/>
          </p:nvPr>
        </p:nvSpPr>
        <p:spPr>
          <a:xfrm>
            <a:off x="933451" y="2272710"/>
            <a:ext cx="16421100" cy="474501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Procedures exist to delete SQL Apply filtering rules.</a:t>
            </a:r>
          </a:p>
          <a:p>
            <a:pPr lvl="1"/>
            <a:r>
              <a:rPr lang="en-US" altLang="en-US" dirty="0">
                <a:latin typeface="Oracle Sans" panose="020B0503020204020204" pitchFamily="34" charset="0"/>
                <a:cs typeface="Oracle Sans" panose="020B0503020204020204" pitchFamily="34" charset="0"/>
              </a:rPr>
              <a:t>To delete SQL statement rules:</a:t>
            </a:r>
          </a:p>
          <a:p>
            <a:pPr lvl="1"/>
            <a:endParaRPr lang="en-US" altLang="en-US" dirty="0">
              <a:latin typeface="Courier New" panose="02070309020205020404" pitchFamily="49" charset="0"/>
              <a:cs typeface="Oracle Sans" panose="020B0503020204020204" pitchFamily="34" charset="0"/>
            </a:endParaRPr>
          </a:p>
          <a:p>
            <a:pPr lvl="1"/>
            <a:endParaRPr lang="en-US" altLang="en-US" dirty="0">
              <a:latin typeface="Courier New" panose="02070309020205020404" pitchFamily="49" charset="0"/>
              <a:cs typeface="Oracle Sans" panose="020B0503020204020204" pitchFamily="34" charset="0"/>
            </a:endParaRPr>
          </a:p>
          <a:p>
            <a:pPr lvl="1">
              <a:spcBef>
                <a:spcPts val="1800"/>
              </a:spcBef>
            </a:pPr>
            <a:r>
              <a:rPr lang="en-US" altLang="en-US" dirty="0">
                <a:latin typeface="Oracle Sans" panose="020B0503020204020204" pitchFamily="34" charset="0"/>
                <a:cs typeface="Oracle Sans" panose="020B0503020204020204" pitchFamily="34" charset="0"/>
              </a:rPr>
              <a:t>To delete error apply filter rules:</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To delete transaction filter rules:</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821542" y="3406137"/>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DBMS_LOGSTDBY.UNSKIP(STMT =&gt; 'DML', schema_name =&gt; 'HR', object_name =&gt; '%');</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821542" y="5385964"/>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DBMS_LOGSTDBY.UNSKIP_ERROR('GRANT');</a:t>
            </a:r>
          </a:p>
        </p:txBody>
      </p:sp>
      <p:sp>
        <p:nvSpPr>
          <p:cNvPr id="9" name="Rectangle 8">
            <a:extLst>
              <a:ext uri="{FF2B5EF4-FFF2-40B4-BE49-F238E27FC236}">
                <a16:creationId xmlns:a16="http://schemas.microsoft.com/office/drawing/2014/main" xmlns="" id="{4D446B16-D20C-4213-801C-1B136213CFDA}"/>
              </a:ext>
            </a:extLst>
          </p:cNvPr>
          <p:cNvSpPr>
            <a:spLocks noChangeArrowheads="1"/>
          </p:cNvSpPr>
          <p:nvPr/>
        </p:nvSpPr>
        <p:spPr bwMode="blackGray">
          <a:xfrm>
            <a:off x="1821542" y="7052508"/>
            <a:ext cx="1188720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EXECUTE DBMS_LOGSTDBY.UNSKIP_TRANSACTION (XIDUSN =&gt; 1, XIDSLT =&gt; 13, XIDSQN =&gt; 1726);</a:t>
            </a:r>
          </a:p>
        </p:txBody>
      </p:sp>
    </p:spTree>
    <p:custDataLst>
      <p:tags r:id="rId1"/>
    </p:custDataLst>
    <p:extLst>
      <p:ext uri="{BB962C8B-B14F-4D97-AF65-F5344CB8AC3E}">
        <p14:creationId xmlns:p14="http://schemas.microsoft.com/office/powerpoint/2010/main" val="3117549766"/>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xmlns="" id="{EC7B5E79-42D8-4F5D-86A9-3BB3D827CCA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SQL Apply Filtering Settings</a:t>
            </a:r>
          </a:p>
        </p:txBody>
      </p:sp>
      <p:sp>
        <p:nvSpPr>
          <p:cNvPr id="37891" name="Rectangle 7">
            <a:extLst>
              <a:ext uri="{FF2B5EF4-FFF2-40B4-BE49-F238E27FC236}">
                <a16:creationId xmlns:a16="http://schemas.microsoft.com/office/drawing/2014/main" xmlns="" id="{B19FBC4E-F986-4962-80D3-611BD089BD4A}"/>
              </a:ext>
            </a:extLst>
          </p:cNvPr>
          <p:cNvSpPr>
            <a:spLocks noGrp="1" noChangeArrowheads="1"/>
          </p:cNvSpPr>
          <p:nvPr>
            <p:ph type="body" idx="1"/>
          </p:nvPr>
        </p:nvSpPr>
        <p:spPr>
          <a:xfrm>
            <a:off x="933451" y="2272710"/>
            <a:ext cx="16421100" cy="59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DBA_LOGSTDBY_SKIP</a:t>
            </a:r>
            <a:r>
              <a:rPr lang="en-US" altLang="en-US" dirty="0">
                <a:latin typeface="Oracle Sans" panose="020B0503020204020204" pitchFamily="34" charset="0"/>
                <a:cs typeface="Oracle Sans" panose="020B0503020204020204" pitchFamily="34" charset="0"/>
              </a:rPr>
              <a:t> to view SQL Apply filtering settings:</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927205" y="3086100"/>
            <a:ext cx="11887200" cy="337111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SELECT error, statement_opt, name</a:t>
            </a:r>
          </a:p>
          <a:p>
            <a:r>
              <a:rPr lang="en-US" altLang="en-US" sz="3000" b="1" dirty="0">
                <a:latin typeface="Courier New" panose="02070309020205020404" pitchFamily="49" charset="0"/>
                <a:cs typeface="Oracle Sans" panose="020B0503020204020204" pitchFamily="34" charset="0"/>
              </a:rPr>
              <a:t>  2  FROM dba_logstdby_skip</a:t>
            </a:r>
          </a:p>
          <a:p>
            <a:r>
              <a:rPr lang="en-US" altLang="en-US" sz="3000" b="1" dirty="0">
                <a:latin typeface="Courier New" panose="02070309020205020404" pitchFamily="49" charset="0"/>
                <a:cs typeface="Oracle Sans" panose="020B0503020204020204" pitchFamily="34" charset="0"/>
              </a:rPr>
              <a:t>  3  WHERE owner='HR';</a:t>
            </a:r>
            <a:br>
              <a:rPr lang="en-US" altLang="en-US" sz="3000" b="1" dirty="0">
                <a:latin typeface="Courier New" panose="02070309020205020404" pitchFamily="49" charset="0"/>
                <a:cs typeface="Oracle Sans" panose="020B0503020204020204" pitchFamily="34" charset="0"/>
              </a:rPr>
            </a:br>
            <a:endParaRPr lang="en-US" altLang="en-US" sz="3000" b="1" dirty="0">
              <a:latin typeface="Courier New" panose="02070309020205020404" pitchFamily="49" charset="0"/>
              <a:cs typeface="Oracle Sans" panose="020B0503020204020204" pitchFamily="34" charset="0"/>
            </a:endParaRPr>
          </a:p>
          <a:p>
            <a:r>
              <a:rPr lang="en-US" altLang="en-US" sz="3000" b="1" dirty="0">
                <a:latin typeface="Courier New" panose="02070309020205020404" pitchFamily="49" charset="0"/>
                <a:cs typeface="Oracle Sans" panose="020B0503020204020204" pitchFamily="34" charset="0"/>
              </a:rPr>
              <a:t>ERROR      STATEMENT_OPT        NAME</a:t>
            </a:r>
          </a:p>
          <a:p>
            <a:r>
              <a:rPr lang="en-US" altLang="en-US" sz="3000" b="1" dirty="0">
                <a:latin typeface="Courier New" panose="02070309020205020404" pitchFamily="49" charset="0"/>
                <a:cs typeface="Oracle Sans" panose="020B0503020204020204" pitchFamily="34" charset="0"/>
              </a:rPr>
              <a:t>---------- -------------------- ----------</a:t>
            </a:r>
          </a:p>
          <a:p>
            <a:r>
              <a:rPr lang="en-US" altLang="en-US" sz="3000" b="1" dirty="0">
                <a:latin typeface="Courier New" panose="02070309020205020404" pitchFamily="49" charset="0"/>
                <a:cs typeface="Oracle Sans" panose="020B0503020204020204" pitchFamily="34" charset="0"/>
              </a:rPr>
              <a:t>N          DML                  JOBS</a:t>
            </a:r>
          </a:p>
        </p:txBody>
      </p:sp>
    </p:spTree>
    <p:custDataLst>
      <p:tags r:id="rId1"/>
    </p:custDataLst>
    <p:extLst>
      <p:ext uri="{BB962C8B-B14F-4D97-AF65-F5344CB8AC3E}">
        <p14:creationId xmlns:p14="http://schemas.microsoft.com/office/powerpoint/2010/main" val="1918395451"/>
      </p:ext>
    </p:extLst>
  </p:cSld>
  <p:clrMapOvr>
    <a:masterClrMapping/>
  </p:clrMapOvr>
  <p:transition spd="slow"/>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312D2A"/>
                </a:solidFill>
                <a:latin typeface="Georgia" panose="02040502050405020303" pitchFamily="18" charset="0"/>
              </a:rPr>
              <a:t>Using DBMS_SCHEDULER to Create Jobs </a:t>
            </a:r>
            <a:br>
              <a:rPr lang="en-US" altLang="en-US" dirty="0">
                <a:solidFill>
                  <a:srgbClr val="312D2A"/>
                </a:solidFill>
                <a:latin typeface="Georgia" panose="02040502050405020303" pitchFamily="18" charset="0"/>
              </a:rPr>
            </a:br>
            <a:r>
              <a:rPr lang="en-US" altLang="en-US" dirty="0">
                <a:solidFill>
                  <a:srgbClr val="312D2A"/>
                </a:solidFill>
                <a:latin typeface="Georgia" panose="02040502050405020303" pitchFamily="18" charset="0"/>
              </a:rPr>
              <a:t>on a Logical Standby Database</a:t>
            </a:r>
            <a:r>
              <a:rPr lang="en-US" altLang="en-US" dirty="0"/>
              <a:t/>
            </a:r>
            <a:br>
              <a:rPr lang="en-US" altLang="en-US" dirty="0"/>
            </a:br>
            <a:endParaRPr lang="en-US" dirty="0"/>
          </a:p>
        </p:txBody>
      </p:sp>
      <p:sp>
        <p:nvSpPr>
          <p:cNvPr id="38915" name="Rectangle 3">
            <a:extLst>
              <a:ext uri="{FF2B5EF4-FFF2-40B4-BE49-F238E27FC236}">
                <a16:creationId xmlns:a16="http://schemas.microsoft.com/office/drawing/2014/main" xmlns="" id="{07BA47D1-7D63-4281-89D3-2C628147B5C6}"/>
              </a:ext>
            </a:extLst>
          </p:cNvPr>
          <p:cNvSpPr>
            <a:spLocks noGrp="1" noChangeArrowheads="1"/>
          </p:cNvSpPr>
          <p:nvPr>
            <p:ph idx="1"/>
          </p:nvPr>
        </p:nvSpPr>
        <p:spPr>
          <a:xfrm>
            <a:off x="933451" y="2688032"/>
            <a:ext cx="16421100" cy="495891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Scheduler jobs can be created on a standby database.</a:t>
            </a:r>
          </a:p>
          <a:p>
            <a:pPr lvl="1">
              <a:spcBef>
                <a:spcPts val="1200"/>
              </a:spcBef>
            </a:pPr>
            <a:r>
              <a:rPr lang="en-US" altLang="en-US" dirty="0">
                <a:latin typeface="Oracle Sans" panose="020B0503020204020204" pitchFamily="34" charset="0"/>
                <a:cs typeface="Oracle Sans" panose="020B0503020204020204" pitchFamily="34" charset="0"/>
              </a:rPr>
              <a:t>When a Scheduler job is created, it defaults to the local role.</a:t>
            </a:r>
          </a:p>
          <a:p>
            <a:pPr lvl="1">
              <a:spcBef>
                <a:spcPts val="1200"/>
              </a:spcBef>
            </a:pPr>
            <a:r>
              <a:rPr lang="en-US" altLang="en-US" dirty="0">
                <a:latin typeface="Oracle Sans" panose="020B0503020204020204" pitchFamily="34" charset="0"/>
                <a:cs typeface="Oracle Sans" panose="020B0503020204020204" pitchFamily="34" charset="0"/>
              </a:rPr>
              <a:t>Activate existing jobs by using the </a:t>
            </a:r>
            <a:r>
              <a:rPr lang="en-US" altLang="en-US" dirty="0">
                <a:latin typeface="Courier New" panose="02070309020205020404" pitchFamily="49" charset="0"/>
                <a:cs typeface="Oracle Sans" panose="020B0503020204020204" pitchFamily="34" charset="0"/>
              </a:rPr>
              <a:t>DATABASE_ROLE</a:t>
            </a:r>
            <a:r>
              <a:rPr lang="en-US" altLang="en-US" dirty="0">
                <a:latin typeface="Oracle Sans" panose="020B0503020204020204" pitchFamily="34" charset="0"/>
                <a:cs typeface="Oracle Sans" panose="020B0503020204020204" pitchFamily="34" charset="0"/>
              </a:rPr>
              <a:t> attribute of </a:t>
            </a:r>
            <a:r>
              <a:rPr lang="en-US" altLang="en-US" dirty="0">
                <a:latin typeface="Courier New" panose="02070309020205020404" pitchFamily="49" charset="0"/>
                <a:cs typeface="Oracle Sans" panose="020B0503020204020204" pitchFamily="34" charset="0"/>
              </a:rPr>
              <a:t>DBMS_SCHEDULER.SET_ATTRIBUTE</a:t>
            </a:r>
            <a:r>
              <a:rPr lang="en-US" altLang="en-US" dirty="0">
                <a:latin typeface="Oracle Sans" panose="020B0503020204020204" pitchFamily="34" charset="0"/>
                <a:cs typeface="Oracle Sans" panose="020B0503020204020204" pitchFamily="34" charset="0"/>
              </a:rPr>
              <a:t>, which has the following settings:</a:t>
            </a:r>
            <a:endParaRPr lang="en-US" altLang="en-US" dirty="0">
              <a:latin typeface="Courier New" panose="02070309020205020404" pitchFamily="49" charset="0"/>
              <a:cs typeface="Oracle Sans" panose="020B0503020204020204" pitchFamily="34" charset="0"/>
            </a:endParaRPr>
          </a:p>
          <a:p>
            <a:pPr lvl="2">
              <a:spcBef>
                <a:spcPts val="1200"/>
              </a:spcBef>
            </a:pPr>
            <a:r>
              <a:rPr lang="en-US" altLang="en-US" sz="3200" dirty="0">
                <a:latin typeface="Courier New" panose="02070309020205020404" pitchFamily="49" charset="0"/>
                <a:cs typeface="Oracle Sans" panose="020B0503020204020204" pitchFamily="34" charset="0"/>
              </a:rPr>
              <a:t>PRIMARY</a:t>
            </a:r>
            <a:r>
              <a:rPr lang="en-US" altLang="en-US" sz="3200" dirty="0">
                <a:latin typeface="Oracle Sans" panose="020B0503020204020204" pitchFamily="34" charset="0"/>
                <a:cs typeface="Oracle Sans" panose="020B0503020204020204" pitchFamily="34" charset="0"/>
              </a:rPr>
              <a:t>: The job runs only when the database is in the role of the primary database. </a:t>
            </a:r>
          </a:p>
          <a:p>
            <a:pPr lvl="2">
              <a:spcBef>
                <a:spcPts val="1200"/>
              </a:spcBef>
            </a:pPr>
            <a:r>
              <a:rPr lang="en-US" altLang="en-US" sz="3200" dirty="0">
                <a:latin typeface="Courier New" panose="02070309020205020404" pitchFamily="49" charset="0"/>
                <a:cs typeface="Oracle Sans" panose="020B0503020204020204" pitchFamily="34" charset="0"/>
              </a:rPr>
              <a:t>LOGICAL STANDBY</a:t>
            </a:r>
            <a:r>
              <a:rPr lang="en-US" altLang="en-US" sz="3200" dirty="0">
                <a:latin typeface="Oracle Sans" panose="020B0503020204020204" pitchFamily="34" charset="0"/>
                <a:cs typeface="Oracle Sans" panose="020B0503020204020204" pitchFamily="34" charset="0"/>
              </a:rPr>
              <a:t>: The job runs only when the database is in the role of a logical standby.</a:t>
            </a:r>
          </a:p>
        </p:txBody>
      </p:sp>
    </p:spTree>
    <p:custDataLst>
      <p:tags r:id="rId1"/>
    </p:custDataLst>
    <p:extLst>
      <p:ext uri="{BB962C8B-B14F-4D97-AF65-F5344CB8AC3E}">
        <p14:creationId xmlns:p14="http://schemas.microsoft.com/office/powerpoint/2010/main" val="2905973002"/>
      </p:ext>
    </p:extLst>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a16="http://schemas.microsoft.com/office/drawing/2014/main" xmlns="" id="{1E132374-2C86-4E5B-AD85-F72B78A2F28A}"/>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By default, users are able to create additional indexes and materialized views in a logical standby database.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a16="http://schemas.microsoft.com/office/drawing/2014/main" xmlns="" id="{F9AAF552-6242-4A7F-958C-6D4306B3A42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21149492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035">
            <a:extLst>
              <a:ext uri="{FF2B5EF4-FFF2-40B4-BE49-F238E27FC236}">
                <a16:creationId xmlns:a16="http://schemas.microsoft.com/office/drawing/2014/main" xmlns="" id="{40D6B606-EC15-4661-88A5-7DC50761F3A1}"/>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Scheduler jobs created on the primary database are replicated to the logical standby database, but do not execute by default.</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40962" name="Rectangle 1034">
            <a:extLst>
              <a:ext uri="{FF2B5EF4-FFF2-40B4-BE49-F238E27FC236}">
                <a16:creationId xmlns:a16="http://schemas.microsoft.com/office/drawing/2014/main" xmlns="" id="{74DBC077-C394-4BF5-96F8-CA2F1FB307F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7272251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xmlns="" id="{2F200A9D-B79E-4B16-95C2-19C46CD1DB7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41987" name="Rectangle 5">
            <a:extLst>
              <a:ext uri="{FF2B5EF4-FFF2-40B4-BE49-F238E27FC236}">
                <a16:creationId xmlns:a16="http://schemas.microsoft.com/office/drawing/2014/main" xmlns="" id="{2A344C0B-42D9-4B7D-B37F-3C6724259705}"/>
              </a:ext>
            </a:extLst>
          </p:cNvPr>
          <p:cNvSpPr>
            <a:spLocks noGrp="1" noChangeArrowheads="1"/>
          </p:cNvSpPr>
          <p:nvPr>
            <p:ph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Determine when to create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Create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Manage SQL Apply filtering</a:t>
            </a:r>
          </a:p>
        </p:txBody>
      </p:sp>
    </p:spTree>
    <p:custDataLst>
      <p:tags r:id="rId1"/>
    </p:custDataLst>
    <p:extLst>
      <p:ext uri="{BB962C8B-B14F-4D97-AF65-F5344CB8AC3E}">
        <p14:creationId xmlns:p14="http://schemas.microsoft.com/office/powerpoint/2010/main" val="1139463039"/>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Practice 8: Overview</a:t>
            </a:r>
            <a:endParaRPr lang="en-US" dirty="0"/>
          </a:p>
        </p:txBody>
      </p:sp>
      <p:sp>
        <p:nvSpPr>
          <p:cNvPr id="43011" name="Rectangle 10">
            <a:extLst>
              <a:ext uri="{FF2B5EF4-FFF2-40B4-BE49-F238E27FC236}">
                <a16:creationId xmlns:a16="http://schemas.microsoft.com/office/drawing/2014/main" xmlns="" id="{0EDE5E49-6BF8-42BA-902E-E8BAB00333A3}"/>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smtClean="0"/>
              <a:t>This practice covers the following topics to create a logical standby database:</a:t>
            </a:r>
          </a:p>
          <a:p>
            <a:pPr lvl="1">
              <a:spcBef>
                <a:spcPts val="1200"/>
              </a:spcBef>
            </a:pPr>
            <a:r>
              <a:rPr lang="en-US" altLang="en-US" dirty="0" smtClean="0"/>
              <a:t>Identify Unsupported Objects for Logical Standbys </a:t>
            </a:r>
          </a:p>
          <a:p>
            <a:pPr lvl="1">
              <a:spcBef>
                <a:spcPts val="1200"/>
              </a:spcBef>
            </a:pPr>
            <a:r>
              <a:rPr lang="en-US" altLang="en-US" dirty="0" smtClean="0"/>
              <a:t>Create a Logical Standby (Temporarily a Physical) </a:t>
            </a:r>
          </a:p>
          <a:p>
            <a:pPr lvl="1">
              <a:spcBef>
                <a:spcPts val="1200"/>
              </a:spcBef>
            </a:pPr>
            <a:r>
              <a:rPr lang="en-US" altLang="en-US" dirty="0" smtClean="0"/>
              <a:t>Start Redo Transport and Verify Operation</a:t>
            </a:r>
          </a:p>
          <a:p>
            <a:pPr lvl="1">
              <a:spcBef>
                <a:spcPts val="1200"/>
              </a:spcBef>
            </a:pPr>
            <a:r>
              <a:rPr lang="en-US" altLang="en-US" dirty="0" smtClean="0"/>
              <a:t>Convert Physical Standby to Logical Standby</a:t>
            </a:r>
            <a:endParaRPr lang="en-US" altLang="en-US" dirty="0"/>
          </a:p>
        </p:txBody>
      </p:sp>
    </p:spTree>
    <p:custDataLst>
      <p:tags r:id="rId1"/>
    </p:custDataLst>
    <p:extLst>
      <p:ext uri="{BB962C8B-B14F-4D97-AF65-F5344CB8AC3E}">
        <p14:creationId xmlns:p14="http://schemas.microsoft.com/office/powerpoint/2010/main" val="422520105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35">
            <a:extLst>
              <a:ext uri="{FF2B5EF4-FFF2-40B4-BE49-F238E27FC236}">
                <a16:creationId xmlns="" xmlns:a16="http://schemas.microsoft.com/office/drawing/2014/main" id="{4E3EDA42-64F4-46B2-8C95-C1F3A9BEFF21}"/>
              </a:ext>
            </a:extLst>
          </p:cNvPr>
          <p:cNvSpPr>
            <a:spLocks noGrp="1" noChangeArrowheads="1"/>
          </p:cNvSpPr>
          <p:nvPr>
            <p:ph idx="1"/>
          </p:nvPr>
        </p:nvSpPr>
        <p:spPr>
          <a:xfrm>
            <a:off x="932689" y="2267712"/>
            <a:ext cx="16422624" cy="390940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What is the maximum number of standby databases supported by the Data Guard Broker?</a:t>
            </a:r>
          </a:p>
          <a:p>
            <a:pPr lvl="1">
              <a:spcBef>
                <a:spcPts val="1200"/>
              </a:spcBef>
            </a:pPr>
            <a:r>
              <a:rPr lang="en-US" altLang="en-US" dirty="0">
                <a:latin typeface="Oracle Sans" panose="020B0503020204020204" pitchFamily="34" charset="0"/>
                <a:cs typeface="Oracle Sans" panose="020B0503020204020204" pitchFamily="34" charset="0"/>
              </a:rPr>
              <a:t>10</a:t>
            </a:r>
          </a:p>
          <a:p>
            <a:pPr lvl="1">
              <a:spcBef>
                <a:spcPts val="1200"/>
              </a:spcBef>
            </a:pPr>
            <a:r>
              <a:rPr lang="en-US" altLang="en-US" dirty="0">
                <a:latin typeface="Oracle Sans" panose="020B0503020204020204" pitchFamily="34" charset="0"/>
                <a:cs typeface="Oracle Sans" panose="020B0503020204020204" pitchFamily="34" charset="0"/>
              </a:rPr>
              <a:t>20</a:t>
            </a:r>
          </a:p>
          <a:p>
            <a:pPr lvl="1">
              <a:spcBef>
                <a:spcPts val="1200"/>
              </a:spcBef>
            </a:pPr>
            <a:r>
              <a:rPr lang="en-US" altLang="en-US" dirty="0">
                <a:latin typeface="Oracle Sans" panose="020B0503020204020204" pitchFamily="34" charset="0"/>
                <a:cs typeface="Oracle Sans" panose="020B0503020204020204" pitchFamily="34" charset="0"/>
              </a:rPr>
              <a:t>30</a:t>
            </a:r>
          </a:p>
          <a:p>
            <a:pPr lvl="1">
              <a:spcBef>
                <a:spcPts val="1200"/>
              </a:spcBef>
            </a:pPr>
            <a:r>
              <a:rPr lang="en-US" altLang="en-US" dirty="0">
                <a:latin typeface="Oracle Sans" panose="020B0503020204020204" pitchFamily="34" charset="0"/>
                <a:cs typeface="Oracle Sans" panose="020B0503020204020204" pitchFamily="34" charset="0"/>
              </a:rPr>
              <a:t>40</a:t>
            </a:r>
          </a:p>
        </p:txBody>
      </p:sp>
      <p:sp>
        <p:nvSpPr>
          <p:cNvPr id="24578" name="Rectangle 1034">
            <a:extLst>
              <a:ext uri="{FF2B5EF4-FFF2-40B4-BE49-F238E27FC236}">
                <a16:creationId xmlns="" xmlns:a16="http://schemas.microsoft.com/office/drawing/2014/main" id="{FC03FE88-B44C-4B12-85D7-1F66E42037A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Quiz</a:t>
            </a:r>
          </a:p>
        </p:txBody>
      </p:sp>
    </p:spTree>
    <p:custDataLst>
      <p:tags r:id="rId1"/>
    </p:custDataLst>
    <p:extLst>
      <p:ext uri="{BB962C8B-B14F-4D97-AF65-F5344CB8AC3E}">
        <p14:creationId xmlns:p14="http://schemas.microsoft.com/office/powerpoint/2010/main" val="33707270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473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0CD4F73A-26B1-4FFF-9465-1174D936C8E8}"/>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Oracle Data Guard Broker: Overview</a:t>
            </a:r>
          </a:p>
        </p:txBody>
      </p:sp>
      <p:sp>
        <p:nvSpPr>
          <p:cNvPr id="3" name="Subtitle 2">
            <a:extLst>
              <a:ext uri="{FF2B5EF4-FFF2-40B4-BE49-F238E27FC236}">
                <a16:creationId xmlns:a16="http://schemas.microsoft.com/office/drawing/2014/main" xmlns="" id="{7A4785EF-FC64-41D3-8951-72DE59101454}"/>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a16="http://schemas.microsoft.com/office/drawing/2014/main" xmlns="" id="{B215DAA3-4BDF-4DB1-81A4-38C9B212EEFE}"/>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a16="http://schemas.microsoft.com/office/drawing/2014/main" xmlns="" id="{6B382186-2C8B-4D02-878A-E0152520AC7F}"/>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2433846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xmlns="" id="{D34CC41E-E797-47AD-A1A5-A53552DE35F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7">
            <a:extLst>
              <a:ext uri="{FF2B5EF4-FFF2-40B4-BE49-F238E27FC236}">
                <a16:creationId xmlns:a16="http://schemas.microsoft.com/office/drawing/2014/main" xmlns="" id="{FB78A156-6240-4C36-8F39-36F015AEA661}"/>
              </a:ext>
            </a:extLst>
          </p:cNvPr>
          <p:cNvSpPr>
            <a:spLocks noGrp="1" noChangeArrowheads="1"/>
          </p:cNvSpPr>
          <p:nvPr>
            <p:ph idx="1"/>
          </p:nvPr>
        </p:nvSpPr>
        <p:spPr>
          <a:xfrm>
            <a:off x="933451" y="2272710"/>
            <a:ext cx="16421100" cy="47419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 describe:</a:t>
            </a:r>
          </a:p>
          <a:p>
            <a:pPr lvl="1">
              <a:spcBef>
                <a:spcPts val="1200"/>
              </a:spcBef>
            </a:pPr>
            <a:r>
              <a:rPr lang="en-US" altLang="en-US" dirty="0">
                <a:latin typeface="Oracle Sans" panose="020B0503020204020204" pitchFamily="34" charset="0"/>
                <a:cs typeface="Oracle Sans" panose="020B0503020204020204" pitchFamily="34" charset="0"/>
              </a:rPr>
              <a:t>The Data Guard broker architecture</a:t>
            </a:r>
          </a:p>
          <a:p>
            <a:pPr lvl="1">
              <a:spcBef>
                <a:spcPts val="1200"/>
              </a:spcBef>
            </a:pPr>
            <a:r>
              <a:rPr lang="en-US" altLang="en-US" dirty="0">
                <a:latin typeface="Oracle Sans" panose="020B0503020204020204" pitchFamily="34" charset="0"/>
                <a:cs typeface="Oracle Sans" panose="020B0503020204020204" pitchFamily="34" charset="0"/>
              </a:rPr>
              <a:t>Data Guard broker components</a:t>
            </a:r>
          </a:p>
          <a:p>
            <a:pPr lvl="1">
              <a:spcBef>
                <a:spcPts val="1200"/>
              </a:spcBef>
            </a:pPr>
            <a:r>
              <a:rPr lang="en-US" altLang="en-US" dirty="0">
                <a:latin typeface="Oracle Sans" panose="020B0503020204020204" pitchFamily="34" charset="0"/>
                <a:cs typeface="Oracle Sans" panose="020B0503020204020204" pitchFamily="34" charset="0"/>
              </a:rPr>
              <a:t>Benefits of the Data Guard broker</a:t>
            </a:r>
          </a:p>
          <a:p>
            <a:pPr lvl="1">
              <a:spcBef>
                <a:spcPts val="1200"/>
              </a:spcBef>
            </a:pPr>
            <a:r>
              <a:rPr lang="en-US" altLang="en-US" dirty="0">
                <a:latin typeface="Oracle Sans" panose="020B0503020204020204" pitchFamily="34" charset="0"/>
                <a:cs typeface="Oracle Sans" panose="020B0503020204020204" pitchFamily="34" charset="0"/>
              </a:rPr>
              <a:t>Data Guard broker configurations</a:t>
            </a:r>
          </a:p>
          <a:p>
            <a:pPr lvl="1">
              <a:spcBef>
                <a:spcPts val="1200"/>
              </a:spcBef>
            </a:pPr>
            <a:r>
              <a:rPr lang="en-US" altLang="en-US" dirty="0">
                <a:latin typeface="Oracle Sans" panose="020B0503020204020204" pitchFamily="34" charset="0"/>
                <a:cs typeface="Oracle Sans" panose="020B0503020204020204" pitchFamily="34" charset="0"/>
              </a:rPr>
              <a:t>How to use Enterprise Manager to manage your Data Guard configuration</a:t>
            </a:r>
          </a:p>
          <a:p>
            <a:pPr lvl="1">
              <a:spcBef>
                <a:spcPts val="1200"/>
              </a:spcBef>
            </a:pPr>
            <a:r>
              <a:rPr lang="en-US" altLang="en-US" dirty="0">
                <a:latin typeface="Oracle Sans" panose="020B0503020204020204" pitchFamily="34" charset="0"/>
                <a:cs typeface="Oracle Sans" panose="020B0503020204020204" pitchFamily="34" charset="0"/>
              </a:rPr>
              <a:t>How to invoke DGMGRL to manage your Data Guard configuration</a:t>
            </a:r>
          </a:p>
        </p:txBody>
      </p:sp>
    </p:spTree>
    <p:custDataLst>
      <p:tags r:id="rId1"/>
    </p:custDataLst>
    <p:extLst>
      <p:ext uri="{BB962C8B-B14F-4D97-AF65-F5344CB8AC3E}">
        <p14:creationId xmlns:p14="http://schemas.microsoft.com/office/powerpoint/2010/main" val="49809633"/>
      </p:ext>
    </p:extLst>
  </p:cSld>
  <p:clrMapOvr>
    <a:masterClrMapping/>
  </p:clrMapOvr>
  <p:transition spd="slow"/>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990F5AF3-57F8-46CE-81B2-7D86995C569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Oracle Data Guard Broker: Features</a:t>
            </a:r>
          </a:p>
        </p:txBody>
      </p:sp>
      <p:sp>
        <p:nvSpPr>
          <p:cNvPr id="5123" name="Rectangle 5">
            <a:extLst>
              <a:ext uri="{FF2B5EF4-FFF2-40B4-BE49-F238E27FC236}">
                <a16:creationId xmlns:a16="http://schemas.microsoft.com/office/drawing/2014/main" xmlns="" id="{7D2600CA-A928-488F-8A0B-D3B9A08495C0}"/>
              </a:ext>
            </a:extLst>
          </p:cNvPr>
          <p:cNvSpPr>
            <a:spLocks noGrp="1" noChangeArrowheads="1"/>
          </p:cNvSpPr>
          <p:nvPr>
            <p:ph idx="1"/>
          </p:nvPr>
        </p:nvSpPr>
        <p:spPr>
          <a:xfrm>
            <a:off x="933451" y="2272710"/>
            <a:ext cx="16421100" cy="43520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Oracle Data Guard broker is a distributed management framework.</a:t>
            </a:r>
          </a:p>
          <a:p>
            <a:pPr lvl="1">
              <a:spcBef>
                <a:spcPts val="1200"/>
              </a:spcBef>
            </a:pPr>
            <a:r>
              <a:rPr lang="en-US" altLang="en-US" dirty="0">
                <a:latin typeface="Oracle Sans" panose="020B0503020204020204" pitchFamily="34" charset="0"/>
                <a:cs typeface="Oracle Sans" panose="020B0503020204020204" pitchFamily="34" charset="0"/>
              </a:rPr>
              <a:t>The broker automates and centralizes the creation, maintenance, and monitoring of Data Guard configurations.</a:t>
            </a:r>
          </a:p>
          <a:p>
            <a:pPr lvl="1">
              <a:spcBef>
                <a:spcPts val="1200"/>
              </a:spcBef>
            </a:pPr>
            <a:r>
              <a:rPr lang="en-US" altLang="en-US" dirty="0">
                <a:latin typeface="Oracle Sans" panose="020B0503020204020204" pitchFamily="34" charset="0"/>
                <a:cs typeface="Oracle Sans" panose="020B0503020204020204" pitchFamily="34" charset="0"/>
              </a:rPr>
              <a:t>With the broker, you can perform all management operations locally or remotely with easy-to-use interfaces: </a:t>
            </a:r>
          </a:p>
          <a:p>
            <a:pPr lvl="2">
              <a:spcBef>
                <a:spcPts val="1200"/>
              </a:spcBef>
            </a:pPr>
            <a:r>
              <a:rPr lang="en-US" altLang="en-US" dirty="0">
                <a:latin typeface="Oracle Sans" panose="020B0503020204020204" pitchFamily="34" charset="0"/>
                <a:cs typeface="Oracle Sans" panose="020B0503020204020204" pitchFamily="34" charset="0"/>
              </a:rPr>
              <a:t>Oracle Enterprise Manager Cloud Control</a:t>
            </a:r>
          </a:p>
          <a:p>
            <a:pPr lvl="2">
              <a:spcBef>
                <a:spcPts val="1200"/>
              </a:spcBef>
            </a:pPr>
            <a:r>
              <a:rPr lang="en-US" altLang="en-US" dirty="0">
                <a:latin typeface="Oracle Sans" panose="020B0503020204020204" pitchFamily="34" charset="0"/>
                <a:cs typeface="Oracle Sans" panose="020B0503020204020204" pitchFamily="34" charset="0"/>
              </a:rPr>
              <a:t>DGMGRL (a command-line interface)</a:t>
            </a:r>
          </a:p>
        </p:txBody>
      </p:sp>
    </p:spTree>
    <p:custDataLst>
      <p:tags r:id="rId1"/>
    </p:custDataLst>
    <p:extLst>
      <p:ext uri="{BB962C8B-B14F-4D97-AF65-F5344CB8AC3E}">
        <p14:creationId xmlns:p14="http://schemas.microsoft.com/office/powerpoint/2010/main" val="426341614"/>
      </p:ext>
    </p:extLst>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44B5C557-5399-4C4C-9D17-E128AA5CCB5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Components</a:t>
            </a:r>
          </a:p>
        </p:txBody>
      </p:sp>
      <p:sp>
        <p:nvSpPr>
          <p:cNvPr id="6147" name="Rectangle 7">
            <a:extLst>
              <a:ext uri="{FF2B5EF4-FFF2-40B4-BE49-F238E27FC236}">
                <a16:creationId xmlns:a16="http://schemas.microsoft.com/office/drawing/2014/main" xmlns="" id="{0823296C-C92A-4209-8254-26432A424F48}"/>
              </a:ext>
            </a:extLst>
          </p:cNvPr>
          <p:cNvSpPr>
            <a:spLocks noGrp="1" noChangeArrowheads="1"/>
          </p:cNvSpPr>
          <p:nvPr>
            <p:ph type="body" idx="1"/>
          </p:nvPr>
        </p:nvSpPr>
        <p:spPr>
          <a:xfrm>
            <a:off x="933451" y="2272710"/>
            <a:ext cx="16421100" cy="389657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Client-side:</a:t>
            </a:r>
          </a:p>
          <a:p>
            <a:pPr lvl="2">
              <a:spcBef>
                <a:spcPts val="1200"/>
              </a:spcBef>
            </a:pPr>
            <a:r>
              <a:rPr lang="en-US" altLang="en-US" dirty="0">
                <a:latin typeface="Oracle Sans" panose="020B0503020204020204" pitchFamily="34" charset="0"/>
                <a:cs typeface="Oracle Sans" panose="020B0503020204020204" pitchFamily="34" charset="0"/>
              </a:rPr>
              <a:t>Oracle Enterprise Manager Cloud Control</a:t>
            </a:r>
          </a:p>
          <a:p>
            <a:pPr lvl="2">
              <a:spcBef>
                <a:spcPts val="1200"/>
              </a:spcBef>
            </a:pPr>
            <a:r>
              <a:rPr lang="en-US" altLang="en-US" dirty="0">
                <a:latin typeface="Oracle Sans" panose="020B0503020204020204" pitchFamily="34" charset="0"/>
                <a:cs typeface="Oracle Sans" panose="020B0503020204020204" pitchFamily="34" charset="0"/>
              </a:rPr>
              <a:t>DGMGRL (command-line interface)</a:t>
            </a:r>
          </a:p>
          <a:p>
            <a:pPr lvl="1">
              <a:spcBef>
                <a:spcPts val="1200"/>
              </a:spcBef>
            </a:pPr>
            <a:r>
              <a:rPr lang="en-US" altLang="en-US" dirty="0">
                <a:latin typeface="Oracle Sans" panose="020B0503020204020204" pitchFamily="34" charset="0"/>
                <a:cs typeface="Oracle Sans" panose="020B0503020204020204" pitchFamily="34" charset="0"/>
              </a:rPr>
              <a:t>Server-side: Data Guard monitor</a:t>
            </a:r>
          </a:p>
          <a:p>
            <a:pPr lvl="2">
              <a:spcBef>
                <a:spcPts val="1200"/>
              </a:spcBef>
            </a:pPr>
            <a:r>
              <a:rPr lang="en-US" altLang="en-US" dirty="0">
                <a:latin typeface="Courier New" panose="02070309020205020404" pitchFamily="49" charset="0"/>
                <a:cs typeface="Oracle Sans" panose="020B0503020204020204" pitchFamily="34" charset="0"/>
              </a:rPr>
              <a:t>DMON</a:t>
            </a:r>
            <a:r>
              <a:rPr lang="en-US" altLang="en-US" dirty="0">
                <a:latin typeface="Oracle Sans" panose="020B0503020204020204" pitchFamily="34" charset="0"/>
                <a:cs typeface="Oracle Sans" panose="020B0503020204020204" pitchFamily="34" charset="0"/>
              </a:rPr>
              <a:t> process</a:t>
            </a:r>
          </a:p>
          <a:p>
            <a:pPr lvl="2">
              <a:spcBef>
                <a:spcPts val="1200"/>
              </a:spcBef>
            </a:pPr>
            <a:r>
              <a:rPr lang="en-US" altLang="en-US" dirty="0">
                <a:latin typeface="Oracle Sans" panose="020B0503020204020204" pitchFamily="34" charset="0"/>
                <a:cs typeface="Oracle Sans" panose="020B0503020204020204" pitchFamily="34" charset="0"/>
              </a:rPr>
              <a:t>Configuration files</a:t>
            </a:r>
          </a:p>
        </p:txBody>
      </p:sp>
      <p:pic>
        <p:nvPicPr>
          <p:cNvPr id="6148" name="Picture 4" descr="iasicon18">
            <a:extLst>
              <a:ext uri="{FF2B5EF4-FFF2-40B4-BE49-F238E27FC236}">
                <a16:creationId xmlns:a16="http://schemas.microsoft.com/office/drawing/2014/main" xmlns="" id="{793DB08C-0EB7-447F-88FB-7B6DC4E9D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906000" y="5676900"/>
            <a:ext cx="1854993" cy="27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iasicon05">
            <a:extLst>
              <a:ext uri="{FF2B5EF4-FFF2-40B4-BE49-F238E27FC236}">
                <a16:creationId xmlns:a16="http://schemas.microsoft.com/office/drawing/2014/main" xmlns="" id="{5AA4A31A-0301-47A7-BA76-4AF32BB5C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57901" y="5781117"/>
            <a:ext cx="2253562" cy="25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32632684"/>
      </p:ext>
    </p:extLst>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C7491B6D-9284-4AAD-9AA6-E3A3575F87C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Configurations</a:t>
            </a:r>
          </a:p>
        </p:txBody>
      </p:sp>
      <p:sp>
        <p:nvSpPr>
          <p:cNvPr id="7171" name="Rectangle 3">
            <a:extLst>
              <a:ext uri="{FF2B5EF4-FFF2-40B4-BE49-F238E27FC236}">
                <a16:creationId xmlns:a16="http://schemas.microsoft.com/office/drawing/2014/main" xmlns="" id="{C0D6F47D-299A-4B8A-A9B2-81D9B1DBDCE5}"/>
              </a:ext>
            </a:extLst>
          </p:cNvPr>
          <p:cNvSpPr>
            <a:spLocks noGrp="1" noChangeArrowheads="1"/>
          </p:cNvSpPr>
          <p:nvPr>
            <p:ph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The most common configuration is a primary database at one location and a standby database at another location.</a:t>
            </a:r>
          </a:p>
        </p:txBody>
      </p:sp>
      <p:sp>
        <p:nvSpPr>
          <p:cNvPr id="7172" name="Rectangle 4">
            <a:extLst>
              <a:ext uri="{FF2B5EF4-FFF2-40B4-BE49-F238E27FC236}">
                <a16:creationId xmlns:a16="http://schemas.microsoft.com/office/drawing/2014/main" xmlns="" id="{9FFF1AAA-A242-42E1-94BC-67C581EADDC0}"/>
              </a:ext>
            </a:extLst>
          </p:cNvPr>
          <p:cNvSpPr>
            <a:spLocks noChangeArrowheads="1"/>
          </p:cNvSpPr>
          <p:nvPr/>
        </p:nvSpPr>
        <p:spPr bwMode="blackWhite">
          <a:xfrm>
            <a:off x="3200400" y="4457700"/>
            <a:ext cx="2457450" cy="3429000"/>
          </a:xfrm>
          <a:prstGeom prst="rect">
            <a:avLst/>
          </a:prstGeom>
          <a:solidFill>
            <a:srgbClr val="FFFF00"/>
          </a:solidFill>
          <a:ln w="28575">
            <a:solidFill>
              <a:schemeClr val="tx1"/>
            </a:solidFill>
            <a:miter lim="800000"/>
            <a:headEnd/>
            <a:tailEnd/>
          </a:ln>
        </p:spPr>
        <p:txBody>
          <a:bodyPr lIns="19050" tIns="0" rIns="19050" bIns="0" anchorCtr="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Boston</a:t>
            </a: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r>
              <a:rPr lang="en-US" altLang="en-US" sz="2000" b="1" dirty="0">
                <a:latin typeface="Oracle Sans" panose="020B0503020204020204" pitchFamily="34" charset="0"/>
                <a:cs typeface="Oracle Sans" panose="020B0503020204020204" pitchFamily="34" charset="0"/>
              </a:rPr>
              <a:t>Primary</a:t>
            </a:r>
          </a:p>
          <a:p>
            <a:pPr algn="ctr" eaLnBrk="1" hangingPunct="1"/>
            <a:r>
              <a:rPr lang="en-US" altLang="en-US" sz="2000" b="1" dirty="0">
                <a:latin typeface="Oracle Sans" panose="020B0503020204020204" pitchFamily="34" charset="0"/>
                <a:cs typeface="Oracle Sans" panose="020B0503020204020204" pitchFamily="34" charset="0"/>
              </a:rPr>
              <a:t>Site</a:t>
            </a:r>
          </a:p>
        </p:txBody>
      </p:sp>
      <p:sp>
        <p:nvSpPr>
          <p:cNvPr id="7173" name="Rectangle 6">
            <a:extLst>
              <a:ext uri="{FF2B5EF4-FFF2-40B4-BE49-F238E27FC236}">
                <a16:creationId xmlns:a16="http://schemas.microsoft.com/office/drawing/2014/main" xmlns="" id="{D002F7B3-555B-4232-BE88-A3D3ABB7286A}"/>
              </a:ext>
            </a:extLst>
          </p:cNvPr>
          <p:cNvSpPr>
            <a:spLocks noChangeArrowheads="1"/>
          </p:cNvSpPr>
          <p:nvPr/>
        </p:nvSpPr>
        <p:spPr bwMode="blackWhite">
          <a:xfrm>
            <a:off x="12573000" y="4457700"/>
            <a:ext cx="2457450" cy="3429000"/>
          </a:xfrm>
          <a:prstGeom prst="rect">
            <a:avLst/>
          </a:prstGeom>
          <a:solidFill>
            <a:schemeClr val="folHlink"/>
          </a:solidFill>
          <a:ln w="28575">
            <a:solidFill>
              <a:schemeClr val="tx1"/>
            </a:solidFill>
            <a:miter lim="800000"/>
            <a:headEnd/>
            <a:tailEnd/>
          </a:ln>
        </p:spPr>
        <p:txBody>
          <a:bodyPr lIns="19050" tIns="0" rIns="19050" bIns="0" anchorCtr="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London</a:t>
            </a: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r>
              <a:rPr lang="en-US" altLang="en-US" sz="2000" b="1" dirty="0">
                <a:latin typeface="Oracle Sans" panose="020B0503020204020204" pitchFamily="34" charset="0"/>
                <a:cs typeface="Oracle Sans" panose="020B0503020204020204" pitchFamily="34" charset="0"/>
              </a:rPr>
              <a:t>Standby</a:t>
            </a:r>
          </a:p>
          <a:p>
            <a:pPr algn="ctr" eaLnBrk="1" hangingPunct="1"/>
            <a:r>
              <a:rPr lang="en-US" altLang="en-US" sz="2000" b="1" dirty="0">
                <a:latin typeface="Oracle Sans" panose="020B0503020204020204" pitchFamily="34" charset="0"/>
                <a:cs typeface="Oracle Sans" panose="020B0503020204020204" pitchFamily="34" charset="0"/>
              </a:rPr>
              <a:t>Site</a:t>
            </a:r>
          </a:p>
        </p:txBody>
      </p:sp>
      <p:sp>
        <p:nvSpPr>
          <p:cNvPr id="7174" name="Text Box 8">
            <a:extLst>
              <a:ext uri="{FF2B5EF4-FFF2-40B4-BE49-F238E27FC236}">
                <a16:creationId xmlns:a16="http://schemas.microsoft.com/office/drawing/2014/main" xmlns="" id="{1A6BB530-4617-4D38-9C78-B3A7626D0CD6}"/>
              </a:ext>
            </a:extLst>
          </p:cNvPr>
          <p:cNvSpPr txBox="1">
            <a:spLocks noChangeArrowheads="1"/>
          </p:cNvSpPr>
          <p:nvPr/>
        </p:nvSpPr>
        <p:spPr bwMode="auto">
          <a:xfrm>
            <a:off x="9534525" y="4114801"/>
            <a:ext cx="2057400"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Oracle Net</a:t>
            </a: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r>
              <a:rPr lang="en-US" altLang="en-US" sz="2000" b="1" dirty="0">
                <a:latin typeface="Oracle Sans" panose="020B0503020204020204" pitchFamily="34" charset="0"/>
                <a:cs typeface="Oracle Sans" panose="020B0503020204020204" pitchFamily="34" charset="0"/>
              </a:rPr>
              <a:t>ASYNC</a:t>
            </a:r>
          </a:p>
        </p:txBody>
      </p:sp>
      <p:sp>
        <p:nvSpPr>
          <p:cNvPr id="7175" name="Freeform 9">
            <a:extLst>
              <a:ext uri="{FF2B5EF4-FFF2-40B4-BE49-F238E27FC236}">
                <a16:creationId xmlns:a16="http://schemas.microsoft.com/office/drawing/2014/main" xmlns="" id="{25C4BD21-4596-4C27-BB96-467C65E5E0B4}"/>
              </a:ext>
            </a:extLst>
          </p:cNvPr>
          <p:cNvSpPr>
            <a:spLocks/>
          </p:cNvSpPr>
          <p:nvPr/>
        </p:nvSpPr>
        <p:spPr bwMode="auto">
          <a:xfrm>
            <a:off x="8848725" y="4572000"/>
            <a:ext cx="3267075" cy="346249"/>
          </a:xfrm>
          <a:custGeom>
            <a:avLst/>
            <a:gdLst>
              <a:gd name="T0" fmla="*/ 0 w 564"/>
              <a:gd name="T1" fmla="*/ 2147483647 h 138"/>
              <a:gd name="T2" fmla="*/ 2147483647 w 564"/>
              <a:gd name="T3" fmla="*/ 2147483647 h 138"/>
              <a:gd name="T4" fmla="*/ 2147483647 w 564"/>
              <a:gd name="T5" fmla="*/ 0 h 138"/>
              <a:gd name="T6" fmla="*/ 2147483647 w 564"/>
              <a:gd name="T7" fmla="*/ 2147483647 h 138"/>
              <a:gd name="T8" fmla="*/ 2147483647 w 564"/>
              <a:gd name="T9" fmla="*/ 2147483647 h 138"/>
              <a:gd name="T10" fmla="*/ 2147483647 w 564"/>
              <a:gd name="T11" fmla="*/ 2147483647 h 138"/>
              <a:gd name="T12" fmla="*/ 0 60000 65536"/>
              <a:gd name="T13" fmla="*/ 0 60000 65536"/>
              <a:gd name="T14" fmla="*/ 0 60000 65536"/>
              <a:gd name="T15" fmla="*/ 0 60000 65536"/>
              <a:gd name="T16" fmla="*/ 0 60000 65536"/>
              <a:gd name="T17" fmla="*/ 0 60000 65536"/>
              <a:gd name="T18" fmla="*/ 0 w 564"/>
              <a:gd name="T19" fmla="*/ 0 h 138"/>
              <a:gd name="T20" fmla="*/ 564 w 564"/>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564" h="138">
                <a:moveTo>
                  <a:pt x="0" y="90"/>
                </a:moveTo>
                <a:lnTo>
                  <a:pt x="184" y="90"/>
                </a:lnTo>
                <a:lnTo>
                  <a:pt x="270" y="0"/>
                </a:lnTo>
                <a:lnTo>
                  <a:pt x="341" y="138"/>
                </a:lnTo>
                <a:lnTo>
                  <a:pt x="395" y="77"/>
                </a:lnTo>
                <a:lnTo>
                  <a:pt x="564" y="77"/>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pic>
        <p:nvPicPr>
          <p:cNvPr id="7176" name="Picture 10" descr="Database: Database with Segments">
            <a:extLst>
              <a:ext uri="{FF2B5EF4-FFF2-40B4-BE49-F238E27FC236}">
                <a16:creationId xmlns:a16="http://schemas.microsoft.com/office/drawing/2014/main" xmlns="" id="{7774134C-29A4-4D63-9209-871602830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163550" y="5176838"/>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11" descr="Database: Database with Segments">
            <a:extLst>
              <a:ext uri="{FF2B5EF4-FFF2-40B4-BE49-F238E27FC236}">
                <a16:creationId xmlns:a16="http://schemas.microsoft.com/office/drawing/2014/main" xmlns="" id="{FD4E9CEA-DA93-41FD-BC7B-7AB4675F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90950" y="5261269"/>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Rectangle 4">
            <a:extLst>
              <a:ext uri="{FF2B5EF4-FFF2-40B4-BE49-F238E27FC236}">
                <a16:creationId xmlns:a16="http://schemas.microsoft.com/office/drawing/2014/main" xmlns="" id="{7AD3D4FD-FC18-454B-A529-C98D24DAB11D}"/>
              </a:ext>
            </a:extLst>
          </p:cNvPr>
          <p:cNvSpPr>
            <a:spLocks noChangeArrowheads="1"/>
          </p:cNvSpPr>
          <p:nvPr/>
        </p:nvSpPr>
        <p:spPr bwMode="blackWhite">
          <a:xfrm>
            <a:off x="6057900" y="4457700"/>
            <a:ext cx="2457450" cy="1028700"/>
          </a:xfrm>
          <a:prstGeom prst="rect">
            <a:avLst/>
          </a:prstGeom>
          <a:solidFill>
            <a:srgbClr val="FFFF00"/>
          </a:solidFill>
          <a:ln w="28575">
            <a:solidFill>
              <a:schemeClr val="tx1"/>
            </a:solidFill>
            <a:miter lim="800000"/>
            <a:headEnd/>
            <a:tailEnd/>
          </a:ln>
        </p:spPr>
        <p:txBody>
          <a:bodyPr lIns="19050" tIns="0" rIns="19050" bIns="0" anchorCtr="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Boston</a:t>
            </a:r>
          </a:p>
          <a:p>
            <a:pPr algn="ctr" eaLnBrk="1" hangingPunct="1"/>
            <a:r>
              <a:rPr lang="en-US" altLang="en-US" sz="2000" b="1" dirty="0">
                <a:latin typeface="Oracle Sans" panose="020B0503020204020204" pitchFamily="34" charset="0"/>
                <a:cs typeface="Oracle Sans" panose="020B0503020204020204" pitchFamily="34" charset="0"/>
              </a:rPr>
              <a:t>Far Sync</a:t>
            </a:r>
          </a:p>
        </p:txBody>
      </p:sp>
      <p:sp>
        <p:nvSpPr>
          <p:cNvPr id="7179" name="Rectangle 6">
            <a:extLst>
              <a:ext uri="{FF2B5EF4-FFF2-40B4-BE49-F238E27FC236}">
                <a16:creationId xmlns:a16="http://schemas.microsoft.com/office/drawing/2014/main" xmlns="" id="{EF915C74-7BB3-4885-A6A7-AB1150857A91}"/>
              </a:ext>
            </a:extLst>
          </p:cNvPr>
          <p:cNvSpPr>
            <a:spLocks noChangeArrowheads="1"/>
          </p:cNvSpPr>
          <p:nvPr/>
        </p:nvSpPr>
        <p:spPr bwMode="blackWhite">
          <a:xfrm>
            <a:off x="9715500" y="6858000"/>
            <a:ext cx="2457450" cy="1028700"/>
          </a:xfrm>
          <a:prstGeom prst="rect">
            <a:avLst/>
          </a:prstGeom>
          <a:solidFill>
            <a:schemeClr val="folHlink"/>
          </a:solidFill>
          <a:ln w="28575">
            <a:solidFill>
              <a:schemeClr val="tx1"/>
            </a:solidFill>
            <a:miter lim="800000"/>
            <a:headEnd/>
            <a:tailEnd/>
          </a:ln>
        </p:spPr>
        <p:txBody>
          <a:bodyPr lIns="19050" tIns="0" rIns="19050" bIns="0" anchorCtr="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London</a:t>
            </a:r>
          </a:p>
          <a:p>
            <a:pPr algn="ctr" eaLnBrk="1" hangingPunct="1"/>
            <a:r>
              <a:rPr lang="en-US" altLang="en-US" sz="2000" b="1" dirty="0">
                <a:latin typeface="Oracle Sans" panose="020B0503020204020204" pitchFamily="34" charset="0"/>
                <a:cs typeface="Oracle Sans" panose="020B0503020204020204" pitchFamily="34" charset="0"/>
              </a:rPr>
              <a:t>Far Sync</a:t>
            </a:r>
          </a:p>
        </p:txBody>
      </p:sp>
      <p:sp>
        <p:nvSpPr>
          <p:cNvPr id="7180" name="Text Box 8">
            <a:extLst>
              <a:ext uri="{FF2B5EF4-FFF2-40B4-BE49-F238E27FC236}">
                <a16:creationId xmlns:a16="http://schemas.microsoft.com/office/drawing/2014/main" xmlns="" id="{F41FA251-C78D-450F-B78C-BEAE67389680}"/>
              </a:ext>
            </a:extLst>
          </p:cNvPr>
          <p:cNvSpPr txBox="1">
            <a:spLocks noChangeArrowheads="1"/>
          </p:cNvSpPr>
          <p:nvPr/>
        </p:nvSpPr>
        <p:spPr bwMode="auto">
          <a:xfrm>
            <a:off x="6743700" y="6629401"/>
            <a:ext cx="2057400"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Oracle Net</a:t>
            </a: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endParaRPr lang="en-US" altLang="en-US" sz="2000" b="1" dirty="0">
              <a:latin typeface="Oracle Sans" panose="020B0503020204020204" pitchFamily="34" charset="0"/>
              <a:cs typeface="Oracle Sans" panose="020B0503020204020204" pitchFamily="34" charset="0"/>
            </a:endParaRPr>
          </a:p>
          <a:p>
            <a:pPr algn="ctr" eaLnBrk="1" hangingPunct="1"/>
            <a:r>
              <a:rPr lang="en-US" altLang="en-US" sz="2000" b="1" dirty="0">
                <a:latin typeface="Oracle Sans" panose="020B0503020204020204" pitchFamily="34" charset="0"/>
                <a:cs typeface="Oracle Sans" panose="020B0503020204020204" pitchFamily="34" charset="0"/>
              </a:rPr>
              <a:t>ASYNC</a:t>
            </a:r>
          </a:p>
        </p:txBody>
      </p:sp>
      <p:sp>
        <p:nvSpPr>
          <p:cNvPr id="7181" name="Freeform 9">
            <a:extLst>
              <a:ext uri="{FF2B5EF4-FFF2-40B4-BE49-F238E27FC236}">
                <a16:creationId xmlns:a16="http://schemas.microsoft.com/office/drawing/2014/main" xmlns="" id="{838C98B0-F4FD-46AE-9051-BD9156F6EFE2}"/>
              </a:ext>
            </a:extLst>
          </p:cNvPr>
          <p:cNvSpPr>
            <a:spLocks/>
          </p:cNvSpPr>
          <p:nvPr/>
        </p:nvSpPr>
        <p:spPr bwMode="auto">
          <a:xfrm>
            <a:off x="6057900" y="7086600"/>
            <a:ext cx="3267075" cy="346249"/>
          </a:xfrm>
          <a:custGeom>
            <a:avLst/>
            <a:gdLst>
              <a:gd name="T0" fmla="*/ 0 w 564"/>
              <a:gd name="T1" fmla="*/ 2147483647 h 138"/>
              <a:gd name="T2" fmla="*/ 2147483647 w 564"/>
              <a:gd name="T3" fmla="*/ 2147483647 h 138"/>
              <a:gd name="T4" fmla="*/ 2147483647 w 564"/>
              <a:gd name="T5" fmla="*/ 0 h 138"/>
              <a:gd name="T6" fmla="*/ 2147483647 w 564"/>
              <a:gd name="T7" fmla="*/ 2147483647 h 138"/>
              <a:gd name="T8" fmla="*/ 2147483647 w 564"/>
              <a:gd name="T9" fmla="*/ 2147483647 h 138"/>
              <a:gd name="T10" fmla="*/ 2147483647 w 564"/>
              <a:gd name="T11" fmla="*/ 2147483647 h 138"/>
              <a:gd name="T12" fmla="*/ 0 60000 65536"/>
              <a:gd name="T13" fmla="*/ 0 60000 65536"/>
              <a:gd name="T14" fmla="*/ 0 60000 65536"/>
              <a:gd name="T15" fmla="*/ 0 60000 65536"/>
              <a:gd name="T16" fmla="*/ 0 60000 65536"/>
              <a:gd name="T17" fmla="*/ 0 60000 65536"/>
              <a:gd name="T18" fmla="*/ 0 w 564"/>
              <a:gd name="T19" fmla="*/ 0 h 138"/>
              <a:gd name="T20" fmla="*/ 564 w 564"/>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564" h="138">
                <a:moveTo>
                  <a:pt x="0" y="90"/>
                </a:moveTo>
                <a:lnTo>
                  <a:pt x="184" y="90"/>
                </a:lnTo>
                <a:lnTo>
                  <a:pt x="270" y="0"/>
                </a:lnTo>
                <a:lnTo>
                  <a:pt x="341" y="138"/>
                </a:lnTo>
                <a:lnTo>
                  <a:pt x="395" y="77"/>
                </a:lnTo>
                <a:lnTo>
                  <a:pt x="564" y="77"/>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630382451"/>
      </p:ext>
    </p:extLst>
  </p:cSld>
  <p:clrMapOvr>
    <a:masterClrMapping/>
  </p:clrMapOvr>
  <p:transition spd="slow"/>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xmlns="" id="{64D47429-3D55-45C0-AC65-CA44FC53292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Management Model</a:t>
            </a:r>
          </a:p>
        </p:txBody>
      </p:sp>
      <p:grpSp>
        <p:nvGrpSpPr>
          <p:cNvPr id="2" name="Group 1"/>
          <p:cNvGrpSpPr/>
          <p:nvPr/>
        </p:nvGrpSpPr>
        <p:grpSpPr>
          <a:xfrm>
            <a:off x="4038600" y="2321867"/>
            <a:ext cx="10210800" cy="6403033"/>
            <a:chOff x="4038600" y="2321867"/>
            <a:chExt cx="10210800" cy="6403033"/>
          </a:xfrm>
        </p:grpSpPr>
        <p:sp>
          <p:nvSpPr>
            <p:cNvPr id="8194" name="AutoShape 2">
              <a:extLst>
                <a:ext uri="{FF2B5EF4-FFF2-40B4-BE49-F238E27FC236}">
                  <a16:creationId xmlns:a16="http://schemas.microsoft.com/office/drawing/2014/main" xmlns="" id="{E1D32DA8-7A13-46A1-BC58-8BED93CC1141}"/>
                </a:ext>
              </a:extLst>
            </p:cNvPr>
            <p:cNvSpPr>
              <a:spLocks noChangeArrowheads="1"/>
            </p:cNvSpPr>
            <p:nvPr/>
          </p:nvSpPr>
          <p:spPr bwMode="blackWhite">
            <a:xfrm>
              <a:off x="4686300" y="6096000"/>
              <a:ext cx="2286000" cy="2057400"/>
            </a:xfrm>
            <a:prstGeom prst="roundRect">
              <a:avLst>
                <a:gd name="adj" fmla="val 16667"/>
              </a:avLst>
            </a:prstGeom>
            <a:solidFill>
              <a:srgbClr val="99CCCC"/>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96" name="Line 4">
              <a:extLst>
                <a:ext uri="{FF2B5EF4-FFF2-40B4-BE49-F238E27FC236}">
                  <a16:creationId xmlns:a16="http://schemas.microsoft.com/office/drawing/2014/main" xmlns="" id="{6660324F-CEAB-4CEB-8A54-6FDD52735C67}"/>
                </a:ext>
              </a:extLst>
            </p:cNvPr>
            <p:cNvSpPr>
              <a:spLocks noChangeShapeType="1"/>
            </p:cNvSpPr>
            <p:nvPr/>
          </p:nvSpPr>
          <p:spPr bwMode="blackWhite">
            <a:xfrm flipH="1">
              <a:off x="9182100" y="3695700"/>
              <a:ext cx="4000500" cy="5029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type="none" w="sm" len="sm"/>
                  <a:tailEnd type="none" w="sm" len="sm"/>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197" name="Text Box 5">
              <a:extLst>
                <a:ext uri="{FF2B5EF4-FFF2-40B4-BE49-F238E27FC236}">
                  <a16:creationId xmlns:a16="http://schemas.microsoft.com/office/drawing/2014/main" xmlns="" id="{B91FF743-7520-42BA-AA27-C598850DEB05}"/>
                </a:ext>
              </a:extLst>
            </p:cNvPr>
            <p:cNvSpPr txBox="1">
              <a:spLocks noChangeArrowheads="1"/>
            </p:cNvSpPr>
            <p:nvPr/>
          </p:nvSpPr>
          <p:spPr bwMode="auto">
            <a:xfrm>
              <a:off x="4038600" y="2321867"/>
              <a:ext cx="1021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800" dirty="0">
                  <a:latin typeface="Oracle Sans" panose="020B0503020204020204" pitchFamily="34" charset="0"/>
                  <a:cs typeface="Times New Roman" panose="02020603050405020304" pitchFamily="18" charset="0"/>
                </a:rPr>
                <a:t>Data Guard Broker Configuration</a:t>
              </a:r>
            </a:p>
          </p:txBody>
        </p:sp>
        <p:sp>
          <p:nvSpPr>
            <p:cNvPr id="8198" name="Rectangle 6">
              <a:extLst>
                <a:ext uri="{FF2B5EF4-FFF2-40B4-BE49-F238E27FC236}">
                  <a16:creationId xmlns:a16="http://schemas.microsoft.com/office/drawing/2014/main" xmlns="" id="{01B2F5A7-4292-4FA3-A55D-C5E990606EA7}"/>
                </a:ext>
              </a:extLst>
            </p:cNvPr>
            <p:cNvSpPr>
              <a:spLocks noChangeArrowheads="1"/>
            </p:cNvSpPr>
            <p:nvPr/>
          </p:nvSpPr>
          <p:spPr bwMode="auto">
            <a:xfrm>
              <a:off x="4038600" y="3009900"/>
              <a:ext cx="10210800" cy="56007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199" name="Text Box 7">
              <a:extLst>
                <a:ext uri="{FF2B5EF4-FFF2-40B4-BE49-F238E27FC236}">
                  <a16:creationId xmlns:a16="http://schemas.microsoft.com/office/drawing/2014/main" xmlns="" id="{68AA2B38-FBD5-4348-BDE2-3D15A6C36980}"/>
                </a:ext>
              </a:extLst>
            </p:cNvPr>
            <p:cNvSpPr txBox="1">
              <a:spLocks noChangeArrowheads="1"/>
            </p:cNvSpPr>
            <p:nvPr/>
          </p:nvSpPr>
          <p:spPr bwMode="auto">
            <a:xfrm>
              <a:off x="4229100" y="6096000"/>
              <a:ext cx="3200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Primary database</a:t>
              </a:r>
            </a:p>
          </p:txBody>
        </p:sp>
        <p:sp>
          <p:nvSpPr>
            <p:cNvPr id="8200" name="Text Box 8">
              <a:extLst>
                <a:ext uri="{FF2B5EF4-FFF2-40B4-BE49-F238E27FC236}">
                  <a16:creationId xmlns:a16="http://schemas.microsoft.com/office/drawing/2014/main" xmlns="" id="{174F1F0A-EB84-4D66-A9B1-5E12C0293C22}"/>
                </a:ext>
              </a:extLst>
            </p:cNvPr>
            <p:cNvSpPr txBox="1">
              <a:spLocks noChangeArrowheads="1"/>
            </p:cNvSpPr>
            <p:nvPr/>
          </p:nvSpPr>
          <p:spPr bwMode="auto">
            <a:xfrm>
              <a:off x="4229100" y="3759995"/>
              <a:ext cx="3314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Broker-controlled databases</a:t>
              </a:r>
            </a:p>
          </p:txBody>
        </p:sp>
        <p:sp>
          <p:nvSpPr>
            <p:cNvPr id="8201" name="Line 9">
              <a:extLst>
                <a:ext uri="{FF2B5EF4-FFF2-40B4-BE49-F238E27FC236}">
                  <a16:creationId xmlns:a16="http://schemas.microsoft.com/office/drawing/2014/main" xmlns="" id="{E9B11248-942F-4991-B15D-E374B899D8CE}"/>
                </a:ext>
              </a:extLst>
            </p:cNvPr>
            <p:cNvSpPr>
              <a:spLocks noChangeShapeType="1"/>
            </p:cNvSpPr>
            <p:nvPr/>
          </p:nvSpPr>
          <p:spPr bwMode="auto">
            <a:xfrm>
              <a:off x="5715000" y="4691063"/>
              <a:ext cx="0" cy="1371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2" name="Line 10">
              <a:extLst>
                <a:ext uri="{FF2B5EF4-FFF2-40B4-BE49-F238E27FC236}">
                  <a16:creationId xmlns:a16="http://schemas.microsoft.com/office/drawing/2014/main" xmlns="" id="{2932A512-8097-4410-8FA7-F00BB0E2F94B}"/>
                </a:ext>
              </a:extLst>
            </p:cNvPr>
            <p:cNvSpPr>
              <a:spLocks noChangeShapeType="1"/>
            </p:cNvSpPr>
            <p:nvPr/>
          </p:nvSpPr>
          <p:spPr bwMode="auto">
            <a:xfrm>
              <a:off x="7829551" y="3771900"/>
              <a:ext cx="34147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3" name="Line 11">
              <a:extLst>
                <a:ext uri="{FF2B5EF4-FFF2-40B4-BE49-F238E27FC236}">
                  <a16:creationId xmlns:a16="http://schemas.microsoft.com/office/drawing/2014/main" xmlns="" id="{562E265C-C9EA-4316-9796-852704A8B5BD}"/>
                </a:ext>
              </a:extLst>
            </p:cNvPr>
            <p:cNvSpPr>
              <a:spLocks noChangeShapeType="1"/>
            </p:cNvSpPr>
            <p:nvPr/>
          </p:nvSpPr>
          <p:spPr bwMode="auto">
            <a:xfrm>
              <a:off x="7829551" y="4114800"/>
              <a:ext cx="30718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4" name="Line 12">
              <a:extLst>
                <a:ext uri="{FF2B5EF4-FFF2-40B4-BE49-F238E27FC236}">
                  <a16:creationId xmlns:a16="http://schemas.microsoft.com/office/drawing/2014/main" xmlns="" id="{99519584-2C2E-402A-9747-8D9DD9F50A9D}"/>
                </a:ext>
              </a:extLst>
            </p:cNvPr>
            <p:cNvSpPr>
              <a:spLocks noChangeShapeType="1"/>
            </p:cNvSpPr>
            <p:nvPr/>
          </p:nvSpPr>
          <p:spPr bwMode="auto">
            <a:xfrm>
              <a:off x="7829551" y="4457700"/>
              <a:ext cx="27289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5" name="Line 13">
              <a:extLst>
                <a:ext uri="{FF2B5EF4-FFF2-40B4-BE49-F238E27FC236}">
                  <a16:creationId xmlns:a16="http://schemas.microsoft.com/office/drawing/2014/main" xmlns="" id="{F64FB4E3-7513-47AE-8794-A1496D6024E4}"/>
                </a:ext>
              </a:extLst>
            </p:cNvPr>
            <p:cNvSpPr>
              <a:spLocks noChangeShapeType="1"/>
            </p:cNvSpPr>
            <p:nvPr/>
          </p:nvSpPr>
          <p:spPr bwMode="auto">
            <a:xfrm>
              <a:off x="7829551" y="4800600"/>
              <a:ext cx="23860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6" name="Line 14">
              <a:extLst>
                <a:ext uri="{FF2B5EF4-FFF2-40B4-BE49-F238E27FC236}">
                  <a16:creationId xmlns:a16="http://schemas.microsoft.com/office/drawing/2014/main" xmlns="" id="{EF397E05-8254-4062-BDE8-23C02FE027DC}"/>
                </a:ext>
              </a:extLst>
            </p:cNvPr>
            <p:cNvSpPr>
              <a:spLocks noChangeShapeType="1"/>
            </p:cNvSpPr>
            <p:nvPr/>
          </p:nvSpPr>
          <p:spPr bwMode="auto">
            <a:xfrm>
              <a:off x="7829550" y="5143500"/>
              <a:ext cx="2057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7" name="Line 15">
              <a:extLst>
                <a:ext uri="{FF2B5EF4-FFF2-40B4-BE49-F238E27FC236}">
                  <a16:creationId xmlns:a16="http://schemas.microsoft.com/office/drawing/2014/main" xmlns="" id="{1FEEBE39-0C98-4B9C-9502-60F5BB8712CE}"/>
                </a:ext>
              </a:extLst>
            </p:cNvPr>
            <p:cNvSpPr>
              <a:spLocks noChangeShapeType="1"/>
            </p:cNvSpPr>
            <p:nvPr/>
          </p:nvSpPr>
          <p:spPr bwMode="auto">
            <a:xfrm>
              <a:off x="7829551" y="5486400"/>
              <a:ext cx="17002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8" name="Line 16">
              <a:extLst>
                <a:ext uri="{FF2B5EF4-FFF2-40B4-BE49-F238E27FC236}">
                  <a16:creationId xmlns:a16="http://schemas.microsoft.com/office/drawing/2014/main" xmlns="" id="{CA79254E-822F-41D9-B672-DD92C147437E}"/>
                </a:ext>
              </a:extLst>
            </p:cNvPr>
            <p:cNvSpPr>
              <a:spLocks noChangeShapeType="1"/>
            </p:cNvSpPr>
            <p:nvPr/>
          </p:nvSpPr>
          <p:spPr bwMode="auto">
            <a:xfrm>
              <a:off x="7829551" y="5829300"/>
              <a:ext cx="13573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09" name="Line 17">
              <a:extLst>
                <a:ext uri="{FF2B5EF4-FFF2-40B4-BE49-F238E27FC236}">
                  <a16:creationId xmlns:a16="http://schemas.microsoft.com/office/drawing/2014/main" xmlns="" id="{1A890B77-7139-4A99-BB2D-2B81CA511416}"/>
                </a:ext>
              </a:extLst>
            </p:cNvPr>
            <p:cNvSpPr>
              <a:spLocks noChangeShapeType="1"/>
            </p:cNvSpPr>
            <p:nvPr/>
          </p:nvSpPr>
          <p:spPr bwMode="auto">
            <a:xfrm>
              <a:off x="7829551" y="6172200"/>
              <a:ext cx="10144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10" name="Line 18">
              <a:extLst>
                <a:ext uri="{FF2B5EF4-FFF2-40B4-BE49-F238E27FC236}">
                  <a16:creationId xmlns:a16="http://schemas.microsoft.com/office/drawing/2014/main" xmlns="" id="{AAA14116-C89C-4E1B-BD90-098619D82D06}"/>
                </a:ext>
              </a:extLst>
            </p:cNvPr>
            <p:cNvSpPr>
              <a:spLocks noChangeShapeType="1"/>
            </p:cNvSpPr>
            <p:nvPr/>
          </p:nvSpPr>
          <p:spPr bwMode="auto">
            <a:xfrm>
              <a:off x="7829551" y="6515100"/>
              <a:ext cx="671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sp>
          <p:nvSpPr>
            <p:cNvPr id="8211" name="Line 19">
              <a:extLst>
                <a:ext uri="{FF2B5EF4-FFF2-40B4-BE49-F238E27FC236}">
                  <a16:creationId xmlns:a16="http://schemas.microsoft.com/office/drawing/2014/main" xmlns="" id="{9E117595-7BD0-4742-A134-B485C768F3D6}"/>
                </a:ext>
              </a:extLst>
            </p:cNvPr>
            <p:cNvSpPr>
              <a:spLocks noChangeShapeType="1"/>
            </p:cNvSpPr>
            <p:nvPr/>
          </p:nvSpPr>
          <p:spPr bwMode="auto">
            <a:xfrm flipV="1">
              <a:off x="7829550" y="3771900"/>
              <a:ext cx="0" cy="2743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dirty="0">
                <a:latin typeface="Oracle Sans" panose="020B0503020204020204" pitchFamily="34" charset="0"/>
                <a:cs typeface="Oracle Sans" panose="020B0503020204020204" pitchFamily="34" charset="0"/>
              </a:endParaRPr>
            </a:p>
          </p:txBody>
        </p:sp>
        <p:grpSp>
          <p:nvGrpSpPr>
            <p:cNvPr id="8212" name="Group 55">
              <a:extLst>
                <a:ext uri="{FF2B5EF4-FFF2-40B4-BE49-F238E27FC236}">
                  <a16:creationId xmlns:a16="http://schemas.microsoft.com/office/drawing/2014/main" xmlns="" id="{D0424011-57CE-4858-8283-4E445B07DA57}"/>
                </a:ext>
              </a:extLst>
            </p:cNvPr>
            <p:cNvGrpSpPr>
              <a:grpSpLocks/>
            </p:cNvGrpSpPr>
            <p:nvPr/>
          </p:nvGrpSpPr>
          <p:grpSpPr bwMode="auto">
            <a:xfrm>
              <a:off x="11010900" y="3486150"/>
              <a:ext cx="2971800" cy="2152650"/>
              <a:chOff x="3600" y="1400"/>
              <a:chExt cx="1248" cy="904"/>
            </a:xfrm>
          </p:grpSpPr>
          <p:sp>
            <p:nvSpPr>
              <p:cNvPr id="8245" name="AutoShape 21">
                <a:extLst>
                  <a:ext uri="{FF2B5EF4-FFF2-40B4-BE49-F238E27FC236}">
                    <a16:creationId xmlns:a16="http://schemas.microsoft.com/office/drawing/2014/main" xmlns="" id="{AB81DF62-4113-4015-9777-05EB8B7C8E03}"/>
                  </a:ext>
                </a:extLst>
              </p:cNvPr>
              <p:cNvSpPr>
                <a:spLocks noChangeArrowheads="1"/>
              </p:cNvSpPr>
              <p:nvPr/>
            </p:nvSpPr>
            <p:spPr bwMode="blackWhite">
              <a:xfrm>
                <a:off x="3744" y="1440"/>
                <a:ext cx="912" cy="864"/>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46" name="Text Box 22">
                <a:extLst>
                  <a:ext uri="{FF2B5EF4-FFF2-40B4-BE49-F238E27FC236}">
                    <a16:creationId xmlns:a16="http://schemas.microsoft.com/office/drawing/2014/main" xmlns="" id="{5A57FBC1-CD82-41CA-AE83-48FA7B677BB8}"/>
                  </a:ext>
                </a:extLst>
              </p:cNvPr>
              <p:cNvSpPr txBox="1">
                <a:spLocks noChangeArrowheads="1"/>
              </p:cNvSpPr>
              <p:nvPr/>
            </p:nvSpPr>
            <p:spPr bwMode="blackWhite">
              <a:xfrm>
                <a:off x="3600" y="1400"/>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3" name="Group 56">
              <a:extLst>
                <a:ext uri="{FF2B5EF4-FFF2-40B4-BE49-F238E27FC236}">
                  <a16:creationId xmlns:a16="http://schemas.microsoft.com/office/drawing/2014/main" xmlns="" id="{6232C003-DC23-4631-8A9F-41727E4281B5}"/>
                </a:ext>
              </a:extLst>
            </p:cNvPr>
            <p:cNvGrpSpPr>
              <a:grpSpLocks/>
            </p:cNvGrpSpPr>
            <p:nvPr/>
          </p:nvGrpSpPr>
          <p:grpSpPr bwMode="auto">
            <a:xfrm>
              <a:off x="10782300" y="3829050"/>
              <a:ext cx="2971800" cy="2038350"/>
              <a:chOff x="3504" y="1544"/>
              <a:chExt cx="1248" cy="856"/>
            </a:xfrm>
          </p:grpSpPr>
          <p:sp>
            <p:nvSpPr>
              <p:cNvPr id="8243" name="AutoShape 24">
                <a:extLst>
                  <a:ext uri="{FF2B5EF4-FFF2-40B4-BE49-F238E27FC236}">
                    <a16:creationId xmlns:a16="http://schemas.microsoft.com/office/drawing/2014/main" xmlns="" id="{91C66AC1-29DB-4D52-BE14-0D935B363A0B}"/>
                  </a:ext>
                </a:extLst>
              </p:cNvPr>
              <p:cNvSpPr>
                <a:spLocks noChangeArrowheads="1"/>
              </p:cNvSpPr>
              <p:nvPr/>
            </p:nvSpPr>
            <p:spPr bwMode="blackWhite">
              <a:xfrm>
                <a:off x="3648" y="1584"/>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44" name="Text Box 25">
                <a:extLst>
                  <a:ext uri="{FF2B5EF4-FFF2-40B4-BE49-F238E27FC236}">
                    <a16:creationId xmlns:a16="http://schemas.microsoft.com/office/drawing/2014/main" xmlns="" id="{7E4A2EF5-0657-48F5-BD4C-8B8D3EC99C9C}"/>
                  </a:ext>
                </a:extLst>
              </p:cNvPr>
              <p:cNvSpPr txBox="1">
                <a:spLocks noChangeArrowheads="1"/>
              </p:cNvSpPr>
              <p:nvPr/>
            </p:nvSpPr>
            <p:spPr bwMode="blackWhite">
              <a:xfrm>
                <a:off x="3504" y="1544"/>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4" name="Group 57">
              <a:extLst>
                <a:ext uri="{FF2B5EF4-FFF2-40B4-BE49-F238E27FC236}">
                  <a16:creationId xmlns:a16="http://schemas.microsoft.com/office/drawing/2014/main" xmlns="" id="{AB360546-ADC4-4951-B715-E84A0D07EE57}"/>
                </a:ext>
              </a:extLst>
            </p:cNvPr>
            <p:cNvGrpSpPr>
              <a:grpSpLocks/>
            </p:cNvGrpSpPr>
            <p:nvPr/>
          </p:nvGrpSpPr>
          <p:grpSpPr bwMode="auto">
            <a:xfrm>
              <a:off x="10439400" y="4171950"/>
              <a:ext cx="2971800" cy="2038350"/>
              <a:chOff x="3360" y="1688"/>
              <a:chExt cx="1248" cy="856"/>
            </a:xfrm>
          </p:grpSpPr>
          <p:sp>
            <p:nvSpPr>
              <p:cNvPr id="8241" name="AutoShape 27">
                <a:extLst>
                  <a:ext uri="{FF2B5EF4-FFF2-40B4-BE49-F238E27FC236}">
                    <a16:creationId xmlns:a16="http://schemas.microsoft.com/office/drawing/2014/main" xmlns="" id="{49BB0E6D-EDD0-4B1F-A4CC-4CBBB4766E22}"/>
                  </a:ext>
                </a:extLst>
              </p:cNvPr>
              <p:cNvSpPr>
                <a:spLocks noChangeArrowheads="1"/>
              </p:cNvSpPr>
              <p:nvPr/>
            </p:nvSpPr>
            <p:spPr bwMode="blackWhite">
              <a:xfrm>
                <a:off x="3504" y="1728"/>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42" name="Text Box 28">
                <a:extLst>
                  <a:ext uri="{FF2B5EF4-FFF2-40B4-BE49-F238E27FC236}">
                    <a16:creationId xmlns:a16="http://schemas.microsoft.com/office/drawing/2014/main" xmlns="" id="{D6D66120-915E-457C-82C4-BD837AB774B3}"/>
                  </a:ext>
                </a:extLst>
              </p:cNvPr>
              <p:cNvSpPr txBox="1">
                <a:spLocks noChangeArrowheads="1"/>
              </p:cNvSpPr>
              <p:nvPr/>
            </p:nvSpPr>
            <p:spPr bwMode="blackWhite">
              <a:xfrm>
                <a:off x="3360" y="1688"/>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5" name="Group 58">
              <a:extLst>
                <a:ext uri="{FF2B5EF4-FFF2-40B4-BE49-F238E27FC236}">
                  <a16:creationId xmlns:a16="http://schemas.microsoft.com/office/drawing/2014/main" xmlns="" id="{9BEA7621-4A46-4655-AD7B-84A6DF170EB1}"/>
                </a:ext>
              </a:extLst>
            </p:cNvPr>
            <p:cNvGrpSpPr>
              <a:grpSpLocks/>
            </p:cNvGrpSpPr>
            <p:nvPr/>
          </p:nvGrpSpPr>
          <p:grpSpPr bwMode="auto">
            <a:xfrm>
              <a:off x="10096500" y="4495800"/>
              <a:ext cx="2971800" cy="2057400"/>
              <a:chOff x="3216" y="1824"/>
              <a:chExt cx="1248" cy="864"/>
            </a:xfrm>
          </p:grpSpPr>
          <p:sp>
            <p:nvSpPr>
              <p:cNvPr id="8239" name="AutoShape 30">
                <a:extLst>
                  <a:ext uri="{FF2B5EF4-FFF2-40B4-BE49-F238E27FC236}">
                    <a16:creationId xmlns:a16="http://schemas.microsoft.com/office/drawing/2014/main" xmlns="" id="{4AFA75FA-2ECC-4821-86B6-C4DB1120411C}"/>
                  </a:ext>
                </a:extLst>
              </p:cNvPr>
              <p:cNvSpPr>
                <a:spLocks noChangeArrowheads="1"/>
              </p:cNvSpPr>
              <p:nvPr/>
            </p:nvSpPr>
            <p:spPr bwMode="blackWhite">
              <a:xfrm>
                <a:off x="3360" y="1872"/>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40" name="Text Box 31">
                <a:extLst>
                  <a:ext uri="{FF2B5EF4-FFF2-40B4-BE49-F238E27FC236}">
                    <a16:creationId xmlns:a16="http://schemas.microsoft.com/office/drawing/2014/main" xmlns="" id="{A66C513E-12BF-4530-8CCA-DA7A5481A77A}"/>
                  </a:ext>
                </a:extLst>
              </p:cNvPr>
              <p:cNvSpPr txBox="1">
                <a:spLocks noChangeArrowheads="1"/>
              </p:cNvSpPr>
              <p:nvPr/>
            </p:nvSpPr>
            <p:spPr bwMode="blackWhite">
              <a:xfrm>
                <a:off x="3216" y="1824"/>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6" name="Group 59">
              <a:extLst>
                <a:ext uri="{FF2B5EF4-FFF2-40B4-BE49-F238E27FC236}">
                  <a16:creationId xmlns:a16="http://schemas.microsoft.com/office/drawing/2014/main" xmlns="" id="{6F5AE320-E26F-4398-9FBA-AB42BE3FBAEE}"/>
                </a:ext>
              </a:extLst>
            </p:cNvPr>
            <p:cNvGrpSpPr>
              <a:grpSpLocks/>
            </p:cNvGrpSpPr>
            <p:nvPr/>
          </p:nvGrpSpPr>
          <p:grpSpPr bwMode="auto">
            <a:xfrm>
              <a:off x="9753600" y="4857750"/>
              <a:ext cx="2971800" cy="2019300"/>
              <a:chOff x="3072" y="1976"/>
              <a:chExt cx="1248" cy="848"/>
            </a:xfrm>
          </p:grpSpPr>
          <p:sp>
            <p:nvSpPr>
              <p:cNvPr id="8237" name="AutoShape 33">
                <a:extLst>
                  <a:ext uri="{FF2B5EF4-FFF2-40B4-BE49-F238E27FC236}">
                    <a16:creationId xmlns:a16="http://schemas.microsoft.com/office/drawing/2014/main" xmlns="" id="{FEC826EB-AA39-46B5-BEB4-2EBE5FEC0BA4}"/>
                  </a:ext>
                </a:extLst>
              </p:cNvPr>
              <p:cNvSpPr>
                <a:spLocks noChangeArrowheads="1"/>
              </p:cNvSpPr>
              <p:nvPr/>
            </p:nvSpPr>
            <p:spPr bwMode="blackWhite">
              <a:xfrm>
                <a:off x="3216" y="2008"/>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38" name="Text Box 34">
                <a:extLst>
                  <a:ext uri="{FF2B5EF4-FFF2-40B4-BE49-F238E27FC236}">
                    <a16:creationId xmlns:a16="http://schemas.microsoft.com/office/drawing/2014/main" xmlns="" id="{30FADED1-BCBE-4BC7-8E48-3911565CCE38}"/>
                  </a:ext>
                </a:extLst>
              </p:cNvPr>
              <p:cNvSpPr txBox="1">
                <a:spLocks noChangeArrowheads="1"/>
              </p:cNvSpPr>
              <p:nvPr/>
            </p:nvSpPr>
            <p:spPr bwMode="blackWhite">
              <a:xfrm>
                <a:off x="3072" y="1976"/>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7" name="Group 60">
              <a:extLst>
                <a:ext uri="{FF2B5EF4-FFF2-40B4-BE49-F238E27FC236}">
                  <a16:creationId xmlns:a16="http://schemas.microsoft.com/office/drawing/2014/main" xmlns="" id="{E22BB318-2639-443C-8F61-9C3632D1F368}"/>
                </a:ext>
              </a:extLst>
            </p:cNvPr>
            <p:cNvGrpSpPr>
              <a:grpSpLocks/>
            </p:cNvGrpSpPr>
            <p:nvPr/>
          </p:nvGrpSpPr>
          <p:grpSpPr bwMode="auto">
            <a:xfrm>
              <a:off x="9410700" y="5200650"/>
              <a:ext cx="2971800" cy="2038350"/>
              <a:chOff x="2928" y="2120"/>
              <a:chExt cx="1248" cy="856"/>
            </a:xfrm>
          </p:grpSpPr>
          <p:sp>
            <p:nvSpPr>
              <p:cNvPr id="8235" name="AutoShape 36">
                <a:extLst>
                  <a:ext uri="{FF2B5EF4-FFF2-40B4-BE49-F238E27FC236}">
                    <a16:creationId xmlns:a16="http://schemas.microsoft.com/office/drawing/2014/main" xmlns="" id="{48322E8E-65DA-453A-A825-572F1BC7E116}"/>
                  </a:ext>
                </a:extLst>
              </p:cNvPr>
              <p:cNvSpPr>
                <a:spLocks noChangeArrowheads="1"/>
              </p:cNvSpPr>
              <p:nvPr/>
            </p:nvSpPr>
            <p:spPr bwMode="blackWhite">
              <a:xfrm>
                <a:off x="3072" y="2160"/>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36" name="Text Box 37">
                <a:extLst>
                  <a:ext uri="{FF2B5EF4-FFF2-40B4-BE49-F238E27FC236}">
                    <a16:creationId xmlns:a16="http://schemas.microsoft.com/office/drawing/2014/main" xmlns="" id="{56BACBCF-2857-4CF0-AB6F-5C69D4ECD08E}"/>
                  </a:ext>
                </a:extLst>
              </p:cNvPr>
              <p:cNvSpPr txBox="1">
                <a:spLocks noChangeArrowheads="1"/>
              </p:cNvSpPr>
              <p:nvPr/>
            </p:nvSpPr>
            <p:spPr bwMode="blackWhite">
              <a:xfrm>
                <a:off x="2928" y="2120"/>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8" name="Group 61">
              <a:extLst>
                <a:ext uri="{FF2B5EF4-FFF2-40B4-BE49-F238E27FC236}">
                  <a16:creationId xmlns:a16="http://schemas.microsoft.com/office/drawing/2014/main" xmlns="" id="{BA07CE68-2E9E-4FA7-BDB5-242BEB1207E9}"/>
                </a:ext>
              </a:extLst>
            </p:cNvPr>
            <p:cNvGrpSpPr>
              <a:grpSpLocks/>
            </p:cNvGrpSpPr>
            <p:nvPr/>
          </p:nvGrpSpPr>
          <p:grpSpPr bwMode="auto">
            <a:xfrm>
              <a:off x="9067800" y="5543550"/>
              <a:ext cx="2971800" cy="1924050"/>
              <a:chOff x="2784" y="2264"/>
              <a:chExt cx="1248" cy="808"/>
            </a:xfrm>
          </p:grpSpPr>
          <p:sp>
            <p:nvSpPr>
              <p:cNvPr id="8233" name="AutoShape 39">
                <a:extLst>
                  <a:ext uri="{FF2B5EF4-FFF2-40B4-BE49-F238E27FC236}">
                    <a16:creationId xmlns:a16="http://schemas.microsoft.com/office/drawing/2014/main" xmlns="" id="{45441C8F-268A-40C2-9F83-609B58F5A6FC}"/>
                  </a:ext>
                </a:extLst>
              </p:cNvPr>
              <p:cNvSpPr>
                <a:spLocks noChangeArrowheads="1"/>
              </p:cNvSpPr>
              <p:nvPr/>
            </p:nvSpPr>
            <p:spPr bwMode="blackWhite">
              <a:xfrm>
                <a:off x="2928" y="2304"/>
                <a:ext cx="912" cy="768"/>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34" name="Text Box 40">
                <a:extLst>
                  <a:ext uri="{FF2B5EF4-FFF2-40B4-BE49-F238E27FC236}">
                    <a16:creationId xmlns:a16="http://schemas.microsoft.com/office/drawing/2014/main" xmlns="" id="{95432F07-30B6-469B-A322-0263727F4AF5}"/>
                  </a:ext>
                </a:extLst>
              </p:cNvPr>
              <p:cNvSpPr txBox="1">
                <a:spLocks noChangeArrowheads="1"/>
              </p:cNvSpPr>
              <p:nvPr/>
            </p:nvSpPr>
            <p:spPr bwMode="blackWhite">
              <a:xfrm>
                <a:off x="2784" y="2264"/>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19" name="Group 62">
              <a:extLst>
                <a:ext uri="{FF2B5EF4-FFF2-40B4-BE49-F238E27FC236}">
                  <a16:creationId xmlns:a16="http://schemas.microsoft.com/office/drawing/2014/main" xmlns="" id="{592A9ECA-72A5-488D-BAA0-838B4ACD7E79}"/>
                </a:ext>
              </a:extLst>
            </p:cNvPr>
            <p:cNvGrpSpPr>
              <a:grpSpLocks/>
            </p:cNvGrpSpPr>
            <p:nvPr/>
          </p:nvGrpSpPr>
          <p:grpSpPr bwMode="auto">
            <a:xfrm>
              <a:off x="8724900" y="5886450"/>
              <a:ext cx="2971800" cy="2038350"/>
              <a:chOff x="2640" y="2408"/>
              <a:chExt cx="1248" cy="856"/>
            </a:xfrm>
          </p:grpSpPr>
          <p:sp>
            <p:nvSpPr>
              <p:cNvPr id="8231" name="AutoShape 42">
                <a:extLst>
                  <a:ext uri="{FF2B5EF4-FFF2-40B4-BE49-F238E27FC236}">
                    <a16:creationId xmlns:a16="http://schemas.microsoft.com/office/drawing/2014/main" xmlns="" id="{8E5FD7D4-958D-488B-824C-E4590C448723}"/>
                  </a:ext>
                </a:extLst>
              </p:cNvPr>
              <p:cNvSpPr>
                <a:spLocks noChangeArrowheads="1"/>
              </p:cNvSpPr>
              <p:nvPr/>
            </p:nvSpPr>
            <p:spPr bwMode="blackWhite">
              <a:xfrm>
                <a:off x="2784" y="2448"/>
                <a:ext cx="912" cy="816"/>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32" name="Text Box 43">
                <a:extLst>
                  <a:ext uri="{FF2B5EF4-FFF2-40B4-BE49-F238E27FC236}">
                    <a16:creationId xmlns:a16="http://schemas.microsoft.com/office/drawing/2014/main" xmlns="" id="{D4D3039F-E9BD-4351-B04F-6D578A47955A}"/>
                  </a:ext>
                </a:extLst>
              </p:cNvPr>
              <p:cNvSpPr txBox="1">
                <a:spLocks noChangeArrowheads="1"/>
              </p:cNvSpPr>
              <p:nvPr/>
            </p:nvSpPr>
            <p:spPr bwMode="blackWhite">
              <a:xfrm>
                <a:off x="2640" y="2408"/>
                <a:ext cx="124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p:txBody>
          </p:sp>
        </p:grpSp>
        <p:grpSp>
          <p:nvGrpSpPr>
            <p:cNvPr id="8220" name="Group 63">
              <a:extLst>
                <a:ext uri="{FF2B5EF4-FFF2-40B4-BE49-F238E27FC236}">
                  <a16:creationId xmlns:a16="http://schemas.microsoft.com/office/drawing/2014/main" xmlns="" id="{3DC7ED46-F88B-434C-AD0C-B1E68AB0B8C0}"/>
                </a:ext>
              </a:extLst>
            </p:cNvPr>
            <p:cNvGrpSpPr>
              <a:grpSpLocks/>
            </p:cNvGrpSpPr>
            <p:nvPr/>
          </p:nvGrpSpPr>
          <p:grpSpPr bwMode="auto">
            <a:xfrm>
              <a:off x="8382000" y="6229350"/>
              <a:ext cx="2971800" cy="2152650"/>
              <a:chOff x="2496" y="2552"/>
              <a:chExt cx="1248" cy="904"/>
            </a:xfrm>
          </p:grpSpPr>
          <p:sp>
            <p:nvSpPr>
              <p:cNvPr id="8229" name="AutoShape 45">
                <a:extLst>
                  <a:ext uri="{FF2B5EF4-FFF2-40B4-BE49-F238E27FC236}">
                    <a16:creationId xmlns:a16="http://schemas.microsoft.com/office/drawing/2014/main" xmlns="" id="{14BB5A3A-E1E0-49BA-B00A-2CBE1320FA38}"/>
                  </a:ext>
                </a:extLst>
              </p:cNvPr>
              <p:cNvSpPr>
                <a:spLocks noChangeArrowheads="1"/>
              </p:cNvSpPr>
              <p:nvPr/>
            </p:nvSpPr>
            <p:spPr bwMode="blackWhite">
              <a:xfrm>
                <a:off x="2640" y="2592"/>
                <a:ext cx="912" cy="864"/>
              </a:xfrm>
              <a:prstGeom prst="roundRect">
                <a:avLst>
                  <a:gd name="adj" fmla="val 16667"/>
                </a:avLst>
              </a:prstGeom>
              <a:solidFill>
                <a:srgbClr val="FFFF00"/>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endParaRPr lang="en-US" altLang="en-US" sz="2000" dirty="0">
                  <a:latin typeface="Oracle Sans" panose="020B0503020204020204" pitchFamily="34" charset="0"/>
                  <a:cs typeface="Oracle Sans" panose="020B0503020204020204" pitchFamily="34" charset="0"/>
                </a:endParaRPr>
              </a:p>
            </p:txBody>
          </p:sp>
          <p:sp>
            <p:nvSpPr>
              <p:cNvPr id="8230" name="Text Box 46">
                <a:extLst>
                  <a:ext uri="{FF2B5EF4-FFF2-40B4-BE49-F238E27FC236}">
                    <a16:creationId xmlns:a16="http://schemas.microsoft.com/office/drawing/2014/main" xmlns="" id="{BD04DACC-4955-419B-A220-8990F4CAA7C8}"/>
                  </a:ext>
                </a:extLst>
              </p:cNvPr>
              <p:cNvSpPr txBox="1">
                <a:spLocks noChangeArrowheads="1"/>
              </p:cNvSpPr>
              <p:nvPr/>
            </p:nvSpPr>
            <p:spPr bwMode="blackWhite">
              <a:xfrm>
                <a:off x="2496" y="2552"/>
                <a:ext cx="124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Standby database</a:t>
                </a:r>
              </a:p>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Or </a:t>
                </a:r>
              </a:p>
            </p:txBody>
          </p:sp>
        </p:grpSp>
        <p:sp>
          <p:nvSpPr>
            <p:cNvPr id="8221" name="AutoShape 47">
              <a:extLst>
                <a:ext uri="{FF2B5EF4-FFF2-40B4-BE49-F238E27FC236}">
                  <a16:creationId xmlns:a16="http://schemas.microsoft.com/office/drawing/2014/main" xmlns="" id="{B0639E39-1977-40FD-9417-8D5C2ADD0BAF}"/>
                </a:ext>
              </a:extLst>
            </p:cNvPr>
            <p:cNvSpPr>
              <a:spLocks noChangeArrowheads="1"/>
            </p:cNvSpPr>
            <p:nvPr/>
          </p:nvSpPr>
          <p:spPr bwMode="blackWhite">
            <a:xfrm>
              <a:off x="5715000" y="65532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2" name="AutoShape 48">
              <a:extLst>
                <a:ext uri="{FF2B5EF4-FFF2-40B4-BE49-F238E27FC236}">
                  <a16:creationId xmlns:a16="http://schemas.microsoft.com/office/drawing/2014/main" xmlns="" id="{B0825FAE-4298-4FFC-B697-6E2E8AE08774}"/>
                </a:ext>
              </a:extLst>
            </p:cNvPr>
            <p:cNvSpPr>
              <a:spLocks noChangeArrowheads="1"/>
            </p:cNvSpPr>
            <p:nvPr/>
          </p:nvSpPr>
          <p:spPr bwMode="blackWhite">
            <a:xfrm>
              <a:off x="5486400" y="66675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3" name="AutoShape 49">
              <a:extLst>
                <a:ext uri="{FF2B5EF4-FFF2-40B4-BE49-F238E27FC236}">
                  <a16:creationId xmlns:a16="http://schemas.microsoft.com/office/drawing/2014/main" xmlns="" id="{996D78DE-B7BA-4F62-BB31-8AF19AB28852}"/>
                </a:ext>
              </a:extLst>
            </p:cNvPr>
            <p:cNvSpPr>
              <a:spLocks noChangeArrowheads="1"/>
            </p:cNvSpPr>
            <p:nvPr/>
          </p:nvSpPr>
          <p:spPr bwMode="blackWhite">
            <a:xfrm>
              <a:off x="5257800" y="67818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4" name="AutoShape 50">
              <a:extLst>
                <a:ext uri="{FF2B5EF4-FFF2-40B4-BE49-F238E27FC236}">
                  <a16:creationId xmlns:a16="http://schemas.microsoft.com/office/drawing/2014/main" xmlns="" id="{132936B3-1B41-4FAB-82EB-9AB7E4EBC9CB}"/>
                </a:ext>
              </a:extLst>
            </p:cNvPr>
            <p:cNvSpPr>
              <a:spLocks noChangeArrowheads="1"/>
            </p:cNvSpPr>
            <p:nvPr/>
          </p:nvSpPr>
          <p:spPr bwMode="blackWhite">
            <a:xfrm>
              <a:off x="9753600" y="67818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5" name="AutoShape 51">
              <a:extLst>
                <a:ext uri="{FF2B5EF4-FFF2-40B4-BE49-F238E27FC236}">
                  <a16:creationId xmlns:a16="http://schemas.microsoft.com/office/drawing/2014/main" xmlns="" id="{7116CA56-7488-466C-9CD7-7758576FF3B9}"/>
                </a:ext>
              </a:extLst>
            </p:cNvPr>
            <p:cNvSpPr>
              <a:spLocks noChangeArrowheads="1"/>
            </p:cNvSpPr>
            <p:nvPr/>
          </p:nvSpPr>
          <p:spPr bwMode="blackWhite">
            <a:xfrm>
              <a:off x="9525000" y="68961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6" name="AutoShape 52">
              <a:extLst>
                <a:ext uri="{FF2B5EF4-FFF2-40B4-BE49-F238E27FC236}">
                  <a16:creationId xmlns:a16="http://schemas.microsoft.com/office/drawing/2014/main" xmlns="" id="{223AB2FE-F6C0-4900-B60B-5ED71A7A54E2}"/>
                </a:ext>
              </a:extLst>
            </p:cNvPr>
            <p:cNvSpPr>
              <a:spLocks noChangeArrowheads="1"/>
            </p:cNvSpPr>
            <p:nvPr/>
          </p:nvSpPr>
          <p:spPr bwMode="blackWhite">
            <a:xfrm>
              <a:off x="9296400" y="7010400"/>
              <a:ext cx="914400" cy="1143000"/>
            </a:xfrm>
            <a:prstGeom prst="roundRect">
              <a:avLst>
                <a:gd name="adj" fmla="val 16667"/>
              </a:avLst>
            </a:prstGeom>
            <a:solidFill>
              <a:srgbClr val="CC66FF"/>
            </a:solidFill>
            <a:ln w="28575">
              <a:solidFill>
                <a:srgbClr val="6699CC"/>
              </a:solidFill>
              <a:round/>
              <a:headEnd type="none" w="sm" len="sm"/>
              <a:tailEnd type="none" w="sm" len="sm"/>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000" dirty="0">
                <a:latin typeface="Oracle Sans" panose="020B0503020204020204" pitchFamily="34" charset="0"/>
                <a:cs typeface="Oracle Sans" panose="020B0503020204020204" pitchFamily="34" charset="0"/>
              </a:endParaRPr>
            </a:p>
          </p:txBody>
        </p:sp>
        <p:sp>
          <p:nvSpPr>
            <p:cNvPr id="8227" name="Text Box 53">
              <a:extLst>
                <a:ext uri="{FF2B5EF4-FFF2-40B4-BE49-F238E27FC236}">
                  <a16:creationId xmlns:a16="http://schemas.microsoft.com/office/drawing/2014/main" xmlns="" id="{217D8ABD-16AD-4465-99C7-7C05C215FEB6}"/>
                </a:ext>
              </a:extLst>
            </p:cNvPr>
            <p:cNvSpPr txBox="1">
              <a:spLocks noChangeArrowheads="1"/>
            </p:cNvSpPr>
            <p:nvPr/>
          </p:nvSpPr>
          <p:spPr bwMode="auto">
            <a:xfrm>
              <a:off x="5029200" y="7010400"/>
              <a:ext cx="182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Instances</a:t>
              </a:r>
            </a:p>
          </p:txBody>
        </p:sp>
        <p:sp>
          <p:nvSpPr>
            <p:cNvPr id="8228" name="Text Box 54">
              <a:extLst>
                <a:ext uri="{FF2B5EF4-FFF2-40B4-BE49-F238E27FC236}">
                  <a16:creationId xmlns:a16="http://schemas.microsoft.com/office/drawing/2014/main" xmlns="" id="{1D0F2774-39AD-421F-AB86-31BE25CC6CC2}"/>
                </a:ext>
              </a:extLst>
            </p:cNvPr>
            <p:cNvSpPr txBox="1">
              <a:spLocks noChangeArrowheads="1"/>
            </p:cNvSpPr>
            <p:nvPr/>
          </p:nvSpPr>
          <p:spPr bwMode="blackWhite">
            <a:xfrm>
              <a:off x="9067800" y="7191375"/>
              <a:ext cx="182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50000"/>
                </a:spcBef>
              </a:pPr>
              <a:r>
                <a:rPr lang="en-US" altLang="en-US" sz="2000" dirty="0">
                  <a:latin typeface="Oracle Sans" panose="020B0503020204020204" pitchFamily="34" charset="0"/>
                  <a:cs typeface="Times New Roman" panose="02020603050405020304" pitchFamily="18" charset="0"/>
                </a:rPr>
                <a:t>Instances</a:t>
              </a:r>
            </a:p>
          </p:txBody>
        </p:sp>
      </p:grpSp>
    </p:spTree>
    <p:custDataLst>
      <p:tags r:id="rId1"/>
    </p:custDataLst>
    <p:extLst>
      <p:ext uri="{BB962C8B-B14F-4D97-AF65-F5344CB8AC3E}">
        <p14:creationId xmlns:p14="http://schemas.microsoft.com/office/powerpoint/2010/main" val="3839743253"/>
      </p:ext>
    </p:extLst>
  </p:cSld>
  <p:clrMapOvr>
    <a:masterClrMapping/>
  </p:clrMapOvr>
  <p:transition spd="slow"/>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3078">
            <a:extLst>
              <a:ext uri="{FF2B5EF4-FFF2-40B4-BE49-F238E27FC236}">
                <a16:creationId xmlns:a16="http://schemas.microsoft.com/office/drawing/2014/main" xmlns="" id="{495FE5D0-A6C5-4632-B8DF-F3FA906E987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Architecture</a:t>
            </a:r>
          </a:p>
        </p:txBody>
      </p:sp>
      <p:grpSp>
        <p:nvGrpSpPr>
          <p:cNvPr id="4" name="Group 3">
            <a:extLst>
              <a:ext uri="{FF2B5EF4-FFF2-40B4-BE49-F238E27FC236}">
                <a16:creationId xmlns:a16="http://schemas.microsoft.com/office/drawing/2014/main" xmlns="" id="{8A5842B7-F7D3-4B42-8574-E9E3B19AF488}"/>
              </a:ext>
            </a:extLst>
          </p:cNvPr>
          <p:cNvGrpSpPr/>
          <p:nvPr/>
        </p:nvGrpSpPr>
        <p:grpSpPr>
          <a:xfrm>
            <a:off x="3600450" y="1790701"/>
            <a:ext cx="11087100" cy="7844298"/>
            <a:chOff x="762000" y="844430"/>
            <a:chExt cx="7620000" cy="5391270"/>
          </a:xfrm>
        </p:grpSpPr>
        <p:sp>
          <p:nvSpPr>
            <p:cNvPr id="57" name="Rectangle 3074">
              <a:extLst>
                <a:ext uri="{FF2B5EF4-FFF2-40B4-BE49-F238E27FC236}">
                  <a16:creationId xmlns:a16="http://schemas.microsoft.com/office/drawing/2014/main" xmlns="" id="{7FA4B2E3-FF98-4F59-95B3-6E2DA77EF42F}"/>
                </a:ext>
              </a:extLst>
            </p:cNvPr>
            <p:cNvSpPr>
              <a:spLocks noChangeArrowheads="1"/>
            </p:cNvSpPr>
            <p:nvPr/>
          </p:nvSpPr>
          <p:spPr bwMode="blackWhite">
            <a:xfrm>
              <a:off x="762000" y="2044700"/>
              <a:ext cx="7620000" cy="4191000"/>
            </a:xfrm>
            <a:prstGeom prst="rect">
              <a:avLst/>
            </a:prstGeom>
            <a:solidFill>
              <a:schemeClr val="accent1">
                <a:lumMod val="20000"/>
                <a:lumOff val="80000"/>
              </a:schemeClr>
            </a:solidFill>
            <a:ln w="28575">
              <a:solidFill>
                <a:schemeClr val="tx1"/>
              </a:solidFill>
              <a:miter lim="800000"/>
              <a:headEnd/>
              <a:tailEnd/>
            </a:ln>
          </p:spPr>
          <p:txBody>
            <a:bodyPr lIns="12700" tIns="12700" rIns="12700" bIns="12700"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600" dirty="0">
                <a:latin typeface="+mn-lt"/>
              </a:endParaRPr>
            </a:p>
          </p:txBody>
        </p:sp>
        <p:sp>
          <p:nvSpPr>
            <p:cNvPr id="58" name="Rectangle 3075">
              <a:extLst>
                <a:ext uri="{FF2B5EF4-FFF2-40B4-BE49-F238E27FC236}">
                  <a16:creationId xmlns:a16="http://schemas.microsoft.com/office/drawing/2014/main" xmlns="" id="{5270C689-AB6D-4769-AE9F-11067D2A54A0}"/>
                </a:ext>
              </a:extLst>
            </p:cNvPr>
            <p:cNvSpPr>
              <a:spLocks noChangeArrowheads="1"/>
            </p:cNvSpPr>
            <p:nvPr/>
          </p:nvSpPr>
          <p:spPr bwMode="blackWhite">
            <a:xfrm>
              <a:off x="914400" y="2778125"/>
              <a:ext cx="3352800" cy="3389313"/>
            </a:xfrm>
            <a:prstGeom prst="rect">
              <a:avLst/>
            </a:prstGeom>
            <a:solidFill>
              <a:srgbClr val="FFCC99"/>
            </a:solidFill>
            <a:ln w="28575">
              <a:solidFill>
                <a:schemeClr val="tx1"/>
              </a:solidFill>
              <a:miter lim="800000"/>
              <a:headEnd/>
              <a:tailEnd/>
            </a:ln>
          </p:spPr>
          <p:txBody>
            <a:bodyPr lIns="12700" tIns="0" rIns="12700" bIns="0"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50000"/>
                </a:lnSpc>
              </a:pPr>
              <a:r>
                <a:rPr lang="en-US" altLang="en-US" sz="1600" b="1" dirty="0">
                  <a:latin typeface="+mn-lt"/>
                </a:rPr>
                <a:t>Primary site</a:t>
              </a:r>
            </a:p>
          </p:txBody>
        </p:sp>
        <p:sp>
          <p:nvSpPr>
            <p:cNvPr id="59" name="Rectangle 3076">
              <a:extLst>
                <a:ext uri="{FF2B5EF4-FFF2-40B4-BE49-F238E27FC236}">
                  <a16:creationId xmlns:a16="http://schemas.microsoft.com/office/drawing/2014/main" xmlns="" id="{87B96110-CEA0-4F77-8899-98E2B63BB1C9}"/>
                </a:ext>
              </a:extLst>
            </p:cNvPr>
            <p:cNvSpPr>
              <a:spLocks noChangeArrowheads="1"/>
            </p:cNvSpPr>
            <p:nvPr/>
          </p:nvSpPr>
          <p:spPr bwMode="blackWhite">
            <a:xfrm>
              <a:off x="5343525" y="2168525"/>
              <a:ext cx="2895600" cy="3505200"/>
            </a:xfrm>
            <a:prstGeom prst="rect">
              <a:avLst/>
            </a:prstGeom>
            <a:solidFill>
              <a:srgbClr val="FFCC99"/>
            </a:solidFill>
            <a:ln w="28575">
              <a:solidFill>
                <a:schemeClr val="tx1"/>
              </a:solidFill>
              <a:miter lim="800000"/>
              <a:headEnd/>
              <a:tailEnd/>
            </a:ln>
          </p:spPr>
          <p:txBody>
            <a:bodyPr lIns="12700" tIns="0" rIns="12700" bIns="0"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mn-lt"/>
                </a:rPr>
                <a:t>Standby site 30</a:t>
              </a:r>
            </a:p>
          </p:txBody>
        </p:sp>
        <p:sp>
          <p:nvSpPr>
            <p:cNvPr id="60" name="Rectangle 3077">
              <a:extLst>
                <a:ext uri="{FF2B5EF4-FFF2-40B4-BE49-F238E27FC236}">
                  <a16:creationId xmlns:a16="http://schemas.microsoft.com/office/drawing/2014/main" xmlns="" id="{0607D3F3-FBFE-4786-B45E-BE08221D4112}"/>
                </a:ext>
              </a:extLst>
            </p:cNvPr>
            <p:cNvSpPr>
              <a:spLocks noChangeArrowheads="1"/>
            </p:cNvSpPr>
            <p:nvPr/>
          </p:nvSpPr>
          <p:spPr bwMode="blackWhite">
            <a:xfrm>
              <a:off x="5191125" y="2473325"/>
              <a:ext cx="3048000" cy="3429000"/>
            </a:xfrm>
            <a:prstGeom prst="rect">
              <a:avLst/>
            </a:prstGeom>
            <a:solidFill>
              <a:srgbClr val="FFCC99"/>
            </a:solidFill>
            <a:ln w="28575">
              <a:solidFill>
                <a:schemeClr val="tx1"/>
              </a:solidFill>
              <a:miter lim="800000"/>
              <a:headEnd/>
              <a:tailEnd/>
            </a:ln>
          </p:spPr>
          <p:txBody>
            <a:bodyPr lIns="12700" tIns="0" rIns="12700" bIns="0"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mn-lt"/>
                </a:rPr>
                <a:t>Standby site ..</a:t>
              </a:r>
            </a:p>
          </p:txBody>
        </p:sp>
        <p:sp>
          <p:nvSpPr>
            <p:cNvPr id="61" name="Text Box 3079">
              <a:extLst>
                <a:ext uri="{FF2B5EF4-FFF2-40B4-BE49-F238E27FC236}">
                  <a16:creationId xmlns:a16="http://schemas.microsoft.com/office/drawing/2014/main" xmlns="" id="{3D0B133E-FBB9-44A9-B343-8E0FE0E6A840}"/>
                </a:ext>
              </a:extLst>
            </p:cNvPr>
            <p:cNvSpPr txBox="1">
              <a:spLocks noChangeArrowheads="1"/>
            </p:cNvSpPr>
            <p:nvPr/>
          </p:nvSpPr>
          <p:spPr bwMode="auto">
            <a:xfrm>
              <a:off x="1115505" y="1285875"/>
              <a:ext cx="2409072" cy="61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en-US" altLang="en-US" sz="2200" dirty="0">
                  <a:latin typeface="+mn-lt"/>
                </a:rPr>
                <a:t>Graphical user interface</a:t>
              </a:r>
              <a:br>
                <a:rPr lang="en-US" altLang="en-US" sz="2200" dirty="0">
                  <a:latin typeface="+mn-lt"/>
                </a:rPr>
              </a:br>
              <a:r>
                <a:rPr lang="en-US" altLang="en-US" sz="2200" dirty="0">
                  <a:latin typeface="+mn-lt"/>
                </a:rPr>
                <a:t>or</a:t>
              </a:r>
              <a:br>
                <a:rPr lang="en-US" altLang="en-US" sz="2200" dirty="0">
                  <a:latin typeface="+mn-lt"/>
                </a:rPr>
              </a:br>
              <a:r>
                <a:rPr lang="en-US" altLang="en-US" sz="2200" dirty="0">
                  <a:latin typeface="+mn-lt"/>
                </a:rPr>
                <a:t>command-line interface</a:t>
              </a:r>
            </a:p>
          </p:txBody>
        </p:sp>
        <p:sp>
          <p:nvSpPr>
            <p:cNvPr id="62" name="Rectangle 3080">
              <a:extLst>
                <a:ext uri="{FF2B5EF4-FFF2-40B4-BE49-F238E27FC236}">
                  <a16:creationId xmlns:a16="http://schemas.microsoft.com/office/drawing/2014/main" xmlns="" id="{4A27BF2C-E5F5-4516-A196-79FEF3D837B6}"/>
                </a:ext>
              </a:extLst>
            </p:cNvPr>
            <p:cNvSpPr>
              <a:spLocks noChangeArrowheads="1"/>
            </p:cNvSpPr>
            <p:nvPr/>
          </p:nvSpPr>
          <p:spPr bwMode="blackWhite">
            <a:xfrm>
              <a:off x="3228975" y="4457700"/>
              <a:ext cx="838200" cy="519113"/>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b="1" dirty="0">
                  <a:latin typeface="+mn-lt"/>
                </a:rPr>
                <a:t>DMON</a:t>
              </a:r>
            </a:p>
          </p:txBody>
        </p:sp>
        <p:sp>
          <p:nvSpPr>
            <p:cNvPr id="63" name="Text Box 3081">
              <a:extLst>
                <a:ext uri="{FF2B5EF4-FFF2-40B4-BE49-F238E27FC236}">
                  <a16:creationId xmlns:a16="http://schemas.microsoft.com/office/drawing/2014/main" xmlns="" id="{63860BBE-16F1-40CD-821E-4D37F5631335}"/>
                </a:ext>
              </a:extLst>
            </p:cNvPr>
            <p:cNvSpPr txBox="1">
              <a:spLocks noChangeArrowheads="1"/>
            </p:cNvSpPr>
            <p:nvPr/>
          </p:nvSpPr>
          <p:spPr bwMode="auto">
            <a:xfrm>
              <a:off x="3019764" y="5168900"/>
              <a:ext cx="640672"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600" b="1" dirty="0">
                  <a:latin typeface="+mn-lt"/>
                </a:rPr>
                <a:t>Archived</a:t>
              </a:r>
              <a:br>
                <a:rPr lang="en-US" altLang="en-US" sz="1600" b="1" dirty="0">
                  <a:latin typeface="+mn-lt"/>
                </a:rPr>
              </a:br>
              <a:r>
                <a:rPr lang="en-US" altLang="en-US" sz="1600" b="1" dirty="0">
                  <a:latin typeface="+mn-lt"/>
                </a:rPr>
                <a:t>redo logs</a:t>
              </a:r>
            </a:p>
          </p:txBody>
        </p:sp>
        <p:sp>
          <p:nvSpPr>
            <p:cNvPr id="64" name="Text Box 3082">
              <a:extLst>
                <a:ext uri="{FF2B5EF4-FFF2-40B4-BE49-F238E27FC236}">
                  <a16:creationId xmlns:a16="http://schemas.microsoft.com/office/drawing/2014/main" xmlns="" id="{C14C7244-F655-4250-A587-19FCEA89E398}"/>
                </a:ext>
              </a:extLst>
            </p:cNvPr>
            <p:cNvSpPr txBox="1">
              <a:spLocks noChangeArrowheads="1"/>
            </p:cNvSpPr>
            <p:nvPr/>
          </p:nvSpPr>
          <p:spPr bwMode="auto">
            <a:xfrm>
              <a:off x="1106826" y="4621213"/>
              <a:ext cx="640672"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600" b="1" dirty="0">
                  <a:latin typeface="+mn-lt"/>
                </a:rPr>
                <a:t>Online</a:t>
              </a:r>
              <a:br>
                <a:rPr lang="en-US" altLang="en-US" sz="1600" b="1" dirty="0">
                  <a:latin typeface="+mn-lt"/>
                </a:rPr>
              </a:br>
              <a:r>
                <a:rPr lang="en-US" altLang="en-US" sz="1600" b="1" dirty="0">
                  <a:latin typeface="+mn-lt"/>
                </a:rPr>
                <a:t>redo logs</a:t>
              </a:r>
            </a:p>
          </p:txBody>
        </p:sp>
        <p:sp>
          <p:nvSpPr>
            <p:cNvPr id="65" name="Freeform 3083">
              <a:extLst>
                <a:ext uri="{FF2B5EF4-FFF2-40B4-BE49-F238E27FC236}">
                  <a16:creationId xmlns:a16="http://schemas.microsoft.com/office/drawing/2014/main" xmlns="" id="{6B0383D5-FDE0-4402-BF15-510845CEB7A1}"/>
                </a:ext>
              </a:extLst>
            </p:cNvPr>
            <p:cNvSpPr>
              <a:spLocks/>
            </p:cNvSpPr>
            <p:nvPr/>
          </p:nvSpPr>
          <p:spPr bwMode="auto">
            <a:xfrm>
              <a:off x="1392238" y="5826125"/>
              <a:ext cx="304800" cy="186852"/>
            </a:xfrm>
            <a:custGeom>
              <a:avLst/>
              <a:gdLst>
                <a:gd name="T0" fmla="*/ 0 w 192"/>
                <a:gd name="T1" fmla="*/ 0 h 144"/>
                <a:gd name="T2" fmla="*/ 0 w 192"/>
                <a:gd name="T3" fmla="*/ 2147483647 h 144"/>
                <a:gd name="T4" fmla="*/ 2147483647 w 192"/>
                <a:gd name="T5" fmla="*/ 2147483647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0"/>
                  </a:moveTo>
                  <a:lnTo>
                    <a:pt x="0" y="144"/>
                  </a:lnTo>
                  <a:lnTo>
                    <a:pt x="192" y="144"/>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12700" tIns="12700" rIns="12700" bIns="12700">
              <a:spAutoFit/>
            </a:bodyPr>
            <a:lstStyle/>
            <a:p>
              <a:endParaRPr lang="en-IN" sz="1600" dirty="0">
                <a:latin typeface="+mn-lt"/>
              </a:endParaRPr>
            </a:p>
          </p:txBody>
        </p:sp>
        <p:sp>
          <p:nvSpPr>
            <p:cNvPr id="66" name="Rectangle 3084">
              <a:extLst>
                <a:ext uri="{FF2B5EF4-FFF2-40B4-BE49-F238E27FC236}">
                  <a16:creationId xmlns:a16="http://schemas.microsoft.com/office/drawing/2014/main" xmlns="" id="{17F8577B-8229-46C0-AA11-62F0D68DBC22}"/>
                </a:ext>
              </a:extLst>
            </p:cNvPr>
            <p:cNvSpPr>
              <a:spLocks noChangeArrowheads="1"/>
            </p:cNvSpPr>
            <p:nvPr/>
          </p:nvSpPr>
          <p:spPr bwMode="blackWhite">
            <a:xfrm>
              <a:off x="4953000" y="2778125"/>
              <a:ext cx="3286125" cy="3389313"/>
            </a:xfrm>
            <a:prstGeom prst="rect">
              <a:avLst/>
            </a:prstGeom>
            <a:solidFill>
              <a:srgbClr val="FFCC99"/>
            </a:solidFill>
            <a:ln w="28575">
              <a:solidFill>
                <a:schemeClr val="tx1"/>
              </a:solidFill>
              <a:miter lim="800000"/>
              <a:headEnd/>
              <a:tailEnd/>
            </a:ln>
          </p:spPr>
          <p:txBody>
            <a:bodyPr lIns="12700" tIns="0" rIns="12700" bIns="0"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mn-lt"/>
                </a:rPr>
                <a:t>Standby site 1</a:t>
              </a:r>
            </a:p>
          </p:txBody>
        </p:sp>
        <p:sp>
          <p:nvSpPr>
            <p:cNvPr id="67" name="Text Box 3085">
              <a:extLst>
                <a:ext uri="{FF2B5EF4-FFF2-40B4-BE49-F238E27FC236}">
                  <a16:creationId xmlns:a16="http://schemas.microsoft.com/office/drawing/2014/main" xmlns="" id="{66B33397-2C4D-4C2C-9498-EACDD5A626D6}"/>
                </a:ext>
              </a:extLst>
            </p:cNvPr>
            <p:cNvSpPr txBox="1">
              <a:spLocks noChangeArrowheads="1"/>
            </p:cNvSpPr>
            <p:nvPr/>
          </p:nvSpPr>
          <p:spPr bwMode="auto">
            <a:xfrm>
              <a:off x="4389626" y="5368925"/>
              <a:ext cx="448885" cy="2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600" b="1" dirty="0">
                  <a:latin typeface="+mn-lt"/>
                </a:rPr>
                <a:t>Oracle</a:t>
              </a:r>
              <a:br>
                <a:rPr lang="en-US" altLang="en-US" sz="1600" b="1" dirty="0">
                  <a:latin typeface="+mn-lt"/>
                </a:rPr>
              </a:br>
              <a:r>
                <a:rPr lang="en-US" altLang="en-US" sz="1600" b="1" dirty="0">
                  <a:latin typeface="+mn-lt"/>
                </a:rPr>
                <a:t>Net</a:t>
              </a:r>
            </a:p>
          </p:txBody>
        </p:sp>
        <p:sp>
          <p:nvSpPr>
            <p:cNvPr id="68" name="Text Box 3087">
              <a:extLst>
                <a:ext uri="{FF2B5EF4-FFF2-40B4-BE49-F238E27FC236}">
                  <a16:creationId xmlns:a16="http://schemas.microsoft.com/office/drawing/2014/main" xmlns="" id="{072E01A8-6535-4730-B39F-181F13E669FA}"/>
                </a:ext>
              </a:extLst>
            </p:cNvPr>
            <p:cNvSpPr txBox="1">
              <a:spLocks noChangeArrowheads="1"/>
            </p:cNvSpPr>
            <p:nvPr/>
          </p:nvSpPr>
          <p:spPr bwMode="auto">
            <a:xfrm>
              <a:off x="7242928" y="4877007"/>
              <a:ext cx="628454" cy="39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75000"/>
                </a:lnSpc>
              </a:pPr>
              <a:r>
                <a:rPr lang="en-US" altLang="en-US" sz="1600" b="1" dirty="0">
                  <a:latin typeface="+mn-lt"/>
                </a:rPr>
                <a:t>Archived</a:t>
              </a:r>
              <a:br>
                <a:rPr lang="en-US" altLang="en-US" sz="1600" b="1" dirty="0">
                  <a:latin typeface="+mn-lt"/>
                </a:rPr>
              </a:br>
              <a:r>
                <a:rPr lang="en-US" altLang="en-US" sz="1600" b="1" dirty="0">
                  <a:latin typeface="+mn-lt"/>
                </a:rPr>
                <a:t>redo logs</a:t>
              </a:r>
            </a:p>
          </p:txBody>
        </p:sp>
        <p:sp>
          <p:nvSpPr>
            <p:cNvPr id="69" name="Rectangle 3088">
              <a:extLst>
                <a:ext uri="{FF2B5EF4-FFF2-40B4-BE49-F238E27FC236}">
                  <a16:creationId xmlns:a16="http://schemas.microsoft.com/office/drawing/2014/main" xmlns="" id="{291CE0E7-8B6B-48CB-956F-038E9A1466D3}"/>
                </a:ext>
              </a:extLst>
            </p:cNvPr>
            <p:cNvSpPr>
              <a:spLocks noChangeArrowheads="1"/>
            </p:cNvSpPr>
            <p:nvPr/>
          </p:nvSpPr>
          <p:spPr bwMode="blackWhite">
            <a:xfrm>
              <a:off x="7096125" y="3921125"/>
              <a:ext cx="1066800" cy="7620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b="1" dirty="0">
                  <a:latin typeface="+mn-lt"/>
                </a:rPr>
                <a:t>Log</a:t>
              </a:r>
              <a:br>
                <a:rPr lang="en-US" altLang="en-US" sz="1600" b="1" dirty="0">
                  <a:latin typeface="+mn-lt"/>
                </a:rPr>
              </a:br>
              <a:r>
                <a:rPr lang="en-US" altLang="en-US" sz="1600" b="1" dirty="0">
                  <a:latin typeface="+mn-lt"/>
                </a:rPr>
                <a:t>apply</a:t>
              </a:r>
              <a:br>
                <a:rPr lang="en-US" altLang="en-US" sz="1600" b="1" dirty="0">
                  <a:latin typeface="+mn-lt"/>
                </a:rPr>
              </a:br>
              <a:r>
                <a:rPr lang="en-US" altLang="en-US" sz="1600" b="1" dirty="0">
                  <a:latin typeface="+mn-lt"/>
                </a:rPr>
                <a:t>services</a:t>
              </a:r>
            </a:p>
          </p:txBody>
        </p:sp>
        <p:sp>
          <p:nvSpPr>
            <p:cNvPr id="70" name="Line 3089">
              <a:extLst>
                <a:ext uri="{FF2B5EF4-FFF2-40B4-BE49-F238E27FC236}">
                  <a16:creationId xmlns:a16="http://schemas.microsoft.com/office/drawing/2014/main" xmlns="" id="{A6330A75-699F-419F-96D6-DF34DB07DBF8}"/>
                </a:ext>
              </a:extLst>
            </p:cNvPr>
            <p:cNvSpPr>
              <a:spLocks noChangeShapeType="1"/>
            </p:cNvSpPr>
            <p:nvPr/>
          </p:nvSpPr>
          <p:spPr bwMode="auto">
            <a:xfrm>
              <a:off x="4114800" y="4556125"/>
              <a:ext cx="9906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sp>
          <p:nvSpPr>
            <p:cNvPr id="71" name="Line 3090">
              <a:extLst>
                <a:ext uri="{FF2B5EF4-FFF2-40B4-BE49-F238E27FC236}">
                  <a16:creationId xmlns:a16="http://schemas.microsoft.com/office/drawing/2014/main" xmlns="" id="{22970256-8EBD-47A5-B5D1-C92AEB8857DA}"/>
                </a:ext>
              </a:extLst>
            </p:cNvPr>
            <p:cNvSpPr>
              <a:spLocks noChangeShapeType="1"/>
            </p:cNvSpPr>
            <p:nvPr/>
          </p:nvSpPr>
          <p:spPr bwMode="auto">
            <a:xfrm>
              <a:off x="4618038" y="1871663"/>
              <a:ext cx="0" cy="269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pic>
          <p:nvPicPr>
            <p:cNvPr id="72" name="Picture 3091" descr="comp">
              <a:extLst>
                <a:ext uri="{FF2B5EF4-FFF2-40B4-BE49-F238E27FC236}">
                  <a16:creationId xmlns:a16="http://schemas.microsoft.com/office/drawing/2014/main" xmlns="" id="{19F387A8-1F1B-4E00-9E39-D60B8BFB6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99038" y="844430"/>
              <a:ext cx="1145924" cy="113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Line 3092">
              <a:extLst>
                <a:ext uri="{FF2B5EF4-FFF2-40B4-BE49-F238E27FC236}">
                  <a16:creationId xmlns:a16="http://schemas.microsoft.com/office/drawing/2014/main" xmlns="" id="{D8D0BEEE-5AEC-40A4-9A6B-339842610302}"/>
                </a:ext>
              </a:extLst>
            </p:cNvPr>
            <p:cNvSpPr>
              <a:spLocks noChangeShapeType="1"/>
            </p:cNvSpPr>
            <p:nvPr/>
          </p:nvSpPr>
          <p:spPr bwMode="auto">
            <a:xfrm>
              <a:off x="6715125" y="5368925"/>
              <a:ext cx="7937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sp>
          <p:nvSpPr>
            <p:cNvPr id="74" name="Freeform 3093">
              <a:extLst>
                <a:ext uri="{FF2B5EF4-FFF2-40B4-BE49-F238E27FC236}">
                  <a16:creationId xmlns:a16="http://schemas.microsoft.com/office/drawing/2014/main" xmlns="" id="{1F1EF8AC-CEBB-406D-B6D6-7F1D067CDFD9}"/>
                </a:ext>
              </a:extLst>
            </p:cNvPr>
            <p:cNvSpPr>
              <a:spLocks/>
            </p:cNvSpPr>
            <p:nvPr/>
          </p:nvSpPr>
          <p:spPr bwMode="auto">
            <a:xfrm>
              <a:off x="7186613" y="3387725"/>
              <a:ext cx="442912" cy="186852"/>
            </a:xfrm>
            <a:custGeom>
              <a:avLst/>
              <a:gdLst>
                <a:gd name="T0" fmla="*/ 2147483647 w 480"/>
                <a:gd name="T1" fmla="*/ 2147483647 h 336"/>
                <a:gd name="T2" fmla="*/ 2147483647 w 480"/>
                <a:gd name="T3" fmla="*/ 0 h 336"/>
                <a:gd name="T4" fmla="*/ 0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480" y="336"/>
                  </a:moveTo>
                  <a:lnTo>
                    <a:pt x="480"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12700" tIns="12700" rIns="12700" bIns="12700">
              <a:spAutoFit/>
            </a:bodyPr>
            <a:lstStyle/>
            <a:p>
              <a:endParaRPr lang="en-IN" sz="1600" dirty="0">
                <a:latin typeface="+mn-lt"/>
              </a:endParaRPr>
            </a:p>
          </p:txBody>
        </p:sp>
        <p:sp>
          <p:nvSpPr>
            <p:cNvPr id="75" name="Line 3094">
              <a:extLst>
                <a:ext uri="{FF2B5EF4-FFF2-40B4-BE49-F238E27FC236}">
                  <a16:creationId xmlns:a16="http://schemas.microsoft.com/office/drawing/2014/main" xmlns="" id="{21402987-6D21-4C50-974E-9E63B45E4B7D}"/>
                </a:ext>
              </a:extLst>
            </p:cNvPr>
            <p:cNvSpPr>
              <a:spLocks noChangeShapeType="1"/>
            </p:cNvSpPr>
            <p:nvPr/>
          </p:nvSpPr>
          <p:spPr bwMode="auto">
            <a:xfrm flipV="1">
              <a:off x="8034338" y="4705350"/>
              <a:ext cx="0" cy="7397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sp>
          <p:nvSpPr>
            <p:cNvPr id="76" name="Rectangle 3095">
              <a:extLst>
                <a:ext uri="{FF2B5EF4-FFF2-40B4-BE49-F238E27FC236}">
                  <a16:creationId xmlns:a16="http://schemas.microsoft.com/office/drawing/2014/main" xmlns="" id="{61DFAF77-09E9-4414-AFCB-FCF2CBC29E56}"/>
                </a:ext>
              </a:extLst>
            </p:cNvPr>
            <p:cNvSpPr>
              <a:spLocks noChangeArrowheads="1"/>
            </p:cNvSpPr>
            <p:nvPr/>
          </p:nvSpPr>
          <p:spPr bwMode="auto">
            <a:xfrm>
              <a:off x="1694358" y="2135188"/>
              <a:ext cx="1743671" cy="18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latin typeface="+mn-lt"/>
                </a:rPr>
                <a:t>Data Guard Configuration</a:t>
              </a:r>
            </a:p>
          </p:txBody>
        </p:sp>
        <p:sp>
          <p:nvSpPr>
            <p:cNvPr id="77" name="Freeform 3096">
              <a:extLst>
                <a:ext uri="{FF2B5EF4-FFF2-40B4-BE49-F238E27FC236}">
                  <a16:creationId xmlns:a16="http://schemas.microsoft.com/office/drawing/2014/main" xmlns="" id="{00DDDF84-3D0E-4D76-AE4B-A8D72B12E9E5}"/>
                </a:ext>
              </a:extLst>
            </p:cNvPr>
            <p:cNvSpPr>
              <a:spLocks/>
            </p:cNvSpPr>
            <p:nvPr/>
          </p:nvSpPr>
          <p:spPr bwMode="auto">
            <a:xfrm>
              <a:off x="2819400" y="5813425"/>
              <a:ext cx="4724400" cy="186852"/>
            </a:xfrm>
            <a:custGeom>
              <a:avLst/>
              <a:gdLst>
                <a:gd name="T0" fmla="*/ 0 w 2952"/>
                <a:gd name="T1" fmla="*/ 2147483647 h 188"/>
                <a:gd name="T2" fmla="*/ 2147483647 w 2952"/>
                <a:gd name="T3" fmla="*/ 2147483647 h 188"/>
                <a:gd name="T4" fmla="*/ 2147483647 w 2952"/>
                <a:gd name="T5" fmla="*/ 0 h 188"/>
                <a:gd name="T6" fmla="*/ 2147483647 w 2952"/>
                <a:gd name="T7" fmla="*/ 2147483647 h 188"/>
                <a:gd name="T8" fmla="*/ 2147483647 w 2952"/>
                <a:gd name="T9" fmla="*/ 2147483647 h 188"/>
                <a:gd name="T10" fmla="*/ 2147483647 w 2952"/>
                <a:gd name="T11" fmla="*/ 2147483647 h 188"/>
                <a:gd name="T12" fmla="*/ 0 60000 65536"/>
                <a:gd name="T13" fmla="*/ 0 60000 65536"/>
                <a:gd name="T14" fmla="*/ 0 60000 65536"/>
                <a:gd name="T15" fmla="*/ 0 60000 65536"/>
                <a:gd name="T16" fmla="*/ 0 60000 65536"/>
                <a:gd name="T17" fmla="*/ 0 60000 65536"/>
                <a:gd name="T18" fmla="*/ 0 w 2952"/>
                <a:gd name="T19" fmla="*/ 0 h 188"/>
                <a:gd name="T20" fmla="*/ 2952 w 2952"/>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2952" h="188">
                  <a:moveTo>
                    <a:pt x="0" y="56"/>
                  </a:moveTo>
                  <a:lnTo>
                    <a:pt x="912" y="56"/>
                  </a:lnTo>
                  <a:lnTo>
                    <a:pt x="1008" y="0"/>
                  </a:lnTo>
                  <a:lnTo>
                    <a:pt x="1200" y="188"/>
                  </a:lnTo>
                  <a:lnTo>
                    <a:pt x="1279" y="56"/>
                  </a:lnTo>
                  <a:lnTo>
                    <a:pt x="2952" y="56"/>
                  </a:lnTo>
                </a:path>
              </a:pathLst>
            </a:custGeom>
            <a:noFill/>
            <a:ln w="28575" cap="flat" cmpd="sng">
              <a:solidFill>
                <a:schemeClr val="tx1"/>
              </a:solidFill>
              <a:prstDash val="solid"/>
              <a:round/>
              <a:headEnd type="none" w="med" len="med"/>
              <a:tailEnd type="triangle" w="sm" len="sm"/>
            </a:ln>
            <a:extLst>
              <a:ext uri="{909E8E84-426E-40DD-AFC4-6F175D3DCCD1}">
                <a14:hiddenFill xmlns:a14="http://schemas.microsoft.com/office/drawing/2010/main">
                  <a:solidFill>
                    <a:srgbClr val="FFFFFF"/>
                  </a:solidFill>
                </a14:hiddenFill>
              </a:ext>
            </a:extLst>
          </p:spPr>
          <p:txBody>
            <a:bodyPr lIns="12700" tIns="12700" rIns="12700" bIns="12700">
              <a:spAutoFit/>
            </a:bodyPr>
            <a:lstStyle/>
            <a:p>
              <a:endParaRPr lang="en-IN" sz="1600" dirty="0">
                <a:latin typeface="+mn-lt"/>
              </a:endParaRPr>
            </a:p>
          </p:txBody>
        </p:sp>
        <p:sp>
          <p:nvSpPr>
            <p:cNvPr id="78" name="Rectangle 3097">
              <a:extLst>
                <a:ext uri="{FF2B5EF4-FFF2-40B4-BE49-F238E27FC236}">
                  <a16:creationId xmlns:a16="http://schemas.microsoft.com/office/drawing/2014/main" xmlns="" id="{C7D5E181-967C-4929-9B74-F36E14FF2DF3}"/>
                </a:ext>
              </a:extLst>
            </p:cNvPr>
            <p:cNvSpPr>
              <a:spLocks noChangeArrowheads="1"/>
            </p:cNvSpPr>
            <p:nvPr/>
          </p:nvSpPr>
          <p:spPr bwMode="blackWhite">
            <a:xfrm>
              <a:off x="1730375" y="5346700"/>
              <a:ext cx="1066800" cy="7620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latin typeface="+mn-lt"/>
                </a:rPr>
                <a:t>Log</a:t>
              </a:r>
              <a:br>
                <a:rPr lang="en-US" altLang="en-US" sz="1600" dirty="0">
                  <a:latin typeface="+mn-lt"/>
                </a:rPr>
              </a:br>
              <a:r>
                <a:rPr lang="en-US" altLang="en-US" sz="1600" dirty="0">
                  <a:latin typeface="+mn-lt"/>
                </a:rPr>
                <a:t>transport</a:t>
              </a:r>
              <a:br>
                <a:rPr lang="en-US" altLang="en-US" sz="1600" dirty="0">
                  <a:latin typeface="+mn-lt"/>
                </a:rPr>
              </a:br>
              <a:r>
                <a:rPr lang="en-US" altLang="en-US" sz="1600" dirty="0">
                  <a:latin typeface="+mn-lt"/>
                </a:rPr>
                <a:t>services</a:t>
              </a:r>
            </a:p>
          </p:txBody>
        </p:sp>
        <p:sp>
          <p:nvSpPr>
            <p:cNvPr id="79" name="Freeform 3098">
              <a:extLst>
                <a:ext uri="{FF2B5EF4-FFF2-40B4-BE49-F238E27FC236}">
                  <a16:creationId xmlns:a16="http://schemas.microsoft.com/office/drawing/2014/main" xmlns="" id="{B7C284B6-6E95-473E-A641-A4E77B13FC00}"/>
                </a:ext>
              </a:extLst>
            </p:cNvPr>
            <p:cNvSpPr>
              <a:spLocks/>
            </p:cNvSpPr>
            <p:nvPr/>
          </p:nvSpPr>
          <p:spPr bwMode="auto">
            <a:xfrm>
              <a:off x="4114800" y="4737100"/>
              <a:ext cx="990600" cy="186852"/>
            </a:xfrm>
            <a:custGeom>
              <a:avLst/>
              <a:gdLst>
                <a:gd name="T0" fmla="*/ 0 w 564"/>
                <a:gd name="T1" fmla="*/ 2147483647 h 138"/>
                <a:gd name="T2" fmla="*/ 2147483647 w 564"/>
                <a:gd name="T3" fmla="*/ 2147483647 h 138"/>
                <a:gd name="T4" fmla="*/ 2147483647 w 564"/>
                <a:gd name="T5" fmla="*/ 0 h 138"/>
                <a:gd name="T6" fmla="*/ 2147483647 w 564"/>
                <a:gd name="T7" fmla="*/ 2147483647 h 138"/>
                <a:gd name="T8" fmla="*/ 2147483647 w 564"/>
                <a:gd name="T9" fmla="*/ 2147483647 h 138"/>
                <a:gd name="T10" fmla="*/ 2147483647 w 564"/>
                <a:gd name="T11" fmla="*/ 2147483647 h 138"/>
                <a:gd name="T12" fmla="*/ 0 60000 65536"/>
                <a:gd name="T13" fmla="*/ 0 60000 65536"/>
                <a:gd name="T14" fmla="*/ 0 60000 65536"/>
                <a:gd name="T15" fmla="*/ 0 60000 65536"/>
                <a:gd name="T16" fmla="*/ 0 60000 65536"/>
                <a:gd name="T17" fmla="*/ 0 60000 65536"/>
                <a:gd name="T18" fmla="*/ 0 w 564"/>
                <a:gd name="T19" fmla="*/ 0 h 138"/>
                <a:gd name="T20" fmla="*/ 564 w 564"/>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564" h="138">
                  <a:moveTo>
                    <a:pt x="0" y="90"/>
                  </a:moveTo>
                  <a:lnTo>
                    <a:pt x="184" y="90"/>
                  </a:lnTo>
                  <a:lnTo>
                    <a:pt x="270" y="0"/>
                  </a:lnTo>
                  <a:lnTo>
                    <a:pt x="341" y="138"/>
                  </a:lnTo>
                  <a:lnTo>
                    <a:pt x="395" y="77"/>
                  </a:lnTo>
                  <a:lnTo>
                    <a:pt x="564" y="77"/>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12700" tIns="12700" rIns="12700" bIns="12700">
              <a:spAutoFit/>
            </a:bodyPr>
            <a:lstStyle/>
            <a:p>
              <a:endParaRPr lang="en-IN" sz="1600" dirty="0">
                <a:latin typeface="+mn-lt"/>
              </a:endParaRPr>
            </a:p>
          </p:txBody>
        </p:sp>
        <p:pic>
          <p:nvPicPr>
            <p:cNvPr id="80" name="Picture 3099" descr="4segdatabase">
              <a:extLst>
                <a:ext uri="{FF2B5EF4-FFF2-40B4-BE49-F238E27FC236}">
                  <a16:creationId xmlns:a16="http://schemas.microsoft.com/office/drawing/2014/main" xmlns="" id="{EA4518A6-1D48-4834-9D9E-020E53090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68375" y="4987925"/>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100" descr="4segdatabase">
              <a:extLst>
                <a:ext uri="{FF2B5EF4-FFF2-40B4-BE49-F238E27FC236}">
                  <a16:creationId xmlns:a16="http://schemas.microsoft.com/office/drawing/2014/main" xmlns="" id="{7B065DA8-F453-48DC-8F8C-A273A68CD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216650" y="4872038"/>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 Box 3101">
              <a:extLst>
                <a:ext uri="{FF2B5EF4-FFF2-40B4-BE49-F238E27FC236}">
                  <a16:creationId xmlns:a16="http://schemas.microsoft.com/office/drawing/2014/main" xmlns="" id="{E455048E-EEBE-41AB-BAD6-429F428D196A}"/>
                </a:ext>
              </a:extLst>
            </p:cNvPr>
            <p:cNvSpPr txBox="1">
              <a:spLocks noChangeArrowheads="1"/>
            </p:cNvSpPr>
            <p:nvPr/>
          </p:nvSpPr>
          <p:spPr bwMode="auto">
            <a:xfrm>
              <a:off x="1200860" y="4107648"/>
              <a:ext cx="629391" cy="25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Aft>
                  <a:spcPts val="300"/>
                </a:spcAft>
              </a:pPr>
              <a:r>
                <a:rPr lang="en-US" altLang="en-US" sz="1600" b="1" dirty="0">
                  <a:latin typeface="+mn-lt"/>
                </a:rPr>
                <a:t>Primary </a:t>
              </a:r>
            </a:p>
            <a:p>
              <a:pPr algn="ctr" eaLnBrk="1" hangingPunct="1">
                <a:lnSpc>
                  <a:spcPct val="50000"/>
                </a:lnSpc>
              </a:pPr>
              <a:r>
                <a:rPr lang="en-US" altLang="en-US" sz="1600" b="1" dirty="0">
                  <a:latin typeface="+mn-lt"/>
                </a:rPr>
                <a:t>database</a:t>
              </a:r>
            </a:p>
          </p:txBody>
        </p:sp>
        <p:pic>
          <p:nvPicPr>
            <p:cNvPr id="83" name="Picture 3102" descr="4segdatabase">
              <a:extLst>
                <a:ext uri="{FF2B5EF4-FFF2-40B4-BE49-F238E27FC236}">
                  <a16:creationId xmlns:a16="http://schemas.microsoft.com/office/drawing/2014/main" xmlns="" id="{B2325AE2-15F1-4FAE-9E53-DF7EC1B10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553325" y="5292725"/>
              <a:ext cx="3968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3103" descr="4segdatabase">
              <a:extLst>
                <a:ext uri="{FF2B5EF4-FFF2-40B4-BE49-F238E27FC236}">
                  <a16:creationId xmlns:a16="http://schemas.microsoft.com/office/drawing/2014/main" xmlns="" id="{FD860119-FEE2-4BF5-AB5F-E02C49ED0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766050" y="5453063"/>
              <a:ext cx="3968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 name="Group 3104">
              <a:extLst>
                <a:ext uri="{FF2B5EF4-FFF2-40B4-BE49-F238E27FC236}">
                  <a16:creationId xmlns:a16="http://schemas.microsoft.com/office/drawing/2014/main" xmlns="" id="{A7F72858-B021-4DB9-90D6-1D7ACFEB53F1}"/>
                </a:ext>
              </a:extLst>
            </p:cNvPr>
            <p:cNvGrpSpPr>
              <a:grpSpLocks/>
            </p:cNvGrpSpPr>
            <p:nvPr/>
          </p:nvGrpSpPr>
          <p:grpSpPr bwMode="auto">
            <a:xfrm>
              <a:off x="2492375" y="4343400"/>
              <a:ext cx="609600" cy="838200"/>
              <a:chOff x="3735" y="2533"/>
              <a:chExt cx="828" cy="1006"/>
            </a:xfrm>
          </p:grpSpPr>
          <p:pic>
            <p:nvPicPr>
              <p:cNvPr id="86" name="Picture 3105" descr="4segdatabase">
                <a:extLst>
                  <a:ext uri="{FF2B5EF4-FFF2-40B4-BE49-F238E27FC236}">
                    <a16:creationId xmlns:a16="http://schemas.microsoft.com/office/drawing/2014/main" xmlns="" id="{1D90AC81-4539-44E7-8981-648C982F5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106" descr="4segdatabase">
                <a:extLst>
                  <a:ext uri="{FF2B5EF4-FFF2-40B4-BE49-F238E27FC236}">
                    <a16:creationId xmlns:a16="http://schemas.microsoft.com/office/drawing/2014/main" xmlns="" id="{A97DC38D-372E-4FF8-9439-2674AE2F4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Freeform 3108">
              <a:extLst>
                <a:ext uri="{FF2B5EF4-FFF2-40B4-BE49-F238E27FC236}">
                  <a16:creationId xmlns:a16="http://schemas.microsoft.com/office/drawing/2014/main" xmlns="" id="{2E89CA68-F576-407F-901E-B9C81AC36DD0}"/>
                </a:ext>
              </a:extLst>
            </p:cNvPr>
            <p:cNvSpPr>
              <a:spLocks/>
            </p:cNvSpPr>
            <p:nvPr/>
          </p:nvSpPr>
          <p:spPr bwMode="auto">
            <a:xfrm flipH="1">
              <a:off x="5527675" y="5368925"/>
              <a:ext cx="676275" cy="186852"/>
            </a:xfrm>
            <a:custGeom>
              <a:avLst/>
              <a:gdLst>
                <a:gd name="T0" fmla="*/ 2147483647 w 480"/>
                <a:gd name="T1" fmla="*/ 2147483647 h 336"/>
                <a:gd name="T2" fmla="*/ 2147483647 w 480"/>
                <a:gd name="T3" fmla="*/ 0 h 336"/>
                <a:gd name="T4" fmla="*/ 0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480" y="336"/>
                  </a:moveTo>
                  <a:lnTo>
                    <a:pt x="480" y="0"/>
                  </a:lnTo>
                  <a:lnTo>
                    <a:pt x="0"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12700" tIns="12700" rIns="12700" bIns="12700">
              <a:spAutoFit/>
            </a:bodyPr>
            <a:lstStyle/>
            <a:p>
              <a:endParaRPr lang="en-IN" sz="1600" dirty="0">
                <a:latin typeface="+mn-lt"/>
              </a:endParaRPr>
            </a:p>
          </p:txBody>
        </p:sp>
        <p:sp>
          <p:nvSpPr>
            <p:cNvPr id="89" name="Rectangle 3109">
              <a:extLst>
                <a:ext uri="{FF2B5EF4-FFF2-40B4-BE49-F238E27FC236}">
                  <a16:creationId xmlns:a16="http://schemas.microsoft.com/office/drawing/2014/main" xmlns="" id="{B91FD44F-A667-4700-AE82-D05D48560138}"/>
                </a:ext>
              </a:extLst>
            </p:cNvPr>
            <p:cNvSpPr>
              <a:spLocks noChangeArrowheads="1"/>
            </p:cNvSpPr>
            <p:nvPr/>
          </p:nvSpPr>
          <p:spPr bwMode="blackWhite">
            <a:xfrm>
              <a:off x="5122863" y="4459288"/>
              <a:ext cx="838200" cy="519112"/>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b="1" dirty="0">
                  <a:latin typeface="+mn-lt"/>
                </a:rPr>
                <a:t>DMON</a:t>
              </a:r>
            </a:p>
          </p:txBody>
        </p:sp>
        <p:grpSp>
          <p:nvGrpSpPr>
            <p:cNvPr id="90" name="Group 3110">
              <a:extLst>
                <a:ext uri="{FF2B5EF4-FFF2-40B4-BE49-F238E27FC236}">
                  <a16:creationId xmlns:a16="http://schemas.microsoft.com/office/drawing/2014/main" xmlns="" id="{2C2676CE-DBEB-4477-80BA-4EF064302BE8}"/>
                </a:ext>
              </a:extLst>
            </p:cNvPr>
            <p:cNvGrpSpPr>
              <a:grpSpLocks/>
            </p:cNvGrpSpPr>
            <p:nvPr/>
          </p:nvGrpSpPr>
          <p:grpSpPr bwMode="auto">
            <a:xfrm>
              <a:off x="3478213" y="2957513"/>
              <a:ext cx="484187" cy="814387"/>
              <a:chOff x="2191" y="1861"/>
              <a:chExt cx="305" cy="513"/>
            </a:xfrm>
          </p:grpSpPr>
          <p:pic>
            <p:nvPicPr>
              <p:cNvPr id="91" name="Picture 3111" descr="Documents: File">
                <a:extLst>
                  <a:ext uri="{FF2B5EF4-FFF2-40B4-BE49-F238E27FC236}">
                    <a16:creationId xmlns:a16="http://schemas.microsoft.com/office/drawing/2014/main" xmlns="" id="{DEBF0B5C-8F20-4E1C-A098-66B8F4701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191" y="1861"/>
                <a:ext cx="209"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112" descr="Documents: File">
                <a:extLst>
                  <a:ext uri="{FF2B5EF4-FFF2-40B4-BE49-F238E27FC236}">
                    <a16:creationId xmlns:a16="http://schemas.microsoft.com/office/drawing/2014/main" xmlns="" id="{1064A70E-FD71-4748-B14B-BA0E0D64E3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287" y="1957"/>
                <a:ext cx="209"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 name="Group 3113">
              <a:extLst>
                <a:ext uri="{FF2B5EF4-FFF2-40B4-BE49-F238E27FC236}">
                  <a16:creationId xmlns:a16="http://schemas.microsoft.com/office/drawing/2014/main" xmlns="" id="{F94A0328-377F-48A7-B59F-B5E6D9AC792F}"/>
                </a:ext>
              </a:extLst>
            </p:cNvPr>
            <p:cNvGrpSpPr>
              <a:grpSpLocks/>
            </p:cNvGrpSpPr>
            <p:nvPr/>
          </p:nvGrpSpPr>
          <p:grpSpPr bwMode="auto">
            <a:xfrm>
              <a:off x="5399088" y="2959100"/>
              <a:ext cx="484187" cy="814388"/>
              <a:chOff x="2191" y="1861"/>
              <a:chExt cx="305" cy="513"/>
            </a:xfrm>
          </p:grpSpPr>
          <p:pic>
            <p:nvPicPr>
              <p:cNvPr id="94" name="Picture 3114" descr="Documents: File">
                <a:extLst>
                  <a:ext uri="{FF2B5EF4-FFF2-40B4-BE49-F238E27FC236}">
                    <a16:creationId xmlns:a16="http://schemas.microsoft.com/office/drawing/2014/main" xmlns="" id="{D8F81F2E-066D-4F91-96C6-B1C0C3707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191" y="1861"/>
                <a:ext cx="209"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115" descr="Documents: File">
                <a:extLst>
                  <a:ext uri="{FF2B5EF4-FFF2-40B4-BE49-F238E27FC236}">
                    <a16:creationId xmlns:a16="http://schemas.microsoft.com/office/drawing/2014/main" xmlns="" id="{25F43E92-719C-431A-A8E4-6D6B207A9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287" y="1957"/>
                <a:ext cx="209"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6" name="Line 3116">
              <a:extLst>
                <a:ext uri="{FF2B5EF4-FFF2-40B4-BE49-F238E27FC236}">
                  <a16:creationId xmlns:a16="http://schemas.microsoft.com/office/drawing/2014/main" xmlns="" id="{6FC7155C-6E29-4E34-A45A-29AFB9E65ACA}"/>
                </a:ext>
              </a:extLst>
            </p:cNvPr>
            <p:cNvSpPr>
              <a:spLocks noChangeShapeType="1"/>
            </p:cNvSpPr>
            <p:nvPr/>
          </p:nvSpPr>
          <p:spPr bwMode="auto">
            <a:xfrm flipV="1">
              <a:off x="3619500" y="3722688"/>
              <a:ext cx="0" cy="7461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sp>
          <p:nvSpPr>
            <p:cNvPr id="97" name="Line 3117">
              <a:extLst>
                <a:ext uri="{FF2B5EF4-FFF2-40B4-BE49-F238E27FC236}">
                  <a16:creationId xmlns:a16="http://schemas.microsoft.com/office/drawing/2014/main" xmlns="" id="{E0607CB8-2E0B-4619-95C3-67D6878B4A8D}"/>
                </a:ext>
              </a:extLst>
            </p:cNvPr>
            <p:cNvSpPr>
              <a:spLocks noChangeShapeType="1"/>
            </p:cNvSpPr>
            <p:nvPr/>
          </p:nvSpPr>
          <p:spPr bwMode="auto">
            <a:xfrm flipV="1">
              <a:off x="5624513" y="3714750"/>
              <a:ext cx="0" cy="7461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12700" tIns="12700" rIns="12700" bIns="12700">
              <a:spAutoFit/>
            </a:bodyPr>
            <a:lstStyle/>
            <a:p>
              <a:endParaRPr lang="en-IN" sz="1600" dirty="0">
                <a:latin typeface="+mn-lt"/>
              </a:endParaRPr>
            </a:p>
          </p:txBody>
        </p:sp>
        <p:sp>
          <p:nvSpPr>
            <p:cNvPr id="98" name="Text Box 3118">
              <a:extLst>
                <a:ext uri="{FF2B5EF4-FFF2-40B4-BE49-F238E27FC236}">
                  <a16:creationId xmlns:a16="http://schemas.microsoft.com/office/drawing/2014/main" xmlns="" id="{A4C76F41-C6A8-4399-B754-30D17CFF4031}"/>
                </a:ext>
              </a:extLst>
            </p:cNvPr>
            <p:cNvSpPr txBox="1">
              <a:spLocks noChangeArrowheads="1"/>
            </p:cNvSpPr>
            <p:nvPr/>
          </p:nvSpPr>
          <p:spPr bwMode="auto">
            <a:xfrm>
              <a:off x="3105608" y="3201131"/>
              <a:ext cx="1198562" cy="2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Bef>
                  <a:spcPts val="300"/>
                </a:spcBef>
                <a:spcAft>
                  <a:spcPts val="300"/>
                </a:spcAft>
              </a:pPr>
              <a:r>
                <a:rPr lang="en-US" altLang="en-US" sz="1600" b="1" dirty="0">
                  <a:latin typeface="+mn-lt"/>
                </a:rPr>
                <a:t>Configuration</a:t>
              </a:r>
            </a:p>
            <a:p>
              <a:pPr algn="ctr" eaLnBrk="1" hangingPunct="1">
                <a:lnSpc>
                  <a:spcPct val="75000"/>
                </a:lnSpc>
              </a:pPr>
              <a:r>
                <a:rPr lang="en-US" altLang="en-US" sz="1600" b="1" dirty="0">
                  <a:latin typeface="+mn-lt"/>
                </a:rPr>
                <a:t>files</a:t>
              </a:r>
            </a:p>
          </p:txBody>
        </p:sp>
        <p:sp>
          <p:nvSpPr>
            <p:cNvPr id="99" name="Text Box 3119">
              <a:extLst>
                <a:ext uri="{FF2B5EF4-FFF2-40B4-BE49-F238E27FC236}">
                  <a16:creationId xmlns:a16="http://schemas.microsoft.com/office/drawing/2014/main" xmlns="" id="{073C3E65-FC84-47B0-90FE-2A0556064763}"/>
                </a:ext>
              </a:extLst>
            </p:cNvPr>
            <p:cNvSpPr txBox="1">
              <a:spLocks noChangeArrowheads="1"/>
            </p:cNvSpPr>
            <p:nvPr/>
          </p:nvSpPr>
          <p:spPr bwMode="auto">
            <a:xfrm>
              <a:off x="5185634" y="3201131"/>
              <a:ext cx="952371" cy="2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Aft>
                  <a:spcPts val="300"/>
                </a:spcAft>
              </a:pPr>
              <a:r>
                <a:rPr lang="en-US" altLang="en-US" sz="1600" b="1" dirty="0">
                  <a:latin typeface="+mn-lt"/>
                </a:rPr>
                <a:t>Configuration</a:t>
              </a:r>
            </a:p>
            <a:p>
              <a:pPr algn="ctr" eaLnBrk="1" hangingPunct="1">
                <a:lnSpc>
                  <a:spcPct val="75000"/>
                </a:lnSpc>
              </a:pPr>
              <a:r>
                <a:rPr lang="en-US" altLang="en-US" sz="1600" b="1" dirty="0">
                  <a:latin typeface="+mn-lt"/>
                </a:rPr>
                <a:t>files</a:t>
              </a:r>
            </a:p>
          </p:txBody>
        </p:sp>
        <p:pic>
          <p:nvPicPr>
            <p:cNvPr id="100" name="Picture 3120" descr="Database: Database with Segments">
              <a:extLst>
                <a:ext uri="{FF2B5EF4-FFF2-40B4-BE49-F238E27FC236}">
                  <a16:creationId xmlns:a16="http://schemas.microsoft.com/office/drawing/2014/main" xmlns="" id="{6478ED32-ECD4-4C65-8EF0-9CC821FC61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143000" y="3070225"/>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121" descr="Database: Database with Segments">
              <a:extLst>
                <a:ext uri="{FF2B5EF4-FFF2-40B4-BE49-F238E27FC236}">
                  <a16:creationId xmlns:a16="http://schemas.microsoft.com/office/drawing/2014/main" xmlns="" id="{AFE27643-F7D4-4FB7-8984-ABFCA4025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457950" y="3048000"/>
              <a:ext cx="73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 Box 3122">
              <a:extLst>
                <a:ext uri="{FF2B5EF4-FFF2-40B4-BE49-F238E27FC236}">
                  <a16:creationId xmlns:a16="http://schemas.microsoft.com/office/drawing/2014/main" xmlns="" id="{FB14848C-41F8-4F55-99ED-D00EF0B04303}"/>
                </a:ext>
              </a:extLst>
            </p:cNvPr>
            <p:cNvSpPr txBox="1">
              <a:spLocks noChangeArrowheads="1"/>
            </p:cNvSpPr>
            <p:nvPr/>
          </p:nvSpPr>
          <p:spPr bwMode="auto">
            <a:xfrm>
              <a:off x="6527430" y="3473450"/>
              <a:ext cx="629392" cy="25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Aft>
                  <a:spcPts val="300"/>
                </a:spcAft>
              </a:pPr>
              <a:r>
                <a:rPr lang="en-US" altLang="en-US" sz="1600" b="1" dirty="0">
                  <a:solidFill>
                    <a:schemeClr val="bg1"/>
                  </a:solidFill>
                  <a:latin typeface="+mn-lt"/>
                </a:rPr>
                <a:t>Standby </a:t>
              </a:r>
            </a:p>
            <a:p>
              <a:pPr algn="ctr" eaLnBrk="1" hangingPunct="1">
                <a:lnSpc>
                  <a:spcPct val="50000"/>
                </a:lnSpc>
              </a:pPr>
              <a:r>
                <a:rPr lang="en-US" altLang="en-US" sz="1600" b="1" dirty="0">
                  <a:solidFill>
                    <a:schemeClr val="bg1"/>
                  </a:solidFill>
                  <a:latin typeface="+mn-lt"/>
                </a:rPr>
                <a:t>database</a:t>
              </a:r>
            </a:p>
          </p:txBody>
        </p:sp>
        <p:pic>
          <p:nvPicPr>
            <p:cNvPr id="103" name="Picture 3124" descr="4segdatabase">
              <a:extLst>
                <a:ext uri="{FF2B5EF4-FFF2-40B4-BE49-F238E27FC236}">
                  <a16:creationId xmlns:a16="http://schemas.microsoft.com/office/drawing/2014/main" xmlns="" id="{45E77758-A74C-4679-9448-ABF900247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117725" y="31242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 Box 3123">
              <a:extLst>
                <a:ext uri="{FF2B5EF4-FFF2-40B4-BE49-F238E27FC236}">
                  <a16:creationId xmlns:a16="http://schemas.microsoft.com/office/drawing/2014/main" xmlns="" id="{5C13A016-6CD0-4D02-A8F0-332F80A5BC84}"/>
                </a:ext>
              </a:extLst>
            </p:cNvPr>
            <p:cNvSpPr txBox="1">
              <a:spLocks noChangeArrowheads="1"/>
            </p:cNvSpPr>
            <p:nvPr/>
          </p:nvSpPr>
          <p:spPr bwMode="auto">
            <a:xfrm>
              <a:off x="2101402" y="4039069"/>
              <a:ext cx="640672"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600" b="1" dirty="0">
                  <a:latin typeface="+mn-lt"/>
                </a:rPr>
                <a:t>Standby</a:t>
              </a:r>
              <a:br>
                <a:rPr lang="en-US" altLang="en-US" sz="1600" b="1" dirty="0">
                  <a:latin typeface="+mn-lt"/>
                </a:rPr>
              </a:br>
              <a:r>
                <a:rPr lang="en-US" altLang="en-US" sz="1600" b="1" dirty="0">
                  <a:latin typeface="+mn-lt"/>
                </a:rPr>
                <a:t>redo logs</a:t>
              </a:r>
            </a:p>
          </p:txBody>
        </p:sp>
        <p:pic>
          <p:nvPicPr>
            <p:cNvPr id="105" name="Picture 3125" descr="4segdatabase">
              <a:extLst>
                <a:ext uri="{FF2B5EF4-FFF2-40B4-BE49-F238E27FC236}">
                  <a16:creationId xmlns:a16="http://schemas.microsoft.com/office/drawing/2014/main" xmlns="" id="{FA0701ED-75E4-4429-9B0B-CB6E3B7EF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845175" y="35052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 Box 3126">
              <a:extLst>
                <a:ext uri="{FF2B5EF4-FFF2-40B4-BE49-F238E27FC236}">
                  <a16:creationId xmlns:a16="http://schemas.microsoft.com/office/drawing/2014/main" xmlns="" id="{B714921B-D81C-4420-85BB-FC5937B13330}"/>
                </a:ext>
              </a:extLst>
            </p:cNvPr>
            <p:cNvSpPr txBox="1">
              <a:spLocks noChangeArrowheads="1"/>
            </p:cNvSpPr>
            <p:nvPr/>
          </p:nvSpPr>
          <p:spPr bwMode="auto">
            <a:xfrm>
              <a:off x="6143964" y="4343400"/>
              <a:ext cx="640672"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600" b="1" dirty="0">
                  <a:latin typeface="+mn-lt"/>
                </a:rPr>
                <a:t>Online</a:t>
              </a:r>
              <a:br>
                <a:rPr lang="en-US" altLang="en-US" sz="1600" b="1" dirty="0">
                  <a:latin typeface="+mn-lt"/>
                </a:rPr>
              </a:br>
              <a:r>
                <a:rPr lang="en-US" altLang="en-US" sz="1600" b="1" dirty="0">
                  <a:latin typeface="+mn-lt"/>
                </a:rPr>
                <a:t>redo logs</a:t>
              </a:r>
            </a:p>
          </p:txBody>
        </p:sp>
        <p:cxnSp>
          <p:nvCxnSpPr>
            <p:cNvPr id="107" name="Straight Arrow Connector 55">
              <a:extLst>
                <a:ext uri="{FF2B5EF4-FFF2-40B4-BE49-F238E27FC236}">
                  <a16:creationId xmlns:a16="http://schemas.microsoft.com/office/drawing/2014/main" xmlns="" id="{CA427BFC-65E3-4958-B8CC-1240729E2CE5}"/>
                </a:ext>
              </a:extLst>
            </p:cNvPr>
            <p:cNvCxnSpPr>
              <a:cxnSpLocks noChangeShapeType="1"/>
            </p:cNvCxnSpPr>
            <p:nvPr/>
          </p:nvCxnSpPr>
          <p:spPr bwMode="auto">
            <a:xfrm rot="5400000" flipH="1" flipV="1">
              <a:off x="2514601" y="5181600"/>
              <a:ext cx="304800" cy="3175"/>
            </a:xfrm>
            <a:prstGeom prst="straightConnector1">
              <a:avLst/>
            </a:prstGeom>
            <a:noFill/>
            <a:ln w="2857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08" name="Text Box 3086">
              <a:extLst>
                <a:ext uri="{FF2B5EF4-FFF2-40B4-BE49-F238E27FC236}">
                  <a16:creationId xmlns:a16="http://schemas.microsoft.com/office/drawing/2014/main" xmlns="" id="{490CFE10-7647-4045-919E-C25743E88E9B}"/>
                </a:ext>
              </a:extLst>
            </p:cNvPr>
            <p:cNvSpPr txBox="1">
              <a:spLocks noChangeArrowheads="1"/>
            </p:cNvSpPr>
            <p:nvPr/>
          </p:nvSpPr>
          <p:spPr bwMode="auto">
            <a:xfrm>
              <a:off x="5933649" y="5714945"/>
              <a:ext cx="1216386" cy="35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latin typeface="+mn-lt"/>
                </a:rPr>
                <a:t>Standby redo logs</a:t>
              </a:r>
            </a:p>
          </p:txBody>
        </p:sp>
      </p:grpSp>
    </p:spTree>
    <p:custDataLst>
      <p:tags r:id="rId1"/>
    </p:custDataLst>
    <p:extLst>
      <p:ext uri="{BB962C8B-B14F-4D97-AF65-F5344CB8AC3E}">
        <p14:creationId xmlns:p14="http://schemas.microsoft.com/office/powerpoint/2010/main" val="3441158265"/>
      </p:ext>
    </p:extLst>
  </p:cSld>
  <p:clrMapOvr>
    <a:masterClrMapping/>
  </p:clrMapOvr>
  <p:transition spd="slow"/>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xmlns="" id="{C8D0181B-96D3-4865-88F7-50FE2BDE016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Monitor: DMON Process</a:t>
            </a:r>
          </a:p>
        </p:txBody>
      </p:sp>
      <p:sp>
        <p:nvSpPr>
          <p:cNvPr id="10243" name="Rectangle 5">
            <a:extLst>
              <a:ext uri="{FF2B5EF4-FFF2-40B4-BE49-F238E27FC236}">
                <a16:creationId xmlns:a16="http://schemas.microsoft.com/office/drawing/2014/main" xmlns="" id="{F7BFCBA3-ABCD-4774-90B0-C64C97F91F85}"/>
              </a:ext>
            </a:extLst>
          </p:cNvPr>
          <p:cNvSpPr>
            <a:spLocks noGrp="1" noChangeArrowheads="1"/>
          </p:cNvSpPr>
          <p:nvPr>
            <p:ph idx="1"/>
          </p:nvPr>
        </p:nvSpPr>
        <p:spPr>
          <a:xfrm>
            <a:off x="933451" y="2272710"/>
            <a:ext cx="16421100" cy="596226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A server-side background process</a:t>
            </a:r>
          </a:p>
          <a:p>
            <a:pPr lvl="1">
              <a:spcBef>
                <a:spcPts val="1200"/>
              </a:spcBef>
            </a:pPr>
            <a:r>
              <a:rPr lang="en-US" altLang="en-US" dirty="0">
                <a:latin typeface="Oracle Sans" panose="020B0503020204020204" pitchFamily="34" charset="0"/>
                <a:cs typeface="Oracle Sans" panose="020B0503020204020204" pitchFamily="34" charset="0"/>
              </a:rPr>
              <a:t>A part of each database instance in the configuration</a:t>
            </a:r>
          </a:p>
          <a:p>
            <a:pPr lvl="1">
              <a:spcBef>
                <a:spcPts val="1200"/>
              </a:spcBef>
            </a:pPr>
            <a:r>
              <a:rPr lang="en-US" altLang="en-US" dirty="0">
                <a:latin typeface="Oracle Sans" panose="020B0503020204020204" pitchFamily="34" charset="0"/>
                <a:cs typeface="Oracle Sans" panose="020B0503020204020204" pitchFamily="34" charset="0"/>
              </a:rPr>
              <a:t>Created when you start the broker</a:t>
            </a:r>
          </a:p>
          <a:p>
            <a:pPr lvl="1">
              <a:spcBef>
                <a:spcPts val="1200"/>
              </a:spcBef>
            </a:pPr>
            <a:r>
              <a:rPr lang="en-US" altLang="en-US" dirty="0">
                <a:latin typeface="Oracle Sans" panose="020B0503020204020204" pitchFamily="34" charset="0"/>
                <a:cs typeface="Oracle Sans" panose="020B0503020204020204" pitchFamily="34" charset="0"/>
              </a:rPr>
              <a:t>Performs requested functions and monitors the resource</a:t>
            </a:r>
          </a:p>
          <a:p>
            <a:pPr lvl="1">
              <a:spcBef>
                <a:spcPts val="1200"/>
              </a:spcBef>
            </a:pPr>
            <a:r>
              <a:rPr lang="en-US" altLang="en-US" dirty="0">
                <a:latin typeface="Oracle Sans" panose="020B0503020204020204" pitchFamily="34" charset="0"/>
                <a:cs typeface="Oracle Sans" panose="020B0503020204020204" pitchFamily="34" charset="0"/>
              </a:rPr>
              <a:t>Communicates with other </a:t>
            </a:r>
            <a:r>
              <a:rPr lang="en-US" altLang="en-US" dirty="0">
                <a:latin typeface="Courier New" panose="02070309020205020404" pitchFamily="49" charset="0"/>
                <a:cs typeface="Oracle Sans" panose="020B0503020204020204" pitchFamily="34" charset="0"/>
              </a:rPr>
              <a:t>DMON</a:t>
            </a:r>
            <a:r>
              <a:rPr lang="en-US" altLang="en-US" dirty="0">
                <a:latin typeface="Oracle Sans" panose="020B0503020204020204" pitchFamily="34" charset="0"/>
                <a:cs typeface="Oracle Sans" panose="020B0503020204020204" pitchFamily="34" charset="0"/>
              </a:rPr>
              <a:t> processes in the configuration</a:t>
            </a:r>
          </a:p>
          <a:p>
            <a:pPr lvl="1">
              <a:spcBef>
                <a:spcPts val="1200"/>
              </a:spcBef>
            </a:pPr>
            <a:r>
              <a:rPr lang="en-US" altLang="en-US" dirty="0">
                <a:latin typeface="Oracle Sans" panose="020B0503020204020204" pitchFamily="34" charset="0"/>
                <a:cs typeface="Oracle Sans" panose="020B0503020204020204" pitchFamily="34" charset="0"/>
              </a:rPr>
              <a:t>Updates the configuration file</a:t>
            </a:r>
          </a:p>
          <a:p>
            <a:pPr lvl="1">
              <a:spcBef>
                <a:spcPts val="1200"/>
              </a:spcBef>
            </a:pPr>
            <a:r>
              <a:rPr lang="en-US" altLang="en-US" dirty="0">
                <a:latin typeface="Oracle Sans" panose="020B0503020204020204" pitchFamily="34" charset="0"/>
                <a:cs typeface="Oracle Sans" panose="020B0503020204020204" pitchFamily="34" charset="0"/>
              </a:rPr>
              <a:t>Creates the </a:t>
            </a:r>
            <a:r>
              <a:rPr lang="en-US" altLang="en-US" dirty="0">
                <a:latin typeface="Courier New" panose="02070309020205020404" pitchFamily="49" charset="0"/>
                <a:cs typeface="Oracle Sans" panose="020B0503020204020204" pitchFamily="34" charset="0"/>
              </a:rPr>
              <a:t>drc&lt;SID&gt;</a:t>
            </a:r>
            <a:r>
              <a:rPr lang="en-US" altLang="en-US" dirty="0">
                <a:latin typeface="Oracle Sans" panose="020B0503020204020204" pitchFamily="34" charset="0"/>
                <a:cs typeface="Oracle Sans" panose="020B0503020204020204" pitchFamily="34" charset="0"/>
              </a:rPr>
              <a:t> trace file in the location set by the </a:t>
            </a:r>
            <a:r>
              <a:rPr lang="en-US" altLang="en-US" dirty="0">
                <a:latin typeface="Courier New" panose="02070309020205020404" pitchFamily="49" charset="0"/>
                <a:cs typeface="Oracle Sans" panose="020B0503020204020204" pitchFamily="34" charset="0"/>
              </a:rPr>
              <a:t>DIAGNOSTIC_DEST</a:t>
            </a:r>
            <a:r>
              <a:rPr lang="en-US" altLang="en-US" dirty="0">
                <a:latin typeface="Oracle Sans" panose="020B0503020204020204" pitchFamily="34" charset="0"/>
                <a:cs typeface="Oracle Sans" panose="020B0503020204020204" pitchFamily="34" charset="0"/>
              </a:rPr>
              <a:t> initialization parameter</a:t>
            </a:r>
          </a:p>
          <a:p>
            <a:pPr lvl="1">
              <a:spcBef>
                <a:spcPts val="1200"/>
              </a:spcBef>
            </a:pPr>
            <a:r>
              <a:rPr lang="en-US" altLang="en-US" dirty="0">
                <a:latin typeface="Oracle Sans" panose="020B0503020204020204" pitchFamily="34" charset="0"/>
                <a:cs typeface="Oracle Sans" panose="020B0503020204020204" pitchFamily="34" charset="0"/>
              </a:rPr>
              <a:t>Modifies initialization parameters during role transitions as necessary</a:t>
            </a:r>
          </a:p>
        </p:txBody>
      </p:sp>
    </p:spTree>
    <p:custDataLst>
      <p:tags r:id="rId1"/>
    </p:custDataLst>
    <p:extLst>
      <p:ext uri="{BB962C8B-B14F-4D97-AF65-F5344CB8AC3E}">
        <p14:creationId xmlns:p14="http://schemas.microsoft.com/office/powerpoint/2010/main" val="1094593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xmlns="" id="{126E7889-3FC4-499C-B94C-F704D66AE4F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of Using the Data Guard Broker</a:t>
            </a:r>
          </a:p>
        </p:txBody>
      </p:sp>
      <p:sp>
        <p:nvSpPr>
          <p:cNvPr id="5" name="Content Placeholder 4">
            <a:extLst>
              <a:ext uri="{FF2B5EF4-FFF2-40B4-BE49-F238E27FC236}">
                <a16:creationId xmlns:a16="http://schemas.microsoft.com/office/drawing/2014/main" xmlns="" id="{58943FFF-00EC-4453-935D-0DC46A31F482}"/>
              </a:ext>
            </a:extLst>
          </p:cNvPr>
          <p:cNvSpPr>
            <a:spLocks noGrp="1"/>
          </p:cNvSpPr>
          <p:nvPr>
            <p:ph idx="1"/>
          </p:nvPr>
        </p:nvSpPr>
        <p:spPr>
          <a:xfrm>
            <a:off x="933451" y="2272710"/>
            <a:ext cx="16421100" cy="673786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defRPr/>
            </a:pPr>
            <a:r>
              <a:rPr lang="en-US" dirty="0">
                <a:latin typeface="Oracle Sans" panose="020B0503020204020204" pitchFamily="34" charset="0"/>
                <a:cs typeface="Oracle Sans" panose="020B0503020204020204" pitchFamily="34" charset="0"/>
              </a:rPr>
              <a:t>Enhances the high-availability, data protection, and disaster protection capabilities inherent in Oracle Data Guard by automating both configuration and monitoring tasks</a:t>
            </a:r>
          </a:p>
          <a:p>
            <a:pPr lvl="1">
              <a:spcBef>
                <a:spcPts val="1200"/>
              </a:spcBef>
              <a:defRPr/>
            </a:pPr>
            <a:r>
              <a:rPr lang="en-US" dirty="0">
                <a:latin typeface="Oracle Sans" panose="020B0503020204020204" pitchFamily="34" charset="0"/>
                <a:cs typeface="Oracle Sans" panose="020B0503020204020204" pitchFamily="34" charset="0"/>
              </a:rPr>
              <a:t>Streamlines the process for any one of the standby databases to replace the primary database and to take over production processing</a:t>
            </a:r>
          </a:p>
          <a:p>
            <a:pPr lvl="1">
              <a:spcBef>
                <a:spcPts val="1200"/>
              </a:spcBef>
              <a:defRPr/>
            </a:pPr>
            <a:r>
              <a:rPr lang="en-US" spc="-45" dirty="0">
                <a:latin typeface="Oracle Sans" panose="020B0503020204020204" pitchFamily="34" charset="0"/>
                <a:cs typeface="Oracle Sans" panose="020B0503020204020204" pitchFamily="34" charset="0"/>
              </a:rPr>
              <a:t>Enables easy configuration of additional standby databases</a:t>
            </a:r>
          </a:p>
          <a:p>
            <a:pPr lvl="1">
              <a:spcBef>
                <a:spcPts val="1200"/>
              </a:spcBef>
              <a:defRPr/>
            </a:pPr>
            <a:r>
              <a:rPr lang="en-US" spc="-45" dirty="0">
                <a:latin typeface="Oracle Sans" panose="020B0503020204020204" pitchFamily="34" charset="0"/>
                <a:cs typeface="Oracle Sans" panose="020B0503020204020204" pitchFamily="34" charset="0"/>
              </a:rPr>
              <a:t>Provides simplified, centralized, and extended management</a:t>
            </a:r>
          </a:p>
          <a:p>
            <a:pPr lvl="1">
              <a:spcBef>
                <a:spcPts val="1200"/>
              </a:spcBef>
              <a:defRPr/>
            </a:pPr>
            <a:r>
              <a:rPr lang="en-US" dirty="0">
                <a:latin typeface="Oracle Sans" panose="020B0503020204020204" pitchFamily="34" charset="0"/>
                <a:cs typeface="Oracle Sans" panose="020B0503020204020204" pitchFamily="34" charset="0"/>
              </a:rPr>
              <a:t>Automatically communicates between the databases in a Data Guard configuration by using Oracle Net Services</a:t>
            </a:r>
          </a:p>
          <a:p>
            <a:pPr lvl="1">
              <a:spcBef>
                <a:spcPts val="1200"/>
              </a:spcBef>
              <a:defRPr/>
            </a:pPr>
            <a:r>
              <a:rPr lang="en-US" dirty="0">
                <a:latin typeface="Oracle Sans" panose="020B0503020204020204" pitchFamily="34" charset="0"/>
                <a:cs typeface="Oracle Sans" panose="020B0503020204020204" pitchFamily="34" charset="0"/>
              </a:rPr>
              <a:t>Provides built-in validation that monitors the health of all databases in the configuration</a:t>
            </a:r>
          </a:p>
        </p:txBody>
      </p:sp>
    </p:spTree>
    <p:custDataLst>
      <p:tags r:id="rId1"/>
    </p:custDataLst>
    <p:extLst>
      <p:ext uri="{BB962C8B-B14F-4D97-AF65-F5344CB8AC3E}">
        <p14:creationId xmlns:p14="http://schemas.microsoft.com/office/powerpoint/2010/main" val="8919748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 xmlns:a16="http://schemas.microsoft.com/office/drawing/2014/main" id="{F19734B1-46B2-4E36-A211-BA09F129C4A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Summary</a:t>
            </a:r>
          </a:p>
        </p:txBody>
      </p:sp>
      <p:sp>
        <p:nvSpPr>
          <p:cNvPr id="25603" name="Rectangle 5">
            <a:extLst>
              <a:ext uri="{FF2B5EF4-FFF2-40B4-BE49-F238E27FC236}">
                <a16:creationId xmlns="" xmlns:a16="http://schemas.microsoft.com/office/drawing/2014/main" id="{4397A902-C630-4A34-9C93-1D2E4BAFE8C3}"/>
              </a:ext>
            </a:extLst>
          </p:cNvPr>
          <p:cNvSpPr>
            <a:spLocks noGrp="1" noChangeArrowheads="1"/>
          </p:cNvSpPr>
          <p:nvPr>
            <p:ph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Describe the basic components of Oracle Data Guard</a:t>
            </a:r>
          </a:p>
          <a:p>
            <a:pPr lvl="1">
              <a:spcBef>
                <a:spcPts val="1200"/>
              </a:spcBef>
            </a:pPr>
            <a:r>
              <a:rPr lang="en-US" altLang="en-US" dirty="0">
                <a:latin typeface="Oracle Sans" panose="020B0503020204020204" pitchFamily="34" charset="0"/>
                <a:cs typeface="Oracle Sans" panose="020B0503020204020204" pitchFamily="34" charset="0"/>
              </a:rPr>
              <a:t>Explain the differences between physical and logical standby databases</a:t>
            </a:r>
          </a:p>
          <a:p>
            <a:pPr lvl="1">
              <a:spcBef>
                <a:spcPts val="1200"/>
              </a:spcBef>
            </a:pPr>
            <a:r>
              <a:rPr lang="en-US" altLang="en-US" dirty="0">
                <a:latin typeface="Oracle Sans" panose="020B0503020204020204" pitchFamily="34" charset="0"/>
                <a:cs typeface="Oracle Sans" panose="020B0503020204020204" pitchFamily="34" charset="0"/>
              </a:rPr>
              <a:t>Explain the benefits of creating a Data Guard environment</a:t>
            </a:r>
          </a:p>
        </p:txBody>
      </p:sp>
    </p:spTree>
    <p:custDataLst>
      <p:tags r:id="rId1"/>
    </p:custDataLst>
    <p:extLst>
      <p:ext uri="{BB962C8B-B14F-4D97-AF65-F5344CB8AC3E}">
        <p14:creationId xmlns:p14="http://schemas.microsoft.com/office/powerpoint/2010/main" val="450624242"/>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670" name="Group 102">
            <a:extLst>
              <a:ext uri="{FF2B5EF4-FFF2-40B4-BE49-F238E27FC236}">
                <a16:creationId xmlns:a16="http://schemas.microsoft.com/office/drawing/2014/main" xmlns="" id="{92B42C92-8E7D-4A68-B5A8-D710522E0575}"/>
              </a:ext>
            </a:extLst>
          </p:cNvPr>
          <p:cNvGraphicFramePr>
            <a:graphicFrameLocks noGrp="1"/>
          </p:cNvGraphicFramePr>
          <p:nvPr>
            <p:extLst/>
          </p:nvPr>
        </p:nvGraphicFramePr>
        <p:xfrm>
          <a:off x="3274219" y="2400301"/>
          <a:ext cx="11739563" cy="8273692"/>
        </p:xfrm>
        <a:graphic>
          <a:graphicData uri="http://schemas.openxmlformats.org/drawingml/2006/table">
            <a:tbl>
              <a:tblPr/>
              <a:tblGrid>
                <a:gridCol w="3167063">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gridCol w="4457700">
                  <a:extLst>
                    <a:ext uri="{9D8B030D-6E8A-4147-A177-3AD203B41FA5}">
                      <a16:colId xmlns:a16="http://schemas.microsoft.com/office/drawing/2014/main" xmlns="" val="20002"/>
                    </a:ext>
                  </a:extLst>
                </a:gridCol>
              </a:tblGrid>
              <a:tr h="76665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2700" b="0" i="0" u="none" strike="noStrike" cap="none" normalizeH="0" baseline="0" dirty="0">
                        <a:ln>
                          <a:noFill/>
                        </a:ln>
                        <a:solidFill>
                          <a:schemeClr val="tx1"/>
                        </a:solidFill>
                        <a:effectLst/>
                        <a:latin typeface="Oracle Sans" panose="020B0503020204020204" pitchFamily="34" charset="0"/>
                      </a:endParaRP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With the Broker</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Without the Broker</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a16="http://schemas.microsoft.com/office/drawing/2014/main" xmlns="" val="10000"/>
                  </a:ext>
                </a:extLst>
              </a:tr>
              <a:tr h="72142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0" i="0" u="none" strike="noStrike" cap="none" normalizeH="0" baseline="0" dirty="0">
                          <a:ln>
                            <a:noFill/>
                          </a:ln>
                          <a:solidFill>
                            <a:schemeClr val="tx1"/>
                          </a:solidFill>
                          <a:effectLst/>
                          <a:latin typeface="Oracle Sans" panose="020B0503020204020204" pitchFamily="34" charset="0"/>
                        </a:rPr>
                        <a:t>General</a:t>
                      </a:r>
                    </a:p>
                  </a:txBody>
                  <a:tcPr marL="137160" marR="137160" marT="137141" marB="137141" horzOverflow="overflow">
                    <a:lnL w="28575" cap="flat" cmpd="sng" algn="ctr">
                      <a:solidFill>
                        <a:schemeClr val="tx1"/>
                      </a:solidFill>
                      <a:prstDash val="solid"/>
                      <a:round/>
                      <a:headEnd type="none" w="sm" len="sm"/>
                      <a:tailEnd type="none" w="sm" len="sm"/>
                    </a:lnL>
                    <a:lnR w="5715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Manage databases as one</a:t>
                      </a:r>
                    </a:p>
                  </a:txBody>
                  <a:tcPr marL="137160" marR="137160" marT="137141" marB="137141" horzOverflow="overflow">
                    <a:lnL w="5715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Manage databases separately</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1"/>
                  </a:ext>
                </a:extLst>
              </a:tr>
              <a:tr h="109724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0" i="0" u="none" strike="noStrike" cap="none" normalizeH="0" baseline="0" dirty="0">
                          <a:ln>
                            <a:noFill/>
                          </a:ln>
                          <a:solidFill>
                            <a:schemeClr val="tx1"/>
                          </a:solidFill>
                          <a:effectLst/>
                          <a:latin typeface="Oracle Sans" panose="020B0503020204020204" pitchFamily="34" charset="0"/>
                        </a:rPr>
                        <a:t>Creation of the standby database</a:t>
                      </a:r>
                    </a:p>
                  </a:txBody>
                  <a:tcPr marL="137160" marR="137160" marT="137141" marB="137141" horzOverflow="overflow">
                    <a:lnL w="28575" cap="flat" cmpd="sng" algn="ctr">
                      <a:solidFill>
                        <a:schemeClr val="tx1"/>
                      </a:solidFill>
                      <a:prstDash val="solid"/>
                      <a:round/>
                      <a:headEnd type="none" w="sm" len="sm"/>
                      <a:tailEnd type="none" w="sm" len="sm"/>
                    </a:lnL>
                    <a:lnR w="5715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Use Enterprise Manager (EM) Cloud Control wizards</a:t>
                      </a:r>
                    </a:p>
                  </a:txBody>
                  <a:tcPr marL="137160" marR="137160" marT="137141" marB="137141" horzOverflow="overflow">
                    <a:lnL w="5715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Manually create files</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2"/>
                  </a:ext>
                </a:extLst>
              </a:tr>
              <a:tr h="10976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0" i="0" u="none" strike="noStrike" cap="none" normalizeH="0" baseline="0" dirty="0">
                          <a:ln>
                            <a:noFill/>
                          </a:ln>
                          <a:solidFill>
                            <a:schemeClr val="tx1"/>
                          </a:solidFill>
                          <a:effectLst/>
                          <a:latin typeface="Oracle Sans" panose="020B0503020204020204" pitchFamily="34" charset="0"/>
                        </a:rPr>
                        <a:t>Configuration and management</a:t>
                      </a:r>
                    </a:p>
                  </a:txBody>
                  <a:tcPr marL="137160" marR="137160" marT="137141" marB="137141" horzOverflow="overflow">
                    <a:lnL w="28575" cap="flat" cmpd="sng" algn="ctr">
                      <a:solidFill>
                        <a:schemeClr val="tx1"/>
                      </a:solidFill>
                      <a:prstDash val="solid"/>
                      <a:round/>
                      <a:headEnd type="none" w="sm" len="sm"/>
                      <a:tailEnd type="none" w="sm" len="sm"/>
                    </a:lnL>
                    <a:lnR w="5715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Configure and manage from single interface</a:t>
                      </a:r>
                    </a:p>
                  </a:txBody>
                  <a:tcPr marL="137160" marR="137160" marT="137141" marB="137141" horzOverflow="overflow">
                    <a:lnL w="5715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Set up services manually for each database</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3"/>
                  </a:ext>
                </a:extLst>
              </a:tr>
              <a:tr h="152141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0" i="0" u="none" strike="noStrike" cap="none" normalizeH="0" baseline="0" dirty="0">
                          <a:ln>
                            <a:noFill/>
                          </a:ln>
                          <a:solidFill>
                            <a:schemeClr val="tx1"/>
                          </a:solidFill>
                          <a:effectLst/>
                          <a:latin typeface="Oracle Sans" panose="020B0503020204020204" pitchFamily="34" charset="0"/>
                        </a:rPr>
                        <a:t>Monitoring</a:t>
                      </a:r>
                    </a:p>
                  </a:txBody>
                  <a:tcPr marL="137160" marR="137160" marT="137141" marB="137141" horzOverflow="overflow">
                    <a:lnL w="28575" cap="flat" cmpd="sng" algn="ctr">
                      <a:solidFill>
                        <a:schemeClr val="tx1"/>
                      </a:solidFill>
                      <a:prstDash val="solid"/>
                      <a:round/>
                      <a:headEnd type="none" w="sm" len="sm"/>
                      <a:tailEnd type="none" w="sm" len="sm"/>
                    </a:lnL>
                    <a:lnR w="5715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174625" marR="0" lvl="0" indent="-174625" algn="l" defTabSz="228600" rtl="0" eaLnBrk="1" fontAlgn="base" latinLnBrk="0" hangingPunct="1">
                        <a:lnSpc>
                          <a:spcPct val="100000"/>
                        </a:lnSpc>
                        <a:spcBef>
                          <a:spcPct val="20000"/>
                        </a:spcBef>
                        <a:spcAft>
                          <a:spcPct val="0"/>
                        </a:spcAft>
                        <a:buClr>
                          <a:schemeClr val="accent1"/>
                        </a:buClr>
                        <a:buSzTx/>
                        <a:buFontTx/>
                        <a:buChar char="•"/>
                        <a:tabLst/>
                      </a:pPr>
                      <a:r>
                        <a:rPr kumimoji="0" lang="en-US" sz="2400" b="0" i="0" u="none" strike="noStrike" cap="none" normalizeH="0" baseline="0" dirty="0">
                          <a:ln>
                            <a:noFill/>
                          </a:ln>
                          <a:solidFill>
                            <a:schemeClr val="tx1"/>
                          </a:solidFill>
                          <a:effectLst/>
                          <a:latin typeface="Oracle Sans" panose="020B0503020204020204" pitchFamily="34" charset="0"/>
                        </a:rPr>
                        <a:t>Monitor continuously</a:t>
                      </a:r>
                    </a:p>
                    <a:p>
                      <a:pPr marL="174625" marR="0" lvl="0" indent="-174625" algn="l" defTabSz="228600" rtl="0" eaLnBrk="1" fontAlgn="base" latinLnBrk="0" hangingPunct="1">
                        <a:lnSpc>
                          <a:spcPct val="100000"/>
                        </a:lnSpc>
                        <a:spcBef>
                          <a:spcPct val="20000"/>
                        </a:spcBef>
                        <a:spcAft>
                          <a:spcPct val="0"/>
                        </a:spcAft>
                        <a:buClr>
                          <a:schemeClr val="accent1"/>
                        </a:buClr>
                        <a:buSzTx/>
                        <a:buFontTx/>
                        <a:buChar char="•"/>
                        <a:tabLst/>
                      </a:pPr>
                      <a:r>
                        <a:rPr kumimoji="0" lang="en-US" sz="2400" b="0" i="0" u="none" strike="noStrike" cap="none" normalizeH="0" baseline="0" dirty="0">
                          <a:ln>
                            <a:noFill/>
                          </a:ln>
                          <a:solidFill>
                            <a:schemeClr val="tx1"/>
                          </a:solidFill>
                          <a:effectLst/>
                          <a:latin typeface="Oracle Sans" panose="020B0503020204020204" pitchFamily="34" charset="0"/>
                        </a:rPr>
                        <a:t>Unified status and reports</a:t>
                      </a:r>
                    </a:p>
                    <a:p>
                      <a:pPr marL="174625" marR="0" lvl="0" indent="-174625" algn="l" defTabSz="228600" rtl="0" eaLnBrk="1" fontAlgn="base" latinLnBrk="0" hangingPunct="1">
                        <a:lnSpc>
                          <a:spcPct val="100000"/>
                        </a:lnSpc>
                        <a:spcBef>
                          <a:spcPct val="20000"/>
                        </a:spcBef>
                        <a:spcAft>
                          <a:spcPct val="0"/>
                        </a:spcAft>
                        <a:buClr>
                          <a:schemeClr val="accent1"/>
                        </a:buClr>
                        <a:buSzTx/>
                        <a:buFontTx/>
                        <a:buChar char="•"/>
                        <a:tabLst/>
                      </a:pPr>
                      <a:r>
                        <a:rPr kumimoji="0" lang="en-US" sz="2400" b="0" i="0" u="none" strike="noStrike" cap="none" normalizeH="0" baseline="0" dirty="0">
                          <a:ln>
                            <a:noFill/>
                          </a:ln>
                          <a:solidFill>
                            <a:schemeClr val="tx1"/>
                          </a:solidFill>
                          <a:effectLst/>
                          <a:latin typeface="Oracle Sans" panose="020B0503020204020204" pitchFamily="34" charset="0"/>
                        </a:rPr>
                        <a:t>Integrate with EM events</a:t>
                      </a:r>
                    </a:p>
                  </a:txBody>
                  <a:tcPr marL="137160" marR="137160" marT="137141" marB="137141" horzOverflow="overflow">
                    <a:lnL w="5715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Monitor each database individually through views</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4"/>
                  </a:ext>
                </a:extLst>
              </a:tr>
              <a:tr h="173732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0" i="0" u="none" strike="noStrike" cap="none" normalizeH="0" baseline="0" dirty="0">
                          <a:ln>
                            <a:noFill/>
                          </a:ln>
                          <a:solidFill>
                            <a:schemeClr val="tx1"/>
                          </a:solidFill>
                          <a:effectLst/>
                          <a:latin typeface="Oracle Sans" panose="020B0503020204020204" pitchFamily="34" charset="0"/>
                        </a:rPr>
                        <a:t>Control</a:t>
                      </a:r>
                    </a:p>
                  </a:txBody>
                  <a:tcPr marL="137160" marR="137160" marT="137141" marB="137141" horzOverflow="overflow">
                    <a:lnL w="28575" cap="flat" cmpd="sng" algn="ctr">
                      <a:solidFill>
                        <a:schemeClr val="tx1"/>
                      </a:solidFill>
                      <a:prstDash val="solid"/>
                      <a:round/>
                      <a:headEnd type="none" w="sm" len="sm"/>
                      <a:tailEnd type="none" w="sm" len="sm"/>
                    </a:lnL>
                    <a:lnR w="5715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Invoke role transitions with a single command</a:t>
                      </a:r>
                    </a:p>
                  </a:txBody>
                  <a:tcPr marL="137160" marR="137160" marT="137141" marB="137141" horzOverflow="overflow">
                    <a:lnL w="5715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Coordinate sequences of multiple commands across database sites for role transitions</a:t>
                      </a:r>
                    </a:p>
                  </a:txBody>
                  <a:tcPr marL="137160" marR="137160" marT="137141" marB="13714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5"/>
                  </a:ext>
                </a:extLst>
              </a:tr>
            </a:tbl>
          </a:graphicData>
        </a:graphic>
      </p:graphicFrame>
      <p:sp>
        <p:nvSpPr>
          <p:cNvPr id="3" name="Title 2"/>
          <p:cNvSpPr>
            <a:spLocks noGrp="1"/>
          </p:cNvSpPr>
          <p:nvPr>
            <p:ph type="title"/>
          </p:nvPr>
        </p:nvSpPr>
        <p:spPr/>
        <p:txBody>
          <a:bodyPr/>
          <a:lstStyle/>
          <a:p>
            <a:r>
              <a:rPr lang="en-US" dirty="0">
                <a:latin typeface="Georgia" panose="02040502050405020303" pitchFamily="18" charset="0"/>
              </a:rPr>
              <a:t>Comparing Configuration Management </a:t>
            </a:r>
            <a:br>
              <a:rPr lang="en-US" dirty="0">
                <a:latin typeface="Georgia" panose="02040502050405020303" pitchFamily="18" charset="0"/>
              </a:rPr>
            </a:br>
            <a:r>
              <a:rPr lang="en-US" dirty="0">
                <a:latin typeface="Georgia" panose="02040502050405020303" pitchFamily="18" charset="0"/>
              </a:rPr>
              <a:t>With and Without the Data Guard Broker</a:t>
            </a:r>
            <a:r>
              <a:rPr lang="en-US" altLang="en-US" dirty="0"/>
              <a:t/>
            </a:r>
            <a:br>
              <a:rPr lang="en-US" altLang="en-US" dirty="0"/>
            </a:br>
            <a:endParaRPr lang="en-US" dirty="0"/>
          </a:p>
        </p:txBody>
      </p:sp>
    </p:spTree>
    <p:custDataLst>
      <p:tags r:id="rId1"/>
    </p:custDataLst>
    <p:extLst>
      <p:ext uri="{BB962C8B-B14F-4D97-AF65-F5344CB8AC3E}">
        <p14:creationId xmlns:p14="http://schemas.microsoft.com/office/powerpoint/2010/main" val="4198619987"/>
      </p:ext>
    </p:extLst>
  </p:cSld>
  <p:clrMapOvr>
    <a:masterClrMapping/>
  </p:clrMapOvr>
  <p:transition spd="slow"/>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xmlns="" id="{D9F1CA39-6236-413C-A3F3-3AA309D5701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Interfaces</a:t>
            </a:r>
          </a:p>
        </p:txBody>
      </p:sp>
      <p:sp>
        <p:nvSpPr>
          <p:cNvPr id="13315" name="Rectangle 5">
            <a:extLst>
              <a:ext uri="{FF2B5EF4-FFF2-40B4-BE49-F238E27FC236}">
                <a16:creationId xmlns:a16="http://schemas.microsoft.com/office/drawing/2014/main" xmlns="" id="{78A6AC73-3590-4319-8452-E10A6B9F1EA0}"/>
              </a:ext>
            </a:extLst>
          </p:cNvPr>
          <p:cNvSpPr>
            <a:spLocks noGrp="1" noChangeArrowheads="1"/>
          </p:cNvSpPr>
          <p:nvPr>
            <p:ph type="body" idx="1"/>
          </p:nvPr>
        </p:nvSpPr>
        <p:spPr>
          <a:xfrm>
            <a:off x="933451" y="2272710"/>
            <a:ext cx="16421100" cy="425051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Command-line interface (CLI):</a:t>
            </a:r>
          </a:p>
          <a:p>
            <a:pPr lvl="2">
              <a:spcBef>
                <a:spcPts val="1200"/>
              </a:spcBef>
            </a:pPr>
            <a:r>
              <a:rPr lang="en-US" altLang="en-US" dirty="0">
                <a:latin typeface="Oracle Sans" panose="020B0503020204020204" pitchFamily="34" charset="0"/>
                <a:cs typeface="Oracle Sans" panose="020B0503020204020204" pitchFamily="34" charset="0"/>
              </a:rPr>
              <a:t>Is started by entering </a:t>
            </a:r>
            <a:r>
              <a:rPr lang="en-US" altLang="en-US" dirty="0">
                <a:latin typeface="Courier New" panose="02070309020205020404" pitchFamily="49" charset="0"/>
                <a:cs typeface="Oracle Sans" panose="020B0503020204020204" pitchFamily="34" charset="0"/>
              </a:rPr>
              <a:t>DGMGRL</a:t>
            </a:r>
            <a:r>
              <a:rPr lang="en-US" altLang="en-US" dirty="0">
                <a:latin typeface="Oracle Sans" panose="020B0503020204020204" pitchFamily="34" charset="0"/>
                <a:cs typeface="Oracle Sans" panose="020B0503020204020204" pitchFamily="34" charset="0"/>
              </a:rPr>
              <a:t> at the command prompt where the Oracle server or an Oracle client is installed</a:t>
            </a:r>
          </a:p>
          <a:p>
            <a:pPr lvl="2">
              <a:spcBef>
                <a:spcPts val="1200"/>
              </a:spcBef>
            </a:pPr>
            <a:r>
              <a:rPr lang="en-US" altLang="en-US" dirty="0">
                <a:latin typeface="Oracle Sans" panose="020B0503020204020204" pitchFamily="34" charset="0"/>
                <a:cs typeface="Oracle Sans" panose="020B0503020204020204" pitchFamily="34" charset="0"/>
              </a:rPr>
              <a:t>Enables you to control and monitor a Data Guard configuration from the prompt or in scripts</a:t>
            </a:r>
          </a:p>
          <a:p>
            <a:pPr lvl="1">
              <a:spcBef>
                <a:spcPts val="1200"/>
              </a:spcBef>
            </a:pPr>
            <a:r>
              <a:rPr lang="en-US" altLang="en-US" dirty="0">
                <a:latin typeface="Oracle Sans" panose="020B0503020204020204" pitchFamily="34" charset="0"/>
                <a:cs typeface="Oracle Sans" panose="020B0503020204020204" pitchFamily="34" charset="0"/>
              </a:rPr>
              <a:t>Oracle Enterprise Manager Cloud Control:</a:t>
            </a:r>
          </a:p>
          <a:p>
            <a:pPr lvl="2">
              <a:spcBef>
                <a:spcPts val="1200"/>
              </a:spcBef>
            </a:pPr>
            <a:r>
              <a:rPr lang="en-US" altLang="en-US" dirty="0">
                <a:latin typeface="Oracle Sans" panose="020B0503020204020204" pitchFamily="34" charset="0"/>
                <a:cs typeface="Oracle Sans" panose="020B0503020204020204" pitchFamily="34" charset="0"/>
              </a:rPr>
              <a:t>Provides wizards to simplify creating and managing standby databases</a:t>
            </a:r>
          </a:p>
        </p:txBody>
      </p:sp>
    </p:spTree>
    <p:custDataLst>
      <p:tags r:id="rId1"/>
    </p:custDataLst>
    <p:extLst>
      <p:ext uri="{BB962C8B-B14F-4D97-AF65-F5344CB8AC3E}">
        <p14:creationId xmlns:p14="http://schemas.microsoft.com/office/powerpoint/2010/main" val="42286667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a:extLst>
              <a:ext uri="{FF2B5EF4-FFF2-40B4-BE49-F238E27FC236}">
                <a16:creationId xmlns:a16="http://schemas.microsoft.com/office/drawing/2014/main" xmlns="" id="{EBA50765-AB1E-47D3-8C06-80A28C223CB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Broker Controlled Database Initialization Parameters</a:t>
            </a:r>
          </a:p>
        </p:txBody>
      </p:sp>
      <p:sp>
        <p:nvSpPr>
          <p:cNvPr id="14339" name="Rectangle 7">
            <a:extLst>
              <a:ext uri="{FF2B5EF4-FFF2-40B4-BE49-F238E27FC236}">
                <a16:creationId xmlns:a16="http://schemas.microsoft.com/office/drawing/2014/main" xmlns="" id="{5F65D32A-1D22-49FC-9D33-F09C7501CDCD}"/>
              </a:ext>
            </a:extLst>
          </p:cNvPr>
          <p:cNvSpPr>
            <a:spLocks noGrp="1" noChangeArrowheads="1"/>
          </p:cNvSpPr>
          <p:nvPr>
            <p:ph idx="1"/>
          </p:nvPr>
        </p:nvSpPr>
        <p:spPr>
          <a:xfrm>
            <a:off x="933451" y="2272710"/>
            <a:ext cx="8896349" cy="567139"/>
          </a:xfrm>
        </p:spPr>
        <p:txBody>
          <a:bodyPr numCol="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The broker controls the following parameters:</a:t>
            </a:r>
          </a:p>
        </p:txBody>
      </p:sp>
      <p:sp>
        <p:nvSpPr>
          <p:cNvPr id="8" name="Rectangle 7">
            <a:extLst>
              <a:ext uri="{FF2B5EF4-FFF2-40B4-BE49-F238E27FC236}">
                <a16:creationId xmlns:a16="http://schemas.microsoft.com/office/drawing/2014/main" xmlns="" id="{D50A2218-01C1-45B9-BD77-DCD64ED2BC05}"/>
              </a:ext>
            </a:extLst>
          </p:cNvPr>
          <p:cNvSpPr txBox="1">
            <a:spLocks noChangeArrowheads="1"/>
          </p:cNvSpPr>
          <p:nvPr/>
        </p:nvSpPr>
        <p:spPr bwMode="gray">
          <a:xfrm>
            <a:off x="942182" y="3033511"/>
            <a:ext cx="16421100" cy="4167389"/>
          </a:xfrm>
          <a:prstGeom prst="rect">
            <a:avLst/>
          </a:prstGeom>
          <a:noFill/>
          <a:ln w="9525">
            <a:noFill/>
            <a:miter lim="800000"/>
            <a:headEnd/>
            <a:tailEnd/>
          </a:ln>
        </p:spPr>
        <p:txBody>
          <a:bodyPr vert="horz" wrap="square" lIns="25398" tIns="25398" rIns="25398" bIns="25398" numCol="2" anchor="t" anchorCtr="0" compatLnSpc="1">
            <a:prstTxWarp prst="textNoShape">
              <a:avLst/>
            </a:prstTxWarp>
            <a:noAutofit/>
          </a:bodyPr>
          <a:lstStyle>
            <a:defPPr>
              <a:defRPr lang="en-US"/>
            </a:defPPr>
            <a:lvl1pPr marL="0" indent="0" algn="l" defTabSz="457181" rtl="0" eaLnBrk="1" fontAlgn="base" hangingPunct="1">
              <a:lnSpc>
                <a:spcPct val="110000"/>
              </a:lnSpc>
              <a:spcBef>
                <a:spcPct val="0"/>
              </a:spcBef>
              <a:spcAft>
                <a:spcPct val="0"/>
              </a:spcAft>
              <a:buClr>
                <a:srgbClr val="000000"/>
              </a:buClr>
              <a:buFont typeface="Arial" charset="0"/>
              <a:defRPr sz="3300" kern="1200" baseline="0">
                <a:solidFill>
                  <a:schemeClr val="tx1"/>
                </a:solidFill>
                <a:latin typeface="Arial" panose="020B0604020202020204" pitchFamily="34" charset="0"/>
                <a:ea typeface="+mn-ea"/>
                <a:cs typeface="Arial" panose="020B0604020202020204" pitchFamily="34" charset="0"/>
              </a:defRPr>
            </a:lvl1pPr>
            <a:lvl2pPr marL="816422" indent="-573088" algn="l" defTabSz="457181" rtl="0" eaLnBrk="1" fontAlgn="base" hangingPunct="1">
              <a:lnSpc>
                <a:spcPct val="110000"/>
              </a:lnSpc>
              <a:spcBef>
                <a:spcPct val="0"/>
              </a:spcBef>
              <a:spcAft>
                <a:spcPct val="0"/>
              </a:spcAft>
              <a:buClr>
                <a:schemeClr val="accent1"/>
              </a:buClr>
              <a:buFont typeface="Arial" charset="0"/>
              <a:buChar char="•"/>
              <a:defRPr sz="3200" kern="1200" baseline="0">
                <a:solidFill>
                  <a:schemeClr val="tx1"/>
                </a:solidFill>
                <a:latin typeface="Arial" panose="020B0604020202020204" pitchFamily="34" charset="0"/>
                <a:ea typeface="+mn-ea"/>
                <a:cs typeface="Arial" panose="020B0604020202020204" pitchFamily="34" charset="0"/>
              </a:defRPr>
            </a:lvl2pPr>
            <a:lvl3pPr marL="1632844" indent="-571500" algn="l" defTabSz="457181" rtl="0" eaLnBrk="1" fontAlgn="base" hangingPunct="1">
              <a:lnSpc>
                <a:spcPct val="110000"/>
              </a:lnSpc>
              <a:spcBef>
                <a:spcPct val="0"/>
              </a:spcBef>
              <a:spcAft>
                <a:spcPct val="0"/>
              </a:spcAft>
              <a:buClr>
                <a:schemeClr val="accent1"/>
              </a:buClr>
              <a:buFont typeface="Arial" charset="0"/>
              <a:buChar char="–"/>
              <a:defRPr sz="3000" kern="1200" baseline="0">
                <a:solidFill>
                  <a:schemeClr val="tx1"/>
                </a:solidFill>
                <a:latin typeface="Arial" panose="020B0604020202020204" pitchFamily="34" charset="0"/>
                <a:ea typeface="+mn-ea"/>
                <a:cs typeface="Arial" panose="020B0604020202020204" pitchFamily="34" charset="0"/>
              </a:defRPr>
            </a:lvl3pPr>
            <a:lvl4pPr marL="2449266" indent="-577850" algn="l" defTabSz="457181" rtl="0" eaLnBrk="1" fontAlgn="base" hangingPunct="1">
              <a:lnSpc>
                <a:spcPct val="110000"/>
              </a:lnSpc>
              <a:spcBef>
                <a:spcPct val="0"/>
              </a:spcBef>
              <a:spcAft>
                <a:spcPct val="0"/>
              </a:spcAft>
              <a:buClr>
                <a:schemeClr val="accent1"/>
              </a:buClr>
              <a:buSzPct val="45000"/>
              <a:buFont typeface="Arial" charset="0"/>
              <a:buChar char="—"/>
              <a:defRPr sz="2700" kern="1200" baseline="0">
                <a:solidFill>
                  <a:schemeClr val="tx1"/>
                </a:solidFill>
                <a:latin typeface="Arial" panose="020B0604020202020204" pitchFamily="34" charset="0"/>
                <a:ea typeface="+mn-ea"/>
                <a:cs typeface="Arial" panose="020B0604020202020204" pitchFamily="34" charset="0"/>
              </a:defRPr>
            </a:lvl4pPr>
            <a:lvl5pPr marL="3265688" indent="-571500" algn="l" defTabSz="457181" rtl="0" eaLnBrk="1" fontAlgn="base" hangingPunct="1">
              <a:lnSpc>
                <a:spcPct val="110000"/>
              </a:lnSpc>
              <a:spcBef>
                <a:spcPct val="0"/>
              </a:spcBef>
              <a:spcAft>
                <a:spcPct val="0"/>
              </a:spcAft>
              <a:buClr>
                <a:schemeClr val="accent1"/>
              </a:buClr>
              <a:buSzPct val="55000"/>
              <a:buFont typeface="Arial" charset="0"/>
              <a:buChar char="—"/>
              <a:defRPr sz="2400" kern="1200" baseline="0">
                <a:solidFill>
                  <a:schemeClr val="tx1"/>
                </a:solidFill>
                <a:latin typeface="Arial" panose="020B0604020202020204" pitchFamily="34" charset="0"/>
                <a:ea typeface="+mn-ea"/>
                <a:cs typeface="Arial" panose="020B0604020202020204" pitchFamily="34" charset="0"/>
              </a:defRPr>
            </a:lvl5pPr>
            <a:lvl6pPr marL="4082110"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6pPr>
            <a:lvl7pPr marL="4898532"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7pPr>
            <a:lvl8pPr marL="5714954"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8pPr>
            <a:lvl9pPr marL="6531376"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Courier New" panose="02070309020205020404" pitchFamily="49" charset="0"/>
                <a:cs typeface="Oracle Sans" panose="020B0503020204020204" pitchFamily="34" charset="0"/>
              </a:rPr>
              <a:t>LOG_ARCHIVE_DEST_n</a:t>
            </a:r>
          </a:p>
          <a:p>
            <a:pPr lvl="1"/>
            <a:r>
              <a:rPr lang="en-US" altLang="en-US" dirty="0">
                <a:latin typeface="Courier New" panose="02070309020205020404" pitchFamily="49" charset="0"/>
                <a:cs typeface="Oracle Sans" panose="020B0503020204020204" pitchFamily="34" charset="0"/>
              </a:rPr>
              <a:t>LOG_ARCHIVE_DEST_STATE_n</a:t>
            </a:r>
          </a:p>
          <a:p>
            <a:pPr lvl="1"/>
            <a:r>
              <a:rPr lang="en-US" altLang="en-US" dirty="0">
                <a:latin typeface="Courier New" panose="02070309020205020404" pitchFamily="49" charset="0"/>
                <a:cs typeface="Oracle Sans" panose="020B0503020204020204" pitchFamily="34" charset="0"/>
              </a:rPr>
              <a:t>ARCHIVE_LAG_TARGET</a:t>
            </a:r>
          </a:p>
          <a:p>
            <a:pPr lvl="1"/>
            <a:r>
              <a:rPr lang="en-US" altLang="en-US" dirty="0">
                <a:latin typeface="Courier New" panose="02070309020205020404" pitchFamily="49" charset="0"/>
                <a:cs typeface="Oracle Sans" panose="020B0503020204020204" pitchFamily="34" charset="0"/>
              </a:rPr>
              <a:t>DB_FILE_NAME_CONVERT</a:t>
            </a:r>
          </a:p>
          <a:p>
            <a:pPr lvl="1"/>
            <a:r>
              <a:rPr lang="en-US" altLang="en-US" dirty="0">
                <a:latin typeface="Courier New" panose="02070309020205020404" pitchFamily="49" charset="0"/>
                <a:cs typeface="Oracle Sans" panose="020B0503020204020204" pitchFamily="34" charset="0"/>
              </a:rPr>
              <a:t>LOG_ARCHIVE_FORMAT</a:t>
            </a:r>
          </a:p>
          <a:p>
            <a:pPr lvl="1"/>
            <a:r>
              <a:rPr lang="en-US" altLang="en-US" dirty="0">
                <a:latin typeface="Courier New" panose="02070309020205020404" pitchFamily="49" charset="0"/>
                <a:cs typeface="Oracle Sans" panose="020B0503020204020204" pitchFamily="34" charset="0"/>
              </a:rPr>
              <a:t>LOG_ARCHIVE_MAX_PROCESSES</a:t>
            </a:r>
          </a:p>
          <a:p>
            <a:pPr lvl="1"/>
            <a:r>
              <a:rPr lang="en-US" altLang="en-US" dirty="0">
                <a:latin typeface="Courier New" panose="02070309020205020404" pitchFamily="49" charset="0"/>
                <a:cs typeface="Oracle Sans" panose="020B0503020204020204" pitchFamily="34" charset="0"/>
              </a:rPr>
              <a:t>LOG_ARCHIVE_MIN_SUCCEED_DEST</a:t>
            </a:r>
          </a:p>
          <a:p>
            <a:pPr lvl="1"/>
            <a:r>
              <a:rPr lang="en-US" altLang="en-US" dirty="0">
                <a:latin typeface="Courier New" panose="02070309020205020404" pitchFamily="49" charset="0"/>
                <a:cs typeface="Oracle Sans" panose="020B0503020204020204" pitchFamily="34" charset="0"/>
              </a:rPr>
              <a:t>LOG_ARCHIVE_TRACE</a:t>
            </a:r>
          </a:p>
          <a:p>
            <a:pPr lvl="1"/>
            <a:r>
              <a:rPr lang="en-US" altLang="en-US" dirty="0">
                <a:latin typeface="Courier New" panose="02070309020205020404" pitchFamily="49" charset="0"/>
                <a:cs typeface="Oracle Sans" panose="020B0503020204020204" pitchFamily="34" charset="0"/>
              </a:rPr>
              <a:t>LOG_FILE_NAME_CONVERT</a:t>
            </a:r>
          </a:p>
          <a:p>
            <a:pPr lvl="1"/>
            <a:r>
              <a:rPr lang="en-US" altLang="en-US" dirty="0">
                <a:latin typeface="Courier New" panose="02070309020205020404" pitchFamily="49" charset="0"/>
                <a:cs typeface="Oracle Sans" panose="020B0503020204020204" pitchFamily="34" charset="0"/>
              </a:rPr>
              <a:t>STANDBY_FILE_MANAGEMENT</a:t>
            </a:r>
          </a:p>
          <a:p>
            <a:pPr lvl="1"/>
            <a:r>
              <a:rPr lang="en-US" altLang="en-US" dirty="0">
                <a:latin typeface="Courier New" panose="02070309020205020404" pitchFamily="49" charset="0"/>
                <a:cs typeface="Oracle Sans" panose="020B0503020204020204" pitchFamily="34" charset="0"/>
              </a:rPr>
              <a:t>MAX_EVENTS_RECORDED</a:t>
            </a:r>
          </a:p>
          <a:p>
            <a:pPr lvl="1"/>
            <a:r>
              <a:rPr lang="en-US" altLang="en-US" dirty="0">
                <a:latin typeface="Courier New" panose="02070309020205020404" pitchFamily="49" charset="0"/>
                <a:cs typeface="Oracle Sans" panose="020B0503020204020204" pitchFamily="34" charset="0"/>
              </a:rPr>
              <a:t>MAX_SERVERS</a:t>
            </a:r>
          </a:p>
          <a:p>
            <a:pPr lvl="1"/>
            <a:r>
              <a:rPr lang="en-US" altLang="en-US" dirty="0">
                <a:latin typeface="Courier New" panose="02070309020205020404" pitchFamily="49" charset="0"/>
                <a:cs typeface="Oracle Sans" panose="020B0503020204020204" pitchFamily="34" charset="0"/>
              </a:rPr>
              <a:t>MAX_SGA</a:t>
            </a:r>
            <a:endParaRPr lang="en-US" dirty="0">
              <a:latin typeface="Courier New" panose="02070309020205020404" pitchFamily="49" charset="0"/>
              <a:cs typeface="Oracle Sans" panose="020B0503020204020204" pitchFamily="34" charset="0"/>
            </a:endParaRPr>
          </a:p>
          <a:p>
            <a:pPr lvl="1">
              <a:defRPr/>
            </a:pPr>
            <a:r>
              <a:rPr lang="en-US" dirty="0">
                <a:latin typeface="Courier New" panose="02070309020205020404" pitchFamily="49" charset="0"/>
                <a:cs typeface="Oracle Sans" panose="020B0503020204020204" pitchFamily="34" charset="0"/>
              </a:rPr>
              <a:t>PRESERVE_COMMIT_ORDER</a:t>
            </a:r>
          </a:p>
          <a:p>
            <a:pPr lvl="1">
              <a:defRPr/>
            </a:pPr>
            <a:r>
              <a:rPr lang="en-US" dirty="0">
                <a:latin typeface="Courier New" panose="02070309020205020404" pitchFamily="49" charset="0"/>
                <a:cs typeface="Oracle Sans" panose="020B0503020204020204" pitchFamily="34" charset="0"/>
              </a:rPr>
              <a:t>RECORD_APPLIES_DDL</a:t>
            </a:r>
          </a:p>
          <a:p>
            <a:pPr lvl="1">
              <a:defRPr/>
            </a:pPr>
            <a:r>
              <a:rPr lang="en-US" dirty="0">
                <a:latin typeface="Courier New" panose="02070309020205020404" pitchFamily="49" charset="0"/>
                <a:cs typeface="Oracle Sans" panose="020B0503020204020204" pitchFamily="34" charset="0"/>
              </a:rPr>
              <a:t>RECORD_SKIP_DDL</a:t>
            </a:r>
          </a:p>
          <a:p>
            <a:pPr lvl="1">
              <a:defRPr/>
            </a:pPr>
            <a:r>
              <a:rPr lang="en-US" dirty="0">
                <a:latin typeface="Courier New" panose="02070309020205020404" pitchFamily="49" charset="0"/>
                <a:cs typeface="Oracle Sans" panose="020B0503020204020204" pitchFamily="34" charset="0"/>
              </a:rPr>
              <a:t>RECORD_SKIP_ERRORS</a:t>
            </a:r>
          </a:p>
          <a:p>
            <a:pPr lvl="1"/>
            <a:endParaRPr lang="en-US" altLang="en-US" sz="2700" dirty="0">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245381540"/>
      </p:ext>
    </p:extLst>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698C9F03-4C04-430F-9CAA-86BCCBD98F2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Using the Command-Line Interface of the </a:t>
            </a:r>
            <a:br>
              <a:rPr lang="en-US" altLang="en-US" dirty="0">
                <a:latin typeface="+mj-lt"/>
              </a:rPr>
            </a:br>
            <a:r>
              <a:rPr lang="en-US" altLang="en-US" dirty="0">
                <a:latin typeface="+mj-lt"/>
              </a:rPr>
              <a:t>Data Guard Broker</a:t>
            </a:r>
          </a:p>
        </p:txBody>
      </p:sp>
      <p:sp>
        <p:nvSpPr>
          <p:cNvPr id="4" name="Rectangle 3">
            <a:extLst>
              <a:ext uri="{FF2B5EF4-FFF2-40B4-BE49-F238E27FC236}">
                <a16:creationId xmlns:a16="http://schemas.microsoft.com/office/drawing/2014/main" xmlns="" id="{4D446B16-D20C-4213-801C-1B136213CFDA}"/>
              </a:ext>
            </a:extLst>
          </p:cNvPr>
          <p:cNvSpPr>
            <a:spLocks noChangeArrowheads="1"/>
          </p:cNvSpPr>
          <p:nvPr/>
        </p:nvSpPr>
        <p:spPr bwMode="blackGray">
          <a:xfrm>
            <a:off x="2338388" y="2400300"/>
            <a:ext cx="13611225" cy="717985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5000"/>
              </a:lnSpc>
            </a:pPr>
            <a:r>
              <a:rPr lang="en-US" altLang="en-US" sz="3000" b="1" dirty="0">
                <a:latin typeface="Courier New" panose="02070309020205020404" pitchFamily="49" charset="0"/>
                <a:cs typeface="Courier New" panose="02070309020205020404" pitchFamily="49" charset="0"/>
              </a:rPr>
              <a:t>DGMGRL&gt; connect sysdg/password</a:t>
            </a:r>
          </a:p>
          <a:p>
            <a:pPr>
              <a:lnSpc>
                <a:spcPct val="95000"/>
              </a:lnSpc>
            </a:pPr>
            <a:r>
              <a:rPr lang="en-US" altLang="en-US" sz="3000" b="1" dirty="0">
                <a:latin typeface="Courier New" panose="02070309020205020404" pitchFamily="49" charset="0"/>
                <a:cs typeface="Courier New" panose="02070309020205020404" pitchFamily="49" charset="0"/>
              </a:rPr>
              <a:t>Connected.</a:t>
            </a:r>
          </a:p>
          <a:p>
            <a:pPr>
              <a:lnSpc>
                <a:spcPct val="95000"/>
              </a:lnSpc>
            </a:pPr>
            <a:r>
              <a:rPr lang="en-US" altLang="en-US" sz="3000" b="1" dirty="0">
                <a:latin typeface="Courier New" panose="02070309020205020404" pitchFamily="49" charset="0"/>
                <a:cs typeface="Courier New" panose="02070309020205020404" pitchFamily="49" charset="0"/>
              </a:rPr>
              <a:t>DGMGRL&gt; show configuration</a:t>
            </a:r>
          </a:p>
          <a:p>
            <a:pPr eaLnBrk="1" hangingPunct="1"/>
            <a:r>
              <a:rPr lang="en-US" altLang="en-US" sz="3000" dirty="0">
                <a:latin typeface="Courier New" panose="02070309020205020404" pitchFamily="49" charset="0"/>
                <a:cs typeface="Courier New" panose="02070309020205020404" pitchFamily="49" charset="0"/>
              </a:rPr>
              <a:t>Configuration - DRSolution</a:t>
            </a:r>
          </a:p>
          <a:p>
            <a:pPr eaLnBrk="1" hangingPunct="1"/>
            <a:r>
              <a:rPr lang="en-US" altLang="en-US" sz="3000" dirty="0">
                <a:latin typeface="Courier New" panose="02070309020205020404" pitchFamily="49" charset="0"/>
                <a:cs typeface="Courier New" panose="02070309020205020404" pitchFamily="49" charset="0"/>
              </a:rPr>
              <a:t>  Protection Mode: MaxPerformance</a:t>
            </a:r>
          </a:p>
          <a:p>
            <a:pPr eaLnBrk="1" hangingPunct="1"/>
            <a:r>
              <a:rPr lang="en-US" altLang="en-US" sz="3000" dirty="0">
                <a:latin typeface="Courier New" panose="02070309020205020404" pitchFamily="49" charset="0"/>
                <a:cs typeface="Courier New" panose="02070309020205020404" pitchFamily="49" charset="0"/>
              </a:rPr>
              <a:t>  Databases:</a:t>
            </a:r>
          </a:p>
          <a:p>
            <a:pPr eaLnBrk="1" hangingPunct="1"/>
            <a:r>
              <a:rPr lang="en-US" altLang="en-US" sz="3000" dirty="0">
                <a:latin typeface="Courier New" panose="02070309020205020404" pitchFamily="49" charset="0"/>
                <a:cs typeface="Courier New" panose="02070309020205020404" pitchFamily="49" charset="0"/>
              </a:rPr>
              <a:t>  boston   - Primary database</a:t>
            </a:r>
          </a:p>
          <a:p>
            <a:pPr eaLnBrk="1" hangingPunct="1"/>
            <a:r>
              <a:rPr lang="en-US" altLang="en-US" sz="3000" dirty="0">
                <a:latin typeface="Courier New" panose="02070309020205020404" pitchFamily="49" charset="0"/>
                <a:cs typeface="Courier New" panose="02070309020205020404" pitchFamily="49" charset="0"/>
              </a:rPr>
              <a:t>      bostonFS - Far Sync </a:t>
            </a:r>
          </a:p>
          <a:p>
            <a:pPr eaLnBrk="1" hangingPunct="1"/>
            <a:r>
              <a:rPr lang="en-US" altLang="en-US" sz="3000" dirty="0">
                <a:latin typeface="Courier New" panose="02070309020205020404" pitchFamily="49" charset="0"/>
                <a:cs typeface="Courier New" panose="02070309020205020404" pitchFamily="49" charset="0"/>
              </a:rPr>
              <a:t>          london   - Physical standby database </a:t>
            </a:r>
          </a:p>
          <a:p>
            <a:pPr eaLnBrk="1" hangingPunct="1"/>
            <a:r>
              <a:rPr lang="en-US" altLang="en-US" sz="3000" dirty="0">
                <a:latin typeface="Courier New" panose="02070309020205020404" pitchFamily="49" charset="0"/>
                <a:cs typeface="Courier New" panose="02070309020205020404" pitchFamily="49" charset="0"/>
              </a:rPr>
              <a:t>          london2  - Logical standby database </a:t>
            </a:r>
          </a:p>
          <a:p>
            <a:pPr eaLnBrk="1" hangingPunct="1"/>
            <a:r>
              <a:rPr lang="en-US" altLang="en-US" sz="3000" dirty="0">
                <a:latin typeface="Courier New" panose="02070309020205020404" pitchFamily="49" charset="0"/>
                <a:cs typeface="Courier New" panose="02070309020205020404" pitchFamily="49" charset="0"/>
              </a:rPr>
              <a:t>      londonFS - Far Sync (inactive)</a:t>
            </a:r>
          </a:p>
          <a:p>
            <a:pPr eaLnBrk="1" hangingPunct="1"/>
            <a:r>
              <a:rPr lang="en-US" altLang="en-US" sz="2100" dirty="0">
                <a:latin typeface="Courier New" panose="02070309020205020404" pitchFamily="49" charset="0"/>
                <a:cs typeface="Courier New" panose="02070309020205020404" pitchFamily="49" charset="0"/>
              </a:rPr>
              <a:t> </a:t>
            </a:r>
          </a:p>
          <a:p>
            <a:pPr eaLnBrk="1" hangingPunct="1"/>
            <a:r>
              <a:rPr lang="en-US" altLang="en-US" sz="3000" dirty="0">
                <a:latin typeface="Courier New" panose="02070309020205020404" pitchFamily="49" charset="0"/>
                <a:cs typeface="Courier New" panose="02070309020205020404" pitchFamily="49" charset="0"/>
              </a:rPr>
              <a:t>Fast-Start Failover: DISABLED</a:t>
            </a:r>
          </a:p>
          <a:p>
            <a:pPr eaLnBrk="1" hangingPunct="1"/>
            <a:r>
              <a:rPr lang="en-US" altLang="en-US" sz="2100" dirty="0">
                <a:latin typeface="Courier New" panose="02070309020205020404" pitchFamily="49" charset="0"/>
                <a:cs typeface="Courier New" panose="02070309020205020404" pitchFamily="49" charset="0"/>
              </a:rPr>
              <a:t> </a:t>
            </a:r>
          </a:p>
          <a:p>
            <a:pPr eaLnBrk="1" hangingPunct="1"/>
            <a:r>
              <a:rPr lang="en-US" altLang="en-US" sz="3000" dirty="0">
                <a:latin typeface="Courier New" panose="02070309020205020404" pitchFamily="49" charset="0"/>
                <a:cs typeface="Courier New" panose="02070309020205020404" pitchFamily="49" charset="0"/>
              </a:rPr>
              <a:t>Configuration Status:</a:t>
            </a:r>
          </a:p>
          <a:p>
            <a:pPr eaLnBrk="1" hangingPunct="1"/>
            <a:r>
              <a:rPr lang="en-US" altLang="en-US" sz="3000" dirty="0">
                <a:latin typeface="Courier New" panose="02070309020205020404" pitchFamily="49" charset="0"/>
                <a:cs typeface="Courier New" panose="02070309020205020404" pitchFamily="49" charset="0"/>
              </a:rPr>
              <a:t>SUCCESS</a:t>
            </a:r>
            <a:endParaRPr lang="en-US" altLang="en-US" sz="3000"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7709875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71503930"/>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89244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1" y="2400300"/>
            <a:ext cx="16421100" cy="6653494"/>
          </a:xfrm>
          <a:prstGeom prst="rect">
            <a:avLst/>
          </a:prstGeom>
          <a:ln>
            <a:solidFill>
              <a:schemeClr val="bg1">
                <a:lumMod val="90000"/>
              </a:schemeClr>
            </a:solidFill>
          </a:ln>
        </p:spPr>
      </p:pic>
      <p:sp>
        <p:nvSpPr>
          <p:cNvPr id="16387" name="Rectangle 3">
            <a:extLst>
              <a:ext uri="{FF2B5EF4-FFF2-40B4-BE49-F238E27FC236}">
                <a16:creationId xmlns:a16="http://schemas.microsoft.com/office/drawing/2014/main" xmlns="" id="{7895F099-B3A5-4DB8-934C-26A2105CCAA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Using Oracle Enterprise Manager Cloud Control</a:t>
            </a:r>
          </a:p>
        </p:txBody>
      </p:sp>
      <p:sp>
        <p:nvSpPr>
          <p:cNvPr id="16388" name="Rectangle 5">
            <a:extLst>
              <a:ext uri="{FF2B5EF4-FFF2-40B4-BE49-F238E27FC236}">
                <a16:creationId xmlns:a16="http://schemas.microsoft.com/office/drawing/2014/main" xmlns="" id="{6A90276E-ED03-4DF8-91AE-043E0150F153}"/>
              </a:ext>
            </a:extLst>
          </p:cNvPr>
          <p:cNvSpPr>
            <a:spLocks noChangeArrowheads="1"/>
          </p:cNvSpPr>
          <p:nvPr/>
        </p:nvSpPr>
        <p:spPr bwMode="blackWhite">
          <a:xfrm>
            <a:off x="3962400" y="9295858"/>
            <a:ext cx="8382000" cy="348173"/>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85000"/>
              </a:lnSpc>
            </a:pPr>
            <a:r>
              <a:rPr lang="en-US" altLang="en-US" sz="2000" b="1" dirty="0">
                <a:latin typeface="Oracle Sans" panose="020B0503020204020204" pitchFamily="34" charset="0"/>
                <a:cs typeface="Oracle Sans" panose="020B0503020204020204" pitchFamily="34" charset="0"/>
              </a:rPr>
              <a:t>Select “Data Guard Administration” to access the Data Guard pages.</a:t>
            </a:r>
          </a:p>
        </p:txBody>
      </p:sp>
      <p:sp>
        <p:nvSpPr>
          <p:cNvPr id="16389" name="Line 7">
            <a:extLst>
              <a:ext uri="{FF2B5EF4-FFF2-40B4-BE49-F238E27FC236}">
                <a16:creationId xmlns:a16="http://schemas.microsoft.com/office/drawing/2014/main" xmlns="" id="{8E496ED2-B69B-4741-98E4-9FD6BB81D571}"/>
              </a:ext>
            </a:extLst>
          </p:cNvPr>
          <p:cNvSpPr>
            <a:spLocks noChangeShapeType="1"/>
          </p:cNvSpPr>
          <p:nvPr/>
        </p:nvSpPr>
        <p:spPr bwMode="auto">
          <a:xfrm>
            <a:off x="8305800" y="5143500"/>
            <a:ext cx="0" cy="4152358"/>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16077177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0E08B3E7-502D-4F31-9FBB-36C31B93E54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Overview Page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496" y="2247900"/>
            <a:ext cx="15645009" cy="6645330"/>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214309578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xmlns="" id="{266A0425-2D58-4909-9217-D08A5253EA9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Benefits of Using Enterprise Manager</a:t>
            </a:r>
          </a:p>
        </p:txBody>
      </p:sp>
      <p:sp>
        <p:nvSpPr>
          <p:cNvPr id="18435" name="Rectangle 5">
            <a:extLst>
              <a:ext uri="{FF2B5EF4-FFF2-40B4-BE49-F238E27FC236}">
                <a16:creationId xmlns:a16="http://schemas.microsoft.com/office/drawing/2014/main" xmlns="" id="{A4EA410B-1794-4A15-B51B-341D2565B992}"/>
              </a:ext>
            </a:extLst>
          </p:cNvPr>
          <p:cNvSpPr>
            <a:spLocks noGrp="1" noChangeArrowheads="1"/>
          </p:cNvSpPr>
          <p:nvPr>
            <p:ph type="body" idx="1"/>
          </p:nvPr>
        </p:nvSpPr>
        <p:spPr>
          <a:xfrm>
            <a:off x="933451" y="2272710"/>
            <a:ext cx="16421100" cy="55006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Enables you to manage your configuration by using a familiar interface and event-management system</a:t>
            </a:r>
          </a:p>
          <a:p>
            <a:pPr lvl="1">
              <a:spcBef>
                <a:spcPts val="1200"/>
              </a:spcBef>
            </a:pPr>
            <a:r>
              <a:rPr lang="en-US" altLang="en-US" dirty="0">
                <a:latin typeface="Oracle Sans" panose="020B0503020204020204" pitchFamily="34" charset="0"/>
                <a:cs typeface="Oracle Sans" panose="020B0503020204020204" pitchFamily="34" charset="0"/>
              </a:rPr>
              <a:t>Automates and simplifies the complex operations of creating and managing standby databases through the use of wizards</a:t>
            </a:r>
          </a:p>
          <a:p>
            <a:pPr lvl="1">
              <a:spcBef>
                <a:spcPts val="1200"/>
              </a:spcBef>
            </a:pPr>
            <a:r>
              <a:rPr lang="en-US" altLang="en-US" dirty="0">
                <a:latin typeface="Oracle Sans" panose="020B0503020204020204" pitchFamily="34" charset="0"/>
                <a:cs typeface="Oracle Sans" panose="020B0503020204020204" pitchFamily="34" charset="0"/>
              </a:rPr>
              <a:t>Performs all Oracle Net Services configuration changes that are necessary to support redo transport services and log apply services</a:t>
            </a:r>
          </a:p>
          <a:p>
            <a:pPr lvl="1">
              <a:spcBef>
                <a:spcPts val="1200"/>
              </a:spcBef>
            </a:pPr>
            <a:r>
              <a:rPr lang="en-US" altLang="en-US" dirty="0">
                <a:latin typeface="Oracle Sans" panose="020B0503020204020204" pitchFamily="34" charset="0"/>
                <a:cs typeface="Oracle Sans" panose="020B0503020204020204" pitchFamily="34" charset="0"/>
              </a:rPr>
              <a:t>Provides a verify operation to ensure that redo transport services and log apply services are configured and functioning properly</a:t>
            </a:r>
          </a:p>
          <a:p>
            <a:pPr lvl="1">
              <a:spcBef>
                <a:spcPts val="1200"/>
              </a:spcBef>
            </a:pPr>
            <a:r>
              <a:rPr lang="en-US" altLang="en-US" dirty="0">
                <a:latin typeface="Oracle Sans" panose="020B0503020204020204" pitchFamily="34" charset="0"/>
                <a:cs typeface="Oracle Sans" panose="020B0503020204020204" pitchFamily="34" charset="0"/>
              </a:rPr>
              <a:t>Enables you to select a new primary database from a set of viable standby databases</a:t>
            </a:r>
          </a:p>
        </p:txBody>
      </p:sp>
    </p:spTree>
    <p:custDataLst>
      <p:tags r:id="rId1"/>
    </p:custDataLst>
    <p:extLst>
      <p:ext uri="{BB962C8B-B14F-4D97-AF65-F5344CB8AC3E}">
        <p14:creationId xmlns:p14="http://schemas.microsoft.com/office/powerpoint/2010/main" val="6941706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035">
            <a:extLst>
              <a:ext uri="{FF2B5EF4-FFF2-40B4-BE49-F238E27FC236}">
                <a16:creationId xmlns:a16="http://schemas.microsoft.com/office/drawing/2014/main" xmlns="" id="{D21FD73C-1309-4780-9FD9-DC4176B0E32B}"/>
              </a:ext>
            </a:extLst>
          </p:cNvPr>
          <p:cNvSpPr>
            <a:spLocks noGrp="1" noChangeArrowheads="1"/>
          </p:cNvSpPr>
          <p:nvPr>
            <p:ph idx="1"/>
          </p:nvPr>
        </p:nvSpPr>
        <p:spPr>
          <a:xfrm>
            <a:off x="932689" y="2267712"/>
            <a:ext cx="16422624"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Which tools are used to interface with the Data Guard Broker?</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DGMGRL</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SRVCTL</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Enterprise Manager</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CRSCTL</a:t>
            </a:r>
          </a:p>
        </p:txBody>
      </p:sp>
      <p:sp>
        <p:nvSpPr>
          <p:cNvPr id="19458" name="Rectangle 1034">
            <a:extLst>
              <a:ext uri="{FF2B5EF4-FFF2-40B4-BE49-F238E27FC236}">
                <a16:creationId xmlns:a16="http://schemas.microsoft.com/office/drawing/2014/main" xmlns="" id="{486B4F17-F9C5-44ED-8141-060DB6FDEE5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41680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110200CF-E371-4DD3-B440-58251EEAADC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Practice 1: Overview</a:t>
            </a:r>
          </a:p>
        </p:txBody>
      </p:sp>
      <p:sp>
        <p:nvSpPr>
          <p:cNvPr id="26627" name="Rectangle 3">
            <a:extLst>
              <a:ext uri="{FF2B5EF4-FFF2-40B4-BE49-F238E27FC236}">
                <a16:creationId xmlns="" xmlns:a16="http://schemas.microsoft.com/office/drawing/2014/main" id="{D76385D4-5EAD-4A3E-A1FD-BBF0C2690220}"/>
              </a:ext>
            </a:extLst>
          </p:cNvPr>
          <p:cNvSpPr>
            <a:spLocks noGrp="1" noChangeArrowheads="1"/>
          </p:cNvSpPr>
          <p:nvPr>
            <p:ph type="body" idx="1"/>
          </p:nvPr>
        </p:nvSpPr>
        <p:spPr>
          <a:xfrm>
            <a:off x="933451" y="2272710"/>
            <a:ext cx="16421100" cy="12640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dirty="0">
                <a:latin typeface="+mn-lt"/>
              </a:rPr>
              <a:t>Discovering the Practice Environment</a:t>
            </a:r>
            <a:endParaRPr lang="en-US" altLang="en-US" dirty="0">
              <a:latin typeface="+mn-lt"/>
              <a:cs typeface="Oracle Sans" panose="020B0503020204020204" pitchFamily="34" charset="0"/>
            </a:endParaRPr>
          </a:p>
        </p:txBody>
      </p:sp>
    </p:spTree>
    <p:custDataLst>
      <p:tags r:id="rId1"/>
    </p:custDataLst>
    <p:extLst>
      <p:ext uri="{BB962C8B-B14F-4D97-AF65-F5344CB8AC3E}">
        <p14:creationId xmlns:p14="http://schemas.microsoft.com/office/powerpoint/2010/main" val="320938008"/>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35">
            <a:extLst>
              <a:ext uri="{FF2B5EF4-FFF2-40B4-BE49-F238E27FC236}">
                <a16:creationId xmlns:a16="http://schemas.microsoft.com/office/drawing/2014/main" xmlns="" id="{FEA4C5E2-D9D7-4C98-B063-2B5E6F5F0A04}"/>
              </a:ext>
            </a:extLst>
          </p:cNvPr>
          <p:cNvSpPr>
            <a:spLocks noGrp="1" noChangeArrowheads="1"/>
          </p:cNvSpPr>
          <p:nvPr>
            <p:ph idx="1"/>
          </p:nvPr>
        </p:nvSpPr>
        <p:spPr>
          <a:xfrm>
            <a:off x="932689" y="2267712"/>
            <a:ext cx="16422624"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It is necessary to manage standby databases with the Data Guard Broker framework.</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0482" name="Rectangle 1034">
            <a:extLst>
              <a:ext uri="{FF2B5EF4-FFF2-40B4-BE49-F238E27FC236}">
                <a16:creationId xmlns:a16="http://schemas.microsoft.com/office/drawing/2014/main" xmlns="" id="{D910949D-95C0-4E19-94C1-508ABC4ED77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21668907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xmlns="" id="{4F803AE8-7D6F-47BC-83CB-924255CFD83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21507" name="Rectangle 5">
            <a:extLst>
              <a:ext uri="{FF2B5EF4-FFF2-40B4-BE49-F238E27FC236}">
                <a16:creationId xmlns:a16="http://schemas.microsoft.com/office/drawing/2014/main" xmlns="" id="{A97FCD27-F2BC-4B7C-824B-24BDB25CC0A7}"/>
              </a:ext>
            </a:extLst>
          </p:cNvPr>
          <p:cNvSpPr>
            <a:spLocks noGrp="1" noChangeArrowheads="1"/>
          </p:cNvSpPr>
          <p:nvPr>
            <p:ph type="body" idx="1"/>
          </p:nvPr>
        </p:nvSpPr>
        <p:spPr>
          <a:xfrm>
            <a:off x="933451" y="2272710"/>
            <a:ext cx="16421100" cy="47419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Describe the Data Guard broker architecture</a:t>
            </a:r>
          </a:p>
          <a:p>
            <a:pPr lvl="1">
              <a:spcBef>
                <a:spcPts val="1200"/>
              </a:spcBef>
            </a:pPr>
            <a:r>
              <a:rPr lang="en-US" altLang="en-US" dirty="0">
                <a:latin typeface="Oracle Sans" panose="020B0503020204020204" pitchFamily="34" charset="0"/>
                <a:cs typeface="Oracle Sans" panose="020B0503020204020204" pitchFamily="34" charset="0"/>
              </a:rPr>
              <a:t>Describe Data Guard broker components</a:t>
            </a:r>
          </a:p>
          <a:p>
            <a:pPr lvl="1">
              <a:spcBef>
                <a:spcPts val="1200"/>
              </a:spcBef>
            </a:pPr>
            <a:r>
              <a:rPr lang="en-US" altLang="en-US" dirty="0">
                <a:latin typeface="Oracle Sans" panose="020B0503020204020204" pitchFamily="34" charset="0"/>
                <a:cs typeface="Oracle Sans" panose="020B0503020204020204" pitchFamily="34" charset="0"/>
              </a:rPr>
              <a:t>Describe benefits of the Data Guard broker</a:t>
            </a:r>
          </a:p>
          <a:p>
            <a:pPr lvl="1">
              <a:spcBef>
                <a:spcPts val="1200"/>
              </a:spcBef>
            </a:pPr>
            <a:r>
              <a:rPr lang="en-US" altLang="en-US" dirty="0">
                <a:latin typeface="Oracle Sans" panose="020B0503020204020204" pitchFamily="34" charset="0"/>
                <a:cs typeface="Oracle Sans" panose="020B0503020204020204" pitchFamily="34" charset="0"/>
              </a:rPr>
              <a:t>Describe Data Guard broker configurations</a:t>
            </a:r>
          </a:p>
          <a:p>
            <a:pPr lvl="1">
              <a:spcBef>
                <a:spcPts val="1200"/>
              </a:spcBef>
            </a:pPr>
            <a:r>
              <a:rPr lang="en-US" altLang="en-US" dirty="0">
                <a:latin typeface="Oracle Sans" panose="020B0503020204020204" pitchFamily="34" charset="0"/>
                <a:cs typeface="Oracle Sans" panose="020B0503020204020204" pitchFamily="34" charset="0"/>
              </a:rPr>
              <a:t>Use Enterprise Manager to manage your Data Guard configuration</a:t>
            </a:r>
          </a:p>
          <a:p>
            <a:pPr lvl="1">
              <a:spcBef>
                <a:spcPts val="1200"/>
              </a:spcBef>
            </a:pPr>
            <a:r>
              <a:rPr lang="en-US" altLang="en-US" dirty="0">
                <a:latin typeface="Oracle Sans" panose="020B0503020204020204" pitchFamily="34" charset="0"/>
                <a:cs typeface="Oracle Sans" panose="020B0503020204020204" pitchFamily="34" charset="0"/>
              </a:rPr>
              <a:t>Invoke DGMGRL to manage your Data Guard configuration</a:t>
            </a:r>
          </a:p>
        </p:txBody>
      </p:sp>
    </p:spTree>
    <p:custDataLst>
      <p:tags r:id="rId1"/>
    </p:custDataLst>
    <p:extLst>
      <p:ext uri="{BB962C8B-B14F-4D97-AF65-F5344CB8AC3E}">
        <p14:creationId xmlns:p14="http://schemas.microsoft.com/office/powerpoint/2010/main" val="1377755722"/>
      </p:ext>
    </p:extLst>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933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073E5743-EB4C-4310-AD34-4F3CA45D521C}"/>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Creating a Data Guard Broker Configuration</a:t>
            </a:r>
          </a:p>
        </p:txBody>
      </p:sp>
      <p:sp>
        <p:nvSpPr>
          <p:cNvPr id="3075" name="Rectangle 4" hidden="1">
            <a:extLst>
              <a:ext uri="{FF2B5EF4-FFF2-40B4-BE49-F238E27FC236}">
                <a16:creationId xmlns="" xmlns:a16="http://schemas.microsoft.com/office/drawing/2014/main" id="{3E73D879-D831-4D55-BD3E-5436D88A6201}"/>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DA8DA149-5C90-4B6E-A4ED-0441BC040E10}"/>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230734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3E35BDE2-FB07-43D6-A71A-90463605F05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 xmlns:a16="http://schemas.microsoft.com/office/drawing/2014/main" id="{32BD4126-D42E-4130-9552-227C6755A26D}"/>
              </a:ext>
            </a:extLst>
          </p:cNvPr>
          <p:cNvSpPr>
            <a:spLocks noGrp="1" noChangeArrowheads="1"/>
          </p:cNvSpPr>
          <p:nvPr>
            <p:ph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 use DGMGRL commands to:</a:t>
            </a:r>
          </a:p>
          <a:p>
            <a:pPr lvl="1">
              <a:spcBef>
                <a:spcPts val="1200"/>
              </a:spcBef>
            </a:pPr>
            <a:r>
              <a:rPr lang="en-US" altLang="en-US" dirty="0">
                <a:latin typeface="Oracle Sans" panose="020B0503020204020204" pitchFamily="34" charset="0"/>
                <a:cs typeface="Oracle Sans" panose="020B0503020204020204" pitchFamily="34" charset="0"/>
              </a:rPr>
              <a:t>Create a Data Guard broker configuration</a:t>
            </a:r>
          </a:p>
          <a:p>
            <a:pPr lvl="1">
              <a:spcBef>
                <a:spcPts val="1200"/>
              </a:spcBef>
            </a:pPr>
            <a:r>
              <a:rPr lang="en-US" altLang="en-US" dirty="0">
                <a:latin typeface="Oracle Sans" panose="020B0503020204020204" pitchFamily="34" charset="0"/>
                <a:cs typeface="Oracle Sans" panose="020B0503020204020204" pitchFamily="34" charset="0"/>
              </a:rPr>
              <a:t>Manage the Data Guard broker configuration</a:t>
            </a:r>
          </a:p>
          <a:p>
            <a:pPr lvl="1">
              <a:spcBef>
                <a:spcPts val="1200"/>
              </a:spcBef>
            </a:pPr>
            <a:r>
              <a:rPr lang="en-US" altLang="en-US" dirty="0">
                <a:latin typeface="Oracle Sans" panose="020B0503020204020204" pitchFamily="34" charset="0"/>
                <a:cs typeface="Oracle Sans" panose="020B0503020204020204" pitchFamily="34" charset="0"/>
              </a:rPr>
              <a:t>List the new Data Guard Broker commands</a:t>
            </a:r>
          </a:p>
        </p:txBody>
      </p:sp>
    </p:spTree>
    <p:custDataLst>
      <p:tags r:id="rId1"/>
    </p:custDataLst>
    <p:extLst>
      <p:ext uri="{BB962C8B-B14F-4D97-AF65-F5344CB8AC3E}">
        <p14:creationId xmlns:p14="http://schemas.microsoft.com/office/powerpoint/2010/main" val="3097399398"/>
      </p:ext>
    </p:extLst>
  </p:cSld>
  <p:clrMapOvr>
    <a:masterClrMapping/>
  </p:clrMapOvr>
  <p:transition spd="slow"/>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76">
            <a:extLst>
              <a:ext uri="{FF2B5EF4-FFF2-40B4-BE49-F238E27FC236}">
                <a16:creationId xmlns="" xmlns:a16="http://schemas.microsoft.com/office/drawing/2014/main" id="{6A9FD1EC-F6C6-4326-9365-B617B6AB346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Requirements</a:t>
            </a:r>
          </a:p>
        </p:txBody>
      </p:sp>
      <p:sp>
        <p:nvSpPr>
          <p:cNvPr id="5123" name="Rectangle 3077">
            <a:extLst>
              <a:ext uri="{FF2B5EF4-FFF2-40B4-BE49-F238E27FC236}">
                <a16:creationId xmlns="" xmlns:a16="http://schemas.microsoft.com/office/drawing/2014/main" id="{CE738BD2-E6FD-4EAA-A06F-A6DB0863DCD1}"/>
              </a:ext>
            </a:extLst>
          </p:cNvPr>
          <p:cNvSpPr>
            <a:spLocks noGrp="1" noChangeArrowheads="1"/>
          </p:cNvSpPr>
          <p:nvPr>
            <p:ph idx="1"/>
          </p:nvPr>
        </p:nvSpPr>
        <p:spPr>
          <a:xfrm>
            <a:off x="933451" y="2272710"/>
            <a:ext cx="16421100" cy="552811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Oracle Database Enterprise Edition</a:t>
            </a:r>
          </a:p>
          <a:p>
            <a:pPr lvl="1">
              <a:spcBef>
                <a:spcPts val="1200"/>
              </a:spcBef>
            </a:pPr>
            <a:r>
              <a:rPr lang="en-US" altLang="en-US" dirty="0">
                <a:latin typeface="Oracle Sans" panose="020B0503020204020204" pitchFamily="34" charset="0"/>
                <a:cs typeface="Oracle Sans" panose="020B0503020204020204" pitchFamily="34" charset="0"/>
              </a:rPr>
              <a:t>Single-instance or multi-instance environment</a:t>
            </a:r>
          </a:p>
          <a:p>
            <a:pPr lvl="1">
              <a:spcBef>
                <a:spcPts val="1200"/>
              </a:spcBef>
            </a:pPr>
            <a:r>
              <a:rPr lang="en-US" altLang="en-US" dirty="0">
                <a:latin typeface="Courier New" panose="02070309020205020404" pitchFamily="49" charset="0"/>
                <a:cs typeface="Oracle Sans" panose="020B0503020204020204" pitchFamily="34" charset="0"/>
              </a:rPr>
              <a:t>COMPATIBLE</a:t>
            </a:r>
            <a:r>
              <a:rPr lang="en-US" altLang="en-US" dirty="0">
                <a:latin typeface="Oracle Sans" panose="020B0503020204020204" pitchFamily="34" charset="0"/>
                <a:cs typeface="Oracle Sans" panose="020B0503020204020204" pitchFamily="34" charset="0"/>
              </a:rPr>
              <a:t> parameter: Set to 19.1 or later for primary and standby databases to take advantage of new 19.1 features (Optional).</a:t>
            </a:r>
          </a:p>
          <a:p>
            <a:pPr lvl="1">
              <a:spcBef>
                <a:spcPts val="1200"/>
              </a:spcBef>
            </a:pPr>
            <a:r>
              <a:rPr lang="en-US" altLang="en-US" dirty="0">
                <a:latin typeface="Oracle Sans" panose="020B0503020204020204" pitchFamily="34" charset="0"/>
                <a:cs typeface="Oracle Sans" panose="020B0503020204020204" pitchFamily="34" charset="0"/>
              </a:rPr>
              <a:t>Oracle Net Services network files: Must be configured for the primary database and any existing standby databases or Far Sync instances. Enterprise Manager Cloud Control configures files for new standby databases.</a:t>
            </a:r>
          </a:p>
          <a:p>
            <a:pPr lvl="1">
              <a:spcBef>
                <a:spcPts val="1200"/>
              </a:spcBef>
            </a:pPr>
            <a:r>
              <a:rPr lang="en-US" altLang="en-US" dirty="0">
                <a:latin typeface="Courier New" panose="02070309020205020404" pitchFamily="49" charset="0"/>
                <a:cs typeface="Oracle Sans" panose="020B0503020204020204" pitchFamily="34" charset="0"/>
              </a:rPr>
              <a:t>GLOBAL_DBNAME</a:t>
            </a:r>
            <a:r>
              <a:rPr lang="en-US" altLang="en-US" dirty="0">
                <a:latin typeface="Oracle Sans" panose="020B0503020204020204" pitchFamily="34" charset="0"/>
                <a:cs typeface="Oracle Sans" panose="020B0503020204020204" pitchFamily="34" charset="0"/>
              </a:rPr>
              <a:t> attribute: Set to a concatenation of </a:t>
            </a:r>
            <a:r>
              <a:rPr lang="en-US" altLang="en-US" dirty="0">
                <a:latin typeface="Courier New" panose="02070309020205020404" pitchFamily="49" charset="0"/>
                <a:cs typeface="Oracle Sans" panose="020B0503020204020204" pitchFamily="34" charset="0"/>
              </a:rPr>
              <a:t>db_unique_name_DGMGRL.db_domain</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7759932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 xmlns:a16="http://schemas.microsoft.com/office/drawing/2014/main" id="{DB3490A1-288A-410E-858F-6D1EABABC12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Requirements</a:t>
            </a:r>
          </a:p>
        </p:txBody>
      </p:sp>
      <p:sp>
        <p:nvSpPr>
          <p:cNvPr id="6147" name="Rectangle 5">
            <a:extLst>
              <a:ext uri="{FF2B5EF4-FFF2-40B4-BE49-F238E27FC236}">
                <a16:creationId xmlns="" xmlns:a16="http://schemas.microsoft.com/office/drawing/2014/main" id="{1B1D3769-B061-48C5-AF39-234201069FE3}"/>
              </a:ext>
            </a:extLst>
          </p:cNvPr>
          <p:cNvSpPr>
            <a:spLocks noGrp="1" noChangeArrowheads="1"/>
          </p:cNvSpPr>
          <p:nvPr>
            <p:ph type="body" idx="1"/>
          </p:nvPr>
        </p:nvSpPr>
        <p:spPr>
          <a:xfrm>
            <a:off x="933451" y="2272710"/>
            <a:ext cx="16421100" cy="390305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DG_BROKER_START</a:t>
            </a:r>
            <a:r>
              <a:rPr lang="en-US" altLang="en-US" dirty="0">
                <a:latin typeface="Oracle Sans" panose="020B0503020204020204" pitchFamily="34" charset="0"/>
                <a:cs typeface="Oracle Sans" panose="020B0503020204020204" pitchFamily="34" charset="0"/>
              </a:rPr>
              <a:t> initialization parameter: Set to </a:t>
            </a:r>
            <a:r>
              <a:rPr lang="en-US" altLang="en-US" dirty="0">
                <a:latin typeface="Courier New" panose="02070309020205020404" pitchFamily="49" charset="0"/>
                <a:cs typeface="Oracle Sans" panose="020B0503020204020204" pitchFamily="34" charset="0"/>
              </a:rPr>
              <a:t>TRUE</a:t>
            </a:r>
          </a:p>
          <a:p>
            <a:pPr lvl="1">
              <a:spcBef>
                <a:spcPts val="1200"/>
              </a:spcBef>
            </a:pPr>
            <a:r>
              <a:rPr lang="en-US" altLang="en-US" dirty="0">
                <a:latin typeface="Oracle Sans" panose="020B0503020204020204" pitchFamily="34" charset="0"/>
                <a:cs typeface="Oracle Sans" panose="020B0503020204020204" pitchFamily="34" charset="0"/>
              </a:rPr>
              <a:t>Primary database: </a:t>
            </a:r>
            <a:r>
              <a:rPr lang="en-US" altLang="en-US" dirty="0">
                <a:latin typeface="Courier New" panose="02070309020205020404" pitchFamily="49" charset="0"/>
                <a:cs typeface="Oracle Sans" panose="020B0503020204020204" pitchFamily="34" charset="0"/>
              </a:rPr>
              <a:t>ARCHIVELOG</a:t>
            </a:r>
            <a:r>
              <a:rPr lang="en-US" altLang="en-US" dirty="0">
                <a:latin typeface="Oracle Sans" panose="020B0503020204020204" pitchFamily="34" charset="0"/>
                <a:cs typeface="Oracle Sans" panose="020B0503020204020204" pitchFamily="34" charset="0"/>
              </a:rPr>
              <a:t> mode</a:t>
            </a:r>
          </a:p>
          <a:p>
            <a:pPr lvl="1">
              <a:spcBef>
                <a:spcPts val="1200"/>
              </a:spcBef>
            </a:pPr>
            <a:r>
              <a:rPr lang="en-US" altLang="en-US" dirty="0">
                <a:latin typeface="Oracle Sans" panose="020B0503020204020204" pitchFamily="34" charset="0"/>
                <a:cs typeface="Oracle Sans" panose="020B0503020204020204" pitchFamily="34" charset="0"/>
              </a:rPr>
              <a:t>All databases: </a:t>
            </a:r>
            <a:r>
              <a:rPr lang="en-US" altLang="en-US" dirty="0">
                <a:latin typeface="Courier New" panose="02070309020205020404" pitchFamily="49" charset="0"/>
                <a:cs typeface="Oracle Sans" panose="020B0503020204020204" pitchFamily="34" charset="0"/>
              </a:rPr>
              <a:t>MOUNT</a:t>
            </a:r>
            <a:r>
              <a:rPr lang="en-US" altLang="en-US" dirty="0">
                <a:latin typeface="Oracle Sans" panose="020B0503020204020204" pitchFamily="34" charset="0"/>
                <a:cs typeface="Oracle Sans" panose="020B0503020204020204" pitchFamily="34" charset="0"/>
              </a:rPr>
              <a:t> or </a:t>
            </a:r>
            <a:r>
              <a:rPr lang="en-US" altLang="en-US" dirty="0">
                <a:latin typeface="Courier New" panose="02070309020205020404" pitchFamily="49" charset="0"/>
                <a:cs typeface="Oracle Sans" panose="020B0503020204020204" pitchFamily="34" charset="0"/>
              </a:rPr>
              <a:t>OPEN</a:t>
            </a:r>
            <a:r>
              <a:rPr lang="en-US" altLang="en-US" dirty="0">
                <a:latin typeface="Oracle Sans" panose="020B0503020204020204" pitchFamily="34" charset="0"/>
                <a:cs typeface="Oracle Sans" panose="020B0503020204020204" pitchFamily="34" charset="0"/>
              </a:rPr>
              <a:t> mode</a:t>
            </a:r>
          </a:p>
          <a:p>
            <a:pPr lvl="1">
              <a:spcBef>
                <a:spcPts val="1200"/>
              </a:spcBef>
            </a:pPr>
            <a:r>
              <a:rPr lang="en-US" altLang="en-US" dirty="0">
                <a:latin typeface="Courier New" panose="02070309020205020404" pitchFamily="49" charset="0"/>
                <a:cs typeface="Oracle Sans" panose="020B0503020204020204" pitchFamily="34" charset="0"/>
              </a:rPr>
              <a:t>DG_BROKER_CONFIG_FILE</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Configured for shared access for any RAC databases</a:t>
            </a:r>
          </a:p>
          <a:p>
            <a:pPr lvl="1">
              <a:spcBef>
                <a:spcPts val="1200"/>
              </a:spcBef>
            </a:pPr>
            <a:r>
              <a:rPr lang="en-US" altLang="en-US" dirty="0">
                <a:latin typeface="Courier New" panose="02070309020205020404" pitchFamily="49" charset="0"/>
                <a:cs typeface="Oracle Sans" panose="020B0503020204020204" pitchFamily="34" charset="0"/>
              </a:rPr>
              <a:t>LOG_ARCHIVE_DEST_n</a:t>
            </a:r>
            <a:r>
              <a:rPr lang="en-US" altLang="en-US" dirty="0">
                <a:latin typeface="Oracle Sans" panose="020B0503020204020204" pitchFamily="34" charset="0"/>
                <a:cs typeface="Oracle Sans" panose="020B0503020204020204" pitchFamily="34" charset="0"/>
              </a:rPr>
              <a:t> parameters: Must be cleared on any instance when using </a:t>
            </a:r>
            <a:r>
              <a:rPr lang="en-US" altLang="en-US" dirty="0">
                <a:latin typeface="Courier New" panose="02070309020205020404" pitchFamily="49" charset="0"/>
                <a:cs typeface="Oracle Sans" panose="020B0503020204020204" pitchFamily="34" charset="0"/>
              </a:rPr>
              <a:t>SERVICE</a:t>
            </a:r>
            <a:r>
              <a:rPr lang="en-US" altLang="en-US" dirty="0">
                <a:latin typeface="Oracle Sans" panose="020B0503020204020204" pitchFamily="34" charset="0"/>
                <a:cs typeface="Oracle Sans" panose="020B0503020204020204" pitchFamily="34" charset="0"/>
              </a:rPr>
              <a:t> attribute before creating a broker configuration</a:t>
            </a:r>
          </a:p>
        </p:txBody>
      </p:sp>
    </p:spTree>
    <p:custDataLst>
      <p:tags r:id="rId1"/>
    </p:custDataLst>
    <p:extLst>
      <p:ext uri="{BB962C8B-B14F-4D97-AF65-F5344CB8AC3E}">
        <p14:creationId xmlns:p14="http://schemas.microsoft.com/office/powerpoint/2010/main" val="2098741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 xmlns:a16="http://schemas.microsoft.com/office/drawing/2014/main" id="{EF0595E1-E206-451D-BD65-2054222A3B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and the SPFILE</a:t>
            </a:r>
          </a:p>
        </p:txBody>
      </p:sp>
      <p:sp>
        <p:nvSpPr>
          <p:cNvPr id="7171" name="Rectangle 6">
            <a:extLst>
              <a:ext uri="{FF2B5EF4-FFF2-40B4-BE49-F238E27FC236}">
                <a16:creationId xmlns="" xmlns:a16="http://schemas.microsoft.com/office/drawing/2014/main" id="{781BAFEC-45CB-427B-8D3C-4175A71FAD8B}"/>
              </a:ext>
            </a:extLst>
          </p:cNvPr>
          <p:cNvSpPr>
            <a:spLocks noGrp="1" noChangeArrowheads="1"/>
          </p:cNvSpPr>
          <p:nvPr>
            <p:ph type="body" idx="1"/>
          </p:nvPr>
        </p:nvSpPr>
        <p:spPr>
          <a:xfrm>
            <a:off x="933451" y="2272710"/>
            <a:ext cx="16421100" cy="30260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You must use a server parameter file (SPFILE) for initialization parameters.</a:t>
            </a:r>
          </a:p>
          <a:p>
            <a:pPr lvl="1">
              <a:spcBef>
                <a:spcPts val="1200"/>
              </a:spcBef>
            </a:pPr>
            <a:r>
              <a:rPr lang="en-US" altLang="en-US" dirty="0">
                <a:latin typeface="Oracle Sans" panose="020B0503020204020204" pitchFamily="34" charset="0"/>
                <a:cs typeface="Oracle Sans" panose="020B0503020204020204" pitchFamily="34" charset="0"/>
              </a:rPr>
              <a:t>Using the SPFILE enables the Data Guard broker to keep its configuration file and the database SPFILE consistent.</a:t>
            </a:r>
          </a:p>
          <a:p>
            <a:pPr lvl="1">
              <a:spcBef>
                <a:spcPts val="1200"/>
              </a:spcBef>
            </a:pPr>
            <a:r>
              <a:rPr lang="en-US" altLang="en-US" dirty="0">
                <a:latin typeface="Oracle Sans" panose="020B0503020204020204" pitchFamily="34" charset="0"/>
                <a:cs typeface="Oracle Sans" panose="020B0503020204020204" pitchFamily="34" charset="0"/>
              </a:rPr>
              <a:t>If you use the broker, use Enterprise Manager Cloud Control or DGMGRL to update database parameter values.</a:t>
            </a:r>
          </a:p>
        </p:txBody>
      </p:sp>
      <p:pic>
        <p:nvPicPr>
          <p:cNvPr id="7172" name="Picture 4" descr="Documents: Encryption">
            <a:extLst>
              <a:ext uri="{FF2B5EF4-FFF2-40B4-BE49-F238E27FC236}">
                <a16:creationId xmlns="" xmlns:a16="http://schemas.microsoft.com/office/drawing/2014/main" id="{D578B946-0B2C-4B70-9D88-F7C3CA71D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5621001" y="5935572"/>
            <a:ext cx="1371600" cy="286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783996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58669835"/>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8">
            <a:extLst>
              <a:ext uri="{FF2B5EF4-FFF2-40B4-BE49-F238E27FC236}">
                <a16:creationId xmlns="" xmlns:a16="http://schemas.microsoft.com/office/drawing/2014/main" id="{F7DE6CEC-858C-433C-AB31-646CFBDBF6B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Monitor: Configuration File</a:t>
            </a:r>
          </a:p>
        </p:txBody>
      </p:sp>
      <p:sp>
        <p:nvSpPr>
          <p:cNvPr id="8195" name="Rectangle 1029">
            <a:extLst>
              <a:ext uri="{FF2B5EF4-FFF2-40B4-BE49-F238E27FC236}">
                <a16:creationId xmlns="" xmlns:a16="http://schemas.microsoft.com/office/drawing/2014/main" id="{CA833AF1-6C72-427A-B56E-EFCB2E63898E}"/>
              </a:ext>
            </a:extLst>
          </p:cNvPr>
          <p:cNvSpPr>
            <a:spLocks noGrp="1" noChangeArrowheads="1"/>
          </p:cNvSpPr>
          <p:nvPr>
            <p:ph idx="1"/>
          </p:nvPr>
        </p:nvSpPr>
        <p:spPr>
          <a:xfrm>
            <a:off x="933451" y="2272710"/>
            <a:ext cx="16421100" cy="685001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lnSpc>
                <a:spcPct val="95000"/>
              </a:lnSpc>
              <a:spcBef>
                <a:spcPts val="1200"/>
              </a:spcBef>
            </a:pPr>
            <a:r>
              <a:rPr lang="en-US" altLang="en-US" dirty="0">
                <a:latin typeface="Oracle Sans" panose="020B0503020204020204" pitchFamily="34" charset="0"/>
                <a:cs typeface="Oracle Sans" panose="020B0503020204020204" pitchFamily="34" charset="0"/>
              </a:rPr>
              <a:t>The broker configuration file is:</a:t>
            </a:r>
          </a:p>
          <a:p>
            <a:pPr lvl="2">
              <a:lnSpc>
                <a:spcPct val="95000"/>
              </a:lnSpc>
              <a:spcBef>
                <a:spcPts val="1200"/>
              </a:spcBef>
            </a:pPr>
            <a:r>
              <a:rPr lang="en-US" altLang="en-US" dirty="0">
                <a:latin typeface="Oracle Sans" panose="020B0503020204020204" pitchFamily="34" charset="0"/>
                <a:cs typeface="Oracle Sans" panose="020B0503020204020204" pitchFamily="34" charset="0"/>
              </a:rPr>
              <a:t>Automatically created and named using a default path name and file name when the broker is started</a:t>
            </a:r>
          </a:p>
          <a:p>
            <a:pPr lvl="2">
              <a:lnSpc>
                <a:spcPct val="95000"/>
              </a:lnSpc>
              <a:spcBef>
                <a:spcPts val="1200"/>
              </a:spcBef>
            </a:pPr>
            <a:r>
              <a:rPr lang="en-US" altLang="en-US" dirty="0">
                <a:latin typeface="Oracle Sans" panose="020B0503020204020204" pitchFamily="34" charset="0"/>
                <a:cs typeface="Oracle Sans" panose="020B0503020204020204" pitchFamily="34" charset="0"/>
              </a:rPr>
              <a:t>Managed automatically by the </a:t>
            </a:r>
            <a:r>
              <a:rPr lang="en-US" altLang="en-US" dirty="0">
                <a:latin typeface="Courier New" panose="02070309020205020404" pitchFamily="49" charset="0"/>
                <a:cs typeface="Oracle Sans" panose="020B0503020204020204" pitchFamily="34" charset="0"/>
              </a:rPr>
              <a:t>DMON</a:t>
            </a:r>
            <a:r>
              <a:rPr lang="en-US" altLang="en-US" dirty="0">
                <a:latin typeface="Oracle Sans" panose="020B0503020204020204" pitchFamily="34" charset="0"/>
                <a:cs typeface="Oracle Sans" panose="020B0503020204020204" pitchFamily="34" charset="0"/>
              </a:rPr>
              <a:t> process</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The configuration file and a copy are created at each managed site with default names:</a:t>
            </a:r>
          </a:p>
          <a:p>
            <a:pPr lvl="2">
              <a:lnSpc>
                <a:spcPct val="95000"/>
              </a:lnSpc>
              <a:spcBef>
                <a:spcPts val="1200"/>
              </a:spcBef>
            </a:pPr>
            <a:r>
              <a:rPr lang="en-US" altLang="en-US" dirty="0">
                <a:latin typeface="Courier New" panose="02070309020205020404" pitchFamily="49" charset="0"/>
                <a:cs typeface="Oracle Sans" panose="020B0503020204020204" pitchFamily="34" charset="0"/>
              </a:rPr>
              <a:t>dr1&lt;db_unique_name&gt;.dat</a:t>
            </a:r>
            <a:endParaRPr lang="en-US" altLang="en-US" dirty="0">
              <a:latin typeface="Oracle Sans" panose="020B0503020204020204" pitchFamily="34" charset="0"/>
              <a:cs typeface="Oracle Sans" panose="020B0503020204020204" pitchFamily="34" charset="0"/>
            </a:endParaRPr>
          </a:p>
          <a:p>
            <a:pPr lvl="2">
              <a:lnSpc>
                <a:spcPct val="95000"/>
              </a:lnSpc>
              <a:spcBef>
                <a:spcPts val="1200"/>
              </a:spcBef>
            </a:pPr>
            <a:r>
              <a:rPr lang="en-US" altLang="en-US" dirty="0">
                <a:latin typeface="Courier New" panose="02070309020205020404" pitchFamily="49" charset="0"/>
                <a:cs typeface="Oracle Sans" panose="020B0503020204020204" pitchFamily="34" charset="0"/>
              </a:rPr>
              <a:t>dr2&lt;db_unique_name&gt;.dat</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Configuration file default locations are operating system–specific:</a:t>
            </a:r>
            <a:endParaRPr lang="en-US" altLang="en-US" dirty="0">
              <a:latin typeface="Courier New" panose="02070309020205020404" pitchFamily="49" charset="0"/>
              <a:cs typeface="Oracle Sans" panose="020B0503020204020204" pitchFamily="34" charset="0"/>
            </a:endParaRPr>
          </a:p>
          <a:p>
            <a:pPr lvl="2">
              <a:lnSpc>
                <a:spcPct val="95000"/>
              </a:lnSpc>
              <a:spcBef>
                <a:spcPts val="1200"/>
              </a:spcBef>
            </a:pPr>
            <a:r>
              <a:rPr lang="en-US" altLang="en-US" dirty="0">
                <a:latin typeface="Oracle Sans" panose="020B0503020204020204" pitchFamily="34" charset="0"/>
                <a:cs typeface="Oracle Sans" panose="020B0503020204020204" pitchFamily="34" charset="0"/>
              </a:rPr>
              <a:t>Default location for UNIX and Linux: </a:t>
            </a:r>
            <a:r>
              <a:rPr lang="en-US" altLang="en-US" dirty="0">
                <a:latin typeface="Courier New" panose="02070309020205020404" pitchFamily="49" charset="0"/>
                <a:cs typeface="Oracle Sans" panose="020B0503020204020204" pitchFamily="34" charset="0"/>
              </a:rPr>
              <a:t>ORACLE_HOME/dbs</a:t>
            </a:r>
            <a:r>
              <a:rPr lang="en-US" altLang="en-US" dirty="0">
                <a:latin typeface="Oracle Sans" panose="020B0503020204020204" pitchFamily="34" charset="0"/>
                <a:cs typeface="Oracle Sans" panose="020B0503020204020204" pitchFamily="34" charset="0"/>
              </a:rPr>
              <a:t> </a:t>
            </a:r>
          </a:p>
          <a:p>
            <a:pPr lvl="2">
              <a:lnSpc>
                <a:spcPct val="95000"/>
              </a:lnSpc>
              <a:spcBef>
                <a:spcPts val="1200"/>
              </a:spcBef>
            </a:pPr>
            <a:r>
              <a:rPr lang="en-US" altLang="en-US" dirty="0">
                <a:latin typeface="Oracle Sans" panose="020B0503020204020204" pitchFamily="34" charset="0"/>
                <a:cs typeface="Oracle Sans" panose="020B0503020204020204" pitchFamily="34" charset="0"/>
              </a:rPr>
              <a:t>Default location for Windows: </a:t>
            </a:r>
            <a:r>
              <a:rPr lang="en-US" altLang="en-US" dirty="0">
                <a:latin typeface="Courier New" panose="02070309020205020404" pitchFamily="49" charset="0"/>
                <a:cs typeface="Oracle Sans" panose="020B0503020204020204" pitchFamily="34" charset="0"/>
              </a:rPr>
              <a:t>ORACLE_HOME\database</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Use </a:t>
            </a:r>
            <a:r>
              <a:rPr lang="en-US" altLang="en-US" dirty="0">
                <a:latin typeface="Courier New" panose="02070309020205020404" pitchFamily="49" charset="0"/>
                <a:cs typeface="Oracle Sans" panose="020B0503020204020204" pitchFamily="34" charset="0"/>
              </a:rPr>
              <a:t>DG_BROKER_CONFIG_FILE</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to override the default path name and file name.</a:t>
            </a:r>
          </a:p>
        </p:txBody>
      </p:sp>
    </p:spTree>
    <p:custDataLst>
      <p:tags r:id="rId1"/>
    </p:custDataLst>
    <p:extLst>
      <p:ext uri="{BB962C8B-B14F-4D97-AF65-F5344CB8AC3E}">
        <p14:creationId xmlns:p14="http://schemas.microsoft.com/office/powerpoint/2010/main" val="2774161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540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8">
            <a:extLst>
              <a:ext uri="{FF2B5EF4-FFF2-40B4-BE49-F238E27FC236}">
                <a16:creationId xmlns="" xmlns:a16="http://schemas.microsoft.com/office/drawing/2014/main" id="{613A7CEC-A408-4D93-A801-D4980FCAED9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Broker: Log Files</a:t>
            </a:r>
          </a:p>
        </p:txBody>
      </p:sp>
      <p:sp>
        <p:nvSpPr>
          <p:cNvPr id="9219" name="Rectangle 1029">
            <a:extLst>
              <a:ext uri="{FF2B5EF4-FFF2-40B4-BE49-F238E27FC236}">
                <a16:creationId xmlns="" xmlns:a16="http://schemas.microsoft.com/office/drawing/2014/main" id="{4BE3751B-F35F-45D6-9AD2-0C5B31A463CF}"/>
              </a:ext>
            </a:extLst>
          </p:cNvPr>
          <p:cNvSpPr>
            <a:spLocks noGrp="1" noChangeArrowheads="1"/>
          </p:cNvSpPr>
          <p:nvPr>
            <p:ph type="body" idx="1"/>
          </p:nvPr>
        </p:nvSpPr>
        <p:spPr>
          <a:xfrm>
            <a:off x="933451" y="2272710"/>
            <a:ext cx="16421100" cy="22349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lnSpc>
                <a:spcPct val="95000"/>
              </a:lnSpc>
              <a:spcBef>
                <a:spcPts val="1200"/>
              </a:spcBef>
            </a:pPr>
            <a:r>
              <a:rPr lang="en-US" altLang="en-US" dirty="0">
                <a:latin typeface="Oracle Sans" panose="020B0503020204020204" pitchFamily="34" charset="0"/>
                <a:cs typeface="Oracle Sans" panose="020B0503020204020204" pitchFamily="34" charset="0"/>
              </a:rPr>
              <a:t>The broker log files contain information recorded by the </a:t>
            </a:r>
            <a:r>
              <a:rPr lang="en-US" altLang="en-US" dirty="0">
                <a:latin typeface="Courier New" panose="02070309020205020404" pitchFamily="49" charset="0"/>
                <a:cs typeface="Oracle Sans" panose="020B0503020204020204" pitchFamily="34" charset="0"/>
              </a:rPr>
              <a:t>DMON</a:t>
            </a:r>
            <a:r>
              <a:rPr lang="en-US" altLang="en-US" dirty="0">
                <a:latin typeface="Oracle Sans" panose="020B0503020204020204" pitchFamily="34" charset="0"/>
                <a:cs typeface="Oracle Sans" panose="020B0503020204020204" pitchFamily="34" charset="0"/>
              </a:rPr>
              <a:t> process.</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There is one file for each instance in the broker configuration.</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Broker log files are created in the same directory as the alert log and are named </a:t>
            </a:r>
            <a:r>
              <a:rPr lang="en-US" altLang="en-US" dirty="0">
                <a:latin typeface="Courier New" panose="02070309020205020404" pitchFamily="49" charset="0"/>
                <a:cs typeface="Oracle Sans" panose="020B0503020204020204" pitchFamily="34" charset="0"/>
              </a:rPr>
              <a:t>drc&lt;$ORACLE_SID&gt;.log</a:t>
            </a:r>
            <a:r>
              <a:rPr lang="en-US" altLang="en-US" dirty="0">
                <a:latin typeface="Oracle Sans" panose="020B0503020204020204" pitchFamily="34" charset="0"/>
                <a:cs typeface="Oracle Sans" panose="020B0503020204020204" pitchFamily="34" charset="0"/>
              </a:rPr>
              <a:t>.</a:t>
            </a:r>
          </a:p>
        </p:txBody>
      </p:sp>
    </p:spTree>
    <p:custDataLst>
      <p:tags r:id="rId1"/>
    </p:custDataLst>
    <p:extLst>
      <p:ext uri="{BB962C8B-B14F-4D97-AF65-F5344CB8AC3E}">
        <p14:creationId xmlns:p14="http://schemas.microsoft.com/office/powerpoint/2010/main" val="33572835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
            <a:extLst>
              <a:ext uri="{FF2B5EF4-FFF2-40B4-BE49-F238E27FC236}">
                <a16:creationId xmlns="" xmlns:a16="http://schemas.microsoft.com/office/drawing/2014/main" id="{AF3AFEDF-61E3-40ED-AF11-07794C31DC3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Creating a Broker Configuration</a:t>
            </a:r>
          </a:p>
        </p:txBody>
      </p:sp>
      <p:sp>
        <p:nvSpPr>
          <p:cNvPr id="10243" name="Rectangle 21">
            <a:extLst>
              <a:ext uri="{FF2B5EF4-FFF2-40B4-BE49-F238E27FC236}">
                <a16:creationId xmlns="" xmlns:a16="http://schemas.microsoft.com/office/drawing/2014/main" id="{5D69DD95-1746-4569-80EB-2C72019D7CB8}"/>
              </a:ext>
            </a:extLst>
          </p:cNvPr>
          <p:cNvSpPr>
            <a:spLocks noGrp="1" noChangeArrowheads="1"/>
          </p:cNvSpPr>
          <p:nvPr>
            <p:ph idx="1"/>
          </p:nvPr>
        </p:nvSpPr>
        <p:spPr>
          <a:xfrm>
            <a:off x="932689" y="2265654"/>
            <a:ext cx="16422624" cy="526669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Clear existing </a:t>
            </a:r>
            <a:r>
              <a:rPr lang="en-US" altLang="en-US" dirty="0">
                <a:latin typeface="Courier New" panose="02070309020205020404" pitchFamily="49" charset="0"/>
                <a:cs typeface="Oracle Sans" panose="020B0503020204020204" pitchFamily="34" charset="0"/>
              </a:rPr>
              <a:t>LOG_ARCHIVE_DEST_n</a:t>
            </a:r>
            <a:r>
              <a:rPr lang="en-US" altLang="en-US" dirty="0">
                <a:latin typeface="Oracle Sans" panose="020B0503020204020204" pitchFamily="34" charset="0"/>
                <a:cs typeface="Oracle Sans" panose="020B0503020204020204" pitchFamily="34" charset="0"/>
              </a:rPr>
              <a:t> entries on every instance that references network locations.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Invoke DGMGRL and connect to the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Define the configuration, including a profile for the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Add standby databases to the configuration.</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Add Far Sync instances to the configuration.</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Enable the configuration, including the databases.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Define routing rules for the configuration.</a:t>
            </a:r>
          </a:p>
        </p:txBody>
      </p:sp>
    </p:spTree>
    <p:custDataLst>
      <p:tags r:id="rId1"/>
    </p:custDataLst>
    <p:extLst>
      <p:ext uri="{BB962C8B-B14F-4D97-AF65-F5344CB8AC3E}">
        <p14:creationId xmlns:p14="http://schemas.microsoft.com/office/powerpoint/2010/main" val="20360788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 xmlns:a16="http://schemas.microsoft.com/office/drawing/2014/main" id="{1207FD08-1DA3-44FE-A34C-405130F7963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Clear Redo Transport Network Locations on Primary</a:t>
            </a:r>
          </a:p>
        </p:txBody>
      </p:sp>
      <p:sp>
        <p:nvSpPr>
          <p:cNvPr id="11267" name="Content Placeholder 8">
            <a:extLst>
              <a:ext uri="{FF2B5EF4-FFF2-40B4-BE49-F238E27FC236}">
                <a16:creationId xmlns="" xmlns:a16="http://schemas.microsoft.com/office/drawing/2014/main" id="{51B20C26-3711-4FD8-B32C-729D5937BACA}"/>
              </a:ext>
            </a:extLst>
          </p:cNvPr>
          <p:cNvSpPr>
            <a:spLocks noGrp="1"/>
          </p:cNvSpPr>
          <p:nvPr>
            <p:ph idx="1"/>
          </p:nvPr>
        </p:nvSpPr>
        <p:spPr>
          <a:xfrm>
            <a:off x="933451" y="2272710"/>
            <a:ext cx="16421100" cy="10932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Clear existing </a:t>
            </a:r>
            <a:r>
              <a:rPr lang="en-US" altLang="en-US" dirty="0">
                <a:latin typeface="Courier New" panose="02070309020205020404" pitchFamily="49" charset="0"/>
                <a:cs typeface="Oracle Sans" panose="020B0503020204020204" pitchFamily="34" charset="0"/>
              </a:rPr>
              <a:t>LOG_ARCHIVE_DEST_n</a:t>
            </a:r>
            <a:r>
              <a:rPr lang="en-US" altLang="en-US" dirty="0">
                <a:latin typeface="Oracle Sans" panose="020B0503020204020204" pitchFamily="34" charset="0"/>
                <a:cs typeface="Oracle Sans" panose="020B0503020204020204" pitchFamily="34" charset="0"/>
              </a:rPr>
              <a:t> entries on each instance that references network locations.</a:t>
            </a: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28800" y="3543300"/>
            <a:ext cx="11887200" cy="614110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name,value from v$parameter </a:t>
            </a:r>
          </a:p>
          <a:p>
            <a:r>
              <a:rPr lang="en-US" altLang="en-US" sz="2600" b="1" dirty="0">
                <a:latin typeface="Courier New" panose="02070309020205020404" pitchFamily="49" charset="0"/>
                <a:cs typeface="Oracle Sans" panose="020B0503020204020204" pitchFamily="34" charset="0"/>
              </a:rPr>
              <a:t>     where value like '%SERVICE%';</a:t>
            </a:r>
            <a:br>
              <a:rPr lang="en-US" altLang="en-US" sz="2600" b="1" dirty="0">
                <a:latin typeface="Courier New" panose="02070309020205020404" pitchFamily="49" charset="0"/>
                <a:cs typeface="Oracle Sans" panose="020B0503020204020204" pitchFamily="34" charset="0"/>
              </a:rPr>
            </a:br>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NAME                VALUE</a:t>
            </a:r>
          </a:p>
          <a:p>
            <a:r>
              <a:rPr lang="en-US" altLang="en-US" sz="2600" b="1" dirty="0">
                <a:latin typeface="Courier New" panose="02070309020205020404" pitchFamily="49" charset="0"/>
                <a:cs typeface="Oracle Sans" panose="020B0503020204020204" pitchFamily="34" charset="0"/>
              </a:rPr>
              <a:t>------------------- --------------------------------</a:t>
            </a:r>
          </a:p>
          <a:p>
            <a:r>
              <a:rPr lang="en-US" altLang="en-US" sz="2600" b="1" dirty="0">
                <a:latin typeface="Courier New" panose="02070309020205020404" pitchFamily="49" charset="0"/>
                <a:cs typeface="Oracle Sans" panose="020B0503020204020204" pitchFamily="34" charset="0"/>
              </a:rPr>
              <a:t>log_archive_dest_2  </a:t>
            </a:r>
            <a:r>
              <a:rPr lang="en-US" altLang="en-US" sz="2600" b="1" dirty="0">
                <a:solidFill>
                  <a:srgbClr val="FF0000"/>
                </a:solidFill>
                <a:latin typeface="Courier New" panose="02070309020205020404" pitchFamily="49" charset="0"/>
                <a:cs typeface="Oracle Sans" panose="020B0503020204020204" pitchFamily="34" charset="0"/>
              </a:rPr>
              <a:t>SERVICE</a:t>
            </a:r>
            <a:r>
              <a:rPr lang="en-US" altLang="en-US" sz="2600" b="1" dirty="0">
                <a:latin typeface="Courier New" panose="02070309020205020404" pitchFamily="49" charset="0"/>
                <a:cs typeface="Oracle Sans" panose="020B0503020204020204" pitchFamily="34" charset="0"/>
              </a:rPr>
              <a:t>=bostonFS SYNC REOPEN=15</a:t>
            </a:r>
          </a:p>
          <a:p>
            <a:r>
              <a:rPr lang="en-US" altLang="en-US" sz="2600" b="1" dirty="0">
                <a:latin typeface="Courier New" panose="02070309020205020404" pitchFamily="49" charset="0"/>
                <a:cs typeface="Oracle Sans" panose="020B0503020204020204" pitchFamily="34" charset="0"/>
              </a:rPr>
              <a:t>                    valid_for=(ONLINE_LOGFILES, </a:t>
            </a:r>
          </a:p>
          <a:p>
            <a:r>
              <a:rPr lang="en-US" altLang="en-US" sz="2600" b="1" dirty="0">
                <a:latin typeface="Courier New" panose="02070309020205020404" pitchFamily="49" charset="0"/>
                <a:cs typeface="Oracle Sans" panose="020B0503020204020204" pitchFamily="34" charset="0"/>
              </a:rPr>
              <a:t>                    PRIMARY_ROLE) db_unique_name =</a:t>
            </a:r>
          </a:p>
          <a:p>
            <a:r>
              <a:rPr lang="en-US" altLang="en-US" sz="2600" b="1" dirty="0">
                <a:latin typeface="Courier New" panose="02070309020205020404" pitchFamily="49" charset="0"/>
                <a:cs typeface="Oracle Sans" panose="020B0503020204020204" pitchFamily="34" charset="0"/>
              </a:rPr>
              <a:t>                    bostonFS</a:t>
            </a:r>
          </a:p>
          <a:p>
            <a:r>
              <a:rPr lang="en-US" altLang="en-US" sz="2600" b="1" dirty="0">
                <a:latin typeface="Courier New" panose="02070309020205020404" pitchFamily="49" charset="0"/>
                <a:cs typeface="Oracle Sans" panose="020B0503020204020204" pitchFamily="34" charset="0"/>
              </a:rPr>
              <a:t>log_archive_dest_3  </a:t>
            </a:r>
            <a:r>
              <a:rPr lang="en-US" altLang="en-US" sz="2600" b="1" dirty="0">
                <a:solidFill>
                  <a:srgbClr val="FF0000"/>
                </a:solidFill>
                <a:latin typeface="Courier New" panose="02070309020205020404" pitchFamily="49" charset="0"/>
                <a:cs typeface="Oracle Sans" panose="020B0503020204020204" pitchFamily="34" charset="0"/>
              </a:rPr>
              <a:t>SERVICE</a:t>
            </a:r>
            <a:r>
              <a:rPr lang="en-US" altLang="en-US" sz="2600" b="1" dirty="0">
                <a:latin typeface="Courier New" panose="02070309020205020404" pitchFamily="49" charset="0"/>
                <a:cs typeface="Oracle Sans" panose="020B0503020204020204" pitchFamily="34" charset="0"/>
              </a:rPr>
              <a:t>=london2 SYNC REOPEN=15</a:t>
            </a:r>
          </a:p>
          <a:p>
            <a:r>
              <a:rPr lang="en-US" altLang="en-US" sz="2600" b="1" dirty="0">
                <a:latin typeface="Courier New" panose="02070309020205020404" pitchFamily="49" charset="0"/>
                <a:cs typeface="Oracle Sans" panose="020B0503020204020204" pitchFamily="34" charset="0"/>
              </a:rPr>
              <a:t>                    valid_for=(ONLINE_LOGFILES,</a:t>
            </a:r>
          </a:p>
          <a:p>
            <a:r>
              <a:rPr lang="en-US" altLang="en-US" sz="2600" b="1" dirty="0">
                <a:latin typeface="Courier New" panose="02070309020205020404" pitchFamily="49" charset="0"/>
                <a:cs typeface="Oracle Sans" panose="020B0503020204020204" pitchFamily="34" charset="0"/>
              </a:rPr>
              <a:t>                    PRIMARY_ROLE) db_unique_name = </a:t>
            </a:r>
          </a:p>
          <a:p>
            <a:r>
              <a:rPr lang="en-US" altLang="en-US" sz="2600" b="1" dirty="0">
                <a:latin typeface="Courier New" panose="02070309020205020404" pitchFamily="49" charset="0"/>
                <a:cs typeface="Oracle Sans" panose="020B0503020204020204" pitchFamily="34" charset="0"/>
              </a:rPr>
              <a:t>                    london2</a:t>
            </a:r>
          </a:p>
          <a:p>
            <a:r>
              <a:rPr lang="en-US" altLang="en-US" sz="2600" b="1" dirty="0">
                <a:latin typeface="Courier New" panose="02070309020205020404" pitchFamily="49" charset="0"/>
                <a:cs typeface="Oracle Sans" panose="020B0503020204020204" pitchFamily="34" charset="0"/>
              </a:rPr>
              <a:t>SQL&gt; alter system log_archive_dest_2='' scope=both;</a:t>
            </a:r>
          </a:p>
          <a:p>
            <a:r>
              <a:rPr lang="en-US" altLang="en-US" sz="2600" b="1" dirty="0">
                <a:latin typeface="Courier New" panose="02070309020205020404" pitchFamily="49" charset="0"/>
                <a:cs typeface="Oracle Sans" panose="020B0503020204020204" pitchFamily="34" charset="0"/>
              </a:rPr>
              <a:t>SQL&gt; alter system log_archive_dest_3='' scope=both;</a:t>
            </a:r>
          </a:p>
        </p:txBody>
      </p:sp>
    </p:spTree>
    <p:custDataLst>
      <p:tags r:id="rId1"/>
    </p:custDataLst>
    <p:extLst>
      <p:ext uri="{BB962C8B-B14F-4D97-AF65-F5344CB8AC3E}">
        <p14:creationId xmlns:p14="http://schemas.microsoft.com/office/powerpoint/2010/main" val="99588598"/>
      </p:ext>
    </p:extLst>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a:extLst>
              <a:ext uri="{FF2B5EF4-FFF2-40B4-BE49-F238E27FC236}">
                <a16:creationId xmlns="" xmlns:a16="http://schemas.microsoft.com/office/drawing/2014/main" id="{D2120B73-7A7F-4647-831C-ECEFA14E481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Connecting to the Primary Database with DGMGRL</a:t>
            </a:r>
          </a:p>
        </p:txBody>
      </p:sp>
      <p:sp>
        <p:nvSpPr>
          <p:cNvPr id="12291" name="Content Placeholder 8">
            <a:extLst>
              <a:ext uri="{FF2B5EF4-FFF2-40B4-BE49-F238E27FC236}">
                <a16:creationId xmlns="" xmlns:a16="http://schemas.microsoft.com/office/drawing/2014/main" id="{EFB254C4-FE20-401D-BED5-AB6E1FE24309}"/>
              </a:ext>
            </a:extLst>
          </p:cNvPr>
          <p:cNvSpPr>
            <a:spLocks noGrp="1"/>
          </p:cNvSpPr>
          <p:nvPr>
            <p:ph idx="1"/>
          </p:nvPr>
        </p:nvSpPr>
        <p:spPr>
          <a:xfrm>
            <a:off x="933451" y="2272710"/>
            <a:ext cx="16421100" cy="357225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Connecting to the primary database on the local system</a:t>
            </a:r>
          </a:p>
          <a:p>
            <a:pPr lvl="1"/>
            <a:endParaRPr lang="en-US" altLang="en-US" dirty="0">
              <a:latin typeface="Oracle Sans" panose="020B0503020204020204" pitchFamily="34" charset="0"/>
              <a:cs typeface="Oracle Sans" panose="020B0503020204020204" pitchFamily="34" charset="0"/>
            </a:endParaRPr>
          </a:p>
          <a:p>
            <a:pPr lvl="1"/>
            <a:endParaRPr lang="en-US" altLang="en-US" sz="2400"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Connecting to the primary database remotely using the password file</a:t>
            </a:r>
          </a:p>
          <a:p>
            <a:pPr lvl="1"/>
            <a:endParaRPr lang="en-US" altLang="en-US" dirty="0">
              <a:latin typeface="Oracle Sans" panose="020B0503020204020204" pitchFamily="34" charset="0"/>
              <a:cs typeface="Oracle Sans" panose="020B0503020204020204" pitchFamily="34" charset="0"/>
            </a:endParaRPr>
          </a:p>
          <a:p>
            <a:pPr lvl="1"/>
            <a:endParaRPr lang="en-US" altLang="en-US" sz="2400"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Adding a database user to the password file</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826300" y="2998407"/>
            <a:ext cx="11870961"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connect sysdg/password</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791323" y="4421686"/>
            <a:ext cx="11870961"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connect sysdg/password@boston</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30048" y="5847711"/>
            <a:ext cx="11870961"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grant sysdg to dguser;</a:t>
            </a:r>
          </a:p>
        </p:txBody>
      </p:sp>
    </p:spTree>
    <p:custDataLst>
      <p:tags r:id="rId1"/>
    </p:custDataLst>
    <p:extLst>
      <p:ext uri="{BB962C8B-B14F-4D97-AF65-F5344CB8AC3E}">
        <p14:creationId xmlns:p14="http://schemas.microsoft.com/office/powerpoint/2010/main" val="3871102311"/>
      </p:ext>
    </p:extLst>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9DDC909B-7A1D-453C-A697-06DD9EF036D9}"/>
              </a:ext>
            </a:extLst>
          </p:cNvPr>
          <p:cNvSpPr>
            <a:spLocks noGrp="1" noChangeArrowheads="1"/>
          </p:cNvSpPr>
          <p:nvPr>
            <p:ph type="title"/>
          </p:nvPr>
        </p:nvSpPr>
        <p:spPr>
          <a:xfrm>
            <a:off x="933451" y="683559"/>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Defining the Broker Configuration and the </a:t>
            </a:r>
            <a:br>
              <a:rPr lang="en-US" altLang="en-US" dirty="0">
                <a:latin typeface="+mj-lt"/>
              </a:rPr>
            </a:br>
            <a:r>
              <a:rPr lang="en-US" altLang="en-US" dirty="0">
                <a:latin typeface="+mj-lt"/>
              </a:rPr>
              <a:t>Primary Database Profile</a:t>
            </a:r>
          </a:p>
        </p:txBody>
      </p:sp>
      <p:sp>
        <p:nvSpPr>
          <p:cNvPr id="4"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2438401" y="2933700"/>
            <a:ext cx="13411200" cy="614110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1633538" indent="-1633538" defTabSz="600075" eaLnBrk="0" hangingPunct="0">
              <a:tabLst>
                <a:tab pos="600075" algn="r"/>
                <a:tab pos="1009650" algn="l"/>
              </a:tabLst>
              <a:defRPr/>
            </a:pPr>
            <a:r>
              <a:rPr lang="en-US" sz="2600" b="1" dirty="0">
                <a:latin typeface="Courier New" pitchFamily="49" charset="0"/>
                <a:cs typeface="Courier New" pitchFamily="49" charset="0"/>
              </a:rPr>
              <a:t>DGMGRL&gt; CREATE CONFIGURATION 'DRSolution' AS PRIMARY DATABASE IS 'boston' CONNECT IDENTIFIER IS boston;</a:t>
            </a:r>
          </a:p>
          <a:p>
            <a:pPr marL="685800" indent="-685800" defTabSz="600075" eaLnBrk="0" hangingPunct="0">
              <a:tabLst>
                <a:tab pos="600075" algn="r"/>
                <a:tab pos="1009650" algn="l"/>
              </a:tabLst>
              <a:defRPr/>
            </a:pPr>
            <a:r>
              <a:rPr lang="en-US" sz="2600" b="1" dirty="0">
                <a:latin typeface="Courier New" pitchFamily="49" charset="0"/>
                <a:cs typeface="Courier New" pitchFamily="49" charset="0"/>
              </a:rPr>
              <a:t>Configuration "DRSolution" created with primary database "boston" </a:t>
            </a:r>
          </a:p>
          <a:p>
            <a:pPr>
              <a:defRPr/>
            </a:pPr>
            <a:endParaRPr lang="en-US" sz="2600" b="1" dirty="0">
              <a:latin typeface="Courier New" pitchFamily="49" charset="0"/>
              <a:cs typeface="Courier New" pitchFamily="49" charset="0"/>
            </a:endParaRPr>
          </a:p>
          <a:p>
            <a:pPr>
              <a:defRPr/>
            </a:pPr>
            <a:r>
              <a:rPr lang="en-US" sz="2600" b="1" dirty="0">
                <a:latin typeface="Courier New" pitchFamily="49" charset="0"/>
                <a:cs typeface="Courier New" pitchFamily="49" charset="0"/>
              </a:rPr>
              <a:t>DGMGRL&gt; show configuration</a:t>
            </a:r>
          </a:p>
          <a:p>
            <a:pPr>
              <a:defRPr/>
            </a:pPr>
            <a:r>
              <a:rPr lang="en-US" sz="2600" b="1" dirty="0">
                <a:latin typeface="Courier New" pitchFamily="49" charset="0"/>
                <a:cs typeface="Courier New" pitchFamily="49" charset="0"/>
              </a:rPr>
              <a:t>Configuration - DRSolution</a:t>
            </a:r>
          </a:p>
          <a:p>
            <a:pPr>
              <a:defRPr/>
            </a:pPr>
            <a:r>
              <a:rPr lang="en-US" sz="2600" b="1" dirty="0">
                <a:latin typeface="Courier New" pitchFamily="49" charset="0"/>
                <a:cs typeface="Courier New" pitchFamily="49" charset="0"/>
              </a:rPr>
              <a:t> </a:t>
            </a:r>
          </a:p>
          <a:p>
            <a:pPr>
              <a:defRPr/>
            </a:pPr>
            <a:r>
              <a:rPr lang="en-US" sz="2600" b="1" dirty="0">
                <a:latin typeface="Courier New" pitchFamily="49" charset="0"/>
                <a:cs typeface="Courier New" pitchFamily="49" charset="0"/>
              </a:rPr>
              <a:t>  Protection Mode: MaxPerformance</a:t>
            </a:r>
          </a:p>
          <a:p>
            <a:pPr>
              <a:defRPr/>
            </a:pPr>
            <a:r>
              <a:rPr lang="en-US" sz="2600" b="1" dirty="0">
                <a:latin typeface="Courier New" pitchFamily="49" charset="0"/>
                <a:cs typeface="Courier New" pitchFamily="49" charset="0"/>
              </a:rPr>
              <a:t>  Databases:</a:t>
            </a:r>
          </a:p>
          <a:p>
            <a:pPr>
              <a:defRPr/>
            </a:pPr>
            <a:r>
              <a:rPr lang="en-US" sz="2600" b="1" dirty="0">
                <a:latin typeface="Courier New" pitchFamily="49" charset="0"/>
                <a:cs typeface="Courier New" pitchFamily="49" charset="0"/>
              </a:rPr>
              <a:t>  boston - Primary database</a:t>
            </a:r>
          </a:p>
          <a:p>
            <a:pPr>
              <a:defRPr/>
            </a:pPr>
            <a:r>
              <a:rPr lang="en-US" sz="2600" b="1" dirty="0">
                <a:latin typeface="Courier New" pitchFamily="49" charset="0"/>
                <a:cs typeface="Courier New" pitchFamily="49" charset="0"/>
              </a:rPr>
              <a:t> </a:t>
            </a:r>
          </a:p>
          <a:p>
            <a:pPr>
              <a:defRPr/>
            </a:pPr>
            <a:r>
              <a:rPr lang="en-US" sz="2600" b="1" dirty="0">
                <a:latin typeface="Courier New" pitchFamily="49" charset="0"/>
                <a:cs typeface="Courier New" pitchFamily="49" charset="0"/>
              </a:rPr>
              <a:t>Fast-Start Failover: DISABLED</a:t>
            </a:r>
          </a:p>
          <a:p>
            <a:pPr>
              <a:defRPr/>
            </a:pPr>
            <a:r>
              <a:rPr lang="en-US" sz="2600" b="1" dirty="0">
                <a:latin typeface="Courier New" pitchFamily="49" charset="0"/>
                <a:cs typeface="Courier New" pitchFamily="49" charset="0"/>
              </a:rPr>
              <a:t> </a:t>
            </a:r>
          </a:p>
          <a:p>
            <a:pPr>
              <a:defRPr/>
            </a:pPr>
            <a:r>
              <a:rPr lang="en-US" sz="2600" b="1" dirty="0">
                <a:latin typeface="Courier New" pitchFamily="49" charset="0"/>
                <a:cs typeface="Courier New" pitchFamily="49" charset="0"/>
              </a:rPr>
              <a:t>Configuration Status:</a:t>
            </a:r>
          </a:p>
          <a:p>
            <a:pPr>
              <a:defRPr/>
            </a:pPr>
            <a:r>
              <a:rPr lang="en-US" sz="2600" b="1" dirty="0">
                <a:latin typeface="Courier New" pitchFamily="49" charset="0"/>
                <a:cs typeface="Courier New" pitchFamily="49" charset="0"/>
              </a:rPr>
              <a:t>DISABLED</a:t>
            </a:r>
          </a:p>
        </p:txBody>
      </p:sp>
    </p:spTree>
    <p:custDataLst>
      <p:tags r:id="rId1"/>
    </p:custDataLst>
    <p:extLst>
      <p:ext uri="{BB962C8B-B14F-4D97-AF65-F5344CB8AC3E}">
        <p14:creationId xmlns:p14="http://schemas.microsoft.com/office/powerpoint/2010/main" val="2133506717"/>
      </p:ext>
    </p:extLst>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738BA0CC-5EFB-45D0-B6CB-BDE9A9C8D63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Adding a Standby Database to the Configuration</a:t>
            </a:r>
          </a:p>
        </p:txBody>
      </p:sp>
      <p:sp>
        <p:nvSpPr>
          <p:cNvPr id="4"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2286000" y="2628900"/>
            <a:ext cx="13944599" cy="660277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add database 'london' as connect identifier is london;</a:t>
            </a:r>
          </a:p>
          <a:p>
            <a:r>
              <a:rPr lang="en-US" altLang="en-US" sz="2800" b="1" dirty="0">
                <a:latin typeface="Courier New" panose="02070309020205020404" pitchFamily="49" charset="0"/>
                <a:cs typeface="Oracle Sans" panose="020B0503020204020204" pitchFamily="34" charset="0"/>
              </a:rPr>
              <a:t>Database "london" added</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DGMGRL&gt; show configuration</a:t>
            </a:r>
          </a:p>
          <a:p>
            <a:r>
              <a:rPr lang="en-US" altLang="en-US" sz="2800" b="1" dirty="0">
                <a:latin typeface="Courier New" panose="02070309020205020404" pitchFamily="49" charset="0"/>
                <a:cs typeface="Oracle Sans" panose="020B0503020204020204" pitchFamily="34" charset="0"/>
              </a:rPr>
              <a:t>Configuration - DRSolution</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  Protection Mode: MaxPerformance</a:t>
            </a:r>
          </a:p>
          <a:p>
            <a:r>
              <a:rPr lang="en-US" altLang="en-US" sz="2800" b="1" dirty="0">
                <a:latin typeface="Courier New" panose="02070309020205020404" pitchFamily="49" charset="0"/>
                <a:cs typeface="Oracle Sans" panose="020B0503020204020204" pitchFamily="34" charset="0"/>
              </a:rPr>
              <a:t>  Databases:</a:t>
            </a:r>
          </a:p>
          <a:p>
            <a:r>
              <a:rPr lang="en-US" altLang="en-US" sz="2800" b="1" dirty="0">
                <a:latin typeface="Courier New" panose="02070309020205020404" pitchFamily="49" charset="0"/>
                <a:cs typeface="Oracle Sans" panose="020B0503020204020204" pitchFamily="34" charset="0"/>
              </a:rPr>
              <a:t>  boston   - Primary database</a:t>
            </a:r>
          </a:p>
          <a:p>
            <a:r>
              <a:rPr lang="en-US" altLang="en-US" sz="2800" b="1" dirty="0">
                <a:latin typeface="Courier New" panose="02070309020205020404" pitchFamily="49" charset="0"/>
                <a:cs typeface="Oracle Sans" panose="020B0503020204020204" pitchFamily="34" charset="0"/>
              </a:rPr>
              <a:t>    london   - Physical standby database </a:t>
            </a:r>
          </a:p>
          <a:p>
            <a:r>
              <a:rPr lang="en-US" altLang="en-US" sz="2800" b="1" dirty="0">
                <a:latin typeface="Courier New" panose="02070309020205020404" pitchFamily="49" charset="0"/>
                <a:cs typeface="Oracle Sans" panose="020B0503020204020204" pitchFamily="34" charset="0"/>
              </a:rPr>
              <a:t>    </a:t>
            </a:r>
          </a:p>
          <a:p>
            <a:r>
              <a:rPr lang="en-US" altLang="en-US" sz="2800" b="1" dirty="0">
                <a:latin typeface="Courier New" panose="02070309020205020404" pitchFamily="49" charset="0"/>
                <a:cs typeface="Oracle Sans" panose="020B0503020204020204" pitchFamily="34" charset="0"/>
              </a:rPr>
              <a:t>Fast-Start Failover: DISABLED</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Configuration Status:</a:t>
            </a:r>
          </a:p>
          <a:p>
            <a:r>
              <a:rPr lang="en-US" altLang="en-US" sz="2800" b="1" dirty="0">
                <a:latin typeface="Courier New" panose="02070309020205020404" pitchFamily="49" charset="0"/>
                <a:cs typeface="Oracle Sans" panose="020B0503020204020204" pitchFamily="34" charset="0"/>
              </a:rPr>
              <a:t>DISABLED</a:t>
            </a:r>
          </a:p>
        </p:txBody>
      </p:sp>
    </p:spTree>
    <p:custDataLst>
      <p:tags r:id="rId1"/>
    </p:custDataLst>
    <p:extLst>
      <p:ext uri="{BB962C8B-B14F-4D97-AF65-F5344CB8AC3E}">
        <p14:creationId xmlns:p14="http://schemas.microsoft.com/office/powerpoint/2010/main" val="3318398401"/>
      </p:ext>
    </p:extLst>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 xmlns:a16="http://schemas.microsoft.com/office/drawing/2014/main" id="{DE99ADF6-368D-4545-A1E7-FD868691476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Adding a Far Sync to the Configuration</a:t>
            </a: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85951" y="2324100"/>
            <a:ext cx="14516100" cy="72183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add far_sync 'bostonFS' as connect identifier is bostonFS;</a:t>
            </a:r>
          </a:p>
          <a:p>
            <a:r>
              <a:rPr lang="en-US" altLang="en-US" sz="2800" b="1" dirty="0">
                <a:latin typeface="Courier New" panose="02070309020205020404" pitchFamily="49" charset="0"/>
                <a:cs typeface="Oracle Sans" panose="020B0503020204020204" pitchFamily="34" charset="0"/>
              </a:rPr>
              <a:t>far sync instance "bostonFS" added</a:t>
            </a:r>
          </a:p>
          <a:p>
            <a:endParaRPr lang="en-US" altLang="en-US" sz="24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DGMGRL&gt; show configuration</a:t>
            </a:r>
          </a:p>
          <a:p>
            <a:r>
              <a:rPr lang="en-US" altLang="en-US" sz="2800" b="1" dirty="0">
                <a:latin typeface="Courier New" panose="02070309020205020404" pitchFamily="49" charset="0"/>
                <a:cs typeface="Oracle Sans" panose="020B0503020204020204" pitchFamily="34" charset="0"/>
              </a:rPr>
              <a:t>Configuration - DRSolution</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  Protection Mode: MaxPerformance</a:t>
            </a:r>
          </a:p>
          <a:p>
            <a:r>
              <a:rPr lang="en-US" altLang="en-US" sz="2800" b="1" dirty="0">
                <a:latin typeface="Courier New" panose="02070309020205020404" pitchFamily="49" charset="0"/>
                <a:cs typeface="Oracle Sans" panose="020B0503020204020204" pitchFamily="34" charset="0"/>
              </a:rPr>
              <a:t>  Databases:</a:t>
            </a:r>
          </a:p>
          <a:p>
            <a:r>
              <a:rPr lang="en-US" altLang="en-US" sz="2800" b="1" dirty="0">
                <a:latin typeface="Courier New" panose="02070309020205020404" pitchFamily="49" charset="0"/>
                <a:cs typeface="Oracle Sans" panose="020B0503020204020204" pitchFamily="34" charset="0"/>
              </a:rPr>
              <a:t>  boston   - Primary database</a:t>
            </a:r>
          </a:p>
          <a:p>
            <a:r>
              <a:rPr lang="en-US" altLang="en-US" sz="2800" b="1" dirty="0">
                <a:latin typeface="Courier New" panose="02070309020205020404" pitchFamily="49" charset="0"/>
                <a:cs typeface="Oracle Sans" panose="020B0503020204020204" pitchFamily="34" charset="0"/>
              </a:rPr>
              <a:t>    bostonFS - Far Sync (inactive)</a:t>
            </a:r>
          </a:p>
          <a:p>
            <a:r>
              <a:rPr lang="en-US" altLang="en-US" sz="2800" b="1" dirty="0">
                <a:latin typeface="Courier New" panose="02070309020205020404" pitchFamily="49" charset="0"/>
                <a:cs typeface="Oracle Sans" panose="020B0503020204020204" pitchFamily="34" charset="0"/>
              </a:rPr>
              <a:t>    london   - Physical standby database </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Fast-Start Failover: DISABLED</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Configuration Status:</a:t>
            </a:r>
          </a:p>
          <a:p>
            <a:r>
              <a:rPr lang="en-US" altLang="en-US" sz="2800" b="1" dirty="0">
                <a:latin typeface="Courier New" panose="02070309020205020404" pitchFamily="49" charset="0"/>
                <a:cs typeface="Oracle Sans" panose="020B0503020204020204" pitchFamily="34" charset="0"/>
              </a:rPr>
              <a:t>DISABLED</a:t>
            </a:r>
          </a:p>
        </p:txBody>
      </p:sp>
    </p:spTree>
    <p:custDataLst>
      <p:tags r:id="rId1"/>
    </p:custDataLst>
    <p:extLst>
      <p:ext uri="{BB962C8B-B14F-4D97-AF65-F5344CB8AC3E}">
        <p14:creationId xmlns:p14="http://schemas.microsoft.com/office/powerpoint/2010/main" val="300835929"/>
      </p:ext>
    </p:extLst>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BA73A829-45BB-4006-9A00-4FCD1C546F4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Enabling the Configuration</a:t>
            </a:r>
          </a:p>
        </p:txBody>
      </p:sp>
      <p:sp>
        <p:nvSpPr>
          <p:cNvPr id="4"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85951" y="2348126"/>
            <a:ext cx="14516100" cy="703365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ENABLE CONFIGURATION;</a:t>
            </a:r>
          </a:p>
          <a:p>
            <a:r>
              <a:rPr lang="en-US" altLang="en-US" sz="2800" b="1" dirty="0">
                <a:latin typeface="Courier New" panose="02070309020205020404" pitchFamily="49" charset="0"/>
                <a:cs typeface="Oracle Sans" panose="020B0503020204020204" pitchFamily="34" charset="0"/>
              </a:rPr>
              <a:t>Enabled.</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DGMGRL&gt; SHOW CONFIGURATION</a:t>
            </a:r>
          </a:p>
          <a:p>
            <a:r>
              <a:rPr lang="en-US" altLang="en-US" sz="2800" b="1" dirty="0">
                <a:latin typeface="Courier New" panose="02070309020205020404" pitchFamily="49" charset="0"/>
                <a:cs typeface="Oracle Sans" panose="020B0503020204020204" pitchFamily="34" charset="0"/>
              </a:rPr>
              <a:t>Configuration - DRSolution</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  Protection Mode: MaxPerformance</a:t>
            </a:r>
          </a:p>
          <a:p>
            <a:r>
              <a:rPr lang="en-US" altLang="en-US" sz="2800" b="1" dirty="0">
                <a:latin typeface="Courier New" panose="02070309020205020404" pitchFamily="49" charset="0"/>
                <a:cs typeface="Oracle Sans" panose="020B0503020204020204" pitchFamily="34" charset="0"/>
              </a:rPr>
              <a:t>  Databases:</a:t>
            </a:r>
          </a:p>
          <a:p>
            <a:r>
              <a:rPr lang="en-US" altLang="en-US" sz="2800" b="1" dirty="0">
                <a:latin typeface="Courier New" panose="02070309020205020404" pitchFamily="49" charset="0"/>
                <a:cs typeface="Oracle Sans" panose="020B0503020204020204" pitchFamily="34" charset="0"/>
              </a:rPr>
              <a:t>  boston   - Primary database</a:t>
            </a:r>
          </a:p>
          <a:p>
            <a:r>
              <a:rPr lang="en-US" altLang="en-US" sz="2800" b="1" dirty="0">
                <a:latin typeface="Courier New" panose="02070309020205020404" pitchFamily="49" charset="0"/>
                <a:cs typeface="Oracle Sans" panose="020B0503020204020204" pitchFamily="34" charset="0"/>
              </a:rPr>
              <a:t>    bostonFS - Far Sync (inactive)</a:t>
            </a:r>
          </a:p>
          <a:p>
            <a:r>
              <a:rPr lang="en-US" altLang="en-US" sz="2800" b="1" dirty="0">
                <a:latin typeface="Courier New" panose="02070309020205020404" pitchFamily="49" charset="0"/>
                <a:cs typeface="Oracle Sans" panose="020B0503020204020204" pitchFamily="34" charset="0"/>
              </a:rPr>
              <a:t>    london   - Physical standby database </a:t>
            </a:r>
          </a:p>
          <a:p>
            <a:r>
              <a:rPr lang="en-US" altLang="en-US" sz="2800" b="1" dirty="0">
                <a:latin typeface="Courier New" panose="02070309020205020404" pitchFamily="49" charset="0"/>
                <a:cs typeface="Oracle Sans" panose="020B0503020204020204" pitchFamily="34" charset="0"/>
              </a:rPr>
              <a:t>     </a:t>
            </a:r>
          </a:p>
          <a:p>
            <a:r>
              <a:rPr lang="en-US" altLang="en-US" sz="2800" b="1" dirty="0">
                <a:latin typeface="Courier New" panose="02070309020205020404" pitchFamily="49" charset="0"/>
                <a:cs typeface="Oracle Sans" panose="020B0503020204020204" pitchFamily="34" charset="0"/>
              </a:rPr>
              <a:t>Fast-Start Failover: DISABLED</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Configuration Status:</a:t>
            </a:r>
          </a:p>
          <a:p>
            <a:r>
              <a:rPr lang="en-US" altLang="en-US" sz="2800" b="1" dirty="0">
                <a:latin typeface="Courier New" panose="02070309020205020404" pitchFamily="49" charset="0"/>
                <a:cs typeface="Oracle Sans" panose="020B0503020204020204" pitchFamily="34" charset="0"/>
              </a:rPr>
              <a:t>SUCCESS</a:t>
            </a:r>
          </a:p>
        </p:txBody>
      </p:sp>
    </p:spTree>
    <p:custDataLst>
      <p:tags r:id="rId1"/>
    </p:custDataLst>
    <p:extLst>
      <p:ext uri="{BB962C8B-B14F-4D97-AF65-F5344CB8AC3E}">
        <p14:creationId xmlns:p14="http://schemas.microsoft.com/office/powerpoint/2010/main" val="3922029937"/>
      </p:ext>
    </p:extLst>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0">
            <a:extLst>
              <a:ext uri="{FF2B5EF4-FFF2-40B4-BE49-F238E27FC236}">
                <a16:creationId xmlns="" xmlns:a16="http://schemas.microsoft.com/office/drawing/2014/main" id="{49C18B0B-8D96-4E87-B3EC-8018B594930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Broker Support for Complex Redo Routing</a:t>
            </a:r>
          </a:p>
        </p:txBody>
      </p:sp>
      <p:sp>
        <p:nvSpPr>
          <p:cNvPr id="17411" name="Rectangle 31">
            <a:extLst>
              <a:ext uri="{FF2B5EF4-FFF2-40B4-BE49-F238E27FC236}">
                <a16:creationId xmlns="" xmlns:a16="http://schemas.microsoft.com/office/drawing/2014/main" id="{8FF77CB7-3B3C-409E-9EEF-15AADE1BD389}"/>
              </a:ext>
            </a:extLst>
          </p:cNvPr>
          <p:cNvSpPr>
            <a:spLocks noGrp="1" noChangeArrowheads="1"/>
          </p:cNvSpPr>
          <p:nvPr>
            <p:ph type="body" idx="1"/>
          </p:nvPr>
        </p:nvSpPr>
        <p:spPr>
          <a:xfrm>
            <a:off x="933451" y="2272710"/>
            <a:ext cx="16421100" cy="513383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By default, a primary database sends its redo to every possible redo transport destination in a broker configuration.</a:t>
            </a: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RedoRoutes</a:t>
            </a:r>
            <a:r>
              <a:rPr lang="en-US" altLang="en-US" dirty="0">
                <a:latin typeface="Oracle Sans" panose="020B0503020204020204" pitchFamily="34" charset="0"/>
                <a:cs typeface="Oracle Sans" panose="020B0503020204020204" pitchFamily="34" charset="0"/>
              </a:rPr>
              <a:t> broker property allows more complex routing to be defined. </a:t>
            </a:r>
          </a:p>
          <a:p>
            <a:pPr lvl="2">
              <a:spcBef>
                <a:spcPts val="1200"/>
              </a:spcBef>
            </a:pPr>
            <a:r>
              <a:rPr lang="en-US" altLang="en-US" dirty="0">
                <a:latin typeface="Oracle Sans" panose="020B0503020204020204" pitchFamily="34" charset="0"/>
                <a:cs typeface="Oracle Sans" panose="020B0503020204020204" pitchFamily="34" charset="0"/>
              </a:rPr>
              <a:t>Supports cascaded configurations</a:t>
            </a:r>
          </a:p>
          <a:p>
            <a:pPr lvl="2">
              <a:spcBef>
                <a:spcPts val="1200"/>
              </a:spcBef>
            </a:pPr>
            <a:r>
              <a:rPr lang="en-US" altLang="en-US" dirty="0">
                <a:latin typeface="Oracle Sans" panose="020B0503020204020204" pitchFamily="34" charset="0"/>
                <a:cs typeface="Oracle Sans" panose="020B0503020204020204" pitchFamily="34" charset="0"/>
              </a:rPr>
              <a:t>Supports Far Sync configurations</a:t>
            </a:r>
          </a:p>
          <a:p>
            <a:pPr lvl="2">
              <a:spcBef>
                <a:spcPts val="1200"/>
              </a:spcBef>
            </a:pPr>
            <a:r>
              <a:rPr lang="en-US" altLang="en-US" dirty="0">
                <a:latin typeface="Oracle Sans" panose="020B0503020204020204" pitchFamily="34" charset="0"/>
                <a:cs typeface="Oracle Sans" panose="020B0503020204020204" pitchFamily="34" charset="0"/>
              </a:rPr>
              <a:t>Supports real-time cascading and without real-time cascading</a:t>
            </a:r>
          </a:p>
          <a:p>
            <a:pPr lvl="2">
              <a:spcBef>
                <a:spcPts val="1200"/>
              </a:spcBef>
            </a:pPr>
            <a:r>
              <a:rPr lang="en-US" altLang="en-US" dirty="0">
                <a:latin typeface="Oracle Sans" panose="020B0503020204020204" pitchFamily="34" charset="0"/>
                <a:cs typeface="Oracle Sans" panose="020B0503020204020204" pitchFamily="34" charset="0"/>
              </a:rPr>
              <a:t>Supports rules dependent on which database is the current primary</a:t>
            </a:r>
          </a:p>
          <a:p>
            <a:pPr lvl="2">
              <a:spcBef>
                <a:spcPts val="1200"/>
              </a:spcBef>
            </a:pPr>
            <a:r>
              <a:rPr lang="en-US" altLang="en-US" dirty="0">
                <a:latin typeface="Oracle Sans" panose="020B0503020204020204" pitchFamily="34" charset="0"/>
                <a:cs typeface="Oracle Sans" panose="020B0503020204020204" pitchFamily="34" charset="0"/>
              </a:rPr>
              <a:t>Supports the new Fast Sync configuration</a:t>
            </a:r>
          </a:p>
        </p:txBody>
      </p:sp>
    </p:spTree>
    <p:custDataLst>
      <p:tags r:id="rId1"/>
    </p:custDataLst>
    <p:extLst>
      <p:ext uri="{BB962C8B-B14F-4D97-AF65-F5344CB8AC3E}">
        <p14:creationId xmlns:p14="http://schemas.microsoft.com/office/powerpoint/2010/main" val="4082352826"/>
      </p:ext>
    </p:extLst>
  </p:cSld>
  <p:clrMapOvr>
    <a:masterClrMapping/>
  </p:clrMapOvr>
  <p:transition spd="slow"/>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052">
            <a:extLst>
              <a:ext uri="{FF2B5EF4-FFF2-40B4-BE49-F238E27FC236}">
                <a16:creationId xmlns="" xmlns:a16="http://schemas.microsoft.com/office/drawing/2014/main" id="{9589F37C-ED1E-4C2A-8955-75528A85863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Defining RedoRoutes by Using DGMGRL</a:t>
            </a:r>
          </a:p>
        </p:txBody>
      </p:sp>
      <p:sp>
        <p:nvSpPr>
          <p:cNvPr id="18434" name="Rectangle 2053">
            <a:extLst>
              <a:ext uri="{FF2B5EF4-FFF2-40B4-BE49-F238E27FC236}">
                <a16:creationId xmlns="" xmlns:a16="http://schemas.microsoft.com/office/drawing/2014/main" id="{72DD408F-D8C1-4AD2-B38C-7EA808B1B0D6}"/>
              </a:ext>
            </a:extLst>
          </p:cNvPr>
          <p:cNvSpPr>
            <a:spLocks noGrp="1" noChangeArrowheads="1"/>
          </p:cNvSpPr>
          <p:nvPr>
            <p:ph type="body" idx="1"/>
          </p:nvPr>
        </p:nvSpPr>
        <p:spPr>
          <a:xfrm>
            <a:off x="933451" y="2272710"/>
            <a:ext cx="16421100" cy="62283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RedoRoutes</a:t>
            </a:r>
            <a:r>
              <a:rPr lang="en-US" altLang="en-US" dirty="0">
                <a:latin typeface="Oracle Sans" panose="020B0503020204020204" pitchFamily="34" charset="0"/>
                <a:cs typeface="Oracle Sans" panose="020B0503020204020204" pitchFamily="34" charset="0"/>
              </a:rPr>
              <a:t> property is set to a character string that contains one or more redo routing rules.</a:t>
            </a:r>
          </a:p>
          <a:p>
            <a:pPr lvl="3">
              <a:spcBef>
                <a:spcPts val="1200"/>
              </a:spcBef>
            </a:pPr>
            <a:endParaRPr lang="en-US" altLang="en-US" sz="1800" dirty="0" smtClean="0">
              <a:latin typeface="Oracle Sans" panose="020B0503020204020204" pitchFamily="34" charset="0"/>
              <a:cs typeface="Oracle Sans" panose="020B0503020204020204" pitchFamily="34" charset="0"/>
            </a:endParaRPr>
          </a:p>
          <a:p>
            <a:pPr lvl="3">
              <a:spcBef>
                <a:spcPts val="1200"/>
              </a:spcBef>
            </a:pPr>
            <a:endParaRPr lang="en-US" altLang="en-US" sz="1800" dirty="0">
              <a:latin typeface="Oracle Sans" panose="020B0503020204020204" pitchFamily="34" charset="0"/>
              <a:cs typeface="Oracle Sans" panose="020B0503020204020204" pitchFamily="34" charset="0"/>
            </a:endParaRPr>
          </a:p>
          <a:p>
            <a:pPr lvl="1">
              <a:spcBef>
                <a:spcPts val="800"/>
              </a:spcBef>
            </a:pPr>
            <a:r>
              <a:rPr lang="en-US" altLang="en-US" dirty="0" smtClean="0">
                <a:latin typeface="Oracle Sans" panose="020B0503020204020204" pitchFamily="34" charset="0"/>
                <a:cs typeface="Oracle Sans" panose="020B0503020204020204" pitchFamily="34" charset="0"/>
              </a:rPr>
              <a:t>Each </a:t>
            </a:r>
            <a:r>
              <a:rPr lang="en-US" altLang="en-US" dirty="0">
                <a:latin typeface="Oracle Sans" panose="020B0503020204020204" pitchFamily="34" charset="0"/>
                <a:cs typeface="Oracle Sans" panose="020B0503020204020204" pitchFamily="34" charset="0"/>
              </a:rPr>
              <a:t>rule contains one or more redo sources and one or more redo destinations, separated by a colon.</a:t>
            </a:r>
          </a:p>
          <a:p>
            <a:pPr lvl="1">
              <a:spcBef>
                <a:spcPts val="800"/>
              </a:spcBef>
            </a:pPr>
            <a:r>
              <a:rPr lang="en-US" altLang="en-US" dirty="0">
                <a:latin typeface="Oracle Sans" panose="020B0503020204020204" pitchFamily="34" charset="0"/>
                <a:cs typeface="Oracle Sans" panose="020B0503020204020204" pitchFamily="34" charset="0"/>
              </a:rPr>
              <a:t>The redo source field must contain the </a:t>
            </a:r>
            <a:r>
              <a:rPr lang="en-US" altLang="en-US" dirty="0">
                <a:latin typeface="Courier New" panose="02070309020205020404" pitchFamily="49" charset="0"/>
                <a:cs typeface="Oracle Sans" panose="020B0503020204020204" pitchFamily="34" charset="0"/>
              </a:rPr>
              <a:t>LOCAL</a:t>
            </a:r>
            <a:r>
              <a:rPr lang="en-US" altLang="en-US" dirty="0">
                <a:latin typeface="Oracle Sans" panose="020B0503020204020204" pitchFamily="34" charset="0"/>
                <a:cs typeface="Oracle Sans" panose="020B0503020204020204" pitchFamily="34" charset="0"/>
              </a:rPr>
              <a:t> keyword or a comma-separated list of </a:t>
            </a:r>
            <a:r>
              <a:rPr lang="en-US" altLang="en-US" dirty="0">
                <a:latin typeface="Courier New" panose="02070309020205020404" pitchFamily="49" charset="0"/>
                <a:cs typeface="Oracle Sans" panose="020B0503020204020204" pitchFamily="34" charset="0"/>
              </a:rPr>
              <a:t>DB_UNIQUE_NAME</a:t>
            </a:r>
            <a:r>
              <a:rPr lang="en-US" altLang="en-US" dirty="0">
                <a:latin typeface="Oracle Sans" panose="020B0503020204020204" pitchFamily="34" charset="0"/>
                <a:cs typeface="Oracle Sans" panose="020B0503020204020204" pitchFamily="34" charset="0"/>
              </a:rPr>
              <a:t> values.</a:t>
            </a:r>
          </a:p>
          <a:p>
            <a:pPr lvl="1">
              <a:spcBef>
                <a:spcPts val="800"/>
              </a:spcBef>
            </a:pPr>
            <a:r>
              <a:rPr lang="en-US" altLang="en-US" dirty="0">
                <a:latin typeface="Oracle Sans" panose="020B0503020204020204" pitchFamily="34" charset="0"/>
                <a:cs typeface="Oracle Sans" panose="020B0503020204020204" pitchFamily="34" charset="0"/>
              </a:rPr>
              <a:t>The redo destination field must contain the keyword </a:t>
            </a:r>
            <a:r>
              <a:rPr lang="en-US" altLang="en-US" dirty="0">
                <a:latin typeface="Courier New" panose="02070309020205020404" pitchFamily="49" charset="0"/>
                <a:cs typeface="Courier New" panose="02070309020205020404" pitchFamily="49" charset="0"/>
              </a:rPr>
              <a:t>ALL</a:t>
            </a:r>
            <a:r>
              <a:rPr lang="en-US" altLang="en-US" dirty="0">
                <a:latin typeface="Oracle Sans" panose="020B0503020204020204" pitchFamily="34" charset="0"/>
                <a:cs typeface="Oracle Sans" panose="020B0503020204020204" pitchFamily="34" charset="0"/>
              </a:rPr>
              <a:t> or a comma-separated list of database unique names, each of which can be followed by an optional redo transport attribute.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8820" y="3439423"/>
            <a:ext cx="13944599" cy="81657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Courier New" panose="02070309020205020404" pitchFamily="49" charset="0"/>
                <a:cs typeface="Oracle Sans" panose="020B0503020204020204" pitchFamily="34" charset="0"/>
              </a:rPr>
              <a:t>DGMGRL&gt; EDIT DATABASE </a:t>
            </a:r>
            <a:r>
              <a:rPr lang="en-US" altLang="en-US" sz="2200" b="1" i="1" dirty="0">
                <a:latin typeface="Courier New" panose="02070309020205020404" pitchFamily="49" charset="0"/>
                <a:cs typeface="Oracle Sans" panose="020B0503020204020204" pitchFamily="34" charset="0"/>
              </a:rPr>
              <a:t>&lt;db_unique_name&gt;</a:t>
            </a:r>
            <a:r>
              <a:rPr lang="en-US" altLang="en-US" sz="2200" b="1" dirty="0">
                <a:latin typeface="Courier New" panose="02070309020205020404" pitchFamily="49" charset="0"/>
                <a:cs typeface="Oracle Sans" panose="020B0503020204020204" pitchFamily="34" charset="0"/>
              </a:rPr>
              <a:t> </a:t>
            </a:r>
          </a:p>
          <a:p>
            <a:pPr eaLnBrk="1" hangingPunct="1"/>
            <a:r>
              <a:rPr lang="en-US" altLang="en-US" sz="2200" b="1" dirty="0">
                <a:latin typeface="Courier New" panose="02070309020205020404" pitchFamily="49" charset="0"/>
                <a:cs typeface="Oracle Sans" panose="020B0503020204020204" pitchFamily="34" charset="0"/>
              </a:rPr>
              <a:t>        SET PROPERTY 'RedoRoutes' = '(</a:t>
            </a:r>
            <a:r>
              <a:rPr lang="en-US" altLang="en-US" sz="2200" b="1" i="1" dirty="0">
                <a:latin typeface="Courier New" panose="02070309020205020404" pitchFamily="49" charset="0"/>
                <a:cs typeface="Oracle Sans" panose="020B0503020204020204" pitchFamily="34" charset="0"/>
              </a:rPr>
              <a:t>redo routing rule 1</a:t>
            </a:r>
            <a:r>
              <a:rPr lang="en-US" altLang="en-US" sz="2200" b="1" dirty="0">
                <a:latin typeface="Courier New" panose="02070309020205020404" pitchFamily="49" charset="0"/>
                <a:cs typeface="Oracle Sans" panose="020B0503020204020204" pitchFamily="34" charset="0"/>
              </a:rPr>
              <a:t>)(</a:t>
            </a:r>
            <a:r>
              <a:rPr lang="en-US" altLang="en-US" sz="2200" b="1" i="1" dirty="0">
                <a:latin typeface="Courier New" panose="02070309020205020404" pitchFamily="49" charset="0"/>
                <a:cs typeface="Oracle Sans" panose="020B0503020204020204" pitchFamily="34" charset="0"/>
              </a:rPr>
              <a:t>redo routing rule n</a:t>
            </a:r>
            <a:r>
              <a:rPr lang="en-US" altLang="en-US" sz="2200" b="1" dirty="0">
                <a:latin typeface="Courier New" panose="02070309020205020404" pitchFamily="49" charset="0"/>
                <a:cs typeface="Oracle Sans" panose="020B0503020204020204" pitchFamily="34" charset="0"/>
              </a:rPr>
              <a:t>)';</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8820" y="8456373"/>
            <a:ext cx="13944599" cy="87812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latin typeface="Courier New" panose="02070309020205020404" pitchFamily="49" charset="0"/>
                <a:cs typeface="Courier New" panose="02070309020205020404" pitchFamily="49" charset="0"/>
              </a:rPr>
              <a:t>(</a:t>
            </a:r>
            <a:r>
              <a:rPr lang="en-US" altLang="en-US" sz="2400" b="1" i="1" dirty="0">
                <a:latin typeface="Courier New" panose="02070309020205020404" pitchFamily="49" charset="0"/>
                <a:cs typeface="Courier New" panose="02070309020205020404" pitchFamily="49" charset="0"/>
              </a:rPr>
              <a:t>redo source</a:t>
            </a:r>
            <a:r>
              <a:rPr lang="en-US" altLang="en-US" sz="2400" b="1" dirty="0">
                <a:latin typeface="Courier New" panose="02070309020205020404" pitchFamily="49" charset="0"/>
                <a:cs typeface="Courier New" panose="02070309020205020404" pitchFamily="49" charset="0"/>
              </a:rPr>
              <a:t> : </a:t>
            </a:r>
            <a:r>
              <a:rPr lang="en-US" altLang="en-US" sz="2400" b="1" i="1" dirty="0">
                <a:latin typeface="Courier New" panose="02070309020205020404" pitchFamily="49" charset="0"/>
                <a:cs typeface="Courier New" panose="02070309020205020404" pitchFamily="49" charset="0"/>
              </a:rPr>
              <a:t>redo destination</a:t>
            </a:r>
            <a:r>
              <a:rPr lang="en-US" altLang="en-US" sz="2400" b="1" dirty="0">
                <a:latin typeface="Courier New" panose="02070309020205020404" pitchFamily="49" charset="0"/>
                <a:cs typeface="Courier New" panose="02070309020205020404" pitchFamily="49" charset="0"/>
              </a:rPr>
              <a:t>) (LOCAL : </a:t>
            </a:r>
            <a:r>
              <a:rPr lang="en-US" altLang="en-US" sz="2400" b="1" i="1" dirty="0">
                <a:latin typeface="Courier New" panose="02070309020205020404" pitchFamily="49" charset="0"/>
                <a:cs typeface="Courier New" panose="02070309020205020404" pitchFamily="49" charset="0"/>
              </a:rPr>
              <a:t>redo destination ATTRIBUTE</a:t>
            </a:r>
            <a:r>
              <a:rPr lang="en-US" altLang="en-US" sz="2400" b="1" dirty="0">
                <a:latin typeface="Courier New" panose="02070309020205020404" pitchFamily="49" charset="0"/>
                <a:cs typeface="Courier New" panose="02070309020205020404" pitchFamily="49" charset="0"/>
              </a:rPr>
              <a:t>)</a:t>
            </a:r>
          </a:p>
          <a:p>
            <a:pPr eaLnBrk="1" hangingPunct="1"/>
            <a:r>
              <a:rPr lang="en-US" altLang="en-US" sz="2400" b="1" dirty="0">
                <a:latin typeface="Courier New" panose="02070309020205020404" pitchFamily="49" charset="0"/>
                <a:cs typeface="Courier New" panose="02070309020205020404" pitchFamily="49" charset="0"/>
              </a:rPr>
              <a:t>(</a:t>
            </a:r>
            <a:r>
              <a:rPr lang="en-US" altLang="en-US" sz="2400" b="1" i="1" dirty="0">
                <a:latin typeface="Courier New" panose="02070309020205020404" pitchFamily="49" charset="0"/>
                <a:cs typeface="Courier New" panose="02070309020205020404" pitchFamily="49" charset="0"/>
              </a:rPr>
              <a:t>redo source</a:t>
            </a:r>
            <a:r>
              <a:rPr lang="en-US" altLang="en-US" sz="2400" b="1" dirty="0">
                <a:latin typeface="Courier New" panose="02070309020205020404" pitchFamily="49" charset="0"/>
                <a:cs typeface="Courier New" panose="02070309020205020404" pitchFamily="49" charset="0"/>
              </a:rPr>
              <a:t> : </a:t>
            </a:r>
            <a:r>
              <a:rPr lang="en-US" altLang="en-US" sz="2400" b="1" i="1" dirty="0">
                <a:latin typeface="Courier New" panose="02070309020205020404" pitchFamily="49" charset="0"/>
                <a:cs typeface="Courier New" panose="02070309020205020404" pitchFamily="49" charset="0"/>
              </a:rPr>
              <a:t>redo destination</a:t>
            </a:r>
            <a:r>
              <a:rPr lang="en-US" altLang="en-US" sz="2400" b="1" dirty="0">
                <a:latin typeface="Courier New" panose="02070309020205020404" pitchFamily="49" charset="0"/>
                <a:cs typeface="Courier New" panose="02070309020205020404" pitchFamily="49" charset="0"/>
              </a:rPr>
              <a:t>, </a:t>
            </a:r>
            <a:r>
              <a:rPr lang="en-US" altLang="en-US" sz="2400" b="1" i="1" dirty="0">
                <a:latin typeface="Courier New" panose="02070309020205020404" pitchFamily="49" charset="0"/>
                <a:cs typeface="Courier New" panose="02070309020205020404" pitchFamily="49" charset="0"/>
              </a:rPr>
              <a:t>redo destination ATTRIBUTE</a:t>
            </a:r>
            <a:r>
              <a:rPr lang="en-US" altLang="en-US" sz="2400" b="1"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56758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2D6DC3A4-AFE6-4F38-A061-71A29CC96B6A}"/>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Oracle Net Services in a Data Guard Environment</a:t>
            </a:r>
          </a:p>
        </p:txBody>
      </p:sp>
      <p:sp>
        <p:nvSpPr>
          <p:cNvPr id="3" name="Subtitle 2">
            <a:extLst>
              <a:ext uri="{FF2B5EF4-FFF2-40B4-BE49-F238E27FC236}">
                <a16:creationId xmlns:a16="http://schemas.microsoft.com/office/drawing/2014/main" xmlns="" id="{A294B986-A733-4A97-A521-83525D040F5D}"/>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a16="http://schemas.microsoft.com/office/drawing/2014/main" xmlns="" id="{A4BEABD2-1F1D-4C5D-9BB8-D4357DD454C4}"/>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a16="http://schemas.microsoft.com/office/drawing/2014/main" xmlns="" id="{DAE05062-DA46-41FC-8D76-4DD870AD6A95}"/>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1041519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052">
            <a:extLst>
              <a:ext uri="{FF2B5EF4-FFF2-40B4-BE49-F238E27FC236}">
                <a16:creationId xmlns="" xmlns:a16="http://schemas.microsoft.com/office/drawing/2014/main" id="{B6057E39-D63E-402B-900E-E970134C8CA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RedoRoutes Usage Guidelines</a:t>
            </a:r>
          </a:p>
        </p:txBody>
      </p:sp>
      <p:sp>
        <p:nvSpPr>
          <p:cNvPr id="19458" name="Rectangle 2053">
            <a:extLst>
              <a:ext uri="{FF2B5EF4-FFF2-40B4-BE49-F238E27FC236}">
                <a16:creationId xmlns="" xmlns:a16="http://schemas.microsoft.com/office/drawing/2014/main" id="{B3747C22-4DCA-4C79-80AD-989EE7EBA631}"/>
              </a:ext>
            </a:extLst>
          </p:cNvPr>
          <p:cNvSpPr>
            <a:spLocks noGrp="1" noChangeArrowheads="1"/>
          </p:cNvSpPr>
          <p:nvPr>
            <p:ph type="body" idx="1"/>
          </p:nvPr>
        </p:nvSpPr>
        <p:spPr>
          <a:xfrm>
            <a:off x="933451" y="2272710"/>
            <a:ext cx="16421100" cy="552811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RedoRoutes</a:t>
            </a:r>
            <a:r>
              <a:rPr lang="en-US" altLang="en-US" dirty="0">
                <a:latin typeface="Oracle Sans" panose="020B0503020204020204" pitchFamily="34" charset="0"/>
                <a:cs typeface="Oracle Sans" panose="020B0503020204020204" pitchFamily="34" charset="0"/>
              </a:rPr>
              <a:t> property has a default value of </a:t>
            </a:r>
            <a:r>
              <a:rPr lang="en-US" altLang="en-US" dirty="0">
                <a:latin typeface="Courier New" panose="02070309020205020404" pitchFamily="49" charset="0"/>
                <a:cs typeface="Oracle Sans" panose="020B0503020204020204" pitchFamily="34" charset="0"/>
              </a:rPr>
              <a:t>NULL</a:t>
            </a:r>
            <a:r>
              <a:rPr lang="en-US" altLang="en-US" dirty="0">
                <a:latin typeface="Oracle Sans" panose="020B0503020204020204" pitchFamily="34" charset="0"/>
                <a:cs typeface="Oracle Sans" panose="020B0503020204020204" pitchFamily="34" charset="0"/>
              </a:rPr>
              <a:t>, which is treated as (</a:t>
            </a:r>
            <a:r>
              <a:rPr lang="en-US" altLang="en-US" dirty="0">
                <a:latin typeface="Courier New" panose="02070309020205020404" pitchFamily="49" charset="0"/>
                <a:cs typeface="Oracle Sans" panose="020B0503020204020204" pitchFamily="34" charset="0"/>
              </a:rPr>
              <a:t>LOCAL : ALL</a:t>
            </a:r>
            <a:r>
              <a:rPr lang="en-US" altLang="en-US" dirty="0">
                <a:latin typeface="Oracle Sans" panose="020B0503020204020204" pitchFamily="34" charset="0"/>
                <a:cs typeface="Oracle Sans" panose="020B0503020204020204" pitchFamily="34" charset="0"/>
              </a:rPr>
              <a:t>).</a:t>
            </a:r>
          </a:p>
          <a:p>
            <a:pPr lvl="1">
              <a:spcBef>
                <a:spcPts val="1200"/>
              </a:spcBef>
            </a:pPr>
            <a:r>
              <a:rPr lang="en-US" altLang="en-US" dirty="0">
                <a:latin typeface="Oracle Sans" panose="020B0503020204020204" pitchFamily="34" charset="0"/>
                <a:cs typeface="Oracle Sans" panose="020B0503020204020204" pitchFamily="34" charset="0"/>
              </a:rPr>
              <a:t>A redo routing rule is active if its redo source field specifies the current primary database. </a:t>
            </a:r>
          </a:p>
          <a:p>
            <a:pPr lvl="1">
              <a:spcBef>
                <a:spcPts val="1200"/>
              </a:spcBef>
            </a:pPr>
            <a:r>
              <a:rPr lang="en-US" altLang="en-US" dirty="0">
                <a:latin typeface="Oracle Sans" panose="020B0503020204020204" pitchFamily="34" charset="0"/>
                <a:cs typeface="Oracle Sans" panose="020B0503020204020204" pitchFamily="34" charset="0"/>
              </a:rPr>
              <a:t>If a rule is active, primary database redo is sent by the database at which the rule is defined to each destination specified in the redo destination field of that rule.</a:t>
            </a: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redo transport attribute must be explicitly specified for a cascaded destination to enable real-time cascading to that destination.</a:t>
            </a: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RedoRoutes</a:t>
            </a:r>
            <a:r>
              <a:rPr lang="en-US" altLang="en-US" dirty="0">
                <a:latin typeface="Oracle Sans" panose="020B0503020204020204" pitchFamily="34" charset="0"/>
                <a:cs typeface="Oracle Sans" panose="020B0503020204020204" pitchFamily="34" charset="0"/>
              </a:rPr>
              <a:t> property cannot be set on a logical or snapshot standby database.</a:t>
            </a:r>
          </a:p>
        </p:txBody>
      </p:sp>
    </p:spTree>
    <p:custDataLst>
      <p:tags r:id="rId1"/>
    </p:custDataLst>
    <p:extLst>
      <p:ext uri="{BB962C8B-B14F-4D97-AF65-F5344CB8AC3E}">
        <p14:creationId xmlns:p14="http://schemas.microsoft.com/office/powerpoint/2010/main" val="34796131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052">
            <a:extLst>
              <a:ext uri="{FF2B5EF4-FFF2-40B4-BE49-F238E27FC236}">
                <a16:creationId xmlns="" xmlns:a16="http://schemas.microsoft.com/office/drawing/2014/main" id="{078369E6-A0B1-42D4-9862-0C7D91BB709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How to Read Redo Routing Rules</a:t>
            </a:r>
          </a:p>
        </p:txBody>
      </p:sp>
      <p:grpSp>
        <p:nvGrpSpPr>
          <p:cNvPr id="8" name="Group 7"/>
          <p:cNvGrpSpPr/>
          <p:nvPr/>
        </p:nvGrpSpPr>
        <p:grpSpPr>
          <a:xfrm>
            <a:off x="1386591" y="3252861"/>
            <a:ext cx="15514819" cy="3613137"/>
            <a:chOff x="1386591" y="3264431"/>
            <a:chExt cx="15514819" cy="3613137"/>
          </a:xfrm>
        </p:grpSpPr>
        <p:sp>
          <p:nvSpPr>
            <p:cNvPr id="18" name="Arc 17">
              <a:extLst>
                <a:ext uri="{FF2B5EF4-FFF2-40B4-BE49-F238E27FC236}">
                  <a16:creationId xmlns="" xmlns:a16="http://schemas.microsoft.com/office/drawing/2014/main" id="{16559E07-7B9A-4EA3-8E7B-EF0561DB1340}"/>
                </a:ext>
              </a:extLst>
            </p:cNvPr>
            <p:cNvSpPr/>
            <p:nvPr/>
          </p:nvSpPr>
          <p:spPr bwMode="auto">
            <a:xfrm rot="5400000">
              <a:off x="11495484" y="4408885"/>
              <a:ext cx="1485901" cy="1812130"/>
            </a:xfrm>
            <a:prstGeom prst="arc">
              <a:avLst>
                <a:gd name="adj1" fmla="val 16200000"/>
                <a:gd name="adj2" fmla="val 20984753"/>
              </a:avLst>
            </a:prstGeom>
            <a:noFill/>
            <a:ln w="28575" cap="flat" cmpd="sng" algn="ctr">
              <a:solidFill>
                <a:schemeClr val="accent1"/>
              </a:solidFill>
              <a:prstDash val="solid"/>
              <a:round/>
              <a:headEnd type="triangle" w="med" len="med"/>
              <a:tailEnd type="none" w="med" len="med"/>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342900">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20" name="Arc 19">
              <a:extLst>
                <a:ext uri="{FF2B5EF4-FFF2-40B4-BE49-F238E27FC236}">
                  <a16:creationId xmlns="" xmlns:a16="http://schemas.microsoft.com/office/drawing/2014/main" id="{616F52E7-BFF5-4BDF-BD1F-FC61EEF0DA70}"/>
                </a:ext>
              </a:extLst>
            </p:cNvPr>
            <p:cNvSpPr/>
            <p:nvPr/>
          </p:nvSpPr>
          <p:spPr bwMode="auto">
            <a:xfrm rot="10800000">
              <a:off x="6095500" y="4686300"/>
              <a:ext cx="1371600" cy="1371600"/>
            </a:xfrm>
            <a:prstGeom prst="arc">
              <a:avLst/>
            </a:prstGeom>
            <a:noFill/>
            <a:ln w="28575" cap="flat" cmpd="sng" algn="ctr">
              <a:solidFill>
                <a:schemeClr val="accent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342900">
                <a:buFont typeface="Arial" pitchFamily="34" charset="0"/>
                <a:buNone/>
                <a:defRPr/>
              </a:pPr>
              <a:endParaRPr lang="en-US" dirty="0">
                <a:latin typeface="Oracle Sans" panose="020B0503020204020204" pitchFamily="34" charset="0"/>
                <a:cs typeface="Oracle Sans" panose="020B0503020204020204" pitchFamily="34" charset="0"/>
              </a:endParaRPr>
            </a:p>
          </p:txBody>
        </p:sp>
        <p:cxnSp>
          <p:nvCxnSpPr>
            <p:cNvPr id="20487" name="Straight Connector 21">
              <a:extLst>
                <a:ext uri="{FF2B5EF4-FFF2-40B4-BE49-F238E27FC236}">
                  <a16:creationId xmlns="" xmlns:a16="http://schemas.microsoft.com/office/drawing/2014/main" id="{C3125BA3-33B8-4CD1-A05E-C75249524912}"/>
                </a:ext>
              </a:extLst>
            </p:cNvPr>
            <p:cNvCxnSpPr>
              <a:cxnSpLocks noChangeShapeType="1"/>
              <a:endCxn id="18" idx="2"/>
            </p:cNvCxnSpPr>
            <p:nvPr/>
          </p:nvCxnSpPr>
          <p:spPr bwMode="auto">
            <a:xfrm flipV="1">
              <a:off x="6781299" y="6049860"/>
              <a:ext cx="5590084" cy="8043"/>
            </a:xfrm>
            <a:prstGeom prst="line">
              <a:avLst/>
            </a:prstGeom>
            <a:noFill/>
            <a:ln w="28575" algn="ctr">
              <a:solidFill>
                <a:schemeClr val="accent1"/>
              </a:solidFill>
              <a:round/>
              <a:headEnd type="none" w="sm" len="sm"/>
              <a:tailEnd type="none" w="sm" len="sm"/>
            </a:ln>
            <a:extLst>
              <a:ext uri="{909E8E84-426E-40DD-AFC4-6F175D3DCCD1}">
                <a14:hiddenFill xmlns:a14="http://schemas.microsoft.com/office/drawing/2010/main">
                  <a:noFill/>
                </a14:hiddenFill>
              </a:ext>
            </a:extLst>
          </p:spPr>
        </p:cxnSp>
        <p:sp>
          <p:nvSpPr>
            <p:cNvPr id="20488" name="Text Box 1032">
              <a:extLst>
                <a:ext uri="{FF2B5EF4-FFF2-40B4-BE49-F238E27FC236}">
                  <a16:creationId xmlns="" xmlns:a16="http://schemas.microsoft.com/office/drawing/2014/main" id="{918D2A72-651A-406D-AE28-88AE67851851}"/>
                </a:ext>
              </a:extLst>
            </p:cNvPr>
            <p:cNvSpPr txBox="1">
              <a:spLocks noChangeArrowheads="1"/>
            </p:cNvSpPr>
            <p:nvPr/>
          </p:nvSpPr>
          <p:spPr bwMode="auto">
            <a:xfrm>
              <a:off x="3055833" y="6446681"/>
              <a:ext cx="74509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Which causes bostonFS to ship redo to london </a:t>
              </a:r>
            </a:p>
          </p:txBody>
        </p:sp>
        <p:sp>
          <p:nvSpPr>
            <p:cNvPr id="20489" name="Text Box 1032">
              <a:extLst>
                <a:ext uri="{FF2B5EF4-FFF2-40B4-BE49-F238E27FC236}">
                  <a16:creationId xmlns="" xmlns:a16="http://schemas.microsoft.com/office/drawing/2014/main" id="{CC721E37-41B2-4FD6-9815-EED1C9234473}"/>
                </a:ext>
              </a:extLst>
            </p:cNvPr>
            <p:cNvSpPr txBox="1">
              <a:spLocks noChangeArrowheads="1"/>
            </p:cNvSpPr>
            <p:nvPr/>
          </p:nvSpPr>
          <p:spPr bwMode="auto">
            <a:xfrm>
              <a:off x="6248400" y="3264431"/>
              <a:ext cx="97202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If boston is the current primary database, the rule is active</a:t>
              </a:r>
            </a:p>
          </p:txBody>
        </p:sp>
        <p:cxnSp>
          <p:nvCxnSpPr>
            <p:cNvPr id="14" name="Straight Arrow Connector 13">
              <a:extLst>
                <a:ext uri="{FF2B5EF4-FFF2-40B4-BE49-F238E27FC236}">
                  <a16:creationId xmlns="" xmlns:a16="http://schemas.microsoft.com/office/drawing/2014/main" id="{C03C1352-7269-4B37-BEEF-8E3F838AB289}"/>
                </a:ext>
              </a:extLst>
            </p:cNvPr>
            <p:cNvCxnSpPr>
              <a:cxnSpLocks/>
            </p:cNvCxnSpPr>
            <p:nvPr/>
          </p:nvCxnSpPr>
          <p:spPr bwMode="auto">
            <a:xfrm flipV="1">
              <a:off x="13030200" y="3763734"/>
              <a:ext cx="14287" cy="1219200"/>
            </a:xfrm>
            <a:prstGeom prst="straightConnector1">
              <a:avLst/>
            </a:prstGeom>
            <a:noFill/>
            <a:ln w="28575" cap="flat" cmpd="sng" algn="ctr">
              <a:solidFill>
                <a:schemeClr val="accent1"/>
              </a:solidFill>
              <a:prstDash val="solid"/>
              <a:round/>
              <a:headEnd type="none" w="sm" len="sm"/>
              <a:tailEnd type="triangle"/>
            </a:ln>
            <a:effectLst/>
          </p:spPr>
        </p:cxnSp>
        <p:sp>
          <p:nvSpPr>
            <p:cNvPr id="15" name="Rectangle 14">
              <a:extLst>
                <a:ext uri="{FF2B5EF4-FFF2-40B4-BE49-F238E27FC236}">
                  <a16:creationId xmlns="" xmlns:a16="http://schemas.microsoft.com/office/drawing/2014/main" id="{4D446B16-D20C-4213-801C-1B136213CFDA}"/>
                </a:ext>
              </a:extLst>
            </p:cNvPr>
            <p:cNvSpPr>
              <a:spLocks noChangeArrowheads="1"/>
            </p:cNvSpPr>
            <p:nvPr/>
          </p:nvSpPr>
          <p:spPr bwMode="blackGray">
            <a:xfrm>
              <a:off x="1386591" y="5065711"/>
              <a:ext cx="15514819" cy="50879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latin typeface="Courier New" panose="02070309020205020404" pitchFamily="49" charset="0"/>
                  <a:cs typeface="Oracle Sans" panose="020B0503020204020204" pitchFamily="34" charset="0"/>
                </a:rPr>
                <a:t>DGMGRL&gt; EDIT DATABASE bostonFS SET PROPERTY 'RedoRoutes' = '(boston:london ASYNC)';</a:t>
              </a:r>
            </a:p>
          </p:txBody>
        </p:sp>
      </p:grpSp>
    </p:spTree>
    <p:custDataLst>
      <p:tags r:id="rId1"/>
    </p:custDataLst>
    <p:extLst>
      <p:ext uri="{BB962C8B-B14F-4D97-AF65-F5344CB8AC3E}">
        <p14:creationId xmlns:p14="http://schemas.microsoft.com/office/powerpoint/2010/main" val="123512083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052">
            <a:extLst>
              <a:ext uri="{FF2B5EF4-FFF2-40B4-BE49-F238E27FC236}">
                <a16:creationId xmlns="" xmlns:a16="http://schemas.microsoft.com/office/drawing/2014/main" id="{AC528C09-542A-44AF-9376-ECE9B0DFD34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Far Sync Example with RedoRoutes</a:t>
            </a:r>
          </a:p>
        </p:txBody>
      </p:sp>
      <p:sp>
        <p:nvSpPr>
          <p:cNvPr id="21506" name="Rectangle 2053">
            <a:extLst>
              <a:ext uri="{FF2B5EF4-FFF2-40B4-BE49-F238E27FC236}">
                <a16:creationId xmlns="" xmlns:a16="http://schemas.microsoft.com/office/drawing/2014/main" id="{839F23FC-8C1C-42CC-A5A0-58A85CCEAF27}"/>
              </a:ext>
            </a:extLst>
          </p:cNvPr>
          <p:cNvSpPr>
            <a:spLocks noGrp="1" noChangeArrowheads="1"/>
          </p:cNvSpPr>
          <p:nvPr>
            <p:ph type="body"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An example Far Sync configuration for a Maximum Availability broker configuration:</a:t>
            </a:r>
          </a:p>
          <a:p>
            <a:pPr lvl="1">
              <a:spcBef>
                <a:spcPts val="1200"/>
              </a:spcBef>
            </a:pPr>
            <a:r>
              <a:rPr lang="en-US" altLang="en-US" dirty="0">
                <a:latin typeface="Oracle Sans" panose="020B0503020204020204" pitchFamily="34" charset="0"/>
                <a:cs typeface="Oracle Sans" panose="020B0503020204020204" pitchFamily="34" charset="0"/>
              </a:rPr>
              <a:t>Primary database in Boston, MA</a:t>
            </a:r>
          </a:p>
          <a:p>
            <a:pPr lvl="1">
              <a:spcBef>
                <a:spcPts val="1200"/>
              </a:spcBef>
            </a:pPr>
            <a:r>
              <a:rPr lang="en-US" altLang="en-US" dirty="0">
                <a:latin typeface="Oracle Sans" panose="020B0503020204020204" pitchFamily="34" charset="0"/>
                <a:cs typeface="Oracle Sans" panose="020B0503020204020204" pitchFamily="34" charset="0"/>
              </a:rPr>
              <a:t>Far Sync in Cambridge, MA</a:t>
            </a:r>
          </a:p>
          <a:p>
            <a:pPr lvl="1">
              <a:spcBef>
                <a:spcPts val="1200"/>
              </a:spcBef>
            </a:pPr>
            <a:r>
              <a:rPr lang="en-US" altLang="en-US" dirty="0">
                <a:latin typeface="Oracle Sans" panose="020B0503020204020204" pitchFamily="34" charset="0"/>
                <a:cs typeface="Oracle Sans" panose="020B0503020204020204" pitchFamily="34" charset="0"/>
              </a:rPr>
              <a:t>Physical standby in Chicago, IL.</a:t>
            </a:r>
          </a:p>
          <a:p>
            <a:pPr lvl="1">
              <a:spcBef>
                <a:spcPts val="1200"/>
              </a:spcBef>
            </a:pPr>
            <a:r>
              <a:rPr lang="en-US" altLang="en-US" dirty="0">
                <a:latin typeface="Oracle Sans" panose="020B0503020204020204" pitchFamily="34" charset="0"/>
                <a:cs typeface="Oracle Sans" panose="020B0503020204020204" pitchFamily="34" charset="0"/>
              </a:rPr>
              <a:t>Far Sync in Shaumburg, IL. (for role reversal)</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990600" y="5874265"/>
            <a:ext cx="15640048" cy="155523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300" b="1" dirty="0">
                <a:latin typeface="Courier New" panose="02070309020205020404" pitchFamily="49" charset="0"/>
                <a:cs typeface="Oracle Sans" panose="020B0503020204020204" pitchFamily="34" charset="0"/>
              </a:rPr>
              <a:t>DGMGRL&gt; EDIT DATABASE Boston SET PROPERTY 'RedoRoutes' = '(LOCAL : Cambridge SYNC)';</a:t>
            </a:r>
          </a:p>
          <a:p>
            <a:pPr eaLnBrk="1" hangingPunct="1"/>
            <a:r>
              <a:rPr lang="en-US" altLang="en-US" sz="2300" b="1" dirty="0">
                <a:latin typeface="Courier New" panose="02070309020205020404" pitchFamily="49" charset="0"/>
                <a:cs typeface="Oracle Sans" panose="020B0503020204020204" pitchFamily="34" charset="0"/>
              </a:rPr>
              <a:t>DGMGRL&gt; EDIT FAR_SYNC Cambridge SET PROPERTY 'RedoRoutes' = '(Boston : Chicago ASYNC)';</a:t>
            </a:r>
          </a:p>
          <a:p>
            <a:pPr eaLnBrk="1" hangingPunct="1"/>
            <a:r>
              <a:rPr lang="en-US" altLang="en-US" sz="2300" b="1" dirty="0">
                <a:latin typeface="Courier New" panose="02070309020205020404" pitchFamily="49" charset="0"/>
                <a:cs typeface="Oracle Sans" panose="020B0503020204020204" pitchFamily="34" charset="0"/>
              </a:rPr>
              <a:t>DGMGRL&gt; EDIT DATABASE Chicago SET PROPERTY 'RedoRoutes' = '(Local : Shaumburg SYNC)';</a:t>
            </a:r>
          </a:p>
          <a:p>
            <a:pPr eaLnBrk="1" hangingPunct="1"/>
            <a:r>
              <a:rPr lang="en-US" altLang="en-US" sz="2300" b="1" dirty="0">
                <a:latin typeface="Courier New" panose="02070309020205020404" pitchFamily="49" charset="0"/>
                <a:cs typeface="Oracle Sans" panose="020B0503020204020204" pitchFamily="34" charset="0"/>
              </a:rPr>
              <a:t>DGMGRL&gt; EDIT FAR_SYNC Shaumburg SET PROPERTY 'RedoRoutes' = '(Chicago : Boston ASYNC)';</a:t>
            </a:r>
          </a:p>
        </p:txBody>
      </p:sp>
    </p:spTree>
    <p:custDataLst>
      <p:tags r:id="rId1"/>
    </p:custDataLst>
    <p:extLst>
      <p:ext uri="{BB962C8B-B14F-4D97-AF65-F5344CB8AC3E}">
        <p14:creationId xmlns:p14="http://schemas.microsoft.com/office/powerpoint/2010/main" val="41112208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 xmlns:a16="http://schemas.microsoft.com/office/drawing/2014/main" id="{64F35898-B771-4B94-8978-F2EAE574E1D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Changing Database Properties and States</a:t>
            </a:r>
          </a:p>
        </p:txBody>
      </p:sp>
      <p:sp>
        <p:nvSpPr>
          <p:cNvPr id="22531" name="Content Placeholder 8">
            <a:extLst>
              <a:ext uri="{FF2B5EF4-FFF2-40B4-BE49-F238E27FC236}">
                <a16:creationId xmlns="" xmlns:a16="http://schemas.microsoft.com/office/drawing/2014/main" id="{FC7DF5B2-9BB5-48C4-BC5B-DA031108F83E}"/>
              </a:ext>
            </a:extLst>
          </p:cNvPr>
          <p:cNvSpPr>
            <a:spLocks noGrp="1"/>
          </p:cNvSpPr>
          <p:nvPr>
            <p:ph idx="1"/>
          </p:nvPr>
        </p:nvSpPr>
        <p:spPr>
          <a:xfrm>
            <a:off x="933451" y="2272710"/>
            <a:ext cx="16421100" cy="68054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To alter the state of only the primary database:</a:t>
            </a:r>
          </a:p>
          <a:p>
            <a:pPr lvl="3"/>
            <a:endParaRPr lang="en-US" altLang="en-US" dirty="0">
              <a:latin typeface="Oracle Sans" panose="020B0503020204020204" pitchFamily="34" charset="0"/>
              <a:cs typeface="Oracle Sans" panose="020B0503020204020204" pitchFamily="34" charset="0"/>
            </a:endParaRPr>
          </a:p>
          <a:p>
            <a:pPr lvl="3"/>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To alter the state of a physical or logical standby database:</a:t>
            </a:r>
          </a:p>
          <a:p>
            <a:pPr lvl="3"/>
            <a:endParaRPr lang="en-US" altLang="en-US" dirty="0">
              <a:latin typeface="Oracle Sans" panose="020B0503020204020204" pitchFamily="34" charset="0"/>
              <a:cs typeface="Oracle Sans" panose="020B0503020204020204" pitchFamily="34" charset="0"/>
            </a:endParaRPr>
          </a:p>
          <a:p>
            <a:pPr lvl="3"/>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To alter a configurable database property:</a:t>
            </a:r>
          </a:p>
          <a:p>
            <a:pPr lvl="3"/>
            <a:endParaRPr lang="en-US" altLang="en-US" dirty="0">
              <a:latin typeface="Oracle Sans" panose="020B0503020204020204" pitchFamily="34" charset="0"/>
              <a:cs typeface="Oracle Sans" panose="020B0503020204020204" pitchFamily="34" charset="0"/>
            </a:endParaRPr>
          </a:p>
          <a:p>
            <a:pPr lvl="3"/>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Note that if a database receives redo from a database or far sync instance where the </a:t>
            </a:r>
            <a:r>
              <a:rPr lang="en-US" altLang="en-US" dirty="0">
                <a:latin typeface="Courier New" panose="02070309020205020404" pitchFamily="49" charset="0"/>
                <a:cs typeface="Courier New" panose="02070309020205020404" pitchFamily="49" charset="0"/>
              </a:rPr>
              <a:t>RedoRoutes</a:t>
            </a:r>
            <a:r>
              <a:rPr lang="en-US" altLang="en-US" dirty="0">
                <a:latin typeface="Oracle Sans" panose="020B0503020204020204" pitchFamily="34" charset="0"/>
                <a:cs typeface="Oracle Sans" panose="020B0503020204020204" pitchFamily="34" charset="0"/>
              </a:rPr>
              <a:t> property has been configured with a redo transport mode, then the mode specified by that </a:t>
            </a:r>
            <a:r>
              <a:rPr lang="en-US" altLang="en-US" dirty="0">
                <a:latin typeface="Courier New" panose="02070309020205020404" pitchFamily="49" charset="0"/>
                <a:cs typeface="Courier New" panose="02070309020205020404" pitchFamily="49" charset="0"/>
              </a:rPr>
              <a:t>RedoRoutes</a:t>
            </a:r>
            <a:r>
              <a:rPr lang="en-US" altLang="en-US" dirty="0">
                <a:latin typeface="Oracle Sans" panose="020B0503020204020204" pitchFamily="34" charset="0"/>
                <a:cs typeface="Oracle Sans" panose="020B0503020204020204" pitchFamily="34" charset="0"/>
              </a:rPr>
              <a:t> property value overrides the value of the </a:t>
            </a:r>
            <a:r>
              <a:rPr lang="en-US" altLang="en-US" dirty="0">
                <a:latin typeface="Courier New" panose="02070309020205020404" pitchFamily="49" charset="0"/>
                <a:cs typeface="Courier New" panose="02070309020205020404" pitchFamily="49" charset="0"/>
              </a:rPr>
              <a:t>LogXptMode</a:t>
            </a:r>
            <a:r>
              <a:rPr lang="en-US" altLang="en-US" dirty="0">
                <a:latin typeface="Oracle Sans" panose="020B0503020204020204" pitchFamily="34" charset="0"/>
                <a:cs typeface="Oracle Sans" panose="020B0503020204020204" pitchFamily="34" charset="0"/>
              </a:rPr>
              <a:t> property.</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817556" y="2935527"/>
            <a:ext cx="1334624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DATABASE boston SET STATE='TRANSPORT-OFF';</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817555" y="4372535"/>
            <a:ext cx="13346245"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DATABASE london SET STATE='APPLY-OFF';</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28798" y="5829300"/>
            <a:ext cx="13335002"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DATABASE boston SET PROPERTY LogXptMode='SYNC'; </a:t>
            </a:r>
          </a:p>
        </p:txBody>
      </p:sp>
    </p:spTree>
    <p:custDataLst>
      <p:tags r:id="rId1"/>
    </p:custDataLst>
    <p:extLst>
      <p:ext uri="{BB962C8B-B14F-4D97-AF65-F5344CB8AC3E}">
        <p14:creationId xmlns:p14="http://schemas.microsoft.com/office/powerpoint/2010/main" val="1994604092"/>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dirty="0">
                <a:latin typeface="+mj-lt"/>
              </a:rPr>
              <a:t>Managing Redo Transport Services by </a:t>
            </a:r>
            <a:r>
              <a:rPr lang="en-US" altLang="en-US" dirty="0" smtClean="0">
                <a:latin typeface="+mj-lt"/>
              </a:rPr>
              <a:t>Using DGMGRL</a:t>
            </a:r>
            <a:endParaRPr lang="en-US" altLang="en-US" dirty="0">
              <a:solidFill>
                <a:srgbClr val="0000FF"/>
              </a:solidFill>
              <a:latin typeface="+mj-lt"/>
            </a:endParaRPr>
          </a:p>
        </p:txBody>
      </p:sp>
      <p:sp>
        <p:nvSpPr>
          <p:cNvPr id="2" name="Content Placeholder 1"/>
          <p:cNvSpPr>
            <a:spLocks noGrp="1"/>
          </p:cNvSpPr>
          <p:nvPr>
            <p:ph idx="1"/>
          </p:nvPr>
        </p:nvSpPr>
        <p:spPr>
          <a:xfrm>
            <a:off x="933451" y="2552700"/>
            <a:ext cx="16421100" cy="3446068"/>
          </a:xfrm>
        </p:spPr>
        <p:txBody>
          <a:bodyPr/>
          <a:lstStyle/>
          <a:p>
            <a:r>
              <a:rPr lang="en-US" altLang="en-US" dirty="0"/>
              <a:t>Specify database properties to manage redo transport services:</a:t>
            </a:r>
            <a:endParaRPr lang="en-US" altLang="en-US" dirty="0">
              <a:latin typeface="Courier New" panose="02070309020205020404" pitchFamily="49" charset="0"/>
            </a:endParaRPr>
          </a:p>
          <a:p>
            <a:pPr lvl="1"/>
            <a:endParaRPr lang="en-US" altLang="en-US" dirty="0">
              <a:latin typeface="Courier New" panose="02070309020205020404" pitchFamily="49" charset="0"/>
            </a:endParaRPr>
          </a:p>
          <a:p>
            <a:endParaRPr lang="en-US" dirty="0"/>
          </a:p>
        </p:txBody>
      </p:sp>
      <p:graphicFrame>
        <p:nvGraphicFramePr>
          <p:cNvPr id="6" name="Group 465"/>
          <p:cNvGraphicFramePr>
            <a:graphicFrameLocks noGrp="1"/>
          </p:cNvGraphicFramePr>
          <p:nvPr>
            <p:extLst/>
          </p:nvPr>
        </p:nvGraphicFramePr>
        <p:xfrm>
          <a:off x="2781300" y="3390900"/>
          <a:ext cx="12725401" cy="6114549"/>
        </p:xfrm>
        <a:graphic>
          <a:graphicData uri="http://schemas.openxmlformats.org/drawingml/2006/table">
            <a:tbl>
              <a:tblPr/>
              <a:tblGrid>
                <a:gridCol w="3997080">
                  <a:extLst>
                    <a:ext uri="{9D8B030D-6E8A-4147-A177-3AD203B41FA5}">
                      <a16:colId xmlns="" xmlns:a16="http://schemas.microsoft.com/office/drawing/2014/main" val="20000"/>
                    </a:ext>
                  </a:extLst>
                </a:gridCol>
                <a:gridCol w="8728321">
                  <a:extLst>
                    <a:ext uri="{9D8B030D-6E8A-4147-A177-3AD203B41FA5}">
                      <a16:colId xmlns="" xmlns:a16="http://schemas.microsoft.com/office/drawing/2014/main" val="20001"/>
                    </a:ext>
                  </a:extLst>
                </a:gridCol>
              </a:tblGrid>
              <a:tr h="68577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Property</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Purpose</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8914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ApplyLagThreshold</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Generates a warning status for a logical or physical standby when the member's apply lag exceeds the value specified by the property</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121424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ArchiveLagTarget</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Limits the amount of data that can be lost and, effectively, increases the availability of the standby database or Far Sync instance by forcing a log switch after the amount of time you specify (in seconds) elapses</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5828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Binding</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Specifies whether the redo destination is </a:t>
                      </a:r>
                      <a:r>
                        <a:rPr kumimoji="0" lang="en-US" sz="2000" b="0" i="0" u="none" strike="noStrike" cap="none" normalizeH="0" baseline="0" dirty="0">
                          <a:ln>
                            <a:noFill/>
                          </a:ln>
                          <a:solidFill>
                            <a:schemeClr val="tx1"/>
                          </a:solidFill>
                          <a:effectLst/>
                          <a:latin typeface="Courier New"/>
                        </a:rPr>
                        <a:t>MANDATORY</a:t>
                      </a:r>
                      <a:r>
                        <a:rPr kumimoji="0" lang="en-US" sz="2000" b="0" i="0" u="none" strike="noStrike" cap="none" normalizeH="0" baseline="0" dirty="0">
                          <a:ln>
                            <a:noFill/>
                          </a:ln>
                          <a:solidFill>
                            <a:schemeClr val="tx1"/>
                          </a:solidFill>
                          <a:effectLst/>
                          <a:latin typeface="Arial" pitchFamily="34" charset="0"/>
                        </a:rPr>
                        <a:t> or </a:t>
                      </a:r>
                      <a:r>
                        <a:rPr kumimoji="0" lang="en-US" sz="2000" b="0" i="0" u="none" strike="noStrike" cap="none" normalizeH="0" baseline="0" dirty="0">
                          <a:ln>
                            <a:noFill/>
                          </a:ln>
                          <a:solidFill>
                            <a:schemeClr val="tx1"/>
                          </a:solidFill>
                          <a:effectLst/>
                          <a:latin typeface="Courier New"/>
                        </a:rPr>
                        <a:t>OPTIONAL</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8914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DGConnectIdentifier</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Specifies the connection identifier the broker uses when making connections to a configuration member</a:t>
                      </a:r>
                    </a:p>
                  </a:txBody>
                  <a:tcPr marL="137160" marR="137160" marT="137148" marB="1371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r h="11998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LogArchiveFormat</a:t>
                      </a:r>
                    </a:p>
                  </a:txBody>
                  <a:tcPr marL="137160" marR="137160" marT="137105" marB="13710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Specifies the format for filenames of archived redo log files using a database ID (%d), thread (%t), sequence number (%s), and resetlogs ID (%r)</a:t>
                      </a:r>
                    </a:p>
                  </a:txBody>
                  <a:tcPr marL="137160" marR="137160" marT="137105" marB="13710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5"/>
                  </a:ext>
                </a:extLst>
              </a:tr>
              <a:tr h="6222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LogArchiveMaxProcesses</a:t>
                      </a:r>
                    </a:p>
                  </a:txBody>
                  <a:tcPr marL="137160" marR="137160" marT="137105" marB="13710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000" b="0" i="0" u="none" strike="noStrike" cap="none" normalizeH="0" baseline="0" dirty="0">
                          <a:ln>
                            <a:noFill/>
                          </a:ln>
                          <a:solidFill>
                            <a:schemeClr val="tx1"/>
                          </a:solidFill>
                          <a:effectLst/>
                          <a:latin typeface="Arial" pitchFamily="34" charset="0"/>
                        </a:rPr>
                        <a:t>Specifies the initial number of archiver processes (ARCn) that are invoked</a:t>
                      </a:r>
                    </a:p>
                  </a:txBody>
                  <a:tcPr marL="137160" marR="137160" marT="137105" marB="13710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4179538031"/>
                  </a:ext>
                </a:extLst>
              </a:tr>
            </a:tbl>
          </a:graphicData>
        </a:graphic>
      </p:graphicFrame>
    </p:spTree>
    <p:extLst>
      <p:ext uri="{BB962C8B-B14F-4D97-AF65-F5344CB8AC3E}">
        <p14:creationId xmlns:p14="http://schemas.microsoft.com/office/powerpoint/2010/main" val="3536231321"/>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dirty="0">
                <a:latin typeface="+mj-lt"/>
              </a:rPr>
              <a:t>Managing Redo Transport Services by Using DGMGRL</a:t>
            </a:r>
            <a:endParaRPr lang="en-US" altLang="en-US" dirty="0">
              <a:solidFill>
                <a:srgbClr val="0000FF"/>
              </a:solidFill>
              <a:latin typeface="+mj-lt"/>
            </a:endParaRPr>
          </a:p>
        </p:txBody>
      </p:sp>
      <p:sp>
        <p:nvSpPr>
          <p:cNvPr id="49155" name="Rectangle 3"/>
          <p:cNvSpPr>
            <a:spLocks noGrp="1" noChangeArrowheads="1"/>
          </p:cNvSpPr>
          <p:nvPr>
            <p:ph idx="1"/>
          </p:nvPr>
        </p:nvSpPr>
        <p:spPr>
          <a:xfrm>
            <a:off x="933451" y="2552700"/>
            <a:ext cx="16421100" cy="3446068"/>
          </a:xfrm>
        </p:spPr>
        <p:txBody>
          <a:bodyPr/>
          <a:lstStyle/>
          <a:p>
            <a:r>
              <a:rPr lang="en-US" altLang="en-US" dirty="0"/>
              <a:t>Specify database properties to manage redo transport services:</a:t>
            </a:r>
            <a:endParaRPr lang="en-US" altLang="en-US" dirty="0">
              <a:latin typeface="Courier New" panose="02070309020205020404" pitchFamily="49" charset="0"/>
            </a:endParaRPr>
          </a:p>
          <a:p>
            <a:pPr lvl="1" eaLnBrk="1" hangingPunct="1"/>
            <a:endParaRPr lang="en-US" altLang="en-US" dirty="0">
              <a:latin typeface="Courier New" panose="02070309020205020404" pitchFamily="49" charset="0"/>
            </a:endParaRPr>
          </a:p>
        </p:txBody>
      </p:sp>
      <p:graphicFrame>
        <p:nvGraphicFramePr>
          <p:cNvPr id="6" name="Group 465"/>
          <p:cNvGraphicFramePr>
            <a:graphicFrameLocks noGrp="1"/>
          </p:cNvGraphicFramePr>
          <p:nvPr>
            <p:extLst/>
          </p:nvPr>
        </p:nvGraphicFramePr>
        <p:xfrm>
          <a:off x="2819400" y="3360352"/>
          <a:ext cx="12649201" cy="6355148"/>
        </p:xfrm>
        <a:graphic>
          <a:graphicData uri="http://schemas.openxmlformats.org/drawingml/2006/table">
            <a:tbl>
              <a:tblPr/>
              <a:tblGrid>
                <a:gridCol w="4378569">
                  <a:extLst>
                    <a:ext uri="{9D8B030D-6E8A-4147-A177-3AD203B41FA5}">
                      <a16:colId xmlns="" xmlns:a16="http://schemas.microsoft.com/office/drawing/2014/main" val="20000"/>
                    </a:ext>
                  </a:extLst>
                </a:gridCol>
                <a:gridCol w="8270632">
                  <a:extLst>
                    <a:ext uri="{9D8B030D-6E8A-4147-A177-3AD203B41FA5}">
                      <a16:colId xmlns="" xmlns:a16="http://schemas.microsoft.com/office/drawing/2014/main" val="20001"/>
                    </a:ext>
                  </a:extLst>
                </a:gridCol>
              </a:tblGrid>
              <a:tr h="68581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Property</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Purpose</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9905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LogArchiveMinSucceedDest</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Controls when online redo log files are available for reuse provided archiving has succeeded to a minimum number of destinations</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123441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LogShipping</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the </a:t>
                      </a:r>
                      <a:r>
                        <a:rPr kumimoji="0" lang="en-US" sz="2100" b="0" i="0" u="none" strike="noStrike" cap="none" normalizeH="0" baseline="0" dirty="0">
                          <a:ln>
                            <a:noFill/>
                          </a:ln>
                          <a:solidFill>
                            <a:schemeClr val="tx1"/>
                          </a:solidFill>
                          <a:effectLst/>
                          <a:latin typeface="Courier New"/>
                        </a:rPr>
                        <a:t>ENABLE</a:t>
                      </a:r>
                      <a:r>
                        <a:rPr kumimoji="0" lang="en-US" sz="2100" b="0" i="0" u="none" strike="noStrike" cap="none" normalizeH="0" baseline="0" dirty="0">
                          <a:ln>
                            <a:noFill/>
                          </a:ln>
                          <a:solidFill>
                            <a:schemeClr val="tx1"/>
                          </a:solidFill>
                          <a:effectLst/>
                          <a:latin typeface="Arial" pitchFamily="34" charset="0"/>
                        </a:rPr>
                        <a:t> and </a:t>
                      </a:r>
                      <a:r>
                        <a:rPr kumimoji="0" lang="en-US" sz="2100" b="0" i="0" u="none" strike="noStrike" cap="none" normalizeH="0" baseline="0" dirty="0">
                          <a:ln>
                            <a:noFill/>
                          </a:ln>
                          <a:solidFill>
                            <a:schemeClr val="tx1"/>
                          </a:solidFill>
                          <a:effectLst/>
                          <a:latin typeface="Courier New"/>
                        </a:rPr>
                        <a:t>DEFER</a:t>
                      </a:r>
                      <a:r>
                        <a:rPr kumimoji="0" lang="en-US" sz="2100" b="0" i="0" u="none" strike="noStrike" cap="none" normalizeH="0" baseline="0" dirty="0">
                          <a:ln>
                            <a:noFill/>
                          </a:ln>
                          <a:solidFill>
                            <a:schemeClr val="tx1"/>
                          </a:solidFill>
                          <a:effectLst/>
                          <a:latin typeface="Arial" pitchFamily="34" charset="0"/>
                        </a:rPr>
                        <a:t> values for the </a:t>
                      </a:r>
                      <a:r>
                        <a:rPr kumimoji="0" lang="en-US" sz="2100" b="0" i="0" u="none" strike="noStrike" cap="none" normalizeH="0" baseline="0" dirty="0">
                          <a:ln>
                            <a:noFill/>
                          </a:ln>
                          <a:solidFill>
                            <a:schemeClr val="tx1"/>
                          </a:solidFill>
                          <a:effectLst/>
                          <a:latin typeface="Courier New"/>
                        </a:rPr>
                        <a:t>LOG_ARCHIVE_DEST_STATE_n</a:t>
                      </a:r>
                      <a:r>
                        <a:rPr kumimoji="0" lang="en-US" sz="2100" b="0" i="0" u="none" strike="noStrike" cap="none" normalizeH="0" baseline="0" dirty="0">
                          <a:ln>
                            <a:noFill/>
                          </a:ln>
                          <a:solidFill>
                            <a:schemeClr val="tx1"/>
                          </a:solidFill>
                          <a:effectLst/>
                          <a:latin typeface="Arial" pitchFamily="34" charset="0"/>
                        </a:rPr>
                        <a:t> initialization parameter of the database or Far Sync instance that is sending redo data</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97539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LogXptMode</a:t>
                      </a: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2100" b="0" i="0" u="none" strike="noStrike" cap="none" normalizeH="0" baseline="0" dirty="0">
                          <a:ln>
                            <a:noFill/>
                          </a:ln>
                          <a:solidFill>
                            <a:schemeClr val="tx1"/>
                          </a:solidFill>
                          <a:effectLst/>
                          <a:latin typeface="Arial" pitchFamily="34" charset="0"/>
                        </a:rPr>
                        <a:t>Specifies the redo transport services on each configuration member to </a:t>
                      </a:r>
                      <a:r>
                        <a:rPr kumimoji="0" lang="en-US" sz="2100" b="0" i="0" u="none" strike="noStrike" cap="none" normalizeH="0" baseline="0" dirty="0">
                          <a:ln>
                            <a:noFill/>
                          </a:ln>
                          <a:solidFill>
                            <a:schemeClr val="tx1"/>
                          </a:solidFill>
                          <a:effectLst/>
                          <a:latin typeface="Courier New"/>
                        </a:rPr>
                        <a:t>SYNC</a:t>
                      </a:r>
                      <a:r>
                        <a:rPr kumimoji="0" lang="en-US" sz="2100" b="0" i="0" u="none" strike="noStrike" cap="none" normalizeH="0" baseline="0" dirty="0">
                          <a:ln>
                            <a:noFill/>
                          </a:ln>
                          <a:solidFill>
                            <a:schemeClr val="tx1"/>
                          </a:solidFill>
                          <a:effectLst/>
                          <a:latin typeface="Arial" pitchFamily="34" charset="0"/>
                        </a:rPr>
                        <a:t>, </a:t>
                      </a:r>
                      <a:r>
                        <a:rPr kumimoji="0" lang="en-US" sz="2100" b="0" i="0" u="none" strike="noStrike" cap="none" normalizeH="0" baseline="0" dirty="0">
                          <a:ln>
                            <a:noFill/>
                          </a:ln>
                          <a:solidFill>
                            <a:schemeClr val="tx1"/>
                          </a:solidFill>
                          <a:effectLst/>
                          <a:latin typeface="Courier New"/>
                        </a:rPr>
                        <a:t>ASYNC</a:t>
                      </a:r>
                      <a:r>
                        <a:rPr kumimoji="0" lang="en-US" sz="2100" b="0" i="0" u="none" strike="noStrike" cap="none" normalizeH="0" baseline="0" dirty="0">
                          <a:ln>
                            <a:noFill/>
                          </a:ln>
                          <a:solidFill>
                            <a:schemeClr val="tx1"/>
                          </a:solidFill>
                          <a:effectLst/>
                          <a:latin typeface="Arial" pitchFamily="34" charset="0"/>
                        </a:rPr>
                        <a:t>, or </a:t>
                      </a:r>
                      <a:r>
                        <a:rPr kumimoji="0" lang="en-US" sz="2100" b="0" i="0" u="none" strike="noStrike" cap="none" normalizeH="0" baseline="0" dirty="0">
                          <a:ln>
                            <a:noFill/>
                          </a:ln>
                          <a:solidFill>
                            <a:schemeClr val="tx1"/>
                          </a:solidFill>
                          <a:effectLst/>
                          <a:latin typeface="Courier New"/>
                        </a:rPr>
                        <a:t>FASTSYNC</a:t>
                      </a:r>
                      <a:endParaRPr kumimoji="0" lang="en-US" sz="2100" b="0" i="0" u="none" strike="noStrike" cap="none" normalizeH="0" baseline="0" dirty="0">
                        <a:ln>
                          <a:noFill/>
                        </a:ln>
                        <a:solidFill>
                          <a:schemeClr val="tx1"/>
                        </a:solidFill>
                        <a:effectLst/>
                        <a:latin typeface="Arial" pitchFamily="34" charset="0"/>
                      </a:endParaRPr>
                    </a:p>
                  </a:txBody>
                  <a:tcPr marL="137160" marR="137160" marT="137145" marB="13714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123447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MaxFailure</a:t>
                      </a:r>
                    </a:p>
                  </a:txBody>
                  <a:tcPr marL="137160" marR="137160" marT="137177" marB="137177"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the maximum number of contiguous archiving failures before the redo transport services stop trying to transport archived redo log files to the standby database</a:t>
                      </a:r>
                    </a:p>
                  </a:txBody>
                  <a:tcPr marL="137160" marR="137160" marT="137177" marB="137177"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r h="123447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NetTimeout</a:t>
                      </a:r>
                    </a:p>
                  </a:txBody>
                  <a:tcPr marL="137160" marR="137160" marT="137177" marB="137177"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the number of seconds the LGWR waits for Oracle Net Services to respond to a LGWR request and is used to bypass the long connection timeout in TCP/IP</a:t>
                      </a:r>
                    </a:p>
                  </a:txBody>
                  <a:tcPr marL="137160" marR="137160" marT="137177" marB="137177"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543602949"/>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dirty="0">
                <a:latin typeface="+mj-lt"/>
              </a:rPr>
              <a:t>Managing Redo Transport Services by Using DGMGRL</a:t>
            </a:r>
            <a:endParaRPr lang="en-US" altLang="en-US" dirty="0">
              <a:solidFill>
                <a:srgbClr val="0000FF"/>
              </a:solidFill>
              <a:latin typeface="+mj-lt"/>
            </a:endParaRPr>
          </a:p>
        </p:txBody>
      </p:sp>
      <p:sp>
        <p:nvSpPr>
          <p:cNvPr id="51203" name="Rectangle 3"/>
          <p:cNvSpPr>
            <a:spLocks noGrp="1" noChangeArrowheads="1"/>
          </p:cNvSpPr>
          <p:nvPr>
            <p:ph idx="1"/>
          </p:nvPr>
        </p:nvSpPr>
        <p:spPr>
          <a:xfrm>
            <a:off x="933451" y="2562526"/>
            <a:ext cx="16421100" cy="3446068"/>
          </a:xfrm>
        </p:spPr>
        <p:txBody>
          <a:bodyPr/>
          <a:lstStyle/>
          <a:p>
            <a:r>
              <a:rPr lang="en-US" altLang="en-US" dirty="0"/>
              <a:t>Specify database properties to manage redo transport services:</a:t>
            </a:r>
            <a:endParaRPr lang="en-US" altLang="en-US" dirty="0">
              <a:latin typeface="Courier New" panose="02070309020205020404" pitchFamily="49" charset="0"/>
            </a:endParaRPr>
          </a:p>
          <a:p>
            <a:pPr lvl="1" eaLnBrk="1" hangingPunct="1"/>
            <a:endParaRPr lang="en-US" altLang="en-US" dirty="0">
              <a:latin typeface="Courier New" panose="02070309020205020404" pitchFamily="49" charset="0"/>
            </a:endParaRPr>
          </a:p>
        </p:txBody>
      </p:sp>
      <p:graphicFrame>
        <p:nvGraphicFramePr>
          <p:cNvPr id="6" name="Group 465"/>
          <p:cNvGraphicFramePr>
            <a:graphicFrameLocks noGrp="1"/>
          </p:cNvGraphicFramePr>
          <p:nvPr>
            <p:extLst/>
          </p:nvPr>
        </p:nvGraphicFramePr>
        <p:xfrm>
          <a:off x="2552700" y="3359941"/>
          <a:ext cx="13182601" cy="5852894"/>
        </p:xfrm>
        <a:graphic>
          <a:graphicData uri="http://schemas.openxmlformats.org/drawingml/2006/table">
            <a:tbl>
              <a:tblPr/>
              <a:tblGrid>
                <a:gridCol w="4225191">
                  <a:extLst>
                    <a:ext uri="{9D8B030D-6E8A-4147-A177-3AD203B41FA5}">
                      <a16:colId xmlns="" xmlns:a16="http://schemas.microsoft.com/office/drawing/2014/main" val="20000"/>
                    </a:ext>
                  </a:extLst>
                </a:gridCol>
                <a:gridCol w="8957410">
                  <a:extLst>
                    <a:ext uri="{9D8B030D-6E8A-4147-A177-3AD203B41FA5}">
                      <a16:colId xmlns="" xmlns:a16="http://schemas.microsoft.com/office/drawing/2014/main" val="20001"/>
                    </a:ext>
                  </a:extLst>
                </a:gridCol>
              </a:tblGrid>
              <a:tr h="7929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Configurable Property</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Purpose</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16764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lang="en-US" sz="2200" b="1" dirty="0">
                          <a:latin typeface="Courier New" panose="02070309020205020404" pitchFamily="49" charset="0"/>
                          <a:cs typeface="Courier New" panose="02070309020205020404" pitchFamily="49" charset="0"/>
                        </a:rPr>
                        <a:t>OnlineAlternateLocation</a:t>
                      </a:r>
                      <a:endPar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2100" dirty="0"/>
                        <a:t>Specifies an alternate online redo log archive location for primary, logical, and snapshot standby databases. </a:t>
                      </a:r>
                      <a:r>
                        <a:rPr kumimoji="0" lang="en-US" sz="2100" b="0" i="0" u="none" strike="noStrike" cap="none" normalizeH="0" baseline="0" dirty="0">
                          <a:ln>
                            <a:noFill/>
                          </a:ln>
                          <a:solidFill>
                            <a:srgbClr val="000000"/>
                          </a:solidFill>
                          <a:effectLst/>
                          <a:latin typeface="Arial" pitchFamily="34" charset="0"/>
                        </a:rPr>
                        <a:t>A valid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LOG_ARCHIVE_DEST_</a:t>
                      </a:r>
                      <a:r>
                        <a:rPr kumimoji="0" lang="en-US" sz="21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en-US" sz="2100" b="0" i="0" u="none" strike="noStrike" cap="none" normalizeH="0" baseline="0" dirty="0">
                          <a:ln>
                            <a:noFill/>
                          </a:ln>
                          <a:solidFill>
                            <a:srgbClr val="000000"/>
                          </a:solidFill>
                          <a:effectLst/>
                          <a:latin typeface="Arial" pitchFamily="34" charset="0"/>
                        </a:rPr>
                        <a:t> parameter string with the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LOCATION</a:t>
                      </a:r>
                      <a:r>
                        <a:rPr kumimoji="0" lang="en-US" sz="2100" b="0" i="0" u="none" strike="noStrike" cap="none" normalizeH="0" baseline="0" dirty="0">
                          <a:ln>
                            <a:noFill/>
                          </a:ln>
                          <a:solidFill>
                            <a:srgbClr val="000000"/>
                          </a:solidFill>
                          <a:effectLst/>
                          <a:latin typeface="Arial" pitchFamily="34" charset="0"/>
                        </a:rPr>
                        <a:t> attribute specified, but no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VALID_FOR, ALTERNATE</a:t>
                      </a:r>
                      <a:r>
                        <a:rPr kumimoji="0" lang="en-US" sz="2100" b="0" i="0" u="none" strike="noStrike" cap="none" normalizeH="0" baseline="0" dirty="0">
                          <a:ln>
                            <a:noFill/>
                          </a:ln>
                          <a:solidFill>
                            <a:srgbClr val="000000"/>
                          </a:solidFill>
                          <a:effectLst/>
                          <a:latin typeface="Arial" pitchFamily="34" charset="0"/>
                        </a:rPr>
                        <a:t>, or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SERVICE</a:t>
                      </a:r>
                      <a:r>
                        <a:rPr kumimoji="0" lang="en-US" sz="2100" b="0" i="0" u="none" strike="noStrike" cap="none" normalizeH="0" baseline="0" dirty="0">
                          <a:ln>
                            <a:noFill/>
                          </a:ln>
                          <a:solidFill>
                            <a:srgbClr val="000000"/>
                          </a:solidFill>
                          <a:effectLst/>
                          <a:latin typeface="Arial" pitchFamily="34" charset="0"/>
                        </a:rPr>
                        <a:t> attributes</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123453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lang="en-US" sz="2200" b="1" dirty="0">
                          <a:latin typeface="Courier New" panose="02070309020205020404" pitchFamily="49" charset="0"/>
                          <a:cs typeface="Courier New" panose="02070309020205020404" pitchFamily="49" charset="0"/>
                        </a:rPr>
                        <a:t>OnlineArchiveoLocation</a:t>
                      </a:r>
                      <a:endPar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lang="en-US" sz="2100" dirty="0"/>
                        <a:t>Specifies the online redo log archive location for primary, logical, and snapshot standby databases. </a:t>
                      </a:r>
                      <a:r>
                        <a:rPr kumimoji="0" lang="en-US" sz="2100" b="0" i="0" u="none" strike="noStrike" cap="none" normalizeH="0" baseline="0" dirty="0">
                          <a:ln>
                            <a:noFill/>
                          </a:ln>
                          <a:solidFill>
                            <a:srgbClr val="000000"/>
                          </a:solidFill>
                          <a:effectLst/>
                          <a:latin typeface="Arial" pitchFamily="34" charset="0"/>
                        </a:rPr>
                        <a:t>A valid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LOG_ARCHIVE_DEST_</a:t>
                      </a:r>
                      <a:r>
                        <a:rPr kumimoji="0" lang="en-US" sz="21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en-US" sz="2100" b="0" i="0" u="none" strike="noStrike" cap="none" normalizeH="0" baseline="0" dirty="0">
                          <a:ln>
                            <a:noFill/>
                          </a:ln>
                          <a:solidFill>
                            <a:srgbClr val="000000"/>
                          </a:solidFill>
                          <a:effectLst/>
                          <a:latin typeface="Arial" pitchFamily="34" charset="0"/>
                        </a:rPr>
                        <a:t> string with the </a:t>
                      </a:r>
                      <a:r>
                        <a:rPr kumimoji="0" lang="en-US" sz="2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LOCATION</a:t>
                      </a:r>
                      <a:r>
                        <a:rPr kumimoji="0" lang="en-US" sz="2100" b="0" i="0" u="none" strike="noStrike" cap="none" normalizeH="0" baseline="0" dirty="0">
                          <a:ln>
                            <a:noFill/>
                          </a:ln>
                          <a:solidFill>
                            <a:srgbClr val="000000"/>
                          </a:solidFill>
                          <a:effectLst/>
                          <a:latin typeface="Arial" pitchFamily="34" charset="0"/>
                        </a:rPr>
                        <a:t> attribute specified</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91446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RedoCompression</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whether redo data is transmitted to a standby database or Far Sync instance in compressed or uncompressed form</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123453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ReopenSecs</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the minimum number of seconds before the archiver process (ARCn, foreground, or log writer process) should try again to access a previously failed destination</a:t>
                      </a:r>
                    </a:p>
                  </a:txBody>
                  <a:tcPr marL="137160" marR="137160" marT="137171" marB="13717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69132203"/>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dirty="0">
                <a:latin typeface="+mj-lt"/>
              </a:rPr>
              <a:t>Managing Redo Transport Services by Using DGMGRL</a:t>
            </a:r>
            <a:endParaRPr lang="en-US" altLang="en-US" dirty="0">
              <a:solidFill>
                <a:srgbClr val="0000FF"/>
              </a:solidFill>
              <a:latin typeface="+mj-lt"/>
            </a:endParaRPr>
          </a:p>
        </p:txBody>
      </p:sp>
      <p:sp>
        <p:nvSpPr>
          <p:cNvPr id="53251" name="Rectangle 3"/>
          <p:cNvSpPr>
            <a:spLocks noGrp="1" noChangeArrowheads="1"/>
          </p:cNvSpPr>
          <p:nvPr>
            <p:ph idx="1"/>
          </p:nvPr>
        </p:nvSpPr>
        <p:spPr>
          <a:xfrm>
            <a:off x="933451" y="2552700"/>
            <a:ext cx="16421100" cy="3446068"/>
          </a:xfrm>
        </p:spPr>
        <p:txBody>
          <a:bodyPr/>
          <a:lstStyle/>
          <a:p>
            <a:r>
              <a:rPr lang="en-US" altLang="en-US" dirty="0"/>
              <a:t>Specify database properties to manage redo transport services:</a:t>
            </a:r>
            <a:endParaRPr lang="en-US" altLang="en-US" dirty="0">
              <a:latin typeface="Courier New" panose="02070309020205020404" pitchFamily="49" charset="0"/>
            </a:endParaRPr>
          </a:p>
          <a:p>
            <a:pPr lvl="1" eaLnBrk="1" hangingPunct="1"/>
            <a:endParaRPr lang="en-US" altLang="en-US" dirty="0">
              <a:latin typeface="Courier New" panose="02070309020205020404" pitchFamily="49" charset="0"/>
            </a:endParaRPr>
          </a:p>
        </p:txBody>
      </p:sp>
      <p:graphicFrame>
        <p:nvGraphicFramePr>
          <p:cNvPr id="6" name="Group 465"/>
          <p:cNvGraphicFramePr>
            <a:graphicFrameLocks noGrp="1"/>
          </p:cNvGraphicFramePr>
          <p:nvPr>
            <p:extLst/>
          </p:nvPr>
        </p:nvGraphicFramePr>
        <p:xfrm>
          <a:off x="2933701" y="3375636"/>
          <a:ext cx="12420600" cy="6263664"/>
        </p:xfrm>
        <a:graphic>
          <a:graphicData uri="http://schemas.openxmlformats.org/drawingml/2006/table">
            <a:tbl>
              <a:tblPr/>
              <a:tblGrid>
                <a:gridCol w="5334488">
                  <a:extLst>
                    <a:ext uri="{9D8B030D-6E8A-4147-A177-3AD203B41FA5}">
                      <a16:colId xmlns="" xmlns:a16="http://schemas.microsoft.com/office/drawing/2014/main" val="20000"/>
                    </a:ext>
                  </a:extLst>
                </a:gridCol>
                <a:gridCol w="7086112">
                  <a:extLst>
                    <a:ext uri="{9D8B030D-6E8A-4147-A177-3AD203B41FA5}">
                      <a16:colId xmlns="" xmlns:a16="http://schemas.microsoft.com/office/drawing/2014/main" val="20001"/>
                    </a:ext>
                  </a:extLst>
                </a:gridCol>
              </a:tblGrid>
              <a:tr h="6858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Configurable Property</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700" b="1" i="0" u="none" strike="noStrike" cap="none" normalizeH="0" baseline="0" dirty="0">
                          <a:ln>
                            <a:noFill/>
                          </a:ln>
                          <a:solidFill>
                            <a:schemeClr val="tx1"/>
                          </a:solidFill>
                          <a:effectLst/>
                          <a:latin typeface="Arial" pitchFamily="34" charset="0"/>
                        </a:rPr>
                        <a:t>Purpose</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123446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StandbyAlternateLocation</a:t>
                      </a:r>
                    </a:p>
                  </a:txBody>
                  <a:tcPr marL="137160" marR="137160" marT="137172" marB="13717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an alternate disk location to store the archived redo log files in the standby when the location specified by the </a:t>
                      </a:r>
                      <a:r>
                        <a:rPr kumimoji="0" lang="en-US" sz="2100" b="0" i="0" u="none" strike="noStrike" cap="none" normalizeH="0" baseline="0" dirty="0">
                          <a:ln>
                            <a:noFill/>
                          </a:ln>
                          <a:solidFill>
                            <a:schemeClr val="tx1"/>
                          </a:solidFill>
                          <a:effectLst/>
                          <a:latin typeface="Courier New"/>
                        </a:rPr>
                        <a:t>StandbyArchiveLocation</a:t>
                      </a:r>
                      <a:r>
                        <a:rPr kumimoji="0" lang="en-US" sz="2100" b="0" i="0" u="none" strike="noStrike" cap="none" normalizeH="0" baseline="0" dirty="0">
                          <a:ln>
                            <a:noFill/>
                          </a:ln>
                          <a:solidFill>
                            <a:schemeClr val="tx1"/>
                          </a:solidFill>
                          <a:effectLst/>
                          <a:latin typeface="Arial" pitchFamily="34" charset="0"/>
                        </a:rPr>
                        <a:t> configurable property fails</a:t>
                      </a:r>
                    </a:p>
                  </a:txBody>
                  <a:tcPr marL="137160" marR="137160" marT="137172" marB="13717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9144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StandbyArchiveLocation</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Specifies the location of archived redo log files arriving from a redo source</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155448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TransportDisconnectedThreshold</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Used to generate a warning status for a logical, physical, or snapshot standby or a Far Sync instance when the last communication from the primary database exceeds the value specified in seconds</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155448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TransportLagThreshold</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chemeClr val="tx1"/>
                          </a:solidFill>
                          <a:effectLst/>
                          <a:latin typeface="Arial" pitchFamily="34" charset="0"/>
                        </a:rPr>
                        <a:t>Used to generate a warning status for a logical, physical, or snapshot standby or a Far Sync instance when the member's transport lag exceeds the value specified in seconds</a:t>
                      </a:r>
                    </a:p>
                  </a:txBody>
                  <a:tcPr marL="137160" marR="137160" marT="137160" marB="13716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893792801"/>
      </p:ext>
    </p:extLst>
  </p:cSld>
  <p:clrMapOvr>
    <a:masterClrMapping/>
  </p:clrMapOvr>
  <p:transition spd="slow"/>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Managing the Redo Transport Service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by Using the </a:t>
            </a:r>
            <a:r>
              <a:rPr lang="en-US" dirty="0">
                <a:solidFill>
                  <a:srgbClr val="312D2A"/>
                </a:solidFill>
                <a:latin typeface="Courier New" panose="02070309020205020404" pitchFamily="49" charset="0"/>
              </a:rPr>
              <a:t>LogXptMode</a:t>
            </a:r>
            <a:r>
              <a:rPr lang="en-US" dirty="0">
                <a:solidFill>
                  <a:srgbClr val="312D2A"/>
                </a:solidFill>
                <a:latin typeface="Georgia" panose="02040502050405020303" pitchFamily="18" charset="0"/>
              </a:rPr>
              <a:t> Property</a:t>
            </a:r>
            <a:r>
              <a:rPr lang="en-US" altLang="en-US" dirty="0"/>
              <a:t/>
            </a:r>
            <a:br>
              <a:rPr lang="en-US" altLang="en-US" dirty="0"/>
            </a:br>
            <a:endParaRPr lang="en-US" dirty="0"/>
          </a:p>
        </p:txBody>
      </p:sp>
      <p:sp>
        <p:nvSpPr>
          <p:cNvPr id="27651" name="Rectangle 3">
            <a:extLst>
              <a:ext uri="{FF2B5EF4-FFF2-40B4-BE49-F238E27FC236}">
                <a16:creationId xmlns="" xmlns:a16="http://schemas.microsoft.com/office/drawing/2014/main" id="{C80562E0-DE93-487E-96D2-ABA5D3FC707C}"/>
              </a:ext>
            </a:extLst>
          </p:cNvPr>
          <p:cNvSpPr>
            <a:spLocks noGrp="1" noChangeArrowheads="1"/>
          </p:cNvSpPr>
          <p:nvPr>
            <p:ph idx="1"/>
          </p:nvPr>
        </p:nvSpPr>
        <p:spPr>
          <a:xfrm>
            <a:off x="933451" y="2688032"/>
            <a:ext cx="16421100" cy="32606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redo transport service must be set up for the chosen data protection mode.</a:t>
            </a:r>
          </a:p>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LogXptMode</a:t>
            </a:r>
            <a:r>
              <a:rPr lang="en-US" altLang="en-US" dirty="0">
                <a:latin typeface="Oracle Sans" panose="020B0503020204020204" pitchFamily="34" charset="0"/>
                <a:cs typeface="Oracle Sans" panose="020B0503020204020204" pitchFamily="34" charset="0"/>
              </a:rPr>
              <a:t> property to set the redo transport services:</a:t>
            </a:r>
          </a:p>
          <a:p>
            <a:pPr lvl="2">
              <a:spcBef>
                <a:spcPts val="1200"/>
              </a:spcBef>
            </a:pPr>
            <a:r>
              <a:rPr lang="en-US" altLang="en-US" dirty="0">
                <a:latin typeface="Courier New" panose="02070309020205020404" pitchFamily="49" charset="0"/>
                <a:cs typeface="Oracle Sans" panose="020B0503020204020204" pitchFamily="34" charset="0"/>
              </a:rPr>
              <a:t>ASYNC: </a:t>
            </a:r>
            <a:r>
              <a:rPr lang="en-US" altLang="en-US" dirty="0">
                <a:latin typeface="Oracle Sans" panose="020B0503020204020204" pitchFamily="34" charset="0"/>
                <a:cs typeface="Oracle Sans" panose="020B0503020204020204" pitchFamily="34" charset="0"/>
              </a:rPr>
              <a:t>Sets the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NOAFFIRM</a:t>
            </a:r>
            <a:r>
              <a:rPr lang="en-US" altLang="en-US" dirty="0">
                <a:latin typeface="Oracle Sans" panose="020B0503020204020204" pitchFamily="34" charset="0"/>
                <a:cs typeface="Oracle Sans" panose="020B0503020204020204" pitchFamily="34" charset="0"/>
              </a:rPr>
              <a:t> attributes of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p>
          <a:p>
            <a:pPr lvl="2">
              <a:spcBef>
                <a:spcPts val="1200"/>
              </a:spcBef>
            </a:pP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Sets the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AFFIRM</a:t>
            </a:r>
            <a:r>
              <a:rPr lang="en-US" altLang="en-US" dirty="0">
                <a:latin typeface="Oracle Sans" panose="020B0503020204020204" pitchFamily="34" charset="0"/>
                <a:cs typeface="Oracle Sans" panose="020B0503020204020204" pitchFamily="34" charset="0"/>
              </a:rPr>
              <a:t> attributes of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p>
          <a:p>
            <a:pPr lvl="2">
              <a:spcBef>
                <a:spcPts val="1200"/>
              </a:spcBef>
            </a:pPr>
            <a:r>
              <a:rPr lang="en-US" altLang="en-US" dirty="0">
                <a:latin typeface="Courier New" panose="02070309020205020404" pitchFamily="49" charset="0"/>
                <a:cs typeface="Oracle Sans" panose="020B0503020204020204" pitchFamily="34" charset="0"/>
              </a:rPr>
              <a:t>FASTSYNC: </a:t>
            </a:r>
            <a:r>
              <a:rPr lang="en-US" altLang="en-US" dirty="0">
                <a:latin typeface="Oracle Sans" panose="020B0503020204020204" pitchFamily="34" charset="0"/>
                <a:cs typeface="Oracle Sans" panose="020B0503020204020204" pitchFamily="34" charset="0"/>
              </a:rPr>
              <a:t>Sets the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NOAFFIRM</a:t>
            </a:r>
            <a:r>
              <a:rPr lang="en-US" altLang="en-US" dirty="0">
                <a:latin typeface="Oracle Sans" panose="020B0503020204020204" pitchFamily="34" charset="0"/>
                <a:cs typeface="Oracle Sans" panose="020B0503020204020204" pitchFamily="34" charset="0"/>
              </a:rPr>
              <a:t> attributes of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p>
        </p:txBody>
      </p:sp>
    </p:spTree>
    <p:custDataLst>
      <p:tags r:id="rId1"/>
    </p:custDataLst>
    <p:extLst>
      <p:ext uri="{BB962C8B-B14F-4D97-AF65-F5344CB8AC3E}">
        <p14:creationId xmlns:p14="http://schemas.microsoft.com/office/powerpoint/2010/main" val="4070458559"/>
      </p:ext>
    </p:extLst>
  </p:cSld>
  <p:clrMapOvr>
    <a:masterClrMapping/>
  </p:clrMapOvr>
  <p:transition spd="slow"/>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a:extLst>
              <a:ext uri="{FF2B5EF4-FFF2-40B4-BE49-F238E27FC236}">
                <a16:creationId xmlns="" xmlns:a16="http://schemas.microsoft.com/office/drawing/2014/main" id="{596C5262-27AA-4349-A18C-26C103C7034A}"/>
              </a:ext>
            </a:extLst>
          </p:cNvPr>
          <p:cNvSpPr>
            <a:spLocks noGrp="1" noChangeArrowheads="1"/>
          </p:cNvSpPr>
          <p:nvPr>
            <p:ph type="title"/>
          </p:nvPr>
        </p:nvSpPr>
        <p:spPr>
          <a:xfrm>
            <a:off x="933451" y="633066"/>
            <a:ext cx="16421100" cy="85283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Setting </a:t>
            </a:r>
            <a:r>
              <a:rPr lang="en-US" altLang="en-US" dirty="0">
                <a:latin typeface="Courier New" panose="02070309020205020404" pitchFamily="49" charset="0"/>
                <a:cs typeface="Courier New" panose="02070309020205020404" pitchFamily="49" charset="0"/>
              </a:rPr>
              <a:t>LogXptMode</a:t>
            </a:r>
            <a:r>
              <a:rPr lang="en-US" altLang="en-US" dirty="0">
                <a:latin typeface="+mj-lt"/>
              </a:rPr>
              <a:t> to </a:t>
            </a:r>
            <a:r>
              <a:rPr lang="en-US" altLang="en-US" dirty="0">
                <a:latin typeface="Courier New" panose="02070309020205020404" pitchFamily="49" charset="0"/>
                <a:cs typeface="Courier New" panose="02070309020205020404" pitchFamily="49" charset="0"/>
              </a:rPr>
              <a:t>ASYNC</a:t>
            </a:r>
          </a:p>
        </p:txBody>
      </p:sp>
      <p:grpSp>
        <p:nvGrpSpPr>
          <p:cNvPr id="53" name="Group 52">
            <a:extLst>
              <a:ext uri="{FF2B5EF4-FFF2-40B4-BE49-F238E27FC236}">
                <a16:creationId xmlns="" xmlns:a16="http://schemas.microsoft.com/office/drawing/2014/main" id="{64B3B5FD-4062-42B2-9A95-24B3108278C3}"/>
              </a:ext>
            </a:extLst>
          </p:cNvPr>
          <p:cNvGrpSpPr/>
          <p:nvPr/>
        </p:nvGrpSpPr>
        <p:grpSpPr>
          <a:xfrm>
            <a:off x="3658021" y="2362448"/>
            <a:ext cx="10971958" cy="7255432"/>
            <a:chOff x="457200" y="1201738"/>
            <a:chExt cx="7747000" cy="5122862"/>
          </a:xfrm>
        </p:grpSpPr>
        <p:sp>
          <p:nvSpPr>
            <p:cNvPr id="54" name="Line 2">
              <a:extLst>
                <a:ext uri="{FF2B5EF4-FFF2-40B4-BE49-F238E27FC236}">
                  <a16:creationId xmlns="" xmlns:a16="http://schemas.microsoft.com/office/drawing/2014/main" id="{5D2DB3D2-98AC-4EC6-B7CA-3DA920C3C9BE}"/>
                </a:ext>
              </a:extLst>
            </p:cNvPr>
            <p:cNvSpPr>
              <a:spLocks noChangeShapeType="1"/>
            </p:cNvSpPr>
            <p:nvPr/>
          </p:nvSpPr>
          <p:spPr bwMode="auto">
            <a:xfrm flipV="1">
              <a:off x="3860800" y="2514600"/>
              <a:ext cx="863600" cy="1588"/>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5" name="Freeform 3">
              <a:extLst>
                <a:ext uri="{FF2B5EF4-FFF2-40B4-BE49-F238E27FC236}">
                  <a16:creationId xmlns="" xmlns:a16="http://schemas.microsoft.com/office/drawing/2014/main" id="{499705CC-A940-47EA-9F9E-774F7E0DF433}"/>
                </a:ext>
              </a:extLst>
            </p:cNvPr>
            <p:cNvSpPr>
              <a:spLocks/>
            </p:cNvSpPr>
            <p:nvPr/>
          </p:nvSpPr>
          <p:spPr bwMode="auto">
            <a:xfrm>
              <a:off x="5548313" y="4960179"/>
              <a:ext cx="1587" cy="282507"/>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cap="flat">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p>
          </p:txBody>
        </p:sp>
        <p:sp>
          <p:nvSpPr>
            <p:cNvPr id="56" name="Rectangle 6">
              <a:extLst>
                <a:ext uri="{FF2B5EF4-FFF2-40B4-BE49-F238E27FC236}">
                  <a16:creationId xmlns="" xmlns:a16="http://schemas.microsoft.com/office/drawing/2014/main" id="{9F512A49-2BA1-4081-9596-48CD62371DB2}"/>
                </a:ext>
              </a:extLst>
            </p:cNvPr>
            <p:cNvSpPr>
              <a:spLocks noChangeArrowheads="1"/>
            </p:cNvSpPr>
            <p:nvPr/>
          </p:nvSpPr>
          <p:spPr bwMode="auto">
            <a:xfrm>
              <a:off x="457200" y="1295400"/>
              <a:ext cx="2057400" cy="45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mn-lt"/>
                </a:rPr>
                <a:t>Primary database</a:t>
              </a:r>
            </a:p>
            <a:p>
              <a:pPr algn="ctr">
                <a:lnSpc>
                  <a:spcPct val="90000"/>
                </a:lnSpc>
              </a:pPr>
              <a:r>
                <a:rPr lang="en-US" altLang="en-US" sz="2000" b="1" dirty="0">
                  <a:latin typeface="+mn-lt"/>
                </a:rPr>
                <a:t>transactions</a:t>
              </a:r>
            </a:p>
          </p:txBody>
        </p:sp>
        <p:sp>
          <p:nvSpPr>
            <p:cNvPr id="57" name="Rectangle 8">
              <a:extLst>
                <a:ext uri="{FF2B5EF4-FFF2-40B4-BE49-F238E27FC236}">
                  <a16:creationId xmlns="" xmlns:a16="http://schemas.microsoft.com/office/drawing/2014/main" id="{BE423A76-86A4-4FBD-A3C4-1E60D5056C2C}"/>
                </a:ext>
              </a:extLst>
            </p:cNvPr>
            <p:cNvSpPr>
              <a:spLocks noChangeArrowheads="1"/>
            </p:cNvSpPr>
            <p:nvPr/>
          </p:nvSpPr>
          <p:spPr bwMode="auto">
            <a:xfrm>
              <a:off x="4643438" y="2055813"/>
              <a:ext cx="677862"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RFS</a:t>
              </a:r>
            </a:p>
          </p:txBody>
        </p:sp>
        <p:sp>
          <p:nvSpPr>
            <p:cNvPr id="58" name="Rectangle 9">
              <a:extLst>
                <a:ext uri="{FF2B5EF4-FFF2-40B4-BE49-F238E27FC236}">
                  <a16:creationId xmlns="" xmlns:a16="http://schemas.microsoft.com/office/drawing/2014/main" id="{4C9ECA19-93FD-4C35-ADD5-D1B46594B913}"/>
                </a:ext>
              </a:extLst>
            </p:cNvPr>
            <p:cNvSpPr>
              <a:spLocks noChangeArrowheads="1"/>
            </p:cNvSpPr>
            <p:nvPr/>
          </p:nvSpPr>
          <p:spPr bwMode="auto">
            <a:xfrm>
              <a:off x="6183313" y="1201738"/>
              <a:ext cx="979487" cy="42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mn-lt"/>
                </a:rPr>
                <a:t>MRP or LSP</a:t>
              </a:r>
            </a:p>
          </p:txBody>
        </p:sp>
        <p:sp>
          <p:nvSpPr>
            <p:cNvPr id="59" name="Oval 11">
              <a:extLst>
                <a:ext uri="{FF2B5EF4-FFF2-40B4-BE49-F238E27FC236}">
                  <a16:creationId xmlns="" xmlns:a16="http://schemas.microsoft.com/office/drawing/2014/main" id="{FAD06760-78BD-4AED-AA05-2494DCEE82F5}"/>
                </a:ext>
              </a:extLst>
            </p:cNvPr>
            <p:cNvSpPr>
              <a:spLocks noChangeArrowheads="1"/>
            </p:cNvSpPr>
            <p:nvPr/>
          </p:nvSpPr>
          <p:spPr bwMode="blackWhite">
            <a:xfrm>
              <a:off x="6381750" y="1693863"/>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0" name="Oval 12">
              <a:extLst>
                <a:ext uri="{FF2B5EF4-FFF2-40B4-BE49-F238E27FC236}">
                  <a16:creationId xmlns="" xmlns:a16="http://schemas.microsoft.com/office/drawing/2014/main" id="{6C080B7F-F14B-4EE7-B81C-DB65F7E04913}"/>
                </a:ext>
              </a:extLst>
            </p:cNvPr>
            <p:cNvSpPr>
              <a:spLocks noChangeArrowheads="1"/>
            </p:cNvSpPr>
            <p:nvPr/>
          </p:nvSpPr>
          <p:spPr bwMode="blackWhite">
            <a:xfrm>
              <a:off x="4686300" y="2389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1" name="Rectangle 13">
              <a:extLst>
                <a:ext uri="{FF2B5EF4-FFF2-40B4-BE49-F238E27FC236}">
                  <a16:creationId xmlns="" xmlns:a16="http://schemas.microsoft.com/office/drawing/2014/main" id="{94DC3944-D3AF-4600-ADCA-9C1DEA530036}"/>
                </a:ext>
              </a:extLst>
            </p:cNvPr>
            <p:cNvSpPr>
              <a:spLocks noChangeArrowheads="1"/>
            </p:cNvSpPr>
            <p:nvPr/>
          </p:nvSpPr>
          <p:spPr bwMode="auto">
            <a:xfrm>
              <a:off x="6106190" y="5822027"/>
              <a:ext cx="1628775" cy="49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Archived redo </a:t>
              </a:r>
            </a:p>
            <a:p>
              <a:pPr algn="ctr"/>
              <a:r>
                <a:rPr lang="en-US" altLang="en-US" sz="2000" b="1" dirty="0">
                  <a:latin typeface="+mn-lt"/>
                </a:rPr>
                <a:t>logs</a:t>
              </a:r>
            </a:p>
          </p:txBody>
        </p:sp>
        <p:sp>
          <p:nvSpPr>
            <p:cNvPr id="62" name="Rectangle 14">
              <a:extLst>
                <a:ext uri="{FF2B5EF4-FFF2-40B4-BE49-F238E27FC236}">
                  <a16:creationId xmlns="" xmlns:a16="http://schemas.microsoft.com/office/drawing/2014/main" id="{6344EF96-9E1B-457E-BD29-FEDFCBF31BB8}"/>
                </a:ext>
              </a:extLst>
            </p:cNvPr>
            <p:cNvSpPr>
              <a:spLocks noChangeArrowheads="1"/>
            </p:cNvSpPr>
            <p:nvPr/>
          </p:nvSpPr>
          <p:spPr bwMode="auto">
            <a:xfrm>
              <a:off x="5870575" y="4572000"/>
              <a:ext cx="717550"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ARC0</a:t>
              </a:r>
            </a:p>
          </p:txBody>
        </p:sp>
        <p:sp>
          <p:nvSpPr>
            <p:cNvPr id="63" name="Oval 15">
              <a:extLst>
                <a:ext uri="{FF2B5EF4-FFF2-40B4-BE49-F238E27FC236}">
                  <a16:creationId xmlns="" xmlns:a16="http://schemas.microsoft.com/office/drawing/2014/main" id="{CEA791E3-CEC8-4819-839E-3B44AE3BAAB7}"/>
                </a:ext>
              </a:extLst>
            </p:cNvPr>
            <p:cNvSpPr>
              <a:spLocks noChangeArrowheads="1"/>
            </p:cNvSpPr>
            <p:nvPr/>
          </p:nvSpPr>
          <p:spPr bwMode="blackWhite">
            <a:xfrm>
              <a:off x="5233988" y="44291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4" name="Rectangle 16">
              <a:extLst>
                <a:ext uri="{FF2B5EF4-FFF2-40B4-BE49-F238E27FC236}">
                  <a16:creationId xmlns="" xmlns:a16="http://schemas.microsoft.com/office/drawing/2014/main" id="{FD29CF82-B40E-4114-B4ED-7EC39FA0FF42}"/>
                </a:ext>
              </a:extLst>
            </p:cNvPr>
            <p:cNvSpPr>
              <a:spLocks noChangeArrowheads="1"/>
            </p:cNvSpPr>
            <p:nvPr/>
          </p:nvSpPr>
          <p:spPr bwMode="auto">
            <a:xfrm>
              <a:off x="7132638" y="1228725"/>
              <a:ext cx="1071562" cy="50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database</a:t>
              </a:r>
            </a:p>
          </p:txBody>
        </p:sp>
        <p:sp>
          <p:nvSpPr>
            <p:cNvPr id="65" name="Line 17">
              <a:extLst>
                <a:ext uri="{FF2B5EF4-FFF2-40B4-BE49-F238E27FC236}">
                  <a16:creationId xmlns="" xmlns:a16="http://schemas.microsoft.com/office/drawing/2014/main" id="{04221DC1-EC4B-4EC0-AB95-ACE0806253DD}"/>
                </a:ext>
              </a:extLst>
            </p:cNvPr>
            <p:cNvSpPr>
              <a:spLocks noChangeShapeType="1"/>
            </p:cNvSpPr>
            <p:nvPr/>
          </p:nvSpPr>
          <p:spPr bwMode="auto">
            <a:xfrm>
              <a:off x="1304925" y="17510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66" name="Line 21">
              <a:extLst>
                <a:ext uri="{FF2B5EF4-FFF2-40B4-BE49-F238E27FC236}">
                  <a16:creationId xmlns="" xmlns:a16="http://schemas.microsoft.com/office/drawing/2014/main" id="{158B267D-B78C-4B25-AC5D-E5BDB3B9F030}"/>
                </a:ext>
              </a:extLst>
            </p:cNvPr>
            <p:cNvSpPr>
              <a:spLocks noChangeShapeType="1"/>
            </p:cNvSpPr>
            <p:nvPr/>
          </p:nvSpPr>
          <p:spPr bwMode="auto">
            <a:xfrm>
              <a:off x="5257800" y="2514600"/>
              <a:ext cx="304800"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7" name="Line 22">
              <a:extLst>
                <a:ext uri="{FF2B5EF4-FFF2-40B4-BE49-F238E27FC236}">
                  <a16:creationId xmlns="" xmlns:a16="http://schemas.microsoft.com/office/drawing/2014/main" id="{7A27F73F-F8CC-4FF3-BD9F-2FD51BFAD613}"/>
                </a:ext>
              </a:extLst>
            </p:cNvPr>
            <p:cNvSpPr>
              <a:spLocks noChangeShapeType="1"/>
            </p:cNvSpPr>
            <p:nvPr/>
          </p:nvSpPr>
          <p:spPr bwMode="auto">
            <a:xfrm>
              <a:off x="5562600" y="2514600"/>
              <a:ext cx="0" cy="762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8" name="Line 23">
              <a:extLst>
                <a:ext uri="{FF2B5EF4-FFF2-40B4-BE49-F238E27FC236}">
                  <a16:creationId xmlns="" xmlns:a16="http://schemas.microsoft.com/office/drawing/2014/main" id="{75A96D2C-2B64-4D77-A224-04024C927625}"/>
                </a:ext>
              </a:extLst>
            </p:cNvPr>
            <p:cNvSpPr>
              <a:spLocks noChangeShapeType="1"/>
            </p:cNvSpPr>
            <p:nvPr/>
          </p:nvSpPr>
          <p:spPr bwMode="auto">
            <a:xfrm>
              <a:off x="5524500" y="4032250"/>
              <a:ext cx="0" cy="381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69" name="Line 25">
              <a:extLst>
                <a:ext uri="{FF2B5EF4-FFF2-40B4-BE49-F238E27FC236}">
                  <a16:creationId xmlns="" xmlns:a16="http://schemas.microsoft.com/office/drawing/2014/main" id="{6CD8EBF9-4FCB-4C1D-BAC4-C669D6BC4116}"/>
                </a:ext>
              </a:extLst>
            </p:cNvPr>
            <p:cNvSpPr>
              <a:spLocks noChangeShapeType="1"/>
            </p:cNvSpPr>
            <p:nvPr/>
          </p:nvSpPr>
          <p:spPr bwMode="auto">
            <a:xfrm flipV="1">
              <a:off x="6062663" y="5754688"/>
              <a:ext cx="646112"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0" name="Line 26">
              <a:extLst>
                <a:ext uri="{FF2B5EF4-FFF2-40B4-BE49-F238E27FC236}">
                  <a16:creationId xmlns="" xmlns:a16="http://schemas.microsoft.com/office/drawing/2014/main" id="{F26693D5-8D63-41F6-A3CD-BA376F16DB05}"/>
                </a:ext>
              </a:extLst>
            </p:cNvPr>
            <p:cNvSpPr>
              <a:spLocks noChangeShapeType="1"/>
            </p:cNvSpPr>
            <p:nvPr/>
          </p:nvSpPr>
          <p:spPr bwMode="auto">
            <a:xfrm flipV="1">
              <a:off x="6700838" y="2297113"/>
              <a:ext cx="0" cy="3471862"/>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1" name="Line 27">
              <a:extLst>
                <a:ext uri="{FF2B5EF4-FFF2-40B4-BE49-F238E27FC236}">
                  <a16:creationId xmlns="" xmlns:a16="http://schemas.microsoft.com/office/drawing/2014/main" id="{66D8B90F-616F-4061-A009-7FFB8823922A}"/>
                </a:ext>
              </a:extLst>
            </p:cNvPr>
            <p:cNvSpPr>
              <a:spLocks noChangeShapeType="1"/>
            </p:cNvSpPr>
            <p:nvPr/>
          </p:nvSpPr>
          <p:spPr bwMode="auto">
            <a:xfrm>
              <a:off x="6991350" y="1979613"/>
              <a:ext cx="276225"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2" name="Line 28">
              <a:extLst>
                <a:ext uri="{FF2B5EF4-FFF2-40B4-BE49-F238E27FC236}">
                  <a16:creationId xmlns="" xmlns:a16="http://schemas.microsoft.com/office/drawing/2014/main" id="{3A243E14-F73E-4D08-BB56-6E8F9C44ACE8}"/>
                </a:ext>
              </a:extLst>
            </p:cNvPr>
            <p:cNvSpPr>
              <a:spLocks noChangeShapeType="1"/>
            </p:cNvSpPr>
            <p:nvPr/>
          </p:nvSpPr>
          <p:spPr bwMode="auto">
            <a:xfrm>
              <a:off x="4386263" y="1295400"/>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p>
          </p:txBody>
        </p:sp>
        <p:pic>
          <p:nvPicPr>
            <p:cNvPr id="73" name="Picture 29" descr="4segdatabase">
              <a:extLst>
                <a:ext uri="{FF2B5EF4-FFF2-40B4-BE49-F238E27FC236}">
                  <a16:creationId xmlns="" xmlns:a16="http://schemas.microsoft.com/office/drawing/2014/main" id="{FA69E790-2AD9-49B5-86D9-E1DCBE971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224463" y="32766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 name="Group 31">
              <a:extLst>
                <a:ext uri="{FF2B5EF4-FFF2-40B4-BE49-F238E27FC236}">
                  <a16:creationId xmlns="" xmlns:a16="http://schemas.microsoft.com/office/drawing/2014/main" id="{7EAE37AD-44E3-4061-8A92-11AAEC35C131}"/>
                </a:ext>
              </a:extLst>
            </p:cNvPr>
            <p:cNvGrpSpPr>
              <a:grpSpLocks/>
            </p:cNvGrpSpPr>
            <p:nvPr/>
          </p:nvGrpSpPr>
          <p:grpSpPr bwMode="auto">
            <a:xfrm>
              <a:off x="5486400" y="5334000"/>
              <a:ext cx="762000" cy="990600"/>
              <a:chOff x="3735" y="2533"/>
              <a:chExt cx="828" cy="1006"/>
            </a:xfrm>
          </p:grpSpPr>
          <p:pic>
            <p:nvPicPr>
              <p:cNvPr id="99" name="Picture 32" descr="4segdatabase">
                <a:extLst>
                  <a:ext uri="{FF2B5EF4-FFF2-40B4-BE49-F238E27FC236}">
                    <a16:creationId xmlns="" xmlns:a16="http://schemas.microsoft.com/office/drawing/2014/main" id="{EB10F2AF-82FA-4FA6-9DB2-A111F97E0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3" descr="4segdatabase">
                <a:extLst>
                  <a:ext uri="{FF2B5EF4-FFF2-40B4-BE49-F238E27FC236}">
                    <a16:creationId xmlns="" xmlns:a16="http://schemas.microsoft.com/office/drawing/2014/main" id="{20CFD106-44C1-402E-B19F-9C226300D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Rectangle 34">
              <a:extLst>
                <a:ext uri="{FF2B5EF4-FFF2-40B4-BE49-F238E27FC236}">
                  <a16:creationId xmlns="" xmlns:a16="http://schemas.microsoft.com/office/drawing/2014/main" id="{77907253-08A3-427C-87FA-F7DEF48C1BC4}"/>
                </a:ext>
              </a:extLst>
            </p:cNvPr>
            <p:cNvSpPr>
              <a:spLocks noChangeArrowheads="1"/>
            </p:cNvSpPr>
            <p:nvPr/>
          </p:nvSpPr>
          <p:spPr bwMode="auto">
            <a:xfrm>
              <a:off x="5453063" y="3657600"/>
              <a:ext cx="1546225" cy="49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redo logs</a:t>
              </a:r>
            </a:p>
          </p:txBody>
        </p:sp>
        <p:sp>
          <p:nvSpPr>
            <p:cNvPr id="76" name="Line 35">
              <a:extLst>
                <a:ext uri="{FF2B5EF4-FFF2-40B4-BE49-F238E27FC236}">
                  <a16:creationId xmlns="" xmlns:a16="http://schemas.microsoft.com/office/drawing/2014/main" id="{8CA63F3D-577F-4890-BF40-5DB48422BC4A}"/>
                </a:ext>
              </a:extLst>
            </p:cNvPr>
            <p:cNvSpPr>
              <a:spLocks noChangeShapeType="1"/>
            </p:cNvSpPr>
            <p:nvPr/>
          </p:nvSpPr>
          <p:spPr bwMode="auto">
            <a:xfrm flipV="1">
              <a:off x="5834063" y="3657600"/>
              <a:ext cx="860425"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77" name="Picture 37" descr="Database: Database with Segments">
              <a:extLst>
                <a:ext uri="{FF2B5EF4-FFF2-40B4-BE49-F238E27FC236}">
                  <a16:creationId xmlns="" xmlns:a16="http://schemas.microsoft.com/office/drawing/2014/main" id="{F54CD52A-F18D-4A34-98EA-1EBDB5DE4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281863" y="1752600"/>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8">
              <a:extLst>
                <a:ext uri="{FF2B5EF4-FFF2-40B4-BE49-F238E27FC236}">
                  <a16:creationId xmlns="" xmlns:a16="http://schemas.microsoft.com/office/drawing/2014/main" id="{C6B855E0-4CB6-4F88-B816-26612D2A2745}"/>
                </a:ext>
              </a:extLst>
            </p:cNvPr>
            <p:cNvSpPr>
              <a:spLocks noChangeArrowheads="1"/>
            </p:cNvSpPr>
            <p:nvPr/>
          </p:nvSpPr>
          <p:spPr bwMode="auto">
            <a:xfrm rot="16200000">
              <a:off x="3510756" y="4184678"/>
              <a:ext cx="1412875"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Oracle Net</a:t>
              </a:r>
            </a:p>
          </p:txBody>
        </p:sp>
        <p:sp>
          <p:nvSpPr>
            <p:cNvPr id="79" name="Oval 39">
              <a:extLst>
                <a:ext uri="{FF2B5EF4-FFF2-40B4-BE49-F238E27FC236}">
                  <a16:creationId xmlns="" xmlns:a16="http://schemas.microsoft.com/office/drawing/2014/main" id="{446295DA-A867-4996-B4DE-E1310969B20C}"/>
                </a:ext>
              </a:extLst>
            </p:cNvPr>
            <p:cNvSpPr>
              <a:spLocks noChangeArrowheads="1"/>
            </p:cNvSpPr>
            <p:nvPr/>
          </p:nvSpPr>
          <p:spPr bwMode="blackWhite">
            <a:xfrm>
              <a:off x="3514725" y="23717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80" name="Rectangle 41">
              <a:extLst>
                <a:ext uri="{FF2B5EF4-FFF2-40B4-BE49-F238E27FC236}">
                  <a16:creationId xmlns="" xmlns:a16="http://schemas.microsoft.com/office/drawing/2014/main" id="{FF1C3114-46A3-4855-9143-680C7AF1EFB1}"/>
                </a:ext>
              </a:extLst>
            </p:cNvPr>
            <p:cNvSpPr>
              <a:spLocks noChangeArrowheads="1"/>
            </p:cNvSpPr>
            <p:nvPr/>
          </p:nvSpPr>
          <p:spPr bwMode="auto">
            <a:xfrm>
              <a:off x="5487988" y="3009900"/>
              <a:ext cx="1370012" cy="493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(Real-time apply)</a:t>
              </a:r>
            </a:p>
          </p:txBody>
        </p:sp>
        <p:sp>
          <p:nvSpPr>
            <p:cNvPr id="81" name="Rectangle 42">
              <a:extLst>
                <a:ext uri="{FF2B5EF4-FFF2-40B4-BE49-F238E27FC236}">
                  <a16:creationId xmlns="" xmlns:a16="http://schemas.microsoft.com/office/drawing/2014/main" id="{2D2445C0-5848-4DAA-AFAE-DC95E0E4F095}"/>
                </a:ext>
              </a:extLst>
            </p:cNvPr>
            <p:cNvSpPr>
              <a:spLocks noChangeArrowheads="1"/>
            </p:cNvSpPr>
            <p:nvPr/>
          </p:nvSpPr>
          <p:spPr bwMode="auto">
            <a:xfrm>
              <a:off x="779719" y="5280025"/>
              <a:ext cx="3469761" cy="53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dirty="0">
                  <a:latin typeface="+mn-lt"/>
                </a:rPr>
                <a:t>Sets the </a:t>
              </a:r>
              <a:r>
                <a:rPr lang="en-US" altLang="en-US" sz="2200" dirty="0">
                  <a:latin typeface="Courier New" panose="02070309020205020404" pitchFamily="49" charset="0"/>
                </a:rPr>
                <a:t>ASYNC</a:t>
              </a:r>
              <a:r>
                <a:rPr lang="en-US" altLang="en-US" sz="2200" dirty="0"/>
                <a:t> </a:t>
              </a:r>
              <a:r>
                <a:rPr lang="en-US" altLang="en-US" sz="2200" dirty="0">
                  <a:latin typeface="+mn-lt"/>
                </a:rPr>
                <a:t>and</a:t>
              </a:r>
              <a:r>
                <a:rPr lang="en-US" altLang="en-US" sz="2200" dirty="0"/>
                <a:t> </a:t>
              </a:r>
              <a:r>
                <a:rPr lang="en-US" altLang="en-US" sz="2200" dirty="0">
                  <a:latin typeface="Courier New" panose="02070309020205020404" pitchFamily="49" charset="0"/>
                </a:rPr>
                <a:t>NOAFFIRM</a:t>
              </a:r>
              <a:r>
                <a:rPr lang="en-US" altLang="en-US" sz="2200" dirty="0"/>
                <a:t> </a:t>
              </a:r>
              <a:r>
                <a:rPr lang="en-US" altLang="en-US" sz="2200" dirty="0">
                  <a:latin typeface="+mn-lt"/>
                </a:rPr>
                <a:t>attributes of </a:t>
              </a:r>
              <a:r>
                <a:rPr lang="en-US" altLang="en-US" sz="2200" dirty="0">
                  <a:latin typeface="Courier New" panose="02070309020205020404" pitchFamily="49" charset="0"/>
                </a:rPr>
                <a:t>LOG_ARCHIVE_DEST_</a:t>
              </a:r>
              <a:r>
                <a:rPr lang="en-US" altLang="en-US" sz="2200" i="1" dirty="0">
                  <a:latin typeface="Courier New" panose="02070309020205020404" pitchFamily="49" charset="0"/>
                </a:rPr>
                <a:t>n</a:t>
              </a:r>
            </a:p>
          </p:txBody>
        </p:sp>
        <p:sp>
          <p:nvSpPr>
            <p:cNvPr id="82" name="Line 43">
              <a:extLst>
                <a:ext uri="{FF2B5EF4-FFF2-40B4-BE49-F238E27FC236}">
                  <a16:creationId xmlns="" xmlns:a16="http://schemas.microsoft.com/office/drawing/2014/main" id="{8FAC1740-44AF-43CF-AA63-8CCA50FDB421}"/>
                </a:ext>
              </a:extLst>
            </p:cNvPr>
            <p:cNvSpPr>
              <a:spLocks noChangeShapeType="1"/>
            </p:cNvSpPr>
            <p:nvPr/>
          </p:nvSpPr>
          <p:spPr bwMode="auto">
            <a:xfrm flipV="1">
              <a:off x="2895600" y="4572000"/>
              <a:ext cx="914400" cy="0"/>
            </a:xfrm>
            <a:prstGeom prst="line">
              <a:avLst/>
            </a:prstGeom>
            <a:noFill/>
            <a:ln w="28575">
              <a:solidFill>
                <a:schemeClr val="accent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3" name="Line 44">
              <a:extLst>
                <a:ext uri="{FF2B5EF4-FFF2-40B4-BE49-F238E27FC236}">
                  <a16:creationId xmlns="" xmlns:a16="http://schemas.microsoft.com/office/drawing/2014/main" id="{B53DA3C4-636A-4B11-A8BB-E7A7EBDD2623}"/>
                </a:ext>
              </a:extLst>
            </p:cNvPr>
            <p:cNvSpPr>
              <a:spLocks noChangeShapeType="1"/>
            </p:cNvSpPr>
            <p:nvPr/>
          </p:nvSpPr>
          <p:spPr bwMode="auto">
            <a:xfrm flipH="1">
              <a:off x="3810000" y="2989263"/>
              <a:ext cx="0" cy="1582737"/>
            </a:xfrm>
            <a:prstGeom prst="line">
              <a:avLst/>
            </a:prstGeom>
            <a:noFill/>
            <a:ln w="28575">
              <a:solidFill>
                <a:schemeClr val="accent1"/>
              </a:solidFill>
              <a:prstDash val="sysDot"/>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4" name="Line 45">
              <a:extLst>
                <a:ext uri="{FF2B5EF4-FFF2-40B4-BE49-F238E27FC236}">
                  <a16:creationId xmlns="" xmlns:a16="http://schemas.microsoft.com/office/drawing/2014/main" id="{AF2F3B67-0F6C-4CA2-A869-D31F13149E87}"/>
                </a:ext>
              </a:extLst>
            </p:cNvPr>
            <p:cNvSpPr>
              <a:spLocks noChangeShapeType="1"/>
            </p:cNvSpPr>
            <p:nvPr/>
          </p:nvSpPr>
          <p:spPr bwMode="auto">
            <a:xfrm flipV="1">
              <a:off x="4089400" y="2819400"/>
              <a:ext cx="6096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5" name="Rectangle 46">
              <a:extLst>
                <a:ext uri="{FF2B5EF4-FFF2-40B4-BE49-F238E27FC236}">
                  <a16:creationId xmlns="" xmlns:a16="http://schemas.microsoft.com/office/drawing/2014/main" id="{43CC7832-7205-48F7-9367-27CEDE0CD2B2}"/>
                </a:ext>
              </a:extLst>
            </p:cNvPr>
            <p:cNvSpPr>
              <a:spLocks noChangeArrowheads="1"/>
            </p:cNvSpPr>
            <p:nvPr/>
          </p:nvSpPr>
          <p:spPr bwMode="auto">
            <a:xfrm>
              <a:off x="3657600" y="2949575"/>
              <a:ext cx="1546225"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dirty="0">
                  <a:solidFill>
                    <a:schemeClr val="accent1"/>
                  </a:solidFill>
                  <a:latin typeface="+mn-lt"/>
                </a:rPr>
                <a:t>Standby ack</a:t>
              </a:r>
            </a:p>
          </p:txBody>
        </p:sp>
        <p:sp>
          <p:nvSpPr>
            <p:cNvPr id="86" name="Line 50">
              <a:extLst>
                <a:ext uri="{FF2B5EF4-FFF2-40B4-BE49-F238E27FC236}">
                  <a16:creationId xmlns="" xmlns:a16="http://schemas.microsoft.com/office/drawing/2014/main" id="{1D979E0D-275D-4B11-B02C-93C1D4ED055F}"/>
                </a:ext>
              </a:extLst>
            </p:cNvPr>
            <p:cNvSpPr>
              <a:spLocks noChangeShapeType="1"/>
            </p:cNvSpPr>
            <p:nvPr/>
          </p:nvSpPr>
          <p:spPr bwMode="auto">
            <a:xfrm flipV="1">
              <a:off x="28956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7" name="Line 51">
              <a:extLst>
                <a:ext uri="{FF2B5EF4-FFF2-40B4-BE49-F238E27FC236}">
                  <a16:creationId xmlns="" xmlns:a16="http://schemas.microsoft.com/office/drawing/2014/main" id="{33F6BBFD-0054-448F-861D-EF279BA3E277}"/>
                </a:ext>
              </a:extLst>
            </p:cNvPr>
            <p:cNvSpPr>
              <a:spLocks noChangeShapeType="1"/>
            </p:cNvSpPr>
            <p:nvPr/>
          </p:nvSpPr>
          <p:spPr bwMode="auto">
            <a:xfrm>
              <a:off x="2590800" y="2717800"/>
              <a:ext cx="0" cy="4302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8" name="Rectangle 52">
              <a:extLst>
                <a:ext uri="{FF2B5EF4-FFF2-40B4-BE49-F238E27FC236}">
                  <a16:creationId xmlns="" xmlns:a16="http://schemas.microsoft.com/office/drawing/2014/main" id="{EE4FB6F4-F8AD-40EE-86AD-C8D615AF5521}"/>
                </a:ext>
              </a:extLst>
            </p:cNvPr>
            <p:cNvSpPr>
              <a:spLocks noChangeArrowheads="1"/>
            </p:cNvSpPr>
            <p:nvPr/>
          </p:nvSpPr>
          <p:spPr bwMode="auto">
            <a:xfrm>
              <a:off x="1219200" y="3330575"/>
              <a:ext cx="1489075"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LGWR</a:t>
              </a:r>
            </a:p>
          </p:txBody>
        </p:sp>
        <p:sp>
          <p:nvSpPr>
            <p:cNvPr id="89" name="Rectangle 53">
              <a:extLst>
                <a:ext uri="{FF2B5EF4-FFF2-40B4-BE49-F238E27FC236}">
                  <a16:creationId xmlns="" xmlns:a16="http://schemas.microsoft.com/office/drawing/2014/main" id="{40CFACD8-DE0D-4670-9C8A-9098EC69E24E}"/>
                </a:ext>
              </a:extLst>
            </p:cNvPr>
            <p:cNvSpPr>
              <a:spLocks noChangeArrowheads="1"/>
            </p:cNvSpPr>
            <p:nvPr/>
          </p:nvSpPr>
          <p:spPr bwMode="auto">
            <a:xfrm>
              <a:off x="1473200" y="4213225"/>
              <a:ext cx="973138" cy="71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Online</a:t>
              </a:r>
            </a:p>
            <a:p>
              <a:pPr algn="ctr"/>
              <a:r>
                <a:rPr lang="en-US" altLang="en-US" sz="2000" b="1" dirty="0">
                  <a:latin typeface="+mn-lt"/>
                </a:rPr>
                <a:t>redo</a:t>
              </a:r>
            </a:p>
            <a:p>
              <a:pPr algn="ctr"/>
              <a:r>
                <a:rPr lang="en-US" altLang="en-US" sz="2000" b="1" dirty="0">
                  <a:latin typeface="+mn-lt"/>
                </a:rPr>
                <a:t>logs</a:t>
              </a:r>
            </a:p>
          </p:txBody>
        </p:sp>
        <p:sp>
          <p:nvSpPr>
            <p:cNvPr id="90" name="Oval 54">
              <a:extLst>
                <a:ext uri="{FF2B5EF4-FFF2-40B4-BE49-F238E27FC236}">
                  <a16:creationId xmlns="" xmlns:a16="http://schemas.microsoft.com/office/drawing/2014/main" id="{31B5D578-57BA-45F4-AD3D-010B15D5C542}"/>
                </a:ext>
              </a:extLst>
            </p:cNvPr>
            <p:cNvSpPr>
              <a:spLocks noChangeArrowheads="1"/>
            </p:cNvSpPr>
            <p:nvPr/>
          </p:nvSpPr>
          <p:spPr bwMode="blackWhite">
            <a:xfrm>
              <a:off x="2290763" y="3151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91" name="Line 55">
              <a:extLst>
                <a:ext uri="{FF2B5EF4-FFF2-40B4-BE49-F238E27FC236}">
                  <a16:creationId xmlns="" xmlns:a16="http://schemas.microsoft.com/office/drawing/2014/main" id="{C1FBF1C8-61EA-4C90-98F6-857680CCFEFC}"/>
                </a:ext>
              </a:extLst>
            </p:cNvPr>
            <p:cNvSpPr>
              <a:spLocks noChangeShapeType="1"/>
            </p:cNvSpPr>
            <p:nvPr/>
          </p:nvSpPr>
          <p:spPr bwMode="auto">
            <a:xfrm flipV="1">
              <a:off x="15240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2" name="Line 56">
              <a:extLst>
                <a:ext uri="{FF2B5EF4-FFF2-40B4-BE49-F238E27FC236}">
                  <a16:creationId xmlns="" xmlns:a16="http://schemas.microsoft.com/office/drawing/2014/main" id="{59F68F9C-3BBB-4B18-9516-1EEB43289838}"/>
                </a:ext>
              </a:extLst>
            </p:cNvPr>
            <p:cNvSpPr>
              <a:spLocks noChangeShapeType="1"/>
            </p:cNvSpPr>
            <p:nvPr/>
          </p:nvSpPr>
          <p:spPr bwMode="auto">
            <a:xfrm>
              <a:off x="2586038" y="3760788"/>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93" name="Picture 57" descr="4segdatabase">
              <a:extLst>
                <a:ext uri="{FF2B5EF4-FFF2-40B4-BE49-F238E27FC236}">
                  <a16:creationId xmlns="" xmlns:a16="http://schemas.microsoft.com/office/drawing/2014/main" id="{19E9B15B-FDFA-48D6-8558-0D04F569D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286000" y="41910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59">
              <a:extLst>
                <a:ext uri="{FF2B5EF4-FFF2-40B4-BE49-F238E27FC236}">
                  <a16:creationId xmlns="" xmlns:a16="http://schemas.microsoft.com/office/drawing/2014/main" id="{BA1FEBAA-31E7-4D8F-84FC-50A08FB520FC}"/>
                </a:ext>
              </a:extLst>
            </p:cNvPr>
            <p:cNvSpPr>
              <a:spLocks noChangeArrowheads="1"/>
            </p:cNvSpPr>
            <p:nvPr/>
          </p:nvSpPr>
          <p:spPr bwMode="blackWhite">
            <a:xfrm>
              <a:off x="2133600" y="2471932"/>
              <a:ext cx="914400" cy="456810"/>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dirty="0">
                  <a:latin typeface="+mn-lt"/>
                </a:rPr>
                <a:t>Redo buffer</a:t>
              </a:r>
            </a:p>
          </p:txBody>
        </p:sp>
        <p:pic>
          <p:nvPicPr>
            <p:cNvPr id="95" name="Picture 36" descr="Database: Database with Segments">
              <a:extLst>
                <a:ext uri="{FF2B5EF4-FFF2-40B4-BE49-F238E27FC236}">
                  <a16:creationId xmlns="" xmlns:a16="http://schemas.microsoft.com/office/drawing/2014/main" id="{8C11958E-936D-4DE8-B14B-4A712AE79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90588" y="2166938"/>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Rectangle 49">
              <a:extLst>
                <a:ext uri="{FF2B5EF4-FFF2-40B4-BE49-F238E27FC236}">
                  <a16:creationId xmlns="" xmlns:a16="http://schemas.microsoft.com/office/drawing/2014/main" id="{89786267-6606-4AFC-B77A-F8386783C6E0}"/>
                </a:ext>
              </a:extLst>
            </p:cNvPr>
            <p:cNvSpPr>
              <a:spLocks noChangeArrowheads="1"/>
            </p:cNvSpPr>
            <p:nvPr/>
          </p:nvSpPr>
          <p:spPr bwMode="auto">
            <a:xfrm>
              <a:off x="3048000" y="2046288"/>
              <a:ext cx="1489075" cy="27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TT</a:t>
              </a:r>
              <a:r>
                <a:rPr lang="en-US" altLang="en-US" sz="2000" b="1" i="1" dirty="0">
                  <a:latin typeface="+mn-lt"/>
                </a:rPr>
                <a:t>nn</a:t>
              </a:r>
            </a:p>
          </p:txBody>
        </p:sp>
        <p:sp>
          <p:nvSpPr>
            <p:cNvPr id="97" name="Line 26">
              <a:extLst>
                <a:ext uri="{FF2B5EF4-FFF2-40B4-BE49-F238E27FC236}">
                  <a16:creationId xmlns="" xmlns:a16="http://schemas.microsoft.com/office/drawing/2014/main" id="{FCD82B07-7DBB-4DA5-9E4E-2E86D353E49D}"/>
                </a:ext>
              </a:extLst>
            </p:cNvPr>
            <p:cNvSpPr>
              <a:spLocks noChangeShapeType="1"/>
            </p:cNvSpPr>
            <p:nvPr/>
          </p:nvSpPr>
          <p:spPr bwMode="auto">
            <a:xfrm flipV="1">
              <a:off x="5410200" y="2819400"/>
              <a:ext cx="0" cy="434975"/>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8" name="Line 2">
              <a:extLst>
                <a:ext uri="{FF2B5EF4-FFF2-40B4-BE49-F238E27FC236}">
                  <a16:creationId xmlns="" xmlns:a16="http://schemas.microsoft.com/office/drawing/2014/main" id="{681CAFC5-BC67-4C3C-AAE8-3588686CA063}"/>
                </a:ext>
              </a:extLst>
            </p:cNvPr>
            <p:cNvSpPr>
              <a:spLocks noChangeShapeType="1"/>
            </p:cNvSpPr>
            <p:nvPr/>
          </p:nvSpPr>
          <p:spPr bwMode="auto">
            <a:xfrm flipV="1">
              <a:off x="5257800" y="2819400"/>
              <a:ext cx="152400" cy="1588"/>
            </a:xfrm>
            <a:prstGeom prst="line">
              <a:avLst/>
            </a:prstGeom>
            <a:noFill/>
            <a:ln w="28575">
              <a:solidFill>
                <a:schemeClr val="accent1"/>
              </a:solidFill>
              <a:prstDash val="sysDot"/>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grpSp>
    </p:spTree>
    <p:custDataLst>
      <p:tags r:id="rId1"/>
    </p:custDataLst>
    <p:extLst>
      <p:ext uri="{BB962C8B-B14F-4D97-AF65-F5344CB8AC3E}">
        <p14:creationId xmlns:p14="http://schemas.microsoft.com/office/powerpoint/2010/main" val="35214048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Objectives</a:t>
            </a:r>
          </a:p>
        </p:txBody>
      </p:sp>
      <p:sp>
        <p:nvSpPr>
          <p:cNvPr id="7" name="Content Placeholder 6"/>
          <p:cNvSpPr>
            <a:spLocks noGrp="1"/>
          </p:cNvSpPr>
          <p:nvPr>
            <p:ph idx="1"/>
          </p:nvPr>
        </p:nvSpPr>
        <p:spPr/>
        <p:txBody>
          <a:bodyPr/>
          <a:lstStyle/>
          <a:p>
            <a:r>
              <a:rPr lang="en-US" altLang="en-US" smtClean="0"/>
              <a:t>After completing this lesson, you should be able to:</a:t>
            </a:r>
          </a:p>
          <a:p>
            <a:pPr lvl="1"/>
            <a:r>
              <a:rPr lang="en-US" altLang="en-US" smtClean="0"/>
              <a:t>Understand the basics of Oracle Net Services</a:t>
            </a:r>
          </a:p>
          <a:p>
            <a:pPr lvl="1"/>
            <a:r>
              <a:rPr lang="en-US" altLang="en-US" smtClean="0"/>
              <a:t>Configure client connectivity in a Data Guard configuration</a:t>
            </a:r>
          </a:p>
          <a:p>
            <a:pPr lvl="1"/>
            <a:r>
              <a:rPr lang="en-US" altLang="en-US" smtClean="0"/>
              <a:t>Implement Data Guard best-practice solutions in networking setup</a:t>
            </a:r>
            <a:endParaRPr lang="en-US" dirty="0"/>
          </a:p>
        </p:txBody>
      </p:sp>
    </p:spTree>
    <p:custDataLst>
      <p:tags r:id="rId1"/>
    </p:custDataLst>
    <p:extLst>
      <p:ext uri="{BB962C8B-B14F-4D97-AF65-F5344CB8AC3E}">
        <p14:creationId xmlns:p14="http://schemas.microsoft.com/office/powerpoint/2010/main" val="3085869542"/>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4">
            <a:extLst>
              <a:ext uri="{FF2B5EF4-FFF2-40B4-BE49-F238E27FC236}">
                <a16:creationId xmlns="" xmlns:a16="http://schemas.microsoft.com/office/drawing/2014/main" id="{A10829ED-A6B1-423D-A7EC-0A6F38ADAD72}"/>
              </a:ext>
            </a:extLst>
          </p:cNvPr>
          <p:cNvSpPr txBox="1">
            <a:spLocks noChangeArrowheads="1"/>
          </p:cNvSpPr>
          <p:nvPr/>
        </p:nvSpPr>
        <p:spPr bwMode="auto">
          <a:xfrm>
            <a:off x="933451" y="633066"/>
            <a:ext cx="16421100" cy="85283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r>
              <a:rPr lang="en-US" dirty="0">
                <a:latin typeface="Georgia" panose="02040502050405020303" pitchFamily="18" charset="0"/>
              </a:rPr>
              <a:t>Setting</a:t>
            </a:r>
            <a:r>
              <a:rPr lang="en-US" dirty="0">
                <a:latin typeface="Oracle Sans" panose="020B0503020204020204" pitchFamily="34" charset="0"/>
              </a:rPr>
              <a:t> </a:t>
            </a:r>
            <a:r>
              <a:rPr lang="en-US" dirty="0">
                <a:latin typeface="Courier New" panose="02070309020205020404" pitchFamily="49" charset="0"/>
              </a:rPr>
              <a:t>LogXptMode</a:t>
            </a:r>
            <a:r>
              <a:rPr lang="en-US" dirty="0">
                <a:latin typeface="Oracle Sans" panose="020B0503020204020204" pitchFamily="34" charset="0"/>
              </a:rPr>
              <a:t> </a:t>
            </a:r>
            <a:r>
              <a:rPr lang="en-US" dirty="0">
                <a:latin typeface="Georgia" panose="02040502050405020303" pitchFamily="18" charset="0"/>
              </a:rPr>
              <a:t>to</a:t>
            </a:r>
            <a:r>
              <a:rPr lang="en-US" dirty="0">
                <a:latin typeface="Oracle Sans" panose="020B0503020204020204" pitchFamily="34" charset="0"/>
              </a:rPr>
              <a:t> </a:t>
            </a:r>
            <a:r>
              <a:rPr lang="en-US" dirty="0">
                <a:latin typeface="Courier New" panose="02070309020205020404" pitchFamily="49" charset="0"/>
              </a:rPr>
              <a:t>SYNC</a:t>
            </a:r>
            <a:endParaRPr lang="en-US" altLang="en-US" dirty="0">
              <a:latin typeface="Courier New" panose="02070309020205020404" pitchFamily="49" charset="0"/>
              <a:cs typeface="Courier New" panose="02070309020205020404" pitchFamily="49" charset="0"/>
            </a:endParaRPr>
          </a:p>
        </p:txBody>
      </p:sp>
      <p:grpSp>
        <p:nvGrpSpPr>
          <p:cNvPr id="54" name="Group 53">
            <a:extLst>
              <a:ext uri="{FF2B5EF4-FFF2-40B4-BE49-F238E27FC236}">
                <a16:creationId xmlns="" xmlns:a16="http://schemas.microsoft.com/office/drawing/2014/main" id="{B4F7E56E-0E66-4EFC-8DCC-3259274E1BA7}"/>
              </a:ext>
            </a:extLst>
          </p:cNvPr>
          <p:cNvGrpSpPr/>
          <p:nvPr/>
        </p:nvGrpSpPr>
        <p:grpSpPr>
          <a:xfrm>
            <a:off x="3667766" y="2375408"/>
            <a:ext cx="10952468" cy="7247667"/>
            <a:chOff x="457200" y="1201738"/>
            <a:chExt cx="7747000" cy="5126486"/>
          </a:xfrm>
        </p:grpSpPr>
        <p:sp>
          <p:nvSpPr>
            <p:cNvPr id="55" name="Line 57">
              <a:extLst>
                <a:ext uri="{FF2B5EF4-FFF2-40B4-BE49-F238E27FC236}">
                  <a16:creationId xmlns="" xmlns:a16="http://schemas.microsoft.com/office/drawing/2014/main" id="{6F56299A-0237-449E-9BA8-DF55D6B3FFC8}"/>
                </a:ext>
              </a:extLst>
            </p:cNvPr>
            <p:cNvSpPr>
              <a:spLocks noChangeShapeType="1"/>
            </p:cNvSpPr>
            <p:nvPr/>
          </p:nvSpPr>
          <p:spPr bwMode="auto">
            <a:xfrm flipV="1">
              <a:off x="15240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6" name="Line 50">
              <a:extLst>
                <a:ext uri="{FF2B5EF4-FFF2-40B4-BE49-F238E27FC236}">
                  <a16:creationId xmlns="" xmlns:a16="http://schemas.microsoft.com/office/drawing/2014/main" id="{5A49F827-B0F3-47FD-86B0-A10EB13D5B18}"/>
                </a:ext>
              </a:extLst>
            </p:cNvPr>
            <p:cNvSpPr>
              <a:spLocks noChangeShapeType="1"/>
            </p:cNvSpPr>
            <p:nvPr/>
          </p:nvSpPr>
          <p:spPr bwMode="auto">
            <a:xfrm flipV="1">
              <a:off x="40767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7" name="Freeform 3">
              <a:extLst>
                <a:ext uri="{FF2B5EF4-FFF2-40B4-BE49-F238E27FC236}">
                  <a16:creationId xmlns="" xmlns:a16="http://schemas.microsoft.com/office/drawing/2014/main" id="{99E012FD-BDFB-4F84-9979-114A8C3C4199}"/>
                </a:ext>
              </a:extLst>
            </p:cNvPr>
            <p:cNvSpPr>
              <a:spLocks/>
            </p:cNvSpPr>
            <p:nvPr/>
          </p:nvSpPr>
          <p:spPr bwMode="auto">
            <a:xfrm>
              <a:off x="5548313" y="4959927"/>
              <a:ext cx="1587" cy="283009"/>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p>
          </p:txBody>
        </p:sp>
        <p:sp>
          <p:nvSpPr>
            <p:cNvPr id="58" name="Rectangle 6">
              <a:extLst>
                <a:ext uri="{FF2B5EF4-FFF2-40B4-BE49-F238E27FC236}">
                  <a16:creationId xmlns="" xmlns:a16="http://schemas.microsoft.com/office/drawing/2014/main" id="{428B03D5-ADD6-44DE-A316-5A2F71393AE1}"/>
                </a:ext>
              </a:extLst>
            </p:cNvPr>
            <p:cNvSpPr>
              <a:spLocks noChangeArrowheads="1"/>
            </p:cNvSpPr>
            <p:nvPr/>
          </p:nvSpPr>
          <p:spPr bwMode="auto">
            <a:xfrm>
              <a:off x="457200" y="1219200"/>
              <a:ext cx="2209800" cy="457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mn-lt"/>
                </a:rPr>
                <a:t>Primary database</a:t>
              </a:r>
            </a:p>
            <a:p>
              <a:pPr algn="ctr">
                <a:lnSpc>
                  <a:spcPct val="90000"/>
                </a:lnSpc>
              </a:pPr>
              <a:r>
                <a:rPr lang="en-US" altLang="en-US" sz="2000" b="1" dirty="0">
                  <a:latin typeface="+mn-lt"/>
                </a:rPr>
                <a:t>transactions</a:t>
              </a:r>
            </a:p>
          </p:txBody>
        </p:sp>
        <p:sp>
          <p:nvSpPr>
            <p:cNvPr id="59" name="Rectangle 9">
              <a:extLst>
                <a:ext uri="{FF2B5EF4-FFF2-40B4-BE49-F238E27FC236}">
                  <a16:creationId xmlns="" xmlns:a16="http://schemas.microsoft.com/office/drawing/2014/main" id="{0614F99F-D49F-401D-AB25-7F8C1D057FDA}"/>
                </a:ext>
              </a:extLst>
            </p:cNvPr>
            <p:cNvSpPr>
              <a:spLocks noChangeArrowheads="1"/>
            </p:cNvSpPr>
            <p:nvPr/>
          </p:nvSpPr>
          <p:spPr bwMode="auto">
            <a:xfrm>
              <a:off x="6183313" y="1201738"/>
              <a:ext cx="979487" cy="42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mn-lt"/>
                </a:rPr>
                <a:t>MRP or LSP</a:t>
              </a:r>
            </a:p>
          </p:txBody>
        </p:sp>
        <p:sp>
          <p:nvSpPr>
            <p:cNvPr id="60" name="Oval 11">
              <a:extLst>
                <a:ext uri="{FF2B5EF4-FFF2-40B4-BE49-F238E27FC236}">
                  <a16:creationId xmlns="" xmlns:a16="http://schemas.microsoft.com/office/drawing/2014/main" id="{52E047DD-3E87-4B69-BC03-9717F0FA01BA}"/>
                </a:ext>
              </a:extLst>
            </p:cNvPr>
            <p:cNvSpPr>
              <a:spLocks noChangeArrowheads="1"/>
            </p:cNvSpPr>
            <p:nvPr/>
          </p:nvSpPr>
          <p:spPr bwMode="blackWhite">
            <a:xfrm>
              <a:off x="6381750" y="1693863"/>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1" name="Oval 12">
              <a:extLst>
                <a:ext uri="{FF2B5EF4-FFF2-40B4-BE49-F238E27FC236}">
                  <a16:creationId xmlns="" xmlns:a16="http://schemas.microsoft.com/office/drawing/2014/main" id="{F4785717-1136-42F9-94B5-EB1848357A4D}"/>
                </a:ext>
              </a:extLst>
            </p:cNvPr>
            <p:cNvSpPr>
              <a:spLocks noChangeArrowheads="1"/>
            </p:cNvSpPr>
            <p:nvPr/>
          </p:nvSpPr>
          <p:spPr bwMode="blackWhite">
            <a:xfrm>
              <a:off x="4686300" y="2389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2" name="Rectangle 13">
              <a:extLst>
                <a:ext uri="{FF2B5EF4-FFF2-40B4-BE49-F238E27FC236}">
                  <a16:creationId xmlns="" xmlns:a16="http://schemas.microsoft.com/office/drawing/2014/main" id="{AB819640-50DE-4709-8D59-3C3F5765781F}"/>
                </a:ext>
              </a:extLst>
            </p:cNvPr>
            <p:cNvSpPr>
              <a:spLocks noChangeArrowheads="1"/>
            </p:cNvSpPr>
            <p:nvPr/>
          </p:nvSpPr>
          <p:spPr bwMode="auto">
            <a:xfrm>
              <a:off x="6109350" y="5833865"/>
              <a:ext cx="1628775" cy="49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Archived redo </a:t>
              </a:r>
            </a:p>
            <a:p>
              <a:pPr algn="ctr"/>
              <a:r>
                <a:rPr lang="en-US" altLang="en-US" sz="2000" b="1" dirty="0">
                  <a:latin typeface="+mn-lt"/>
                </a:rPr>
                <a:t>logs</a:t>
              </a:r>
            </a:p>
          </p:txBody>
        </p:sp>
        <p:sp>
          <p:nvSpPr>
            <p:cNvPr id="63" name="Rectangle 14">
              <a:extLst>
                <a:ext uri="{FF2B5EF4-FFF2-40B4-BE49-F238E27FC236}">
                  <a16:creationId xmlns="" xmlns:a16="http://schemas.microsoft.com/office/drawing/2014/main" id="{DD4E3B03-76C8-4E43-9BBD-DEFB1E13B423}"/>
                </a:ext>
              </a:extLst>
            </p:cNvPr>
            <p:cNvSpPr>
              <a:spLocks noChangeArrowheads="1"/>
            </p:cNvSpPr>
            <p:nvPr/>
          </p:nvSpPr>
          <p:spPr bwMode="auto">
            <a:xfrm>
              <a:off x="5870575" y="4572000"/>
              <a:ext cx="717550"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ARC0</a:t>
              </a:r>
            </a:p>
          </p:txBody>
        </p:sp>
        <p:sp>
          <p:nvSpPr>
            <p:cNvPr id="64" name="Oval 15">
              <a:extLst>
                <a:ext uri="{FF2B5EF4-FFF2-40B4-BE49-F238E27FC236}">
                  <a16:creationId xmlns="" xmlns:a16="http://schemas.microsoft.com/office/drawing/2014/main" id="{F501696F-1E34-41AB-BCF9-7773F09E313C}"/>
                </a:ext>
              </a:extLst>
            </p:cNvPr>
            <p:cNvSpPr>
              <a:spLocks noChangeArrowheads="1"/>
            </p:cNvSpPr>
            <p:nvPr/>
          </p:nvSpPr>
          <p:spPr bwMode="blackWhite">
            <a:xfrm>
              <a:off x="5233988" y="44291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5" name="Rectangle 16">
              <a:extLst>
                <a:ext uri="{FF2B5EF4-FFF2-40B4-BE49-F238E27FC236}">
                  <a16:creationId xmlns="" xmlns:a16="http://schemas.microsoft.com/office/drawing/2014/main" id="{31975976-6FAB-4E59-9179-1CBBE8C255E7}"/>
                </a:ext>
              </a:extLst>
            </p:cNvPr>
            <p:cNvSpPr>
              <a:spLocks noChangeArrowheads="1"/>
            </p:cNvSpPr>
            <p:nvPr/>
          </p:nvSpPr>
          <p:spPr bwMode="auto">
            <a:xfrm>
              <a:off x="7132638" y="1228725"/>
              <a:ext cx="1071562" cy="50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database</a:t>
              </a:r>
            </a:p>
          </p:txBody>
        </p:sp>
        <p:sp>
          <p:nvSpPr>
            <p:cNvPr id="66" name="Line 17">
              <a:extLst>
                <a:ext uri="{FF2B5EF4-FFF2-40B4-BE49-F238E27FC236}">
                  <a16:creationId xmlns="" xmlns:a16="http://schemas.microsoft.com/office/drawing/2014/main" id="{48DC5DFA-17E2-40C0-9542-A73FFF1EAD05}"/>
                </a:ext>
              </a:extLst>
            </p:cNvPr>
            <p:cNvSpPr>
              <a:spLocks noChangeShapeType="1"/>
            </p:cNvSpPr>
            <p:nvPr/>
          </p:nvSpPr>
          <p:spPr bwMode="auto">
            <a:xfrm>
              <a:off x="1304925" y="17510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67" name="Line 21">
              <a:extLst>
                <a:ext uri="{FF2B5EF4-FFF2-40B4-BE49-F238E27FC236}">
                  <a16:creationId xmlns="" xmlns:a16="http://schemas.microsoft.com/office/drawing/2014/main" id="{9CB47D18-E24C-4C5C-8923-3B9983F20F77}"/>
                </a:ext>
              </a:extLst>
            </p:cNvPr>
            <p:cNvSpPr>
              <a:spLocks noChangeShapeType="1"/>
            </p:cNvSpPr>
            <p:nvPr/>
          </p:nvSpPr>
          <p:spPr bwMode="auto">
            <a:xfrm>
              <a:off x="5257800" y="2590800"/>
              <a:ext cx="304800"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8" name="Line 22">
              <a:extLst>
                <a:ext uri="{FF2B5EF4-FFF2-40B4-BE49-F238E27FC236}">
                  <a16:creationId xmlns="" xmlns:a16="http://schemas.microsoft.com/office/drawing/2014/main" id="{E11A18D6-AB69-4ED1-AB69-438A46F4BF57}"/>
                </a:ext>
              </a:extLst>
            </p:cNvPr>
            <p:cNvSpPr>
              <a:spLocks noChangeShapeType="1"/>
            </p:cNvSpPr>
            <p:nvPr/>
          </p:nvSpPr>
          <p:spPr bwMode="auto">
            <a:xfrm>
              <a:off x="5562600" y="2590800"/>
              <a:ext cx="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9" name="Line 23">
              <a:extLst>
                <a:ext uri="{FF2B5EF4-FFF2-40B4-BE49-F238E27FC236}">
                  <a16:creationId xmlns="" xmlns:a16="http://schemas.microsoft.com/office/drawing/2014/main" id="{4A4FDB59-2E7E-4D57-B8A1-AE055C988DA5}"/>
                </a:ext>
              </a:extLst>
            </p:cNvPr>
            <p:cNvSpPr>
              <a:spLocks noChangeShapeType="1"/>
            </p:cNvSpPr>
            <p:nvPr/>
          </p:nvSpPr>
          <p:spPr bwMode="auto">
            <a:xfrm>
              <a:off x="5524500" y="4032250"/>
              <a:ext cx="0" cy="381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70" name="Line 25">
              <a:extLst>
                <a:ext uri="{FF2B5EF4-FFF2-40B4-BE49-F238E27FC236}">
                  <a16:creationId xmlns="" xmlns:a16="http://schemas.microsoft.com/office/drawing/2014/main" id="{293D2BA0-2D1A-4F47-9143-317AFED5E4AC}"/>
                </a:ext>
              </a:extLst>
            </p:cNvPr>
            <p:cNvSpPr>
              <a:spLocks noChangeShapeType="1"/>
            </p:cNvSpPr>
            <p:nvPr/>
          </p:nvSpPr>
          <p:spPr bwMode="auto">
            <a:xfrm flipV="1">
              <a:off x="6062663" y="5754688"/>
              <a:ext cx="646112"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1" name="Line 26">
              <a:extLst>
                <a:ext uri="{FF2B5EF4-FFF2-40B4-BE49-F238E27FC236}">
                  <a16:creationId xmlns="" xmlns:a16="http://schemas.microsoft.com/office/drawing/2014/main" id="{42B654B4-482B-482A-9217-D4A3CF218EC1}"/>
                </a:ext>
              </a:extLst>
            </p:cNvPr>
            <p:cNvSpPr>
              <a:spLocks noChangeShapeType="1"/>
            </p:cNvSpPr>
            <p:nvPr/>
          </p:nvSpPr>
          <p:spPr bwMode="auto">
            <a:xfrm flipV="1">
              <a:off x="6700838" y="2297113"/>
              <a:ext cx="0" cy="3471862"/>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2" name="Line 27">
              <a:extLst>
                <a:ext uri="{FF2B5EF4-FFF2-40B4-BE49-F238E27FC236}">
                  <a16:creationId xmlns="" xmlns:a16="http://schemas.microsoft.com/office/drawing/2014/main" id="{B69500E2-A8F3-4204-9143-C7711B430D29}"/>
                </a:ext>
              </a:extLst>
            </p:cNvPr>
            <p:cNvSpPr>
              <a:spLocks noChangeShapeType="1"/>
            </p:cNvSpPr>
            <p:nvPr/>
          </p:nvSpPr>
          <p:spPr bwMode="auto">
            <a:xfrm>
              <a:off x="6991350" y="1979613"/>
              <a:ext cx="276225"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3" name="Line 28">
              <a:extLst>
                <a:ext uri="{FF2B5EF4-FFF2-40B4-BE49-F238E27FC236}">
                  <a16:creationId xmlns="" xmlns:a16="http://schemas.microsoft.com/office/drawing/2014/main" id="{ED5D5F69-59BC-4E61-A047-A12CB5E1CB35}"/>
                </a:ext>
              </a:extLst>
            </p:cNvPr>
            <p:cNvSpPr>
              <a:spLocks noChangeShapeType="1"/>
            </p:cNvSpPr>
            <p:nvPr/>
          </p:nvSpPr>
          <p:spPr bwMode="auto">
            <a:xfrm>
              <a:off x="4386263" y="1295400"/>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p>
          </p:txBody>
        </p:sp>
        <p:pic>
          <p:nvPicPr>
            <p:cNvPr id="74" name="Picture 29" descr="4segdatabase">
              <a:extLst>
                <a:ext uri="{FF2B5EF4-FFF2-40B4-BE49-F238E27FC236}">
                  <a16:creationId xmlns="" xmlns:a16="http://schemas.microsoft.com/office/drawing/2014/main" id="{7302CE7A-BE2A-4091-B2C5-82B4329C2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224463" y="32766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 name="Group 31">
              <a:extLst>
                <a:ext uri="{FF2B5EF4-FFF2-40B4-BE49-F238E27FC236}">
                  <a16:creationId xmlns="" xmlns:a16="http://schemas.microsoft.com/office/drawing/2014/main" id="{791D29A5-BAB4-4E3F-937C-F1933EA94778}"/>
                </a:ext>
              </a:extLst>
            </p:cNvPr>
            <p:cNvGrpSpPr>
              <a:grpSpLocks/>
            </p:cNvGrpSpPr>
            <p:nvPr/>
          </p:nvGrpSpPr>
          <p:grpSpPr bwMode="auto">
            <a:xfrm>
              <a:off x="5486400" y="5334000"/>
              <a:ext cx="762000" cy="990600"/>
              <a:chOff x="3735" y="2533"/>
              <a:chExt cx="828" cy="1006"/>
            </a:xfrm>
          </p:grpSpPr>
          <p:pic>
            <p:nvPicPr>
              <p:cNvPr id="100" name="Picture 32" descr="4segdatabase">
                <a:extLst>
                  <a:ext uri="{FF2B5EF4-FFF2-40B4-BE49-F238E27FC236}">
                    <a16:creationId xmlns="" xmlns:a16="http://schemas.microsoft.com/office/drawing/2014/main" id="{6764887A-3323-45A6-839F-07B63DB80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3" descr="4segdatabase">
                <a:extLst>
                  <a:ext uri="{FF2B5EF4-FFF2-40B4-BE49-F238E27FC236}">
                    <a16:creationId xmlns="" xmlns:a16="http://schemas.microsoft.com/office/drawing/2014/main" id="{6B363D35-24DE-44C1-A70F-CF8CEA1E2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34">
              <a:extLst>
                <a:ext uri="{FF2B5EF4-FFF2-40B4-BE49-F238E27FC236}">
                  <a16:creationId xmlns="" xmlns:a16="http://schemas.microsoft.com/office/drawing/2014/main" id="{06DA95B2-5311-4516-9A99-6E0CF3687D99}"/>
                </a:ext>
              </a:extLst>
            </p:cNvPr>
            <p:cNvSpPr>
              <a:spLocks noChangeArrowheads="1"/>
            </p:cNvSpPr>
            <p:nvPr/>
          </p:nvSpPr>
          <p:spPr bwMode="auto">
            <a:xfrm>
              <a:off x="5453063" y="3657600"/>
              <a:ext cx="1546225" cy="49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redo logs</a:t>
              </a:r>
            </a:p>
          </p:txBody>
        </p:sp>
        <p:sp>
          <p:nvSpPr>
            <p:cNvPr id="77" name="Line 35">
              <a:extLst>
                <a:ext uri="{FF2B5EF4-FFF2-40B4-BE49-F238E27FC236}">
                  <a16:creationId xmlns="" xmlns:a16="http://schemas.microsoft.com/office/drawing/2014/main" id="{E9BB5CF7-3005-4A00-B297-2003088BC032}"/>
                </a:ext>
              </a:extLst>
            </p:cNvPr>
            <p:cNvSpPr>
              <a:spLocks noChangeShapeType="1"/>
            </p:cNvSpPr>
            <p:nvPr/>
          </p:nvSpPr>
          <p:spPr bwMode="auto">
            <a:xfrm flipV="1">
              <a:off x="5834063" y="3657600"/>
              <a:ext cx="860425"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78" name="Picture 36" descr="Database: Database with Segments">
              <a:extLst>
                <a:ext uri="{FF2B5EF4-FFF2-40B4-BE49-F238E27FC236}">
                  <a16:creationId xmlns="" xmlns:a16="http://schemas.microsoft.com/office/drawing/2014/main" id="{40EA2B52-F0C3-479E-B547-E20C83B91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90588" y="2166938"/>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37" descr="Database: Database with Segments">
              <a:extLst>
                <a:ext uri="{FF2B5EF4-FFF2-40B4-BE49-F238E27FC236}">
                  <a16:creationId xmlns="" xmlns:a16="http://schemas.microsoft.com/office/drawing/2014/main" id="{74F2C962-71E3-4C30-9748-CE5F6FC29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281863" y="1752600"/>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41">
              <a:extLst>
                <a:ext uri="{FF2B5EF4-FFF2-40B4-BE49-F238E27FC236}">
                  <a16:creationId xmlns="" xmlns:a16="http://schemas.microsoft.com/office/drawing/2014/main" id="{54F90E14-8840-48D2-93BC-4FDBA7BDDEB0}"/>
                </a:ext>
              </a:extLst>
            </p:cNvPr>
            <p:cNvSpPr>
              <a:spLocks noChangeArrowheads="1"/>
            </p:cNvSpPr>
            <p:nvPr/>
          </p:nvSpPr>
          <p:spPr bwMode="auto">
            <a:xfrm>
              <a:off x="5487988" y="3009900"/>
              <a:ext cx="1370012" cy="49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(Real-time apply)</a:t>
              </a:r>
            </a:p>
          </p:txBody>
        </p:sp>
        <p:sp>
          <p:nvSpPr>
            <p:cNvPr id="81" name="Rectangle 42">
              <a:extLst>
                <a:ext uri="{FF2B5EF4-FFF2-40B4-BE49-F238E27FC236}">
                  <a16:creationId xmlns="" xmlns:a16="http://schemas.microsoft.com/office/drawing/2014/main" id="{13D6A053-5733-406B-933A-3800F4C46809}"/>
                </a:ext>
              </a:extLst>
            </p:cNvPr>
            <p:cNvSpPr>
              <a:spLocks noChangeArrowheads="1"/>
            </p:cNvSpPr>
            <p:nvPr/>
          </p:nvSpPr>
          <p:spPr bwMode="auto">
            <a:xfrm>
              <a:off x="806297" y="5280025"/>
              <a:ext cx="3416606" cy="53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dirty="0">
                  <a:latin typeface="+mn-lt"/>
                </a:rPr>
                <a:t>Sets the </a:t>
              </a:r>
              <a:r>
                <a:rPr lang="en-US" altLang="en-US" sz="2200" dirty="0">
                  <a:latin typeface="Courier New" panose="02070309020205020404" pitchFamily="49" charset="0"/>
                </a:rPr>
                <a:t>SYNC</a:t>
              </a:r>
              <a:r>
                <a:rPr lang="en-US" altLang="en-US" sz="2200" dirty="0"/>
                <a:t> </a:t>
              </a:r>
              <a:r>
                <a:rPr lang="en-US" altLang="en-US" sz="2200" dirty="0">
                  <a:latin typeface="+mn-lt"/>
                </a:rPr>
                <a:t>and</a:t>
              </a:r>
              <a:r>
                <a:rPr lang="en-US" altLang="en-US" sz="2200" dirty="0"/>
                <a:t> </a:t>
              </a:r>
              <a:r>
                <a:rPr lang="en-US" altLang="en-US" sz="2200" dirty="0">
                  <a:latin typeface="Courier New" panose="02070309020205020404" pitchFamily="49" charset="0"/>
                </a:rPr>
                <a:t>AFFIRM</a:t>
              </a:r>
              <a:r>
                <a:rPr lang="en-US" altLang="en-US" sz="2200" dirty="0"/>
                <a:t> </a:t>
              </a:r>
              <a:r>
                <a:rPr lang="en-US" altLang="en-US" sz="2200" dirty="0">
                  <a:latin typeface="+mn-lt"/>
                </a:rPr>
                <a:t>attributes of </a:t>
              </a:r>
              <a:r>
                <a:rPr lang="en-US" altLang="en-US" sz="2200" dirty="0">
                  <a:latin typeface="Courier New" panose="02070309020205020404" pitchFamily="49" charset="0"/>
                </a:rPr>
                <a:t>LOG_ARCHIVE_DEST_</a:t>
              </a:r>
              <a:r>
                <a:rPr lang="en-US" altLang="en-US" sz="2200" i="1" dirty="0">
                  <a:latin typeface="Courier New" panose="02070309020205020404" pitchFamily="49" charset="0"/>
                </a:rPr>
                <a:t>n</a:t>
              </a:r>
            </a:p>
          </p:txBody>
        </p:sp>
        <p:sp>
          <p:nvSpPr>
            <p:cNvPr id="82" name="Line 43">
              <a:extLst>
                <a:ext uri="{FF2B5EF4-FFF2-40B4-BE49-F238E27FC236}">
                  <a16:creationId xmlns="" xmlns:a16="http://schemas.microsoft.com/office/drawing/2014/main" id="{D6E41579-2C2E-4127-A0A9-C5917FF28920}"/>
                </a:ext>
              </a:extLst>
            </p:cNvPr>
            <p:cNvSpPr>
              <a:spLocks noChangeShapeType="1"/>
            </p:cNvSpPr>
            <p:nvPr/>
          </p:nvSpPr>
          <p:spPr bwMode="auto">
            <a:xfrm flipV="1">
              <a:off x="4102100" y="2819400"/>
              <a:ext cx="6096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3" name="Rectangle 44">
              <a:extLst>
                <a:ext uri="{FF2B5EF4-FFF2-40B4-BE49-F238E27FC236}">
                  <a16:creationId xmlns="" xmlns:a16="http://schemas.microsoft.com/office/drawing/2014/main" id="{E659B8C9-32E0-47AE-A271-08343C844451}"/>
                </a:ext>
              </a:extLst>
            </p:cNvPr>
            <p:cNvSpPr>
              <a:spLocks noChangeArrowheads="1"/>
            </p:cNvSpPr>
            <p:nvPr/>
          </p:nvSpPr>
          <p:spPr bwMode="auto">
            <a:xfrm>
              <a:off x="3711575" y="2949575"/>
              <a:ext cx="1546225"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dirty="0">
                  <a:solidFill>
                    <a:schemeClr val="accent1"/>
                  </a:solidFill>
                  <a:latin typeface="+mn-lt"/>
                </a:rPr>
                <a:t>Standby ack</a:t>
              </a:r>
            </a:p>
          </p:txBody>
        </p:sp>
        <p:sp>
          <p:nvSpPr>
            <p:cNvPr id="84" name="Rectangle 49">
              <a:extLst>
                <a:ext uri="{FF2B5EF4-FFF2-40B4-BE49-F238E27FC236}">
                  <a16:creationId xmlns="" xmlns:a16="http://schemas.microsoft.com/office/drawing/2014/main" id="{8C5171CD-24D6-4890-9028-F96CB8738A50}"/>
                </a:ext>
              </a:extLst>
            </p:cNvPr>
            <p:cNvSpPr>
              <a:spLocks noChangeArrowheads="1"/>
            </p:cNvSpPr>
            <p:nvPr/>
          </p:nvSpPr>
          <p:spPr bwMode="auto">
            <a:xfrm>
              <a:off x="3048000" y="2046288"/>
              <a:ext cx="1489075"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NSS</a:t>
              </a:r>
              <a:r>
                <a:rPr lang="en-US" altLang="en-US" sz="2000" b="1" i="1" dirty="0">
                  <a:latin typeface="+mn-lt"/>
                </a:rPr>
                <a:t>n</a:t>
              </a:r>
            </a:p>
          </p:txBody>
        </p:sp>
        <p:sp>
          <p:nvSpPr>
            <p:cNvPr id="85" name="Line 51">
              <a:extLst>
                <a:ext uri="{FF2B5EF4-FFF2-40B4-BE49-F238E27FC236}">
                  <a16:creationId xmlns="" xmlns:a16="http://schemas.microsoft.com/office/drawing/2014/main" id="{2C5B8DD8-2949-4810-8A7D-F8B0CBDB0783}"/>
                </a:ext>
              </a:extLst>
            </p:cNvPr>
            <p:cNvSpPr>
              <a:spLocks noChangeShapeType="1"/>
            </p:cNvSpPr>
            <p:nvPr/>
          </p:nvSpPr>
          <p:spPr bwMode="auto">
            <a:xfrm flipV="1">
              <a:off x="2895600" y="3403600"/>
              <a:ext cx="9271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6" name="Line 52">
              <a:extLst>
                <a:ext uri="{FF2B5EF4-FFF2-40B4-BE49-F238E27FC236}">
                  <a16:creationId xmlns="" xmlns:a16="http://schemas.microsoft.com/office/drawing/2014/main" id="{14BD47AC-6E23-4C0C-AC31-D6F18D53C029}"/>
                </a:ext>
              </a:extLst>
            </p:cNvPr>
            <p:cNvSpPr>
              <a:spLocks noChangeShapeType="1"/>
            </p:cNvSpPr>
            <p:nvPr/>
          </p:nvSpPr>
          <p:spPr bwMode="auto">
            <a:xfrm>
              <a:off x="3822700" y="2986088"/>
              <a:ext cx="0" cy="430212"/>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7" name="Oval 53">
              <a:extLst>
                <a:ext uri="{FF2B5EF4-FFF2-40B4-BE49-F238E27FC236}">
                  <a16:creationId xmlns="" xmlns:a16="http://schemas.microsoft.com/office/drawing/2014/main" id="{E2873A7C-2080-4378-B70E-C3085739A6AA}"/>
                </a:ext>
              </a:extLst>
            </p:cNvPr>
            <p:cNvSpPr>
              <a:spLocks noChangeArrowheads="1"/>
            </p:cNvSpPr>
            <p:nvPr/>
          </p:nvSpPr>
          <p:spPr bwMode="blackWhite">
            <a:xfrm>
              <a:off x="3514725" y="23717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88" name="Line 54">
              <a:extLst>
                <a:ext uri="{FF2B5EF4-FFF2-40B4-BE49-F238E27FC236}">
                  <a16:creationId xmlns="" xmlns:a16="http://schemas.microsoft.com/office/drawing/2014/main" id="{081CF137-F77A-4A0E-9FBE-2768F276C8C8}"/>
                </a:ext>
              </a:extLst>
            </p:cNvPr>
            <p:cNvSpPr>
              <a:spLocks noChangeShapeType="1"/>
            </p:cNvSpPr>
            <p:nvPr/>
          </p:nvSpPr>
          <p:spPr bwMode="auto">
            <a:xfrm flipV="1">
              <a:off x="28956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9" name="Line 55">
              <a:extLst>
                <a:ext uri="{FF2B5EF4-FFF2-40B4-BE49-F238E27FC236}">
                  <a16:creationId xmlns="" xmlns:a16="http://schemas.microsoft.com/office/drawing/2014/main" id="{320AA9B1-6944-4B33-B375-ECE981EB1BA1}"/>
                </a:ext>
              </a:extLst>
            </p:cNvPr>
            <p:cNvSpPr>
              <a:spLocks noChangeShapeType="1"/>
            </p:cNvSpPr>
            <p:nvPr/>
          </p:nvSpPr>
          <p:spPr bwMode="auto">
            <a:xfrm>
              <a:off x="2590800" y="2720975"/>
              <a:ext cx="0" cy="4302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0" name="Oval 56">
              <a:extLst>
                <a:ext uri="{FF2B5EF4-FFF2-40B4-BE49-F238E27FC236}">
                  <a16:creationId xmlns="" xmlns:a16="http://schemas.microsoft.com/office/drawing/2014/main" id="{FE3E008D-4B52-4445-9F83-AC46CCFF80B2}"/>
                </a:ext>
              </a:extLst>
            </p:cNvPr>
            <p:cNvSpPr>
              <a:spLocks noChangeArrowheads="1"/>
            </p:cNvSpPr>
            <p:nvPr/>
          </p:nvSpPr>
          <p:spPr bwMode="blackWhite">
            <a:xfrm>
              <a:off x="2290763" y="3151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91" name="Line 58">
              <a:extLst>
                <a:ext uri="{FF2B5EF4-FFF2-40B4-BE49-F238E27FC236}">
                  <a16:creationId xmlns="" xmlns:a16="http://schemas.microsoft.com/office/drawing/2014/main" id="{A38B235E-C77D-4DA0-92B6-3CB58182B7EE}"/>
                </a:ext>
              </a:extLst>
            </p:cNvPr>
            <p:cNvSpPr>
              <a:spLocks noChangeShapeType="1"/>
            </p:cNvSpPr>
            <p:nvPr/>
          </p:nvSpPr>
          <p:spPr bwMode="auto">
            <a:xfrm>
              <a:off x="2586038" y="3760788"/>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92" name="Picture 59" descr="4segdatabase">
              <a:extLst>
                <a:ext uri="{FF2B5EF4-FFF2-40B4-BE49-F238E27FC236}">
                  <a16:creationId xmlns="" xmlns:a16="http://schemas.microsoft.com/office/drawing/2014/main" id="{EAC03AC3-956F-4AB2-9AF5-264106434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286000" y="41910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60">
              <a:extLst>
                <a:ext uri="{FF2B5EF4-FFF2-40B4-BE49-F238E27FC236}">
                  <a16:creationId xmlns="" xmlns:a16="http://schemas.microsoft.com/office/drawing/2014/main" id="{7431E129-5199-4106-AEE3-0F2689CC9A8A}"/>
                </a:ext>
              </a:extLst>
            </p:cNvPr>
            <p:cNvSpPr>
              <a:spLocks noChangeArrowheads="1"/>
            </p:cNvSpPr>
            <p:nvPr/>
          </p:nvSpPr>
          <p:spPr bwMode="blackWhite">
            <a:xfrm>
              <a:off x="2133600" y="2471526"/>
              <a:ext cx="914400" cy="457623"/>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dirty="0">
                  <a:latin typeface="+mn-lt"/>
                </a:rPr>
                <a:t>Redo buffer</a:t>
              </a:r>
            </a:p>
          </p:txBody>
        </p:sp>
        <p:sp>
          <p:nvSpPr>
            <p:cNvPr id="94" name="Rectangle 52">
              <a:extLst>
                <a:ext uri="{FF2B5EF4-FFF2-40B4-BE49-F238E27FC236}">
                  <a16:creationId xmlns="" xmlns:a16="http://schemas.microsoft.com/office/drawing/2014/main" id="{5205D495-C63A-4A10-A83A-20BF08626804}"/>
                </a:ext>
              </a:extLst>
            </p:cNvPr>
            <p:cNvSpPr>
              <a:spLocks noChangeArrowheads="1"/>
            </p:cNvSpPr>
            <p:nvPr/>
          </p:nvSpPr>
          <p:spPr bwMode="auto">
            <a:xfrm>
              <a:off x="1219200" y="3330575"/>
              <a:ext cx="1489075"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LGWR</a:t>
              </a:r>
            </a:p>
          </p:txBody>
        </p:sp>
        <p:sp>
          <p:nvSpPr>
            <p:cNvPr id="95" name="Rectangle 53">
              <a:extLst>
                <a:ext uri="{FF2B5EF4-FFF2-40B4-BE49-F238E27FC236}">
                  <a16:creationId xmlns="" xmlns:a16="http://schemas.microsoft.com/office/drawing/2014/main" id="{43752F3A-3A15-412F-9602-131E68066E49}"/>
                </a:ext>
              </a:extLst>
            </p:cNvPr>
            <p:cNvSpPr>
              <a:spLocks noChangeArrowheads="1"/>
            </p:cNvSpPr>
            <p:nvPr/>
          </p:nvSpPr>
          <p:spPr bwMode="auto">
            <a:xfrm>
              <a:off x="1473200" y="4213225"/>
              <a:ext cx="973138" cy="71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Online</a:t>
              </a:r>
            </a:p>
            <a:p>
              <a:pPr algn="ctr"/>
              <a:r>
                <a:rPr lang="en-US" altLang="en-US" sz="2000" b="1" dirty="0">
                  <a:latin typeface="+mn-lt"/>
                </a:rPr>
                <a:t>redo</a:t>
              </a:r>
            </a:p>
            <a:p>
              <a:pPr algn="ctr"/>
              <a:r>
                <a:rPr lang="en-US" altLang="en-US" sz="2000" b="1" dirty="0">
                  <a:latin typeface="+mn-lt"/>
                </a:rPr>
                <a:t>logs</a:t>
              </a:r>
            </a:p>
          </p:txBody>
        </p:sp>
        <p:sp>
          <p:nvSpPr>
            <p:cNvPr id="96" name="Rectangle 38">
              <a:extLst>
                <a:ext uri="{FF2B5EF4-FFF2-40B4-BE49-F238E27FC236}">
                  <a16:creationId xmlns="" xmlns:a16="http://schemas.microsoft.com/office/drawing/2014/main" id="{0B9C4B74-25CE-4E89-B6D5-7D8081B1ED2E}"/>
                </a:ext>
              </a:extLst>
            </p:cNvPr>
            <p:cNvSpPr>
              <a:spLocks noChangeArrowheads="1"/>
            </p:cNvSpPr>
            <p:nvPr/>
          </p:nvSpPr>
          <p:spPr bwMode="auto">
            <a:xfrm rot="16200000">
              <a:off x="3510756" y="4184433"/>
              <a:ext cx="1412875"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Oracle Net</a:t>
              </a:r>
            </a:p>
          </p:txBody>
        </p:sp>
        <p:sp>
          <p:nvSpPr>
            <p:cNvPr id="97" name="Rectangle 8">
              <a:extLst>
                <a:ext uri="{FF2B5EF4-FFF2-40B4-BE49-F238E27FC236}">
                  <a16:creationId xmlns="" xmlns:a16="http://schemas.microsoft.com/office/drawing/2014/main" id="{9C3370CE-5218-4EB5-9649-7D7F1DDDFE52}"/>
                </a:ext>
              </a:extLst>
            </p:cNvPr>
            <p:cNvSpPr>
              <a:spLocks noChangeArrowheads="1"/>
            </p:cNvSpPr>
            <p:nvPr/>
          </p:nvSpPr>
          <p:spPr bwMode="auto">
            <a:xfrm>
              <a:off x="4643438" y="2055813"/>
              <a:ext cx="677862" cy="27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RFS</a:t>
              </a:r>
            </a:p>
          </p:txBody>
        </p:sp>
        <p:sp>
          <p:nvSpPr>
            <p:cNvPr id="98" name="Line 52">
              <a:extLst>
                <a:ext uri="{FF2B5EF4-FFF2-40B4-BE49-F238E27FC236}">
                  <a16:creationId xmlns="" xmlns:a16="http://schemas.microsoft.com/office/drawing/2014/main" id="{5C0EB02C-8CB4-49FC-BE21-1A9C08B177DF}"/>
                </a:ext>
              </a:extLst>
            </p:cNvPr>
            <p:cNvSpPr>
              <a:spLocks noChangeShapeType="1"/>
            </p:cNvSpPr>
            <p:nvPr/>
          </p:nvSpPr>
          <p:spPr bwMode="auto">
            <a:xfrm>
              <a:off x="5410200" y="2819400"/>
              <a:ext cx="0" cy="430213"/>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9" name="Line 43">
              <a:extLst>
                <a:ext uri="{FF2B5EF4-FFF2-40B4-BE49-F238E27FC236}">
                  <a16:creationId xmlns="" xmlns:a16="http://schemas.microsoft.com/office/drawing/2014/main" id="{B38AE0C7-2D8B-42AD-9612-6B7CEA6FE819}"/>
                </a:ext>
              </a:extLst>
            </p:cNvPr>
            <p:cNvSpPr>
              <a:spLocks noChangeShapeType="1"/>
            </p:cNvSpPr>
            <p:nvPr/>
          </p:nvSpPr>
          <p:spPr bwMode="auto">
            <a:xfrm flipV="1">
              <a:off x="5257800" y="2819400"/>
              <a:ext cx="1524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grpSp>
    </p:spTree>
    <p:custDataLst>
      <p:tags r:id="rId1"/>
    </p:custDataLst>
    <p:extLst>
      <p:ext uri="{BB962C8B-B14F-4D97-AF65-F5344CB8AC3E}">
        <p14:creationId xmlns:p14="http://schemas.microsoft.com/office/powerpoint/2010/main" val="504255607"/>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4">
            <a:extLst>
              <a:ext uri="{FF2B5EF4-FFF2-40B4-BE49-F238E27FC236}">
                <a16:creationId xmlns="" xmlns:a16="http://schemas.microsoft.com/office/drawing/2014/main" id="{99C2AF17-62D4-4660-B111-A3C6155B8401}"/>
              </a:ext>
            </a:extLst>
          </p:cNvPr>
          <p:cNvSpPr>
            <a:spLocks noGrp="1" noChangeArrowheads="1"/>
          </p:cNvSpPr>
          <p:nvPr>
            <p:ph type="title"/>
          </p:nvPr>
        </p:nvSpPr>
        <p:spPr>
          <a:xfrm>
            <a:off x="933451" y="710453"/>
            <a:ext cx="16421100" cy="1174304"/>
          </a:xfr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dirty="0">
                <a:latin typeface="+mj-lt"/>
                <a:cs typeface="Oracle Sans" panose="020B0503020204020204" pitchFamily="34" charset="0"/>
              </a:rPr>
              <a:t>Setting</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LogXptMode</a:t>
            </a:r>
            <a:r>
              <a:rPr lang="en-US" altLang="en-US" dirty="0">
                <a:latin typeface="Oracle Sans" panose="020B0503020204020204" pitchFamily="34" charset="0"/>
                <a:cs typeface="Oracle Sans" panose="020B0503020204020204" pitchFamily="34" charset="0"/>
              </a:rPr>
              <a:t> </a:t>
            </a:r>
            <a:r>
              <a:rPr lang="en-US" altLang="en-US" dirty="0">
                <a:latin typeface="+mj-lt"/>
                <a:cs typeface="Oracle Sans" panose="020B0503020204020204" pitchFamily="34" charset="0"/>
              </a:rPr>
              <a:t>to</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FASTSYNC</a:t>
            </a:r>
            <a:endParaRPr lang="en-US" altLang="en-US" dirty="0">
              <a:solidFill>
                <a:schemeClr val="accent2"/>
              </a:solidFill>
              <a:latin typeface="+mj-lt"/>
              <a:cs typeface="Oracle Sans" panose="020B0503020204020204" pitchFamily="34" charset="0"/>
            </a:endParaRPr>
          </a:p>
        </p:txBody>
      </p:sp>
      <p:grpSp>
        <p:nvGrpSpPr>
          <p:cNvPr id="50" name="Group 49">
            <a:extLst>
              <a:ext uri="{FF2B5EF4-FFF2-40B4-BE49-F238E27FC236}">
                <a16:creationId xmlns="" xmlns:a16="http://schemas.microsoft.com/office/drawing/2014/main" id="{E2E95D63-998D-4964-87C9-E4121F45B3D2}"/>
              </a:ext>
            </a:extLst>
          </p:cNvPr>
          <p:cNvGrpSpPr/>
          <p:nvPr/>
        </p:nvGrpSpPr>
        <p:grpSpPr>
          <a:xfrm>
            <a:off x="3663950" y="2370333"/>
            <a:ext cx="10960100" cy="7250032"/>
            <a:chOff x="457200" y="1201738"/>
            <a:chExt cx="7747000" cy="5124588"/>
          </a:xfrm>
        </p:grpSpPr>
        <p:sp>
          <p:nvSpPr>
            <p:cNvPr id="51" name="Line 57">
              <a:extLst>
                <a:ext uri="{FF2B5EF4-FFF2-40B4-BE49-F238E27FC236}">
                  <a16:creationId xmlns="" xmlns:a16="http://schemas.microsoft.com/office/drawing/2014/main" id="{9EBE0601-CAA8-45F5-B321-8D75FF3DA8A4}"/>
                </a:ext>
              </a:extLst>
            </p:cNvPr>
            <p:cNvSpPr>
              <a:spLocks noChangeShapeType="1"/>
            </p:cNvSpPr>
            <p:nvPr/>
          </p:nvSpPr>
          <p:spPr bwMode="auto">
            <a:xfrm flipV="1">
              <a:off x="15240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2" name="Line 50">
              <a:extLst>
                <a:ext uri="{FF2B5EF4-FFF2-40B4-BE49-F238E27FC236}">
                  <a16:creationId xmlns="" xmlns:a16="http://schemas.microsoft.com/office/drawing/2014/main" id="{4960075B-CF9B-4413-A9BF-087DA81EED2C}"/>
                </a:ext>
              </a:extLst>
            </p:cNvPr>
            <p:cNvSpPr>
              <a:spLocks noChangeShapeType="1"/>
            </p:cNvSpPr>
            <p:nvPr/>
          </p:nvSpPr>
          <p:spPr bwMode="auto">
            <a:xfrm flipV="1">
              <a:off x="40767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53" name="Freeform 3">
              <a:extLst>
                <a:ext uri="{FF2B5EF4-FFF2-40B4-BE49-F238E27FC236}">
                  <a16:creationId xmlns="" xmlns:a16="http://schemas.microsoft.com/office/drawing/2014/main" id="{07D72B0B-E235-4FD7-90FA-3C1F9D10952D}"/>
                </a:ext>
              </a:extLst>
            </p:cNvPr>
            <p:cNvSpPr>
              <a:spLocks/>
            </p:cNvSpPr>
            <p:nvPr/>
          </p:nvSpPr>
          <p:spPr bwMode="auto">
            <a:xfrm>
              <a:off x="5548313" y="4960026"/>
              <a:ext cx="1587" cy="282812"/>
            </a:xfrm>
            <a:custGeom>
              <a:avLst/>
              <a:gdLst>
                <a:gd name="T0" fmla="*/ 0 w 1"/>
                <a:gd name="T1" fmla="*/ 0 h 267"/>
                <a:gd name="T2" fmla="*/ 0 w 1"/>
                <a:gd name="T3" fmla="*/ 214748364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28575">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IN" sz="2000" dirty="0"/>
            </a:p>
          </p:txBody>
        </p:sp>
        <p:sp>
          <p:nvSpPr>
            <p:cNvPr id="54" name="Rectangle 6">
              <a:extLst>
                <a:ext uri="{FF2B5EF4-FFF2-40B4-BE49-F238E27FC236}">
                  <a16:creationId xmlns="" xmlns:a16="http://schemas.microsoft.com/office/drawing/2014/main" id="{2ADEB97F-1F3B-4AD5-86A0-F3C0A9BB2F34}"/>
                </a:ext>
              </a:extLst>
            </p:cNvPr>
            <p:cNvSpPr>
              <a:spLocks noChangeArrowheads="1"/>
            </p:cNvSpPr>
            <p:nvPr/>
          </p:nvSpPr>
          <p:spPr bwMode="auto">
            <a:xfrm>
              <a:off x="457200" y="1219200"/>
              <a:ext cx="2209800" cy="4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mn-lt"/>
                </a:rPr>
                <a:t>Primary database</a:t>
              </a:r>
            </a:p>
            <a:p>
              <a:pPr algn="ctr">
                <a:lnSpc>
                  <a:spcPct val="90000"/>
                </a:lnSpc>
              </a:pPr>
              <a:r>
                <a:rPr lang="en-US" altLang="en-US" sz="2000" b="1" dirty="0">
                  <a:latin typeface="+mn-lt"/>
                </a:rPr>
                <a:t>transactions</a:t>
              </a:r>
            </a:p>
          </p:txBody>
        </p:sp>
        <p:sp>
          <p:nvSpPr>
            <p:cNvPr id="55" name="Rectangle 9">
              <a:extLst>
                <a:ext uri="{FF2B5EF4-FFF2-40B4-BE49-F238E27FC236}">
                  <a16:creationId xmlns="" xmlns:a16="http://schemas.microsoft.com/office/drawing/2014/main" id="{BFD539DC-674D-4AF2-9FF2-B0B9A666747A}"/>
                </a:ext>
              </a:extLst>
            </p:cNvPr>
            <p:cNvSpPr>
              <a:spLocks noChangeArrowheads="1"/>
            </p:cNvSpPr>
            <p:nvPr/>
          </p:nvSpPr>
          <p:spPr bwMode="auto">
            <a:xfrm>
              <a:off x="6183313" y="1201738"/>
              <a:ext cx="979487" cy="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mn-lt"/>
                </a:rPr>
                <a:t>MRP or LSP</a:t>
              </a:r>
            </a:p>
          </p:txBody>
        </p:sp>
        <p:sp>
          <p:nvSpPr>
            <p:cNvPr id="56" name="Oval 11">
              <a:extLst>
                <a:ext uri="{FF2B5EF4-FFF2-40B4-BE49-F238E27FC236}">
                  <a16:creationId xmlns="" xmlns:a16="http://schemas.microsoft.com/office/drawing/2014/main" id="{12CDAF42-28F9-4729-A30E-2120279F9111}"/>
                </a:ext>
              </a:extLst>
            </p:cNvPr>
            <p:cNvSpPr>
              <a:spLocks noChangeArrowheads="1"/>
            </p:cNvSpPr>
            <p:nvPr/>
          </p:nvSpPr>
          <p:spPr bwMode="blackWhite">
            <a:xfrm>
              <a:off x="6381750" y="1693863"/>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57" name="Oval 12">
              <a:extLst>
                <a:ext uri="{FF2B5EF4-FFF2-40B4-BE49-F238E27FC236}">
                  <a16:creationId xmlns="" xmlns:a16="http://schemas.microsoft.com/office/drawing/2014/main" id="{D6A5A6E2-4274-47A9-8AA6-D2A8508EFFE8}"/>
                </a:ext>
              </a:extLst>
            </p:cNvPr>
            <p:cNvSpPr>
              <a:spLocks noChangeArrowheads="1"/>
            </p:cNvSpPr>
            <p:nvPr/>
          </p:nvSpPr>
          <p:spPr bwMode="blackWhite">
            <a:xfrm>
              <a:off x="4686300" y="2389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58" name="Rectangle 13">
              <a:extLst>
                <a:ext uri="{FF2B5EF4-FFF2-40B4-BE49-F238E27FC236}">
                  <a16:creationId xmlns="" xmlns:a16="http://schemas.microsoft.com/office/drawing/2014/main" id="{20420DC3-885E-4778-959F-A2FE12771AD5}"/>
                </a:ext>
              </a:extLst>
            </p:cNvPr>
            <p:cNvSpPr>
              <a:spLocks noChangeArrowheads="1"/>
            </p:cNvSpPr>
            <p:nvPr/>
          </p:nvSpPr>
          <p:spPr bwMode="auto">
            <a:xfrm>
              <a:off x="6215833" y="5832312"/>
              <a:ext cx="1561968" cy="4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Archived redo </a:t>
              </a:r>
            </a:p>
            <a:p>
              <a:pPr algn="ctr"/>
              <a:r>
                <a:rPr lang="en-US" altLang="en-US" sz="2000" b="1" dirty="0">
                  <a:latin typeface="+mn-lt"/>
                </a:rPr>
                <a:t>logs</a:t>
              </a:r>
            </a:p>
          </p:txBody>
        </p:sp>
        <p:sp>
          <p:nvSpPr>
            <p:cNvPr id="59" name="Rectangle 14">
              <a:extLst>
                <a:ext uri="{FF2B5EF4-FFF2-40B4-BE49-F238E27FC236}">
                  <a16:creationId xmlns="" xmlns:a16="http://schemas.microsoft.com/office/drawing/2014/main" id="{7736CF3B-1B62-40F4-BB91-2682EF9BC012}"/>
                </a:ext>
              </a:extLst>
            </p:cNvPr>
            <p:cNvSpPr>
              <a:spLocks noChangeArrowheads="1"/>
            </p:cNvSpPr>
            <p:nvPr/>
          </p:nvSpPr>
          <p:spPr bwMode="auto">
            <a:xfrm>
              <a:off x="5870575" y="4572000"/>
              <a:ext cx="717550"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ARC0</a:t>
              </a:r>
            </a:p>
          </p:txBody>
        </p:sp>
        <p:sp>
          <p:nvSpPr>
            <p:cNvPr id="60" name="Oval 15">
              <a:extLst>
                <a:ext uri="{FF2B5EF4-FFF2-40B4-BE49-F238E27FC236}">
                  <a16:creationId xmlns="" xmlns:a16="http://schemas.microsoft.com/office/drawing/2014/main" id="{55969616-F91B-41B6-BBFE-294E4C506844}"/>
                </a:ext>
              </a:extLst>
            </p:cNvPr>
            <p:cNvSpPr>
              <a:spLocks noChangeArrowheads="1"/>
            </p:cNvSpPr>
            <p:nvPr/>
          </p:nvSpPr>
          <p:spPr bwMode="blackWhite">
            <a:xfrm>
              <a:off x="5233988" y="44291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61" name="Rectangle 16">
              <a:extLst>
                <a:ext uri="{FF2B5EF4-FFF2-40B4-BE49-F238E27FC236}">
                  <a16:creationId xmlns="" xmlns:a16="http://schemas.microsoft.com/office/drawing/2014/main" id="{CD6A3BCA-4C6F-4345-9DC5-4BDCBE5ECCE4}"/>
                </a:ext>
              </a:extLst>
            </p:cNvPr>
            <p:cNvSpPr>
              <a:spLocks noChangeArrowheads="1"/>
            </p:cNvSpPr>
            <p:nvPr/>
          </p:nvSpPr>
          <p:spPr bwMode="auto">
            <a:xfrm>
              <a:off x="7132638" y="1228725"/>
              <a:ext cx="1071562" cy="50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database</a:t>
              </a:r>
            </a:p>
          </p:txBody>
        </p:sp>
        <p:sp>
          <p:nvSpPr>
            <p:cNvPr id="62" name="Line 17">
              <a:extLst>
                <a:ext uri="{FF2B5EF4-FFF2-40B4-BE49-F238E27FC236}">
                  <a16:creationId xmlns="" xmlns:a16="http://schemas.microsoft.com/office/drawing/2014/main" id="{F20C87CC-E5D8-4AA6-A0A7-7393D450A072}"/>
                </a:ext>
              </a:extLst>
            </p:cNvPr>
            <p:cNvSpPr>
              <a:spLocks noChangeShapeType="1"/>
            </p:cNvSpPr>
            <p:nvPr/>
          </p:nvSpPr>
          <p:spPr bwMode="auto">
            <a:xfrm>
              <a:off x="1304925" y="17510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63" name="Line 23">
              <a:extLst>
                <a:ext uri="{FF2B5EF4-FFF2-40B4-BE49-F238E27FC236}">
                  <a16:creationId xmlns="" xmlns:a16="http://schemas.microsoft.com/office/drawing/2014/main" id="{C95EBDD3-C96F-42ED-A105-E9C3FD849C27}"/>
                </a:ext>
              </a:extLst>
            </p:cNvPr>
            <p:cNvSpPr>
              <a:spLocks noChangeShapeType="1"/>
            </p:cNvSpPr>
            <p:nvPr/>
          </p:nvSpPr>
          <p:spPr bwMode="auto">
            <a:xfrm>
              <a:off x="5524500" y="4032250"/>
              <a:ext cx="0" cy="381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dirty="0"/>
            </a:p>
          </p:txBody>
        </p:sp>
        <p:sp>
          <p:nvSpPr>
            <p:cNvPr id="64" name="Line 25">
              <a:extLst>
                <a:ext uri="{FF2B5EF4-FFF2-40B4-BE49-F238E27FC236}">
                  <a16:creationId xmlns="" xmlns:a16="http://schemas.microsoft.com/office/drawing/2014/main" id="{F232F2DF-DEC8-4B94-A861-37E64A4F6E48}"/>
                </a:ext>
              </a:extLst>
            </p:cNvPr>
            <p:cNvSpPr>
              <a:spLocks noChangeShapeType="1"/>
            </p:cNvSpPr>
            <p:nvPr/>
          </p:nvSpPr>
          <p:spPr bwMode="auto">
            <a:xfrm flipV="1">
              <a:off x="6062663" y="5754688"/>
              <a:ext cx="646112"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5" name="Line 26">
              <a:extLst>
                <a:ext uri="{FF2B5EF4-FFF2-40B4-BE49-F238E27FC236}">
                  <a16:creationId xmlns="" xmlns:a16="http://schemas.microsoft.com/office/drawing/2014/main" id="{CC9EACED-600C-4AF1-B087-0BBF22F403EF}"/>
                </a:ext>
              </a:extLst>
            </p:cNvPr>
            <p:cNvSpPr>
              <a:spLocks noChangeShapeType="1"/>
            </p:cNvSpPr>
            <p:nvPr/>
          </p:nvSpPr>
          <p:spPr bwMode="auto">
            <a:xfrm flipV="1">
              <a:off x="6700838" y="2297113"/>
              <a:ext cx="0" cy="3471862"/>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6" name="Line 27">
              <a:extLst>
                <a:ext uri="{FF2B5EF4-FFF2-40B4-BE49-F238E27FC236}">
                  <a16:creationId xmlns="" xmlns:a16="http://schemas.microsoft.com/office/drawing/2014/main" id="{0651AFA4-0541-43E9-A579-21D8EC2DF66D}"/>
                </a:ext>
              </a:extLst>
            </p:cNvPr>
            <p:cNvSpPr>
              <a:spLocks noChangeShapeType="1"/>
            </p:cNvSpPr>
            <p:nvPr/>
          </p:nvSpPr>
          <p:spPr bwMode="auto">
            <a:xfrm>
              <a:off x="6991350" y="1979613"/>
              <a:ext cx="276225"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67" name="Line 28">
              <a:extLst>
                <a:ext uri="{FF2B5EF4-FFF2-40B4-BE49-F238E27FC236}">
                  <a16:creationId xmlns="" xmlns:a16="http://schemas.microsoft.com/office/drawing/2014/main" id="{B89615AB-747A-41DC-8BA6-AA2FD965FD43}"/>
                </a:ext>
              </a:extLst>
            </p:cNvPr>
            <p:cNvSpPr>
              <a:spLocks noChangeShapeType="1"/>
            </p:cNvSpPr>
            <p:nvPr/>
          </p:nvSpPr>
          <p:spPr bwMode="auto">
            <a:xfrm>
              <a:off x="4386263" y="1295400"/>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dirty="0"/>
            </a:p>
          </p:txBody>
        </p:sp>
        <p:pic>
          <p:nvPicPr>
            <p:cNvPr id="68" name="Picture 29" descr="4segdatabase">
              <a:extLst>
                <a:ext uri="{FF2B5EF4-FFF2-40B4-BE49-F238E27FC236}">
                  <a16:creationId xmlns="" xmlns:a16="http://schemas.microsoft.com/office/drawing/2014/main" id="{D3916649-F15A-4605-9C9C-F78F260A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224463" y="32766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31">
              <a:extLst>
                <a:ext uri="{FF2B5EF4-FFF2-40B4-BE49-F238E27FC236}">
                  <a16:creationId xmlns="" xmlns:a16="http://schemas.microsoft.com/office/drawing/2014/main" id="{DE7AA73B-90DD-4B83-85EE-48388F3CA6A7}"/>
                </a:ext>
              </a:extLst>
            </p:cNvPr>
            <p:cNvGrpSpPr>
              <a:grpSpLocks/>
            </p:cNvGrpSpPr>
            <p:nvPr/>
          </p:nvGrpSpPr>
          <p:grpSpPr bwMode="auto">
            <a:xfrm>
              <a:off x="5486400" y="5334000"/>
              <a:ext cx="762000" cy="990600"/>
              <a:chOff x="3735" y="2533"/>
              <a:chExt cx="828" cy="1006"/>
            </a:xfrm>
          </p:grpSpPr>
          <p:pic>
            <p:nvPicPr>
              <p:cNvPr id="96" name="Picture 32" descr="4segdatabase">
                <a:extLst>
                  <a:ext uri="{FF2B5EF4-FFF2-40B4-BE49-F238E27FC236}">
                    <a16:creationId xmlns="" xmlns:a16="http://schemas.microsoft.com/office/drawing/2014/main" id="{C6B95258-6A0E-4FD6-87A8-455BB6AF3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33" descr="4segdatabase">
                <a:extLst>
                  <a:ext uri="{FF2B5EF4-FFF2-40B4-BE49-F238E27FC236}">
                    <a16:creationId xmlns="" xmlns:a16="http://schemas.microsoft.com/office/drawing/2014/main" id="{58A8A200-E3FF-43D5-874A-B8B2584E8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 name="Rectangle 34">
              <a:extLst>
                <a:ext uri="{FF2B5EF4-FFF2-40B4-BE49-F238E27FC236}">
                  <a16:creationId xmlns="" xmlns:a16="http://schemas.microsoft.com/office/drawing/2014/main" id="{EECC9BEA-2B31-469C-90D4-7C8E0CDB3981}"/>
                </a:ext>
              </a:extLst>
            </p:cNvPr>
            <p:cNvSpPr>
              <a:spLocks noChangeArrowheads="1"/>
            </p:cNvSpPr>
            <p:nvPr/>
          </p:nvSpPr>
          <p:spPr bwMode="auto">
            <a:xfrm>
              <a:off x="5453063" y="3657600"/>
              <a:ext cx="1546225" cy="4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Standby</a:t>
              </a:r>
            </a:p>
            <a:p>
              <a:pPr algn="ctr"/>
              <a:r>
                <a:rPr lang="en-US" altLang="en-US" sz="2000" b="1" dirty="0">
                  <a:latin typeface="+mn-lt"/>
                </a:rPr>
                <a:t>redo logs</a:t>
              </a:r>
            </a:p>
          </p:txBody>
        </p:sp>
        <p:sp>
          <p:nvSpPr>
            <p:cNvPr id="71" name="Line 35">
              <a:extLst>
                <a:ext uri="{FF2B5EF4-FFF2-40B4-BE49-F238E27FC236}">
                  <a16:creationId xmlns="" xmlns:a16="http://schemas.microsoft.com/office/drawing/2014/main" id="{39EDAE29-A60C-407B-A9F7-94BC0C3F2E6F}"/>
                </a:ext>
              </a:extLst>
            </p:cNvPr>
            <p:cNvSpPr>
              <a:spLocks noChangeShapeType="1"/>
            </p:cNvSpPr>
            <p:nvPr/>
          </p:nvSpPr>
          <p:spPr bwMode="auto">
            <a:xfrm flipV="1">
              <a:off x="5834063" y="3657600"/>
              <a:ext cx="860425"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72" name="Picture 36" descr="Database: Database with Segments">
              <a:extLst>
                <a:ext uri="{FF2B5EF4-FFF2-40B4-BE49-F238E27FC236}">
                  <a16:creationId xmlns="" xmlns:a16="http://schemas.microsoft.com/office/drawing/2014/main" id="{52D6BFDF-AC87-4B2A-B3F1-7DF5DECFC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90588" y="2166938"/>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7" descr="Database: Database with Segments">
              <a:extLst>
                <a:ext uri="{FF2B5EF4-FFF2-40B4-BE49-F238E27FC236}">
                  <a16:creationId xmlns="" xmlns:a16="http://schemas.microsoft.com/office/drawing/2014/main" id="{8605B98C-0A77-4DC2-BEA1-1C447AE74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281863" y="1752600"/>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41">
              <a:extLst>
                <a:ext uri="{FF2B5EF4-FFF2-40B4-BE49-F238E27FC236}">
                  <a16:creationId xmlns="" xmlns:a16="http://schemas.microsoft.com/office/drawing/2014/main" id="{53AAF970-1D51-43C3-B474-0E1A703E92AB}"/>
                </a:ext>
              </a:extLst>
            </p:cNvPr>
            <p:cNvSpPr>
              <a:spLocks noChangeArrowheads="1"/>
            </p:cNvSpPr>
            <p:nvPr/>
          </p:nvSpPr>
          <p:spPr bwMode="auto">
            <a:xfrm>
              <a:off x="5487988" y="3009900"/>
              <a:ext cx="1370012" cy="49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(Real-time apply)</a:t>
              </a:r>
            </a:p>
          </p:txBody>
        </p:sp>
        <p:sp>
          <p:nvSpPr>
            <p:cNvPr id="75" name="Rectangle 42">
              <a:extLst>
                <a:ext uri="{FF2B5EF4-FFF2-40B4-BE49-F238E27FC236}">
                  <a16:creationId xmlns="" xmlns:a16="http://schemas.microsoft.com/office/drawing/2014/main" id="{4FC6FA7C-1260-492F-9C36-801314A8008A}"/>
                </a:ext>
              </a:extLst>
            </p:cNvPr>
            <p:cNvSpPr>
              <a:spLocks noChangeArrowheads="1"/>
            </p:cNvSpPr>
            <p:nvPr/>
          </p:nvSpPr>
          <p:spPr bwMode="auto">
            <a:xfrm>
              <a:off x="775877" y="5280025"/>
              <a:ext cx="3477445" cy="53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dirty="0">
                  <a:latin typeface="+mn-lt"/>
                </a:rPr>
                <a:t>Sets the </a:t>
              </a:r>
              <a:r>
                <a:rPr lang="en-US" altLang="en-US" sz="2200" dirty="0">
                  <a:latin typeface="Courier New" panose="02070309020205020404" pitchFamily="49" charset="0"/>
                </a:rPr>
                <a:t>SYNC</a:t>
              </a:r>
              <a:r>
                <a:rPr lang="en-US" altLang="en-US" sz="2200" dirty="0"/>
                <a:t> </a:t>
              </a:r>
              <a:r>
                <a:rPr lang="en-US" altLang="en-US" sz="2200" dirty="0">
                  <a:latin typeface="+mn-lt"/>
                </a:rPr>
                <a:t>and</a:t>
              </a:r>
              <a:r>
                <a:rPr lang="en-US" altLang="en-US" sz="2200" dirty="0"/>
                <a:t> </a:t>
              </a:r>
              <a:r>
                <a:rPr lang="en-US" altLang="en-US" sz="2200" dirty="0">
                  <a:latin typeface="Courier New" panose="02070309020205020404" pitchFamily="49" charset="0"/>
                </a:rPr>
                <a:t>NOAFFIRM</a:t>
              </a:r>
              <a:r>
                <a:rPr lang="en-US" altLang="en-US" sz="2200" dirty="0"/>
                <a:t> </a:t>
              </a:r>
              <a:r>
                <a:rPr lang="en-US" altLang="en-US" sz="2200" dirty="0">
                  <a:latin typeface="+mn-lt"/>
                </a:rPr>
                <a:t>attributes of </a:t>
              </a:r>
              <a:r>
                <a:rPr lang="en-US" altLang="en-US" sz="2200" dirty="0">
                  <a:latin typeface="Courier New" panose="02070309020205020404" pitchFamily="49" charset="0"/>
                </a:rPr>
                <a:t>LOG_ARCHIVE_DEST_</a:t>
              </a:r>
              <a:r>
                <a:rPr lang="en-US" altLang="en-US" sz="2200" i="1" dirty="0">
                  <a:latin typeface="Courier New" panose="02070309020205020404" pitchFamily="49" charset="0"/>
                </a:rPr>
                <a:t>n</a:t>
              </a:r>
            </a:p>
          </p:txBody>
        </p:sp>
        <p:sp>
          <p:nvSpPr>
            <p:cNvPr id="76" name="Line 43">
              <a:extLst>
                <a:ext uri="{FF2B5EF4-FFF2-40B4-BE49-F238E27FC236}">
                  <a16:creationId xmlns="" xmlns:a16="http://schemas.microsoft.com/office/drawing/2014/main" id="{5D1DD24B-8312-4E08-9810-21685036E205}"/>
                </a:ext>
              </a:extLst>
            </p:cNvPr>
            <p:cNvSpPr>
              <a:spLocks noChangeShapeType="1"/>
            </p:cNvSpPr>
            <p:nvPr/>
          </p:nvSpPr>
          <p:spPr bwMode="auto">
            <a:xfrm flipV="1">
              <a:off x="4102100" y="2819400"/>
              <a:ext cx="6096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77" name="Rectangle 44">
              <a:extLst>
                <a:ext uri="{FF2B5EF4-FFF2-40B4-BE49-F238E27FC236}">
                  <a16:creationId xmlns="" xmlns:a16="http://schemas.microsoft.com/office/drawing/2014/main" id="{F948CA60-7220-4271-919E-7212E080FADA}"/>
                </a:ext>
              </a:extLst>
            </p:cNvPr>
            <p:cNvSpPr>
              <a:spLocks noChangeArrowheads="1"/>
            </p:cNvSpPr>
            <p:nvPr/>
          </p:nvSpPr>
          <p:spPr bwMode="auto">
            <a:xfrm>
              <a:off x="3711575" y="2949575"/>
              <a:ext cx="1546225"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dirty="0">
                  <a:solidFill>
                    <a:schemeClr val="accent1"/>
                  </a:solidFill>
                  <a:latin typeface="+mn-lt"/>
                </a:rPr>
                <a:t>Standby ack</a:t>
              </a:r>
            </a:p>
          </p:txBody>
        </p:sp>
        <p:sp>
          <p:nvSpPr>
            <p:cNvPr id="78" name="Rectangle 49">
              <a:extLst>
                <a:ext uri="{FF2B5EF4-FFF2-40B4-BE49-F238E27FC236}">
                  <a16:creationId xmlns="" xmlns:a16="http://schemas.microsoft.com/office/drawing/2014/main" id="{4DA6D2B2-74C2-414A-9128-F007992802E4}"/>
                </a:ext>
              </a:extLst>
            </p:cNvPr>
            <p:cNvSpPr>
              <a:spLocks noChangeArrowheads="1"/>
            </p:cNvSpPr>
            <p:nvPr/>
          </p:nvSpPr>
          <p:spPr bwMode="auto">
            <a:xfrm>
              <a:off x="3048000" y="2046288"/>
              <a:ext cx="1489075"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NSS</a:t>
              </a:r>
              <a:r>
                <a:rPr lang="en-US" altLang="en-US" sz="2000" b="1" i="1" dirty="0">
                  <a:latin typeface="+mn-lt"/>
                </a:rPr>
                <a:t>n</a:t>
              </a:r>
            </a:p>
          </p:txBody>
        </p:sp>
        <p:sp>
          <p:nvSpPr>
            <p:cNvPr id="79" name="Line 51">
              <a:extLst>
                <a:ext uri="{FF2B5EF4-FFF2-40B4-BE49-F238E27FC236}">
                  <a16:creationId xmlns="" xmlns:a16="http://schemas.microsoft.com/office/drawing/2014/main" id="{26288581-CFFC-4F32-9B62-58DDCBD60B05}"/>
                </a:ext>
              </a:extLst>
            </p:cNvPr>
            <p:cNvSpPr>
              <a:spLocks noChangeShapeType="1"/>
            </p:cNvSpPr>
            <p:nvPr/>
          </p:nvSpPr>
          <p:spPr bwMode="auto">
            <a:xfrm flipV="1">
              <a:off x="2895600" y="3403600"/>
              <a:ext cx="927100" cy="0"/>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0" name="Line 52">
              <a:extLst>
                <a:ext uri="{FF2B5EF4-FFF2-40B4-BE49-F238E27FC236}">
                  <a16:creationId xmlns="" xmlns:a16="http://schemas.microsoft.com/office/drawing/2014/main" id="{8AC8D312-FE51-4121-8C18-E3BE8E155BAC}"/>
                </a:ext>
              </a:extLst>
            </p:cNvPr>
            <p:cNvSpPr>
              <a:spLocks noChangeShapeType="1"/>
            </p:cNvSpPr>
            <p:nvPr/>
          </p:nvSpPr>
          <p:spPr bwMode="auto">
            <a:xfrm>
              <a:off x="3822700" y="2986088"/>
              <a:ext cx="0" cy="430212"/>
            </a:xfrm>
            <a:prstGeom prst="line">
              <a:avLst/>
            </a:prstGeom>
            <a:noFill/>
            <a:ln w="28575">
              <a:solidFill>
                <a:schemeClr val="accent1"/>
              </a:solidFill>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1" name="Oval 53">
              <a:extLst>
                <a:ext uri="{FF2B5EF4-FFF2-40B4-BE49-F238E27FC236}">
                  <a16:creationId xmlns="" xmlns:a16="http://schemas.microsoft.com/office/drawing/2014/main" id="{8F2A7430-FC1A-41AD-A15A-413E9F763EC9}"/>
                </a:ext>
              </a:extLst>
            </p:cNvPr>
            <p:cNvSpPr>
              <a:spLocks noChangeArrowheads="1"/>
            </p:cNvSpPr>
            <p:nvPr/>
          </p:nvSpPr>
          <p:spPr bwMode="blackWhite">
            <a:xfrm>
              <a:off x="3514725" y="23717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82" name="Line 54">
              <a:extLst>
                <a:ext uri="{FF2B5EF4-FFF2-40B4-BE49-F238E27FC236}">
                  <a16:creationId xmlns="" xmlns:a16="http://schemas.microsoft.com/office/drawing/2014/main" id="{B8E4A596-07DB-4A36-9010-8CF3473070C3}"/>
                </a:ext>
              </a:extLst>
            </p:cNvPr>
            <p:cNvSpPr>
              <a:spLocks noChangeShapeType="1"/>
            </p:cNvSpPr>
            <p:nvPr/>
          </p:nvSpPr>
          <p:spPr bwMode="auto">
            <a:xfrm flipV="1">
              <a:off x="2895600" y="26670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3" name="Line 55">
              <a:extLst>
                <a:ext uri="{FF2B5EF4-FFF2-40B4-BE49-F238E27FC236}">
                  <a16:creationId xmlns="" xmlns:a16="http://schemas.microsoft.com/office/drawing/2014/main" id="{E608D4C9-508C-4200-AA75-A0D64F5C2147}"/>
                </a:ext>
              </a:extLst>
            </p:cNvPr>
            <p:cNvSpPr>
              <a:spLocks noChangeShapeType="1"/>
            </p:cNvSpPr>
            <p:nvPr/>
          </p:nvSpPr>
          <p:spPr bwMode="auto">
            <a:xfrm>
              <a:off x="2590800" y="2720975"/>
              <a:ext cx="0" cy="4302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84" name="Oval 56">
              <a:extLst>
                <a:ext uri="{FF2B5EF4-FFF2-40B4-BE49-F238E27FC236}">
                  <a16:creationId xmlns="" xmlns:a16="http://schemas.microsoft.com/office/drawing/2014/main" id="{B9E912F3-DA24-471F-BC4A-65FEEC5DAA12}"/>
                </a:ext>
              </a:extLst>
            </p:cNvPr>
            <p:cNvSpPr>
              <a:spLocks noChangeArrowheads="1"/>
            </p:cNvSpPr>
            <p:nvPr/>
          </p:nvSpPr>
          <p:spPr bwMode="blackWhite">
            <a:xfrm>
              <a:off x="2290763" y="3151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dirty="0"/>
            </a:p>
          </p:txBody>
        </p:sp>
        <p:sp>
          <p:nvSpPr>
            <p:cNvPr id="85" name="Line 58">
              <a:extLst>
                <a:ext uri="{FF2B5EF4-FFF2-40B4-BE49-F238E27FC236}">
                  <a16:creationId xmlns="" xmlns:a16="http://schemas.microsoft.com/office/drawing/2014/main" id="{22D06CA4-B805-473C-A8F2-094070DD76F7}"/>
                </a:ext>
              </a:extLst>
            </p:cNvPr>
            <p:cNvSpPr>
              <a:spLocks noChangeShapeType="1"/>
            </p:cNvSpPr>
            <p:nvPr/>
          </p:nvSpPr>
          <p:spPr bwMode="auto">
            <a:xfrm>
              <a:off x="2586038" y="3760788"/>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pic>
          <p:nvPicPr>
            <p:cNvPr id="86" name="Picture 59" descr="4segdatabase">
              <a:extLst>
                <a:ext uri="{FF2B5EF4-FFF2-40B4-BE49-F238E27FC236}">
                  <a16:creationId xmlns="" xmlns:a16="http://schemas.microsoft.com/office/drawing/2014/main" id="{B07E3ED5-776A-481A-BF38-94A261974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286000" y="41910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60">
              <a:extLst>
                <a:ext uri="{FF2B5EF4-FFF2-40B4-BE49-F238E27FC236}">
                  <a16:creationId xmlns="" xmlns:a16="http://schemas.microsoft.com/office/drawing/2014/main" id="{90B4E774-AB2F-4CF9-B0F8-63B8B646BD5A}"/>
                </a:ext>
              </a:extLst>
            </p:cNvPr>
            <p:cNvSpPr>
              <a:spLocks noChangeArrowheads="1"/>
            </p:cNvSpPr>
            <p:nvPr/>
          </p:nvSpPr>
          <p:spPr bwMode="blackWhite">
            <a:xfrm>
              <a:off x="2133600" y="2471685"/>
              <a:ext cx="914400" cy="457304"/>
            </a:xfrm>
            <a:prstGeom prst="rect">
              <a:avLst/>
            </a:prstGeom>
            <a:solidFill>
              <a:srgbClr val="C0C0C0"/>
            </a:solidFill>
            <a:ln w="28575">
              <a:solidFill>
                <a:schemeClr val="tx1"/>
              </a:solidFill>
              <a:miter lim="800000"/>
              <a:headEnd type="none" w="sm" len="sm"/>
              <a:tailEnd type="none" w="sm" len="sm"/>
            </a:ln>
          </p:spPr>
          <p:txBody>
            <a:bodyPr lIns="92075" tIns="46038" rIns="92075" bIns="4603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50000"/>
                </a:spcBef>
                <a:buClr>
                  <a:schemeClr val="accent1"/>
                </a:buClr>
              </a:pPr>
              <a:r>
                <a:rPr lang="en-US" altLang="en-US" sz="2000" dirty="0">
                  <a:latin typeface="+mn-lt"/>
                </a:rPr>
                <a:t>Redo buffer</a:t>
              </a:r>
            </a:p>
          </p:txBody>
        </p:sp>
        <p:sp>
          <p:nvSpPr>
            <p:cNvPr id="88" name="Rectangle 52">
              <a:extLst>
                <a:ext uri="{FF2B5EF4-FFF2-40B4-BE49-F238E27FC236}">
                  <a16:creationId xmlns="" xmlns:a16="http://schemas.microsoft.com/office/drawing/2014/main" id="{D028348B-97D9-4F7E-9FA8-A09B3BC0829C}"/>
                </a:ext>
              </a:extLst>
            </p:cNvPr>
            <p:cNvSpPr>
              <a:spLocks noChangeArrowheads="1"/>
            </p:cNvSpPr>
            <p:nvPr/>
          </p:nvSpPr>
          <p:spPr bwMode="auto">
            <a:xfrm>
              <a:off x="1219200" y="3330575"/>
              <a:ext cx="1489075"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LGWR</a:t>
              </a:r>
            </a:p>
          </p:txBody>
        </p:sp>
        <p:sp>
          <p:nvSpPr>
            <p:cNvPr id="89" name="Rectangle 53">
              <a:extLst>
                <a:ext uri="{FF2B5EF4-FFF2-40B4-BE49-F238E27FC236}">
                  <a16:creationId xmlns="" xmlns:a16="http://schemas.microsoft.com/office/drawing/2014/main" id="{CC6231FE-3DE0-4B2B-B037-F3A334C05493}"/>
                </a:ext>
              </a:extLst>
            </p:cNvPr>
            <p:cNvSpPr>
              <a:spLocks noChangeArrowheads="1"/>
            </p:cNvSpPr>
            <p:nvPr/>
          </p:nvSpPr>
          <p:spPr bwMode="auto">
            <a:xfrm>
              <a:off x="1473200" y="4213225"/>
              <a:ext cx="973138" cy="7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Online</a:t>
              </a:r>
            </a:p>
            <a:p>
              <a:pPr algn="ctr"/>
              <a:r>
                <a:rPr lang="en-US" altLang="en-US" sz="2000" b="1" dirty="0">
                  <a:latin typeface="+mn-lt"/>
                </a:rPr>
                <a:t>redo</a:t>
              </a:r>
            </a:p>
            <a:p>
              <a:pPr algn="ctr"/>
              <a:r>
                <a:rPr lang="en-US" altLang="en-US" sz="2000" b="1" dirty="0">
                  <a:latin typeface="+mn-lt"/>
                </a:rPr>
                <a:t>logs</a:t>
              </a:r>
            </a:p>
          </p:txBody>
        </p:sp>
        <p:sp>
          <p:nvSpPr>
            <p:cNvPr id="90" name="Rectangle 38">
              <a:extLst>
                <a:ext uri="{FF2B5EF4-FFF2-40B4-BE49-F238E27FC236}">
                  <a16:creationId xmlns="" xmlns:a16="http://schemas.microsoft.com/office/drawing/2014/main" id="{68B1B1E9-3842-48E9-B15B-EFC0BB0822C9}"/>
                </a:ext>
              </a:extLst>
            </p:cNvPr>
            <p:cNvSpPr>
              <a:spLocks noChangeArrowheads="1"/>
            </p:cNvSpPr>
            <p:nvPr/>
          </p:nvSpPr>
          <p:spPr bwMode="auto">
            <a:xfrm rot="16200000">
              <a:off x="3510756" y="4184529"/>
              <a:ext cx="1412875"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Oracle Net</a:t>
              </a:r>
            </a:p>
          </p:txBody>
        </p:sp>
        <p:sp>
          <p:nvSpPr>
            <p:cNvPr id="91" name="Rectangle 8">
              <a:extLst>
                <a:ext uri="{FF2B5EF4-FFF2-40B4-BE49-F238E27FC236}">
                  <a16:creationId xmlns="" xmlns:a16="http://schemas.microsoft.com/office/drawing/2014/main" id="{FAAE53F7-59BA-467A-B4E5-D6532459333B}"/>
                </a:ext>
              </a:extLst>
            </p:cNvPr>
            <p:cNvSpPr>
              <a:spLocks noChangeArrowheads="1"/>
            </p:cNvSpPr>
            <p:nvPr/>
          </p:nvSpPr>
          <p:spPr bwMode="auto">
            <a:xfrm>
              <a:off x="4643438" y="2055813"/>
              <a:ext cx="677862" cy="27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mn-lt"/>
                </a:rPr>
                <a:t>RFS</a:t>
              </a:r>
            </a:p>
          </p:txBody>
        </p:sp>
        <p:sp>
          <p:nvSpPr>
            <p:cNvPr id="92" name="Line 21">
              <a:extLst>
                <a:ext uri="{FF2B5EF4-FFF2-40B4-BE49-F238E27FC236}">
                  <a16:creationId xmlns="" xmlns:a16="http://schemas.microsoft.com/office/drawing/2014/main" id="{64A603AE-D771-41D1-8757-71AD27D4AF29}"/>
                </a:ext>
              </a:extLst>
            </p:cNvPr>
            <p:cNvSpPr>
              <a:spLocks noChangeShapeType="1"/>
            </p:cNvSpPr>
            <p:nvPr/>
          </p:nvSpPr>
          <p:spPr bwMode="auto">
            <a:xfrm>
              <a:off x="5257800" y="2590800"/>
              <a:ext cx="304800" cy="0"/>
            </a:xfrm>
            <a:prstGeom prst="line">
              <a:avLst/>
            </a:prstGeom>
            <a:noFill/>
            <a:ln w="28575">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3" name="Line 22">
              <a:extLst>
                <a:ext uri="{FF2B5EF4-FFF2-40B4-BE49-F238E27FC236}">
                  <a16:creationId xmlns="" xmlns:a16="http://schemas.microsoft.com/office/drawing/2014/main" id="{23057D27-C645-4BA9-80CF-81E4A3221BDC}"/>
                </a:ext>
              </a:extLst>
            </p:cNvPr>
            <p:cNvSpPr>
              <a:spLocks noChangeShapeType="1"/>
            </p:cNvSpPr>
            <p:nvPr/>
          </p:nvSpPr>
          <p:spPr bwMode="auto">
            <a:xfrm>
              <a:off x="5562600" y="2590800"/>
              <a:ext cx="0" cy="6858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4" name="Line 52">
              <a:extLst>
                <a:ext uri="{FF2B5EF4-FFF2-40B4-BE49-F238E27FC236}">
                  <a16:creationId xmlns="" xmlns:a16="http://schemas.microsoft.com/office/drawing/2014/main" id="{D4CA0F8A-D024-4601-BB64-65ADC44EE0E5}"/>
                </a:ext>
              </a:extLst>
            </p:cNvPr>
            <p:cNvSpPr>
              <a:spLocks noChangeShapeType="1"/>
            </p:cNvSpPr>
            <p:nvPr/>
          </p:nvSpPr>
          <p:spPr bwMode="auto">
            <a:xfrm>
              <a:off x="5410200" y="2819400"/>
              <a:ext cx="0" cy="430213"/>
            </a:xfrm>
            <a:prstGeom prst="line">
              <a:avLst/>
            </a:prstGeom>
            <a:noFill/>
            <a:ln w="28575">
              <a:solidFill>
                <a:schemeClr val="accent1"/>
              </a:solidFill>
              <a:prstDash val="sysDot"/>
              <a:round/>
              <a:headEnd/>
              <a:tailEnd type="none" w="sm" len="sm"/>
            </a:ln>
            <a:extLst>
              <a:ext uri="{909E8E84-426E-40DD-AFC4-6F175D3DCCD1}">
                <a14:hiddenFill xmlns:a14="http://schemas.microsoft.com/office/drawing/2010/main">
                  <a:noFill/>
                </a14:hiddenFill>
              </a:ext>
            </a:extLst>
          </p:spPr>
          <p:txBody>
            <a:bodyPr anchor="ctr">
              <a:spAutoFit/>
            </a:bodyPr>
            <a:lstStyle/>
            <a:p>
              <a:endParaRPr lang="en-IN" sz="2000" dirty="0"/>
            </a:p>
          </p:txBody>
        </p:sp>
        <p:sp>
          <p:nvSpPr>
            <p:cNvPr id="95" name="Line 43">
              <a:extLst>
                <a:ext uri="{FF2B5EF4-FFF2-40B4-BE49-F238E27FC236}">
                  <a16:creationId xmlns="" xmlns:a16="http://schemas.microsoft.com/office/drawing/2014/main" id="{9C0E49F5-EB7C-41D3-B2B2-CEB4BD652388}"/>
                </a:ext>
              </a:extLst>
            </p:cNvPr>
            <p:cNvSpPr>
              <a:spLocks noChangeShapeType="1"/>
            </p:cNvSpPr>
            <p:nvPr/>
          </p:nvSpPr>
          <p:spPr bwMode="auto">
            <a:xfrm flipV="1">
              <a:off x="5257800" y="2819400"/>
              <a:ext cx="152400" cy="0"/>
            </a:xfrm>
            <a:prstGeom prst="line">
              <a:avLst/>
            </a:prstGeom>
            <a:noFill/>
            <a:ln w="28575">
              <a:solidFill>
                <a:schemeClr val="accent1"/>
              </a:solidFill>
              <a:prstDash val="sysDot"/>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en-IN" sz="2000" dirty="0"/>
            </a:p>
          </p:txBody>
        </p:sp>
      </p:grpSp>
    </p:spTree>
    <p:custDataLst>
      <p:tags r:id="rId1"/>
    </p:custDataLst>
    <p:extLst>
      <p:ext uri="{BB962C8B-B14F-4D97-AF65-F5344CB8AC3E}">
        <p14:creationId xmlns:p14="http://schemas.microsoft.com/office/powerpoint/2010/main" val="3370257908"/>
      </p:ext>
    </p:extLst>
  </p:cSld>
  <p:clrMapOvr>
    <a:masterClrMapping/>
  </p:clrMapOvr>
  <p:transition spd="slow"/>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a:latin typeface="+mj-lt"/>
              </a:rPr>
              <a:t>New Commands to Set, Modify, and Display </a:t>
            </a:r>
            <a:br>
              <a:rPr lang="en-US" altLang="en-US" dirty="0">
                <a:latin typeface="+mj-lt"/>
              </a:rPr>
            </a:br>
            <a:r>
              <a:rPr lang="en-US" altLang="en-US" dirty="0">
                <a:latin typeface="+mj-lt"/>
              </a:rPr>
              <a:t>the </a:t>
            </a:r>
            <a:r>
              <a:rPr lang="en-US" altLang="en-US" dirty="0"/>
              <a:t>I</a:t>
            </a:r>
            <a:r>
              <a:rPr lang="en-US" altLang="en-US" dirty="0">
                <a:latin typeface="+mj-lt"/>
              </a:rPr>
              <a:t>nitialization </a:t>
            </a:r>
            <a:r>
              <a:rPr lang="en-US" altLang="en-US" dirty="0"/>
              <a:t>P</a:t>
            </a:r>
            <a:r>
              <a:rPr lang="en-US" altLang="en-US" dirty="0">
                <a:latin typeface="+mj-lt"/>
              </a:rPr>
              <a:t>arameters:</a:t>
            </a:r>
          </a:p>
        </p:txBody>
      </p:sp>
      <p:sp>
        <p:nvSpPr>
          <p:cNvPr id="63491" name="Content Placeholder 2"/>
          <p:cNvSpPr>
            <a:spLocks noGrp="1"/>
          </p:cNvSpPr>
          <p:nvPr>
            <p:ph idx="1"/>
          </p:nvPr>
        </p:nvSpPr>
        <p:spPr>
          <a:xfrm>
            <a:off x="933451" y="2688032"/>
            <a:ext cx="16421100" cy="5329660"/>
          </a:xfrm>
        </p:spPr>
        <p:txBody>
          <a:bodyPr/>
          <a:lstStyle/>
          <a:p>
            <a:pPr>
              <a:spcBef>
                <a:spcPts val="1200"/>
              </a:spcBef>
            </a:pPr>
            <a:r>
              <a:rPr lang="en-US" altLang="en-US" dirty="0"/>
              <a:t>New commands are available to set, modify, and display the value of database initialization parameters:</a:t>
            </a:r>
          </a:p>
          <a:p>
            <a:pPr lvl="1">
              <a:spcBef>
                <a:spcPts val="1200"/>
              </a:spcBef>
            </a:pPr>
            <a:r>
              <a:rPr lang="en-US" altLang="en-US" dirty="0">
                <a:latin typeface="Courier New" panose="02070309020205020404" pitchFamily="49" charset="0"/>
                <a:cs typeface="Courier New" panose="02070309020205020404" pitchFamily="49" charset="0"/>
              </a:rPr>
              <a:t>EDIT DATABASE PARAMETER</a:t>
            </a:r>
          </a:p>
          <a:p>
            <a:pPr lvl="1">
              <a:spcBef>
                <a:spcPts val="1200"/>
              </a:spcBef>
            </a:pPr>
            <a:r>
              <a:rPr lang="en-US" altLang="en-US" dirty="0">
                <a:latin typeface="Courier New" panose="02070309020205020404" pitchFamily="49" charset="0"/>
                <a:cs typeface="Courier New" panose="02070309020205020404" pitchFamily="49" charset="0"/>
              </a:rPr>
              <a:t>EDIT DATABASE RESET PARAMETER</a:t>
            </a:r>
            <a:endParaRPr lang="en-US" altLang="en-US" i="1" dirty="0">
              <a:latin typeface="Courier New" panose="02070309020205020404" pitchFamily="49" charset="0"/>
              <a:cs typeface="Courier New" panose="02070309020205020404" pitchFamily="49" charset="0"/>
            </a:endParaRPr>
          </a:p>
          <a:p>
            <a:pPr lvl="1">
              <a:spcBef>
                <a:spcPts val="1200"/>
              </a:spcBef>
            </a:pPr>
            <a:r>
              <a:rPr lang="en-US" altLang="en-US" dirty="0">
                <a:latin typeface="Courier New" panose="02070309020205020404" pitchFamily="49" charset="0"/>
                <a:cs typeface="Courier New" panose="02070309020205020404" pitchFamily="49" charset="0"/>
              </a:rPr>
              <a:t>EDIT FAR_SYNC RESET PARAMETER</a:t>
            </a:r>
            <a:endParaRPr lang="en-US" altLang="en-US" i="1" dirty="0">
              <a:latin typeface="Courier New" panose="02070309020205020404" pitchFamily="49" charset="0"/>
              <a:cs typeface="Courier New" panose="02070309020205020404" pitchFamily="49" charset="0"/>
            </a:endParaRPr>
          </a:p>
          <a:p>
            <a:pPr lvl="1">
              <a:spcBef>
                <a:spcPts val="1200"/>
              </a:spcBef>
            </a:pPr>
            <a:r>
              <a:rPr lang="en-US" altLang="en-US" dirty="0">
                <a:latin typeface="Courier New" panose="02070309020205020404" pitchFamily="49" charset="0"/>
                <a:cs typeface="Courier New" panose="02070309020205020404" pitchFamily="49" charset="0"/>
              </a:rPr>
              <a:t>EDIT RECOVERY_APPLIANCE PARAMETER</a:t>
            </a:r>
            <a:endParaRPr lang="en-US" altLang="en-US" i="1" dirty="0">
              <a:latin typeface="Courier New" panose="02070309020205020404" pitchFamily="49" charset="0"/>
              <a:cs typeface="Courier New" panose="02070309020205020404" pitchFamily="49" charset="0"/>
            </a:endParaRPr>
          </a:p>
          <a:p>
            <a:pPr lvl="1">
              <a:spcBef>
                <a:spcPts val="1200"/>
              </a:spcBef>
            </a:pPr>
            <a:r>
              <a:rPr lang="en-US" altLang="en-US" dirty="0">
                <a:latin typeface="Courier New" panose="02070309020205020404" pitchFamily="49" charset="0"/>
                <a:cs typeface="Courier New" panose="02070309020205020404" pitchFamily="49" charset="0"/>
              </a:rPr>
              <a:t>EDIT RECOVERY_APPLIANCE RESET PARAMETER </a:t>
            </a:r>
            <a:endParaRPr lang="en-US" altLang="en-US" i="1" dirty="0">
              <a:latin typeface="Courier New" panose="02070309020205020404" pitchFamily="49" charset="0"/>
              <a:cs typeface="Courier New" panose="02070309020205020404" pitchFamily="49" charset="0"/>
            </a:endParaRPr>
          </a:p>
          <a:p>
            <a:pPr lvl="1">
              <a:spcBef>
                <a:spcPts val="1200"/>
              </a:spcBef>
            </a:pPr>
            <a:r>
              <a:rPr lang="en-US" altLang="en-US" dirty="0">
                <a:latin typeface="Courier New" panose="02070309020205020404" pitchFamily="49" charset="0"/>
                <a:cs typeface="Courier New" panose="02070309020205020404" pitchFamily="49" charset="0"/>
              </a:rPr>
              <a:t>SET TRACE_LEVEL</a:t>
            </a:r>
          </a:p>
        </p:txBody>
      </p:sp>
    </p:spTree>
    <p:extLst>
      <p:ext uri="{BB962C8B-B14F-4D97-AF65-F5344CB8AC3E}">
        <p14:creationId xmlns:p14="http://schemas.microsoft.com/office/powerpoint/2010/main" val="28700788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dirty="0">
                <a:latin typeface="+mj-lt"/>
              </a:rPr>
              <a:t>The</a:t>
            </a:r>
            <a:r>
              <a:rPr lang="en-US" altLang="en-US" dirty="0"/>
              <a:t> </a:t>
            </a:r>
            <a:r>
              <a:rPr lang="en-US" altLang="en-US" dirty="0">
                <a:latin typeface="Courier New" panose="02070309020205020404" pitchFamily="49" charset="0"/>
                <a:cs typeface="Courier New" panose="02070309020205020404" pitchFamily="49" charset="0"/>
              </a:rPr>
              <a:t>EDIT DATABASE</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SET PARAMETER</a:t>
            </a:r>
            <a:r>
              <a:rPr lang="en-US" altLang="en-US" dirty="0"/>
              <a:t> </a:t>
            </a:r>
            <a:r>
              <a:rPr lang="en-US" altLang="en-US" dirty="0">
                <a:latin typeface="+mj-lt"/>
              </a:rPr>
              <a:t>Command</a:t>
            </a:r>
          </a:p>
        </p:txBody>
      </p:sp>
      <p:sp>
        <p:nvSpPr>
          <p:cNvPr id="65539" name="Content Placeholder 2"/>
          <p:cNvSpPr>
            <a:spLocks noGrp="1"/>
          </p:cNvSpPr>
          <p:nvPr>
            <p:ph idx="1"/>
          </p:nvPr>
        </p:nvSpPr>
        <p:spPr>
          <a:xfrm>
            <a:off x="933451" y="2272710"/>
            <a:ext cx="16421100" cy="5458926"/>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EDIT DATABASE</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SET PARAMETER</a:t>
            </a:r>
            <a:r>
              <a:rPr lang="en-US" altLang="en-US" dirty="0"/>
              <a:t> command sets the specified initialization parameter for the named database.</a:t>
            </a:r>
          </a:p>
          <a:p>
            <a:pPr lvl="1">
              <a:spcBef>
                <a:spcPts val="1200"/>
              </a:spcBef>
            </a:pPr>
            <a:r>
              <a:rPr lang="en-US" altLang="en-US" dirty="0"/>
              <a:t>The following example edits the initialization parameter </a:t>
            </a:r>
            <a:r>
              <a:rPr lang="en-US" altLang="en-US" dirty="0">
                <a:latin typeface="Courier New" panose="02070309020205020404" pitchFamily="49" charset="0"/>
                <a:cs typeface="Courier New" panose="02070309020205020404" pitchFamily="49" charset="0"/>
              </a:rPr>
              <a:t>log_archive_trace</a:t>
            </a:r>
            <a:r>
              <a:rPr lang="en-US" altLang="en-US" dirty="0"/>
              <a:t> for the database named </a:t>
            </a:r>
            <a:r>
              <a:rPr lang="en-US" altLang="en-US" dirty="0">
                <a:latin typeface="Courier New" panose="02070309020205020404" pitchFamily="49" charset="0"/>
                <a:cs typeface="Courier New" panose="02070309020205020404" pitchFamily="49" charset="0"/>
              </a:rPr>
              <a:t>boston</a:t>
            </a:r>
            <a:r>
              <a:rPr lang="en-US" altLang="en-US" dirty="0"/>
              <a:t> and sets its value to </a:t>
            </a:r>
            <a:r>
              <a:rPr lang="en-US" altLang="en-US" dirty="0">
                <a:latin typeface="Courier New" panose="02070309020205020404" pitchFamily="49" charset="0"/>
                <a:cs typeface="Courier New" panose="02070309020205020404" pitchFamily="49" charset="0"/>
              </a:rPr>
              <a:t>1</a:t>
            </a:r>
            <a:r>
              <a:rPr lang="en-US" altLang="en-US" dirty="0"/>
              <a:t>.</a:t>
            </a:r>
          </a:p>
          <a:p>
            <a:pPr lvl="2">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SCOPE</a:t>
            </a:r>
            <a:r>
              <a:rPr lang="en-US" altLang="en-US" dirty="0"/>
              <a:t> setting specifies that the parameter must be changed in both the memory and in the database initialization parameter file.</a:t>
            </a:r>
          </a:p>
          <a:p>
            <a:pPr lvl="2">
              <a:spcBef>
                <a:spcPts val="1200"/>
              </a:spcBef>
            </a:pPr>
            <a:endParaRPr lang="en-US" altLang="en-US" dirty="0"/>
          </a:p>
          <a:p>
            <a:pPr marL="1371600" lvl="2" indent="0">
              <a:spcBef>
                <a:spcPts val="1200"/>
              </a:spcBef>
              <a:buNone/>
            </a:pPr>
            <a:endParaRPr lang="en-US" altLang="en-US" sz="2400" dirty="0"/>
          </a:p>
          <a:p>
            <a:pPr lvl="1">
              <a:spcBef>
                <a:spcPts val="1200"/>
              </a:spcBef>
            </a:pPr>
            <a:r>
              <a:rPr lang="en-US" altLang="en-US" dirty="0"/>
              <a:t>The database must be available when this command is run.</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5905500"/>
            <a:ext cx="1493520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EDIT DATABASE 'boston' </a:t>
            </a:r>
          </a:p>
          <a:p>
            <a:pPr eaLnBrk="1" hangingPunct="1"/>
            <a:r>
              <a:rPr lang="en-US" altLang="en-US" sz="2800" b="1" dirty="0">
                <a:latin typeface="Courier New" panose="02070309020205020404" pitchFamily="49" charset="0"/>
                <a:cs typeface="Oracle Sans" panose="020B0503020204020204" pitchFamily="34" charset="0"/>
              </a:rPr>
              <a:t>  SET PARAMETER log_archive_trace = 1 'SCOPE = BOTH';</a:t>
            </a:r>
          </a:p>
        </p:txBody>
      </p:sp>
    </p:spTree>
    <p:extLst>
      <p:ext uri="{BB962C8B-B14F-4D97-AF65-F5344CB8AC3E}">
        <p14:creationId xmlns:p14="http://schemas.microsoft.com/office/powerpoint/2010/main" val="7566961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latin typeface="+mj-lt"/>
              </a:rPr>
              <a:t>The</a:t>
            </a:r>
            <a:r>
              <a:rPr lang="en-US" altLang="en-US" dirty="0"/>
              <a:t> </a:t>
            </a:r>
            <a:r>
              <a:rPr lang="en-US" altLang="en-US" dirty="0">
                <a:latin typeface="Courier New" panose="02070309020205020404" pitchFamily="49" charset="0"/>
                <a:cs typeface="Courier New" panose="02070309020205020404" pitchFamily="49" charset="0"/>
              </a:rPr>
              <a:t>EDIT DATABASE RESET</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PARAMETER</a:t>
            </a:r>
            <a:r>
              <a:rPr lang="en-US" altLang="en-US" dirty="0"/>
              <a:t> </a:t>
            </a:r>
            <a:r>
              <a:rPr lang="en-US" altLang="en-US" dirty="0">
                <a:latin typeface="+mj-lt"/>
              </a:rPr>
              <a:t>Command</a:t>
            </a:r>
          </a:p>
        </p:txBody>
      </p:sp>
      <p:sp>
        <p:nvSpPr>
          <p:cNvPr id="67587" name="Content Placeholder 2"/>
          <p:cNvSpPr>
            <a:spLocks noGrp="1"/>
          </p:cNvSpPr>
          <p:nvPr>
            <p:ph idx="1"/>
          </p:nvPr>
        </p:nvSpPr>
        <p:spPr>
          <a:xfrm>
            <a:off x="933451" y="2688032"/>
            <a:ext cx="16421100" cy="2358014"/>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EDIT DATABASE RESET PARAMETER</a:t>
            </a:r>
            <a:r>
              <a:rPr lang="en-US" altLang="en-US" dirty="0"/>
              <a:t> command resets the specified database initialization parameter for the named database to its default value.</a:t>
            </a:r>
          </a:p>
          <a:p>
            <a:pPr lvl="1">
              <a:spcBef>
                <a:spcPts val="1200"/>
              </a:spcBef>
            </a:pPr>
            <a:r>
              <a:rPr lang="en-US" altLang="en-US" dirty="0"/>
              <a:t>The following example shows how to reset the </a:t>
            </a:r>
            <a:r>
              <a:rPr lang="en-US" altLang="en-US" dirty="0">
                <a:latin typeface="Courier New" panose="02070309020205020404" pitchFamily="49" charset="0"/>
                <a:cs typeface="Courier New" panose="02070309020205020404" pitchFamily="49" charset="0"/>
              </a:rPr>
              <a:t>log_archive_trace</a:t>
            </a:r>
            <a:r>
              <a:rPr lang="en-US" altLang="en-US" dirty="0"/>
              <a:t> parameter for the database named </a:t>
            </a:r>
            <a:r>
              <a:rPr lang="en-US" altLang="en-US" dirty="0">
                <a:latin typeface="Courier New" panose="02070309020205020404" pitchFamily="49" charset="0"/>
                <a:cs typeface="Courier New" panose="02070309020205020404" pitchFamily="49" charset="0"/>
              </a:rPr>
              <a:t>boston</a:t>
            </a:r>
            <a:r>
              <a:rPr lang="en-US" altLang="en-US" dirty="0"/>
              <a:t>.</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5219700"/>
            <a:ext cx="15292683"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EDIT DATABASE 'boston' RESET PARAMETER log_archive_trace;</a:t>
            </a:r>
          </a:p>
          <a:p>
            <a:pPr eaLnBrk="1" hangingPunct="1"/>
            <a:r>
              <a:rPr lang="en-US" altLang="en-US" sz="2800" b="1" dirty="0">
                <a:latin typeface="Courier New" panose="02070309020205020404" pitchFamily="49" charset="0"/>
                <a:cs typeface="Oracle Sans" panose="020B0503020204020204" pitchFamily="34" charset="0"/>
              </a:rPr>
              <a:t>Succeeded.</a:t>
            </a:r>
          </a:p>
        </p:txBody>
      </p:sp>
    </p:spTree>
    <p:extLst>
      <p:ext uri="{BB962C8B-B14F-4D97-AF65-F5344CB8AC3E}">
        <p14:creationId xmlns:p14="http://schemas.microsoft.com/office/powerpoint/2010/main" val="4840713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EDIT DATABASE FAR_SYNC RESET</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PARAMETER</a:t>
            </a:r>
            <a:r>
              <a:rPr lang="en-US" altLang="en-US" dirty="0"/>
              <a:t> Command</a:t>
            </a:r>
          </a:p>
        </p:txBody>
      </p:sp>
      <p:sp>
        <p:nvSpPr>
          <p:cNvPr id="69635" name="Content Placeholder 2"/>
          <p:cNvSpPr>
            <a:spLocks noGrp="1"/>
          </p:cNvSpPr>
          <p:nvPr>
            <p:ph idx="1"/>
          </p:nvPr>
        </p:nvSpPr>
        <p:spPr>
          <a:xfrm>
            <a:off x="933451" y="2688032"/>
            <a:ext cx="16421100" cy="2358014"/>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EDIT FAR_SYNC RESET PARAMETER</a:t>
            </a:r>
            <a:r>
              <a:rPr lang="en-US" altLang="en-US" dirty="0"/>
              <a:t> command resets the specified database initialization parameter for the named far sync instance to its default value.</a:t>
            </a:r>
          </a:p>
          <a:p>
            <a:pPr lvl="1">
              <a:spcBef>
                <a:spcPts val="1200"/>
              </a:spcBef>
            </a:pPr>
            <a:r>
              <a:rPr lang="en-US" altLang="en-US" dirty="0"/>
              <a:t>The example shows how to reset the </a:t>
            </a:r>
            <a:r>
              <a:rPr lang="en-US" altLang="en-US" dirty="0">
                <a:latin typeface="Courier New" panose="02070309020205020404" pitchFamily="49" charset="0"/>
                <a:cs typeface="Courier New" panose="02070309020205020404" pitchFamily="49" charset="0"/>
              </a:rPr>
              <a:t>log_filename_convert</a:t>
            </a:r>
            <a:r>
              <a:rPr lang="en-US" altLang="en-US" dirty="0"/>
              <a:t> initialization parameter to its default value for the far sync instance named </a:t>
            </a:r>
            <a:r>
              <a:rPr lang="en-US" altLang="en-US" dirty="0">
                <a:latin typeface="Courier New" panose="02070309020205020404" pitchFamily="49" charset="0"/>
                <a:cs typeface="Courier New" panose="02070309020205020404" pitchFamily="49" charset="0"/>
              </a:rPr>
              <a:t>bostonFS</a:t>
            </a:r>
            <a:r>
              <a:rPr lang="en-US" altLang="en-US" dirty="0">
                <a:cs typeface="Courier New" panose="02070309020205020404" pitchFamily="49" charset="0"/>
              </a:rPr>
              <a:t>:</a:t>
            </a:r>
            <a:endParaRPr lang="en-US" altLang="en-US"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497659" y="5335150"/>
            <a:ext cx="15292683"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EDIT FAR_SYNC 'bostonFS' RESET PARAMETER log_filename_convert;</a:t>
            </a:r>
          </a:p>
        </p:txBody>
      </p:sp>
    </p:spTree>
    <p:extLst>
      <p:ext uri="{BB962C8B-B14F-4D97-AF65-F5344CB8AC3E}">
        <p14:creationId xmlns:p14="http://schemas.microsoft.com/office/powerpoint/2010/main" val="34762801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EDIT RECOVERY_APPLIANCE</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SET PARAMETER</a:t>
            </a:r>
            <a:r>
              <a:rPr lang="en-US" altLang="en-US" dirty="0"/>
              <a:t> Command</a:t>
            </a:r>
          </a:p>
        </p:txBody>
      </p:sp>
      <p:sp>
        <p:nvSpPr>
          <p:cNvPr id="71683" name="Content Placeholder 2"/>
          <p:cNvSpPr>
            <a:spLocks noGrp="1"/>
          </p:cNvSpPr>
          <p:nvPr>
            <p:ph idx="1"/>
          </p:nvPr>
        </p:nvSpPr>
        <p:spPr>
          <a:xfrm>
            <a:off x="933451" y="2688032"/>
            <a:ext cx="16421100" cy="2358014"/>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EDIT RECOVERY_APPLIANCE SET PARAMETER</a:t>
            </a:r>
            <a:r>
              <a:rPr lang="en-US" altLang="en-US" dirty="0"/>
              <a:t> command sets the specified initialization parameter for the named Zero Data Loss Recovery Appliance. </a:t>
            </a:r>
          </a:p>
          <a:p>
            <a:pPr lvl="1">
              <a:spcBef>
                <a:spcPts val="1200"/>
              </a:spcBef>
            </a:pPr>
            <a:r>
              <a:rPr lang="en-US" altLang="en-US" dirty="0"/>
              <a:t>The following example edits the initialization parameter for the Recovery Appliance </a:t>
            </a:r>
            <a:r>
              <a:rPr lang="en-US" altLang="en-US" dirty="0">
                <a:latin typeface="Courier New" panose="02070309020205020404" pitchFamily="49" charset="0"/>
                <a:cs typeface="Courier New" panose="02070309020205020404" pitchFamily="49" charset="0"/>
              </a:rPr>
              <a:t>EnterpriseRecoveryAppliance</a:t>
            </a:r>
            <a:r>
              <a:rPr lang="en-US" altLang="en-US" dirty="0">
                <a:cs typeface="Courier New" panose="02070309020205020404" pitchFamily="49" charset="0"/>
              </a:rPr>
              <a:t>:</a:t>
            </a:r>
            <a:endParaRPr lang="en-US" altLang="en-US"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5209063"/>
            <a:ext cx="14732941"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EDIT RECOVERY_APPLIANCE EnterpriseRecoveryAppliance' </a:t>
            </a:r>
          </a:p>
          <a:p>
            <a:pPr eaLnBrk="1" hangingPunct="1"/>
            <a:r>
              <a:rPr lang="en-US" altLang="en-US" sz="2800" b="1" dirty="0">
                <a:latin typeface="Courier New" panose="02070309020205020404" pitchFamily="49" charset="0"/>
                <a:cs typeface="Oracle Sans" panose="020B0503020204020204" pitchFamily="34" charset="0"/>
              </a:rPr>
              <a:t>        SET PARAMETER log_archive_trace = 1 SCOPE='spfile';</a:t>
            </a:r>
          </a:p>
        </p:txBody>
      </p:sp>
    </p:spTree>
    <p:extLst>
      <p:ext uri="{BB962C8B-B14F-4D97-AF65-F5344CB8AC3E}">
        <p14:creationId xmlns:p14="http://schemas.microsoft.com/office/powerpoint/2010/main" val="26713559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EDIT RECOVERY_APPLIANCE RESET</a:t>
            </a:r>
            <a:r>
              <a:rPr lang="en-US" altLang="en-US"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PARAMETER</a:t>
            </a:r>
            <a:r>
              <a:rPr lang="en-US" altLang="en-US" dirty="0"/>
              <a:t> Command</a:t>
            </a:r>
          </a:p>
        </p:txBody>
      </p:sp>
      <p:sp>
        <p:nvSpPr>
          <p:cNvPr id="73731" name="Content Placeholder 2"/>
          <p:cNvSpPr>
            <a:spLocks noGrp="1"/>
          </p:cNvSpPr>
          <p:nvPr>
            <p:ph idx="1"/>
          </p:nvPr>
        </p:nvSpPr>
        <p:spPr>
          <a:xfrm>
            <a:off x="933451" y="2688032"/>
            <a:ext cx="16421100" cy="2899701"/>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EDIT RECOVERY_APPLIANCE RESET PARAMETER</a:t>
            </a:r>
            <a:r>
              <a:rPr lang="en-US" altLang="en-US" dirty="0"/>
              <a:t> command resets the specified database initialization parameter for the named Recovery Appliance to its default value. </a:t>
            </a:r>
          </a:p>
          <a:p>
            <a:pPr lvl="1">
              <a:spcBef>
                <a:spcPts val="1200"/>
              </a:spcBef>
            </a:pPr>
            <a:r>
              <a:rPr lang="en-US" altLang="en-US" dirty="0"/>
              <a:t>The example below shows how to reset the </a:t>
            </a:r>
            <a:r>
              <a:rPr lang="en-US" altLang="en-US" dirty="0">
                <a:latin typeface="Courier New" panose="02070309020205020404" pitchFamily="49" charset="0"/>
                <a:cs typeface="Courier New" panose="02070309020205020404" pitchFamily="49" charset="0"/>
              </a:rPr>
              <a:t>db_filename_convert</a:t>
            </a:r>
            <a:r>
              <a:rPr lang="en-US" altLang="en-US" dirty="0"/>
              <a:t> parameter to its default value for the Recovery Appliance named </a:t>
            </a:r>
            <a:r>
              <a:rPr lang="en-US" altLang="en-US" dirty="0">
                <a:latin typeface="Courier New" panose="02070309020205020404" pitchFamily="49" charset="0"/>
                <a:cs typeface="Courier New" panose="02070309020205020404" pitchFamily="49" charset="0"/>
              </a:rPr>
              <a:t>EnterpriseRecoveryAppliance</a:t>
            </a:r>
            <a:r>
              <a:rPr lang="en-US" altLang="en-US" dirty="0">
                <a:cs typeface="Courier New" panose="02070309020205020404" pitchFamily="49" charset="0"/>
              </a:rPr>
              <a:t>:</a:t>
            </a:r>
            <a:endParaRPr lang="en-US" altLang="en-US"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77530" y="5742463"/>
            <a:ext cx="14732941"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EDIT RECOVERY APPLIANCE 'EnterpriseRecoveryAppliance' </a:t>
            </a:r>
          </a:p>
          <a:p>
            <a:pPr eaLnBrk="1" hangingPunct="1"/>
            <a:r>
              <a:rPr lang="en-US" altLang="en-US" sz="2800" b="1" dirty="0">
                <a:latin typeface="Courier New" panose="02070309020205020404" pitchFamily="49" charset="0"/>
                <a:cs typeface="Oracle Sans" panose="020B0503020204020204" pitchFamily="34" charset="0"/>
              </a:rPr>
              <a:t>        RESET PARAMETER db_filename_convert;</a:t>
            </a:r>
          </a:p>
        </p:txBody>
      </p:sp>
    </p:spTree>
    <p:extLst>
      <p:ext uri="{BB962C8B-B14F-4D97-AF65-F5344CB8AC3E}">
        <p14:creationId xmlns:p14="http://schemas.microsoft.com/office/powerpoint/2010/main" val="158930128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latin typeface="+mj-lt"/>
              </a:rPr>
              <a:t>The</a:t>
            </a:r>
            <a:r>
              <a:rPr lang="en-US" altLang="en-US" dirty="0"/>
              <a:t> </a:t>
            </a:r>
            <a:r>
              <a:rPr lang="en-US" altLang="en-US" dirty="0">
                <a:latin typeface="Courier New" panose="02070309020205020404" pitchFamily="49" charset="0"/>
                <a:cs typeface="Courier New" panose="02070309020205020404" pitchFamily="49" charset="0"/>
              </a:rPr>
              <a:t>SET TRACE_LEVEL</a:t>
            </a:r>
            <a:r>
              <a:rPr lang="en-US" altLang="en-US" dirty="0"/>
              <a:t> </a:t>
            </a:r>
            <a:r>
              <a:rPr lang="en-US" altLang="en-US" dirty="0">
                <a:latin typeface="+mj-lt"/>
              </a:rPr>
              <a:t>Command</a:t>
            </a:r>
          </a:p>
        </p:txBody>
      </p:sp>
      <p:sp>
        <p:nvSpPr>
          <p:cNvPr id="75779" name="Content Placeholder 2"/>
          <p:cNvSpPr>
            <a:spLocks noGrp="1"/>
          </p:cNvSpPr>
          <p:nvPr>
            <p:ph idx="1"/>
          </p:nvPr>
        </p:nvSpPr>
        <p:spPr>
          <a:xfrm>
            <a:off x="933450" y="2171700"/>
            <a:ext cx="16287749" cy="5399038"/>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SET TRACE_LEVEL</a:t>
            </a:r>
            <a:r>
              <a:rPr lang="en-US" altLang="en-US" dirty="0"/>
              <a:t> command sets the amount of tracing done by DGMGRL.</a:t>
            </a:r>
          </a:p>
          <a:p>
            <a:pPr lvl="1">
              <a:spcBef>
                <a:spcPts val="1200"/>
              </a:spcBef>
            </a:pPr>
            <a:r>
              <a:rPr lang="en-US" altLang="en-US" dirty="0"/>
              <a:t>This is a client-side setting and does not impact the tracing set for the broker within the Oracle Database.</a:t>
            </a:r>
          </a:p>
          <a:p>
            <a:pPr lvl="1">
              <a:spcBef>
                <a:spcPts val="1200"/>
              </a:spcBef>
            </a:pPr>
            <a:r>
              <a:rPr lang="en-US" altLang="en-US" dirty="0"/>
              <a:t>Set trace level to </a:t>
            </a:r>
            <a:r>
              <a:rPr lang="en-US" altLang="en-US" dirty="0">
                <a:latin typeface="Courier New" panose="02070309020205020404" pitchFamily="49" charset="0"/>
                <a:cs typeface="Courier New" panose="02070309020205020404" pitchFamily="49" charset="0"/>
              </a:rPr>
              <a:t>USER </a:t>
            </a:r>
            <a:r>
              <a:rPr lang="en-US" altLang="en-US" dirty="0"/>
              <a:t>to limit the amount of tracing information stored.</a:t>
            </a:r>
          </a:p>
          <a:p>
            <a:pPr lvl="2">
              <a:spcBef>
                <a:spcPts val="1200"/>
              </a:spcBef>
            </a:pPr>
            <a:r>
              <a:rPr lang="en-US" altLang="en-US" dirty="0"/>
              <a:t>This is the default setting and includes information about fast-start failover, status changes of the primary and target standby database, and error or warning messages.</a:t>
            </a:r>
          </a:p>
          <a:p>
            <a:pPr lvl="1">
              <a:spcBef>
                <a:spcPts val="1200"/>
              </a:spcBef>
            </a:pPr>
            <a:r>
              <a:rPr lang="en-US" altLang="en-US" dirty="0"/>
              <a:t>Set trace level to </a:t>
            </a:r>
            <a:r>
              <a:rPr lang="en-US" altLang="en-US" dirty="0">
                <a:latin typeface="Courier New" panose="02070309020205020404" pitchFamily="49" charset="0"/>
                <a:cs typeface="Courier New" panose="02070309020205020404" pitchFamily="49" charset="0"/>
              </a:rPr>
              <a:t>SUPPORT</a:t>
            </a:r>
            <a:r>
              <a:rPr lang="en-US" altLang="en-US" dirty="0"/>
              <a:t> to increase the amount of tracing information to include lower-level information needed by Oracle Support Services.</a:t>
            </a:r>
          </a:p>
        </p:txBody>
      </p:sp>
    </p:spTree>
    <p:extLst>
      <p:ext uri="{BB962C8B-B14F-4D97-AF65-F5344CB8AC3E}">
        <p14:creationId xmlns:p14="http://schemas.microsoft.com/office/powerpoint/2010/main" val="296576380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dirty="0">
                <a:latin typeface="+mj-lt"/>
              </a:rPr>
              <a:t>Example: </a:t>
            </a:r>
            <a:r>
              <a:rPr lang="en-US" altLang="en-US" dirty="0">
                <a:latin typeface="Courier New" panose="02070309020205020404" pitchFamily="49" charset="0"/>
                <a:cs typeface="Courier New" panose="02070309020205020404" pitchFamily="49" charset="0"/>
              </a:rPr>
              <a:t>SET TRACE_LEVEL</a:t>
            </a:r>
            <a:r>
              <a:rPr lang="en-US" altLang="en-US" dirty="0"/>
              <a:t> </a:t>
            </a:r>
            <a:r>
              <a:rPr lang="en-US" altLang="en-US" dirty="0">
                <a:latin typeface="+mj-lt"/>
              </a:rPr>
              <a:t>command</a:t>
            </a:r>
          </a:p>
        </p:txBody>
      </p:sp>
      <p:sp>
        <p:nvSpPr>
          <p:cNvPr id="3" name="Content Placeholder 2"/>
          <p:cNvSpPr>
            <a:spLocks noGrp="1"/>
          </p:cNvSpPr>
          <p:nvPr>
            <p:ph idx="1"/>
          </p:nvPr>
        </p:nvSpPr>
        <p:spPr>
          <a:xfrm>
            <a:off x="933451" y="2171700"/>
            <a:ext cx="14306549" cy="6525372"/>
          </a:xfrm>
        </p:spPr>
        <p:txBody>
          <a:bodyPr/>
          <a:lstStyle/>
          <a:p>
            <a:pPr>
              <a:spcBef>
                <a:spcPts val="1200"/>
              </a:spcBef>
              <a:defRPr/>
            </a:pPr>
            <a:r>
              <a:rPr lang="en-US" dirty="0"/>
              <a:t>Setting DGMGRL and Observer Tracing Levels</a:t>
            </a:r>
          </a:p>
          <a:p>
            <a:pPr lvl="1">
              <a:spcBef>
                <a:spcPts val="1200"/>
              </a:spcBef>
              <a:defRPr/>
            </a:pPr>
            <a:r>
              <a:rPr lang="en-US" dirty="0"/>
              <a:t>The </a:t>
            </a:r>
            <a:r>
              <a:rPr lang="en-US" dirty="0">
                <a:latin typeface="Courier New" panose="02070309020205020404" pitchFamily="49" charset="0"/>
                <a:cs typeface="Courier New" panose="02070309020205020404" pitchFamily="49" charset="0"/>
              </a:rPr>
              <a:t>SET TRACE_LEVEL</a:t>
            </a:r>
            <a:r>
              <a:rPr lang="en-US" dirty="0"/>
              <a:t> command is used to modify the trace level for DGMGRL to </a:t>
            </a:r>
            <a:r>
              <a:rPr lang="en-US" dirty="0">
                <a:latin typeface="Courier New" panose="02070309020205020404" pitchFamily="49" charset="0"/>
                <a:cs typeface="Courier New" panose="02070309020205020404" pitchFamily="49" charset="0"/>
              </a:rPr>
              <a:t>SUPPORT</a:t>
            </a:r>
            <a:r>
              <a:rPr lang="en-US" dirty="0"/>
              <a:t>.</a:t>
            </a:r>
          </a:p>
          <a:p>
            <a:pPr lvl="1">
              <a:spcBef>
                <a:spcPts val="1200"/>
              </a:spcBef>
              <a:defRPr/>
            </a:pPr>
            <a:endParaRPr lang="en-US" sz="4000" dirty="0"/>
          </a:p>
          <a:p>
            <a:pPr lvl="1">
              <a:spcBef>
                <a:spcPts val="1200"/>
              </a:spcBef>
              <a:defRPr/>
            </a:pPr>
            <a:r>
              <a:rPr lang="en-US" dirty="0" smtClean="0"/>
              <a:t>When </a:t>
            </a:r>
            <a:r>
              <a:rPr lang="en-US" dirty="0"/>
              <a:t>the observer is started, use the </a:t>
            </a:r>
            <a:r>
              <a:rPr lang="en-US" dirty="0">
                <a:latin typeface="Courier New" panose="02070309020205020404" pitchFamily="49" charset="0"/>
                <a:cs typeface="Courier New" panose="02070309020205020404" pitchFamily="49" charset="0"/>
              </a:rPr>
              <a:t>TRACE_LEVEL</a:t>
            </a:r>
            <a:r>
              <a:rPr lang="en-US" dirty="0"/>
              <a:t> clause to set the observer's trace level to </a:t>
            </a:r>
            <a:r>
              <a:rPr lang="en-US" dirty="0">
                <a:latin typeface="Courier New" panose="02070309020205020404" pitchFamily="49" charset="0"/>
                <a:cs typeface="Courier New" panose="02070309020205020404" pitchFamily="49" charset="0"/>
              </a:rPr>
              <a:t>USER</a:t>
            </a:r>
            <a:r>
              <a:rPr lang="en-US" dirty="0"/>
              <a:t>.</a:t>
            </a:r>
          </a:p>
          <a:p>
            <a:pPr lvl="1">
              <a:spcBef>
                <a:spcPts val="1200"/>
              </a:spcBef>
              <a:defRPr/>
            </a:pPr>
            <a:endParaRPr lang="en-US" sz="4000" dirty="0"/>
          </a:p>
          <a:p>
            <a:pPr lvl="1">
              <a:spcBef>
                <a:spcPts val="1200"/>
              </a:spcBef>
              <a:defRPr/>
            </a:pPr>
            <a:r>
              <a:rPr lang="en-US" dirty="0" smtClean="0"/>
              <a:t>If </a:t>
            </a:r>
            <a:r>
              <a:rPr lang="en-US" dirty="0"/>
              <a:t>you omit the </a:t>
            </a:r>
            <a:r>
              <a:rPr lang="en-US" dirty="0">
                <a:latin typeface="Courier New" panose="02070309020205020404" pitchFamily="49" charset="0"/>
                <a:cs typeface="Courier New" panose="02070309020205020404" pitchFamily="49" charset="0"/>
              </a:rPr>
              <a:t>TRACE_LEVEL</a:t>
            </a:r>
            <a:r>
              <a:rPr lang="en-US" dirty="0"/>
              <a:t> clause in the </a:t>
            </a:r>
            <a:r>
              <a:rPr lang="en-US" dirty="0">
                <a:latin typeface="Courier New" panose="02070309020205020404" pitchFamily="49" charset="0"/>
                <a:cs typeface="Courier New" panose="02070309020205020404" pitchFamily="49" charset="0"/>
              </a:rPr>
              <a:t>START OBSERVER</a:t>
            </a:r>
            <a:r>
              <a:rPr lang="en-US" dirty="0"/>
              <a:t> command, the observer is started using the same trace level setting as DGMGRL, </a:t>
            </a:r>
            <a:r>
              <a:rPr lang="en-US" dirty="0">
                <a:latin typeface="Courier New" panose="02070309020205020404" pitchFamily="49" charset="0"/>
                <a:cs typeface="Courier New" panose="02070309020205020404" pitchFamily="49" charset="0"/>
              </a:rPr>
              <a:t>SUPPORT</a:t>
            </a:r>
            <a:r>
              <a:rPr lang="en-US" dirty="0"/>
              <a:t>.</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25130" y="4152900"/>
            <a:ext cx="1117647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SET TRACE_LEVEL SUPPORT;</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625130" y="6210300"/>
            <a:ext cx="1117647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85863" indent="-685863" defTabSz="600131">
              <a:tabLst>
                <a:tab pos="600131" algn="r"/>
                <a:tab pos="1009743" algn="l"/>
              </a:tabLst>
              <a:defRPr/>
            </a:pPr>
            <a:r>
              <a:rPr lang="en-US" sz="2800" b="1" dirty="0">
                <a:latin typeface="Courier New" panose="02070309020205020404" pitchFamily="49" charset="0"/>
                <a:cs typeface="Courier New" panose="02070309020205020404" pitchFamily="49" charset="0"/>
              </a:rPr>
              <a:t>DGMGRL&gt; START OBSERVER TRACE_LEVEL is USER;</a:t>
            </a:r>
          </a:p>
        </p:txBody>
      </p:sp>
    </p:spTree>
    <p:extLst>
      <p:ext uri="{BB962C8B-B14F-4D97-AF65-F5344CB8AC3E}">
        <p14:creationId xmlns:p14="http://schemas.microsoft.com/office/powerpoint/2010/main" val="365597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0B39FC43-2703-4F37-8AB2-0A2524F8E5B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Oracle Net Services Overview</a:t>
            </a:r>
          </a:p>
        </p:txBody>
      </p:sp>
      <p:grpSp>
        <p:nvGrpSpPr>
          <p:cNvPr id="2" name="Group 1"/>
          <p:cNvGrpSpPr/>
          <p:nvPr/>
        </p:nvGrpSpPr>
        <p:grpSpPr>
          <a:xfrm>
            <a:off x="3995737" y="2476500"/>
            <a:ext cx="10296528" cy="6463963"/>
            <a:chOff x="3864768" y="2476499"/>
            <a:chExt cx="10296528" cy="6463963"/>
          </a:xfrm>
        </p:grpSpPr>
        <p:sp>
          <p:nvSpPr>
            <p:cNvPr id="5123" name="Rectangle 14">
              <a:extLst>
                <a:ext uri="{FF2B5EF4-FFF2-40B4-BE49-F238E27FC236}">
                  <a16:creationId xmlns:a16="http://schemas.microsoft.com/office/drawing/2014/main" xmlns="" id="{EE3C020F-2E1D-4344-84FA-6D550AE6D924}"/>
                </a:ext>
              </a:extLst>
            </p:cNvPr>
            <p:cNvSpPr>
              <a:spLocks noChangeArrowheads="1"/>
            </p:cNvSpPr>
            <p:nvPr/>
          </p:nvSpPr>
          <p:spPr bwMode="auto">
            <a:xfrm>
              <a:off x="12170568" y="5905500"/>
              <a:ext cx="192643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a:t>
              </a:r>
            </a:p>
          </p:txBody>
        </p:sp>
        <p:pic>
          <p:nvPicPr>
            <p:cNvPr id="5124" name="Picture 17" descr="iasicon10">
              <a:extLst>
                <a:ext uri="{FF2B5EF4-FFF2-40B4-BE49-F238E27FC236}">
                  <a16:creationId xmlns:a16="http://schemas.microsoft.com/office/drawing/2014/main" xmlns="" id="{A2756892-26E7-4DF1-A526-D5C99CA82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001501" y="407669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21" descr="iasicon05">
              <a:extLst>
                <a:ext uri="{FF2B5EF4-FFF2-40B4-BE49-F238E27FC236}">
                  <a16:creationId xmlns:a16="http://schemas.microsoft.com/office/drawing/2014/main" xmlns="" id="{19F1A59A-0D65-471C-B1A6-39467E6F0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00501" y="45338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14">
              <a:extLst>
                <a:ext uri="{FF2B5EF4-FFF2-40B4-BE49-F238E27FC236}">
                  <a16:creationId xmlns:a16="http://schemas.microsoft.com/office/drawing/2014/main" xmlns="" id="{64C2ADED-D61B-49AF-A04C-0D01FD819F3F}"/>
                </a:ext>
              </a:extLst>
            </p:cNvPr>
            <p:cNvSpPr>
              <a:spLocks noChangeArrowheads="1"/>
            </p:cNvSpPr>
            <p:nvPr/>
          </p:nvSpPr>
          <p:spPr bwMode="auto">
            <a:xfrm>
              <a:off x="3864768" y="5821538"/>
              <a:ext cx="124063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Client</a:t>
              </a:r>
            </a:p>
          </p:txBody>
        </p:sp>
        <p:pic>
          <p:nvPicPr>
            <p:cNvPr id="5127" name="Picture 25" descr="listener.gif">
              <a:extLst>
                <a:ext uri="{FF2B5EF4-FFF2-40B4-BE49-F238E27FC236}">
                  <a16:creationId xmlns:a16="http://schemas.microsoft.com/office/drawing/2014/main" xmlns="" id="{E5C8FBEB-56FA-49D1-ADC6-9291F0CB3A7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1" y="4305299"/>
              <a:ext cx="79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14">
              <a:extLst>
                <a:ext uri="{FF2B5EF4-FFF2-40B4-BE49-F238E27FC236}">
                  <a16:creationId xmlns:a16="http://schemas.microsoft.com/office/drawing/2014/main" xmlns="" id="{DE5F54EE-5EBC-4561-8F79-F3023CF1E8C6}"/>
                </a:ext>
              </a:extLst>
            </p:cNvPr>
            <p:cNvSpPr>
              <a:spLocks noChangeArrowheads="1"/>
            </p:cNvSpPr>
            <p:nvPr/>
          </p:nvSpPr>
          <p:spPr bwMode="auto">
            <a:xfrm>
              <a:off x="6650831" y="5821538"/>
              <a:ext cx="1490661"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Listener</a:t>
              </a:r>
            </a:p>
          </p:txBody>
        </p:sp>
        <p:sp>
          <p:nvSpPr>
            <p:cNvPr id="5129" name="TextBox 29">
              <a:extLst>
                <a:ext uri="{FF2B5EF4-FFF2-40B4-BE49-F238E27FC236}">
                  <a16:creationId xmlns:a16="http://schemas.microsoft.com/office/drawing/2014/main" xmlns="" id="{A68494F9-F95D-4A35-A57C-17F884E68673}"/>
                </a:ext>
              </a:extLst>
            </p:cNvPr>
            <p:cNvSpPr txBox="1">
              <a:spLocks noChangeArrowheads="1"/>
            </p:cNvSpPr>
            <p:nvPr/>
          </p:nvSpPr>
          <p:spPr bwMode="auto">
            <a:xfrm>
              <a:off x="9601200" y="4305300"/>
              <a:ext cx="1828800" cy="1107996"/>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dirty="0">
                  <a:latin typeface="Oracle Sans" panose="020B0503020204020204" pitchFamily="34" charset="0"/>
                  <a:cs typeface="Oracle Sans" panose="020B0503020204020204" pitchFamily="34" charset="0"/>
                </a:rPr>
                <a:t>Dedicated</a:t>
              </a:r>
            </a:p>
            <a:p>
              <a:pPr algn="ctr" eaLnBrk="1" hangingPunct="1"/>
              <a:r>
                <a:rPr lang="en-US" altLang="en-US" sz="2200" dirty="0">
                  <a:latin typeface="Oracle Sans" panose="020B0503020204020204" pitchFamily="34" charset="0"/>
                  <a:cs typeface="Oracle Sans" panose="020B0503020204020204" pitchFamily="34" charset="0"/>
                </a:rPr>
                <a:t>server</a:t>
              </a:r>
            </a:p>
            <a:p>
              <a:pPr algn="ctr" eaLnBrk="1" hangingPunct="1"/>
              <a:r>
                <a:rPr lang="en-US" altLang="en-US" sz="2200" dirty="0">
                  <a:latin typeface="Oracle Sans" panose="020B0503020204020204" pitchFamily="34" charset="0"/>
                  <a:cs typeface="Oracle Sans" panose="020B0503020204020204" pitchFamily="34" charset="0"/>
                </a:rPr>
                <a:t>process</a:t>
              </a:r>
            </a:p>
          </p:txBody>
        </p:sp>
        <p:sp>
          <p:nvSpPr>
            <p:cNvPr id="5130" name="Oval 144">
              <a:extLst>
                <a:ext uri="{FF2B5EF4-FFF2-40B4-BE49-F238E27FC236}">
                  <a16:creationId xmlns:a16="http://schemas.microsoft.com/office/drawing/2014/main" xmlns="" id="{93746917-E774-4B51-972A-8FF6D1096679}"/>
                </a:ext>
              </a:extLst>
            </p:cNvPr>
            <p:cNvSpPr>
              <a:spLocks noChangeArrowheads="1"/>
            </p:cNvSpPr>
            <p:nvPr/>
          </p:nvSpPr>
          <p:spPr bwMode="blackWhite">
            <a:xfrm>
              <a:off x="5486400" y="4190999"/>
              <a:ext cx="621507" cy="621507"/>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1</a:t>
              </a:r>
            </a:p>
          </p:txBody>
        </p:sp>
        <p:sp>
          <p:nvSpPr>
            <p:cNvPr id="5131" name="Oval 145">
              <a:extLst>
                <a:ext uri="{FF2B5EF4-FFF2-40B4-BE49-F238E27FC236}">
                  <a16:creationId xmlns:a16="http://schemas.microsoft.com/office/drawing/2014/main" xmlns="" id="{E45AED12-6239-4E71-AD14-DE78457B0747}"/>
                </a:ext>
              </a:extLst>
            </p:cNvPr>
            <p:cNvSpPr>
              <a:spLocks noChangeArrowheads="1"/>
            </p:cNvSpPr>
            <p:nvPr/>
          </p:nvSpPr>
          <p:spPr bwMode="blackWhite">
            <a:xfrm>
              <a:off x="8001001" y="4190999"/>
              <a:ext cx="616745" cy="621507"/>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2</a:t>
              </a:r>
            </a:p>
          </p:txBody>
        </p:sp>
        <p:sp>
          <p:nvSpPr>
            <p:cNvPr id="5132" name="Oval 146">
              <a:extLst>
                <a:ext uri="{FF2B5EF4-FFF2-40B4-BE49-F238E27FC236}">
                  <a16:creationId xmlns:a16="http://schemas.microsoft.com/office/drawing/2014/main" xmlns="" id="{94F932DE-694B-4F00-A25F-3AB21A256550}"/>
                </a:ext>
              </a:extLst>
            </p:cNvPr>
            <p:cNvSpPr>
              <a:spLocks noChangeArrowheads="1"/>
            </p:cNvSpPr>
            <p:nvPr/>
          </p:nvSpPr>
          <p:spPr bwMode="blackWhite">
            <a:xfrm>
              <a:off x="5486400" y="5626894"/>
              <a:ext cx="621507" cy="621506"/>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3</a:t>
              </a:r>
            </a:p>
          </p:txBody>
        </p:sp>
        <p:sp>
          <p:nvSpPr>
            <p:cNvPr id="5133" name="Oval 148">
              <a:extLst>
                <a:ext uri="{FF2B5EF4-FFF2-40B4-BE49-F238E27FC236}">
                  <a16:creationId xmlns:a16="http://schemas.microsoft.com/office/drawing/2014/main" xmlns="" id="{80A2A9A4-EB17-418B-A017-E9EB569F44A0}"/>
                </a:ext>
              </a:extLst>
            </p:cNvPr>
            <p:cNvSpPr>
              <a:spLocks noChangeArrowheads="1"/>
            </p:cNvSpPr>
            <p:nvPr/>
          </p:nvSpPr>
          <p:spPr bwMode="blackWhite">
            <a:xfrm>
              <a:off x="6743700" y="2476499"/>
              <a:ext cx="621507" cy="621507"/>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4</a:t>
              </a:r>
            </a:p>
          </p:txBody>
        </p:sp>
        <p:sp>
          <p:nvSpPr>
            <p:cNvPr id="5134" name="Line 53">
              <a:extLst>
                <a:ext uri="{FF2B5EF4-FFF2-40B4-BE49-F238E27FC236}">
                  <a16:creationId xmlns:a16="http://schemas.microsoft.com/office/drawing/2014/main" xmlns="" id="{40D780CA-9D15-4648-905D-E3F6BF06F3B6}"/>
                </a:ext>
              </a:extLst>
            </p:cNvPr>
            <p:cNvSpPr>
              <a:spLocks noChangeShapeType="1"/>
            </p:cNvSpPr>
            <p:nvPr/>
          </p:nvSpPr>
          <p:spPr bwMode="auto">
            <a:xfrm>
              <a:off x="5029200" y="4991099"/>
              <a:ext cx="18288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5135" name="Line 53">
              <a:extLst>
                <a:ext uri="{FF2B5EF4-FFF2-40B4-BE49-F238E27FC236}">
                  <a16:creationId xmlns:a16="http://schemas.microsoft.com/office/drawing/2014/main" xmlns="" id="{575555AE-BCD8-49C6-A9E4-64087AF2CC4C}"/>
                </a:ext>
              </a:extLst>
            </p:cNvPr>
            <p:cNvSpPr>
              <a:spLocks noChangeShapeType="1"/>
            </p:cNvSpPr>
            <p:nvPr/>
          </p:nvSpPr>
          <p:spPr bwMode="auto">
            <a:xfrm>
              <a:off x="7658100" y="4991099"/>
              <a:ext cx="18288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5136" name="Line 52">
              <a:extLst>
                <a:ext uri="{FF2B5EF4-FFF2-40B4-BE49-F238E27FC236}">
                  <a16:creationId xmlns:a16="http://schemas.microsoft.com/office/drawing/2014/main" xmlns="" id="{8A695A5D-6F1E-467E-84B2-64B1094C9045}"/>
                </a:ext>
              </a:extLst>
            </p:cNvPr>
            <p:cNvSpPr>
              <a:spLocks noChangeShapeType="1"/>
            </p:cNvSpPr>
            <p:nvPr/>
          </p:nvSpPr>
          <p:spPr bwMode="auto">
            <a:xfrm flipH="1">
              <a:off x="5029200" y="5448299"/>
              <a:ext cx="1685925"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cxnSp>
          <p:nvCxnSpPr>
            <p:cNvPr id="5137" name="Straight Arrow Connector 47">
              <a:extLst>
                <a:ext uri="{FF2B5EF4-FFF2-40B4-BE49-F238E27FC236}">
                  <a16:creationId xmlns:a16="http://schemas.microsoft.com/office/drawing/2014/main" xmlns="" id="{F1B23744-DBF1-4D16-8830-A2B58501D229}"/>
                </a:ext>
              </a:extLst>
            </p:cNvPr>
            <p:cNvCxnSpPr>
              <a:cxnSpLocks noChangeShapeType="1"/>
            </p:cNvCxnSpPr>
            <p:nvPr/>
          </p:nvCxnSpPr>
          <p:spPr bwMode="auto">
            <a:xfrm>
              <a:off x="10515600" y="3276599"/>
              <a:ext cx="0" cy="914400"/>
            </a:xfrm>
            <a:prstGeom prst="straightConnector1">
              <a:avLst/>
            </a:prstGeom>
            <a:noFill/>
            <a:ln w="28575" cap="rnd"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5138" name="Straight Arrow Connector 48">
              <a:extLst>
                <a:ext uri="{FF2B5EF4-FFF2-40B4-BE49-F238E27FC236}">
                  <a16:creationId xmlns:a16="http://schemas.microsoft.com/office/drawing/2014/main" xmlns="" id="{01761132-41D4-4589-A570-8F018ACFA8FE}"/>
                </a:ext>
              </a:extLst>
            </p:cNvPr>
            <p:cNvCxnSpPr>
              <a:cxnSpLocks noChangeShapeType="1"/>
            </p:cNvCxnSpPr>
            <p:nvPr/>
          </p:nvCxnSpPr>
          <p:spPr bwMode="auto">
            <a:xfrm>
              <a:off x="4457700" y="3276599"/>
              <a:ext cx="0" cy="1028700"/>
            </a:xfrm>
            <a:prstGeom prst="straightConnector1">
              <a:avLst/>
            </a:prstGeom>
            <a:noFill/>
            <a:ln w="28575" cap="rnd"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5139" name="Straight Connector 50">
              <a:extLst>
                <a:ext uri="{FF2B5EF4-FFF2-40B4-BE49-F238E27FC236}">
                  <a16:creationId xmlns:a16="http://schemas.microsoft.com/office/drawing/2014/main" xmlns="" id="{60B91873-3BE7-4AC4-B816-354FA87161AB}"/>
                </a:ext>
              </a:extLst>
            </p:cNvPr>
            <p:cNvCxnSpPr>
              <a:cxnSpLocks noChangeShapeType="1"/>
            </p:cNvCxnSpPr>
            <p:nvPr/>
          </p:nvCxnSpPr>
          <p:spPr bwMode="auto">
            <a:xfrm>
              <a:off x="4457700" y="3276599"/>
              <a:ext cx="6057900" cy="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140" name="Rectangle 54">
              <a:extLst>
                <a:ext uri="{FF2B5EF4-FFF2-40B4-BE49-F238E27FC236}">
                  <a16:creationId xmlns:a16="http://schemas.microsoft.com/office/drawing/2014/main" xmlns="" id="{4A9A570D-F995-44E3-AB22-BAB0000E3423}"/>
                </a:ext>
              </a:extLst>
            </p:cNvPr>
            <p:cNvSpPr>
              <a:spLocks noChangeArrowheads="1"/>
            </p:cNvSpPr>
            <p:nvPr/>
          </p:nvSpPr>
          <p:spPr bwMode="auto">
            <a:xfrm>
              <a:off x="9144000" y="2590799"/>
              <a:ext cx="2743200" cy="5029200"/>
            </a:xfrm>
            <a:prstGeom prst="rect">
              <a:avLst/>
            </a:prstGeom>
            <a:noFill/>
            <a:ln w="28575" algn="ctr">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sz="2200" dirty="0">
                <a:latin typeface="Oracle Sans" panose="020B0503020204020204" pitchFamily="34" charset="0"/>
                <a:cs typeface="Oracle Sans" panose="020B0503020204020204" pitchFamily="34" charset="0"/>
              </a:endParaRPr>
            </a:p>
          </p:txBody>
        </p:sp>
        <p:sp>
          <p:nvSpPr>
            <p:cNvPr id="5141" name="Rectangle 14">
              <a:extLst>
                <a:ext uri="{FF2B5EF4-FFF2-40B4-BE49-F238E27FC236}">
                  <a16:creationId xmlns:a16="http://schemas.microsoft.com/office/drawing/2014/main" xmlns="" id="{B45EE225-AE2E-4770-9467-DD692BF25A8E}"/>
                </a:ext>
              </a:extLst>
            </p:cNvPr>
            <p:cNvSpPr>
              <a:spLocks noChangeArrowheads="1"/>
            </p:cNvSpPr>
            <p:nvPr/>
          </p:nvSpPr>
          <p:spPr bwMode="auto">
            <a:xfrm>
              <a:off x="9144000" y="6934199"/>
              <a:ext cx="253603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Instance</a:t>
              </a:r>
            </a:p>
          </p:txBody>
        </p:sp>
        <p:cxnSp>
          <p:nvCxnSpPr>
            <p:cNvPr id="5142" name="Straight Arrow Connector 56">
              <a:extLst>
                <a:ext uri="{FF2B5EF4-FFF2-40B4-BE49-F238E27FC236}">
                  <a16:creationId xmlns:a16="http://schemas.microsoft.com/office/drawing/2014/main" xmlns="" id="{528638CC-E208-4842-9918-F378CD38D515}"/>
                </a:ext>
              </a:extLst>
            </p:cNvPr>
            <p:cNvCxnSpPr>
              <a:cxnSpLocks noChangeShapeType="1"/>
            </p:cNvCxnSpPr>
            <p:nvPr/>
          </p:nvCxnSpPr>
          <p:spPr bwMode="auto">
            <a:xfrm>
              <a:off x="10515600" y="7619999"/>
              <a:ext cx="0" cy="800100"/>
            </a:xfrm>
            <a:prstGeom prst="straightConnector1">
              <a:avLst/>
            </a:prstGeom>
            <a:noFill/>
            <a:ln w="28575" cap="rnd"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5143" name="Rectangle 14">
              <a:extLst>
                <a:ext uri="{FF2B5EF4-FFF2-40B4-BE49-F238E27FC236}">
                  <a16:creationId xmlns:a16="http://schemas.microsoft.com/office/drawing/2014/main" xmlns="" id="{20AA66E3-B11F-4C40-8285-97321D826621}"/>
                </a:ext>
              </a:extLst>
            </p:cNvPr>
            <p:cNvSpPr>
              <a:spLocks noChangeArrowheads="1"/>
            </p:cNvSpPr>
            <p:nvPr/>
          </p:nvSpPr>
          <p:spPr bwMode="auto">
            <a:xfrm>
              <a:off x="7658100" y="8496300"/>
              <a:ext cx="56769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 as a client to another database</a:t>
              </a:r>
            </a:p>
          </p:txBody>
        </p:sp>
      </p:grpSp>
    </p:spTree>
    <p:custDataLst>
      <p:tags r:id="rId1"/>
    </p:custDataLst>
    <p:extLst>
      <p:ext uri="{BB962C8B-B14F-4D97-AF65-F5344CB8AC3E}">
        <p14:creationId xmlns:p14="http://schemas.microsoft.com/office/powerpoint/2010/main" val="3970361044"/>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latin typeface="+mj-lt"/>
              </a:rPr>
              <a:t>Example: </a:t>
            </a:r>
            <a:r>
              <a:rPr lang="en-US" altLang="en-US" dirty="0">
                <a:latin typeface="Courier New" panose="02070309020205020404" pitchFamily="49" charset="0"/>
                <a:cs typeface="Courier New" panose="02070309020205020404" pitchFamily="49" charset="0"/>
              </a:rPr>
              <a:t>SET TRACE_LEVEL</a:t>
            </a:r>
            <a:r>
              <a:rPr lang="en-US" altLang="en-US" dirty="0"/>
              <a:t> </a:t>
            </a:r>
            <a:r>
              <a:rPr lang="en-US" altLang="en-US" dirty="0">
                <a:latin typeface="+mj-lt"/>
              </a:rPr>
              <a:t>command</a:t>
            </a:r>
          </a:p>
        </p:txBody>
      </p:sp>
      <p:sp>
        <p:nvSpPr>
          <p:cNvPr id="79875" name="Content Placeholder 2"/>
          <p:cNvSpPr>
            <a:spLocks noGrp="1"/>
          </p:cNvSpPr>
          <p:nvPr>
            <p:ph idx="1"/>
          </p:nvPr>
        </p:nvSpPr>
        <p:spPr>
          <a:xfrm>
            <a:off x="933451" y="2171700"/>
            <a:ext cx="15068549" cy="5441999"/>
          </a:xfrm>
        </p:spPr>
        <p:txBody>
          <a:bodyPr/>
          <a:lstStyle/>
          <a:p>
            <a:pPr>
              <a:spcBef>
                <a:spcPts val="1200"/>
              </a:spcBef>
            </a:pPr>
            <a:r>
              <a:rPr lang="en-US" altLang="en-US" dirty="0"/>
              <a:t>Setting the DGMGRL and Database Tracing Levels to Different Values</a:t>
            </a:r>
          </a:p>
          <a:p>
            <a:pPr lvl="1">
              <a:spcBef>
                <a:spcPts val="1200"/>
              </a:spcBef>
            </a:pPr>
            <a:r>
              <a:rPr lang="en-US" altLang="en-US" dirty="0"/>
              <a:t>The example below sets the DGMGRL trace level to </a:t>
            </a:r>
            <a:r>
              <a:rPr lang="en-US" altLang="en-US" dirty="0">
                <a:latin typeface="Courier New" panose="02070309020205020404" pitchFamily="49" charset="0"/>
                <a:cs typeface="Courier New" panose="02070309020205020404" pitchFamily="49" charset="0"/>
              </a:rPr>
              <a:t>SUPPORT</a:t>
            </a:r>
            <a:r>
              <a:rPr lang="en-US" altLang="en-US" dirty="0"/>
              <a:t>. </a:t>
            </a:r>
          </a:p>
          <a:p>
            <a:pPr lvl="1">
              <a:spcBef>
                <a:spcPts val="1200"/>
              </a:spcBef>
            </a:pPr>
            <a:endParaRPr lang="en-US" altLang="en-US" sz="4000" dirty="0"/>
          </a:p>
          <a:p>
            <a:pPr lvl="1">
              <a:spcBef>
                <a:spcPts val="1200"/>
              </a:spcBef>
            </a:pPr>
            <a:r>
              <a:rPr lang="en-US" altLang="en-US" dirty="0" smtClean="0"/>
              <a:t>The </a:t>
            </a:r>
            <a:r>
              <a:rPr lang="en-US" altLang="en-US" dirty="0">
                <a:latin typeface="Courier New" panose="02070309020205020404" pitchFamily="49" charset="0"/>
                <a:cs typeface="Courier New" panose="02070309020205020404" pitchFamily="49" charset="0"/>
              </a:rPr>
              <a:t>EDIT CONFIGURATION</a:t>
            </a:r>
            <a:r>
              <a:rPr lang="en-US" altLang="en-US" dirty="0"/>
              <a:t> command below is used to set the trace level of the Oracle Database to </a:t>
            </a:r>
            <a:r>
              <a:rPr lang="en-US" altLang="en-US" dirty="0">
                <a:latin typeface="Courier New" panose="02070309020205020404" pitchFamily="49" charset="0"/>
                <a:cs typeface="Courier New" panose="02070309020205020404" pitchFamily="49" charset="0"/>
              </a:rPr>
              <a:t>USER</a:t>
            </a:r>
            <a:r>
              <a:rPr lang="en-US" altLang="en-US" dirty="0"/>
              <a:t>.</a:t>
            </a:r>
          </a:p>
          <a:p>
            <a:pPr lvl="1">
              <a:spcBef>
                <a:spcPts val="1200"/>
              </a:spcBef>
            </a:pPr>
            <a:endParaRPr lang="en-US" altLang="en-US" sz="4000" dirty="0"/>
          </a:p>
          <a:p>
            <a:pPr lvl="1">
              <a:spcBef>
                <a:spcPts val="1200"/>
              </a:spcBef>
            </a:pPr>
            <a:r>
              <a:rPr lang="en-US" altLang="en-US" dirty="0" smtClean="0"/>
              <a:t>The </a:t>
            </a:r>
            <a:r>
              <a:rPr lang="en-US" altLang="en-US" dirty="0"/>
              <a:t>server-side trace level changes to </a:t>
            </a:r>
            <a:r>
              <a:rPr lang="en-US" altLang="en-US" dirty="0">
                <a:latin typeface="Courier New" panose="02070309020205020404" pitchFamily="49" charset="0"/>
                <a:cs typeface="Courier New" panose="02070309020205020404" pitchFamily="49" charset="0"/>
              </a:rPr>
              <a:t>USER</a:t>
            </a:r>
            <a:r>
              <a:rPr lang="en-US" altLang="en-US" dirty="0"/>
              <a:t> while DGMGRL's trace level is still </a:t>
            </a:r>
            <a:r>
              <a:rPr lang="en-US" altLang="en-US" dirty="0">
                <a:latin typeface="Courier New" panose="02070309020205020404" pitchFamily="49" charset="0"/>
                <a:cs typeface="Courier New" panose="02070309020205020404" pitchFamily="49" charset="0"/>
              </a:rPr>
              <a:t>SUPPORT</a:t>
            </a:r>
            <a:r>
              <a:rPr lang="en-US" altLang="en-US" dirty="0"/>
              <a:t>.</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59536" y="3695700"/>
            <a:ext cx="1274226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SET TRACE_LEVEL support;</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659536" y="5743044"/>
            <a:ext cx="12877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85863" indent="-685863" defTabSz="600131">
              <a:tabLst>
                <a:tab pos="600131" algn="r"/>
                <a:tab pos="1009743" algn="l"/>
              </a:tabLst>
              <a:defRPr/>
            </a:pPr>
            <a:r>
              <a:rPr lang="en-US" sz="2800" b="1" dirty="0">
                <a:latin typeface="Courier New" panose="02070309020205020404" pitchFamily="49" charset="0"/>
                <a:cs typeface="Courier New" panose="02070309020205020404" pitchFamily="49" charset="0"/>
              </a:rPr>
              <a:t>DGMGRL&gt; EDIT CONFIGURATION SET PROPERTY TraceLevel = USER;</a:t>
            </a:r>
          </a:p>
        </p:txBody>
      </p:sp>
    </p:spTree>
    <p:extLst>
      <p:ext uri="{BB962C8B-B14F-4D97-AF65-F5344CB8AC3E}">
        <p14:creationId xmlns:p14="http://schemas.microsoft.com/office/powerpoint/2010/main" val="30075205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dirty="0">
                <a:latin typeface="+mj-lt"/>
              </a:rPr>
              <a:t>The</a:t>
            </a:r>
            <a:r>
              <a:rPr lang="en-US" altLang="en-US" dirty="0"/>
              <a:t> </a:t>
            </a:r>
            <a:r>
              <a:rPr lang="en-US" altLang="en-US" dirty="0">
                <a:latin typeface="Courier New" panose="02070309020205020404" pitchFamily="49" charset="0"/>
                <a:cs typeface="Courier New" panose="02070309020205020404" pitchFamily="49" charset="0"/>
              </a:rPr>
              <a:t>EDIT FAR_SYNC SET PARAMETER</a:t>
            </a:r>
            <a:r>
              <a:rPr lang="en-US" altLang="en-US" dirty="0"/>
              <a:t> </a:t>
            </a:r>
            <a:r>
              <a:rPr lang="en-US" altLang="en-US" dirty="0">
                <a:latin typeface="+mj-lt"/>
              </a:rPr>
              <a:t>Command</a:t>
            </a:r>
          </a:p>
        </p:txBody>
      </p:sp>
      <p:sp>
        <p:nvSpPr>
          <p:cNvPr id="81923" name="Content Placeholder 2"/>
          <p:cNvSpPr>
            <a:spLocks noGrp="1"/>
          </p:cNvSpPr>
          <p:nvPr>
            <p:ph idx="1"/>
          </p:nvPr>
        </p:nvSpPr>
        <p:spPr/>
        <p:txBody>
          <a:bodyPr/>
          <a:lstStyle/>
          <a:p>
            <a:pPr lvl="1"/>
            <a:r>
              <a:rPr lang="en-US" altLang="en-US" dirty="0"/>
              <a:t>The following example resets the initialization parameter of a far sync instance named </a:t>
            </a:r>
            <a:r>
              <a:rPr lang="en-US" altLang="en-US" dirty="0">
                <a:latin typeface="Courier New" panose="02070309020205020404" pitchFamily="49" charset="0"/>
                <a:cs typeface="Courier New" panose="02070309020205020404" pitchFamily="49" charset="0"/>
              </a:rPr>
              <a:t>london</a:t>
            </a:r>
            <a:r>
              <a:rPr lang="en-US" altLang="en-US" dirty="0"/>
              <a:t>.</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3467100"/>
            <a:ext cx="13944600"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800" b="1" dirty="0">
                <a:latin typeface="Courier New" panose="02070309020205020404" pitchFamily="49" charset="0"/>
                <a:cs typeface="Oracle Sans" panose="020B0503020204020204" pitchFamily="34" charset="0"/>
              </a:rPr>
              <a:t>DGMGRL&gt; DISABLE FAR_SYNC 'londonFS'; </a:t>
            </a:r>
          </a:p>
          <a:p>
            <a:pPr eaLnBrk="1" hangingPunct="1"/>
            <a:r>
              <a:rPr lang="en-US" altLang="en-US" sz="2800" b="1" dirty="0">
                <a:latin typeface="Courier New" panose="02070309020205020404" pitchFamily="49" charset="0"/>
                <a:cs typeface="Oracle Sans" panose="020B0503020204020204" pitchFamily="34" charset="0"/>
              </a:rPr>
              <a:t>DGMGRL&gt; EDIT FAR_SYNC 'londonFS' SET log_archive_trace=1; </a:t>
            </a:r>
          </a:p>
          <a:p>
            <a:pPr eaLnBrk="1" hangingPunct="1"/>
            <a:r>
              <a:rPr lang="en-US" altLang="en-US" sz="2800" b="1" dirty="0">
                <a:latin typeface="Courier New" panose="02070309020205020404" pitchFamily="49" charset="0"/>
                <a:cs typeface="Oracle Sans" panose="020B0503020204020204" pitchFamily="34" charset="0"/>
              </a:rPr>
              <a:t>DGMGRL&gt; ENABLE FAR_SYNC 'londonFS';</a:t>
            </a:r>
          </a:p>
        </p:txBody>
      </p:sp>
    </p:spTree>
    <p:extLst>
      <p:ext uri="{BB962C8B-B14F-4D97-AF65-F5344CB8AC3E}">
        <p14:creationId xmlns:p14="http://schemas.microsoft.com/office/powerpoint/2010/main" val="32430113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dirty="0">
                <a:latin typeface="+mj-lt"/>
              </a:rPr>
              <a:t>Data Guard Broker Deprecated and Desupported Properties</a:t>
            </a:r>
          </a:p>
        </p:txBody>
      </p:sp>
      <p:sp>
        <p:nvSpPr>
          <p:cNvPr id="83971" name="Content Placeholder 2"/>
          <p:cNvSpPr>
            <a:spLocks noGrp="1"/>
          </p:cNvSpPr>
          <p:nvPr>
            <p:ph idx="1"/>
          </p:nvPr>
        </p:nvSpPr>
        <p:spPr>
          <a:xfrm>
            <a:off x="933451" y="2688032"/>
            <a:ext cx="16421100" cy="6126801"/>
          </a:xfrm>
        </p:spPr>
        <p:txBody>
          <a:bodyPr/>
          <a:lstStyle/>
          <a:p>
            <a:pPr lvl="1">
              <a:spcBef>
                <a:spcPts val="1200"/>
              </a:spcBef>
            </a:pPr>
            <a:r>
              <a:rPr lang="en-US" altLang="en-US" dirty="0"/>
              <a:t>These properties associated with initialization parameters are deprecated:</a:t>
            </a:r>
          </a:p>
          <a:p>
            <a:pPr lvl="2">
              <a:spcBef>
                <a:spcPts val="600"/>
              </a:spcBef>
            </a:pPr>
            <a:r>
              <a:rPr lang="en-US" altLang="en-US" sz="3200" dirty="0">
                <a:latin typeface="Courier New" panose="02070309020205020404" pitchFamily="49" charset="0"/>
                <a:cs typeface="Courier New" panose="02070309020205020404" pitchFamily="49" charset="0"/>
              </a:rPr>
              <a:t>ArchiveLagTarget</a:t>
            </a:r>
          </a:p>
          <a:p>
            <a:pPr lvl="2">
              <a:spcBef>
                <a:spcPts val="600"/>
              </a:spcBef>
            </a:pPr>
            <a:r>
              <a:rPr lang="en-US" altLang="en-US" sz="3200" dirty="0">
                <a:latin typeface="Courier New" panose="02070309020205020404" pitchFamily="49" charset="0"/>
                <a:cs typeface="Courier New" panose="02070309020205020404" pitchFamily="49" charset="0"/>
              </a:rPr>
              <a:t>DataGuardSyncLatency</a:t>
            </a:r>
          </a:p>
          <a:p>
            <a:pPr lvl="2">
              <a:spcBef>
                <a:spcPts val="600"/>
              </a:spcBef>
            </a:pPr>
            <a:r>
              <a:rPr lang="en-US" altLang="en-US" sz="3200" dirty="0">
                <a:latin typeface="Courier New" panose="02070309020205020404" pitchFamily="49" charset="0"/>
                <a:cs typeface="Courier New" panose="02070309020205020404" pitchFamily="49" charset="0"/>
              </a:rPr>
              <a:t>LogArchiveMaxProcesses,</a:t>
            </a:r>
            <a:r>
              <a:rPr lang="en-US" altLang="en-US" sz="3200" dirty="0">
                <a:cs typeface="Arial" panose="020B0604020202020204" pitchFamily="34" charset="0"/>
              </a:rPr>
              <a:t> </a:t>
            </a:r>
            <a:r>
              <a:rPr lang="en-US" altLang="en-US" sz="3200" dirty="0">
                <a:latin typeface="Courier New" panose="02070309020205020404" pitchFamily="49" charset="0"/>
                <a:cs typeface="Courier New" panose="02070309020205020404" pitchFamily="49" charset="0"/>
              </a:rPr>
              <a:t>LogArchiveMinSucceedDest</a:t>
            </a:r>
            <a:r>
              <a:rPr lang="en-US" altLang="en-US" sz="3200" dirty="0">
                <a:cs typeface="Arial" panose="020B0604020202020204" pitchFamily="34" charset="0"/>
              </a:rPr>
              <a:t>, </a:t>
            </a:r>
            <a:r>
              <a:rPr lang="en-US" altLang="en-US" sz="3200" dirty="0">
                <a:latin typeface="Courier New" panose="02070309020205020404" pitchFamily="49" charset="0"/>
                <a:cs typeface="Courier New" panose="02070309020205020404" pitchFamily="49" charset="0"/>
              </a:rPr>
              <a:t>LogArchiveTrace, LogArchiveFormat</a:t>
            </a:r>
            <a:r>
              <a:rPr lang="en-US" altLang="en-US" sz="3200" dirty="0">
                <a:cs typeface="Arial" panose="020B0604020202020204" pitchFamily="34" charset="0"/>
              </a:rPr>
              <a:t>, </a:t>
            </a:r>
            <a:r>
              <a:rPr lang="en-US" altLang="en-US" sz="3200" dirty="0">
                <a:latin typeface="Courier New" panose="02070309020205020404" pitchFamily="49" charset="0"/>
                <a:cs typeface="Courier New" panose="02070309020205020404" pitchFamily="49" charset="0"/>
              </a:rPr>
              <a:t>LogFileNameConvert</a:t>
            </a:r>
          </a:p>
          <a:p>
            <a:pPr lvl="2">
              <a:spcBef>
                <a:spcPts val="600"/>
              </a:spcBef>
            </a:pPr>
            <a:r>
              <a:rPr lang="en-US" altLang="en-US" sz="3200" dirty="0">
                <a:latin typeface="Courier New" panose="02070309020205020404" pitchFamily="49" charset="0"/>
                <a:cs typeface="Courier New" panose="02070309020205020404" pitchFamily="49" charset="0"/>
              </a:rPr>
              <a:t>StandbyFileManagement</a:t>
            </a:r>
          </a:p>
          <a:p>
            <a:pPr lvl="2">
              <a:spcBef>
                <a:spcPts val="600"/>
              </a:spcBef>
            </a:pPr>
            <a:r>
              <a:rPr lang="en-US" altLang="en-US" sz="3200" dirty="0">
                <a:latin typeface="Courier New" panose="02070309020205020404" pitchFamily="49" charset="0"/>
                <a:cs typeface="Courier New" panose="02070309020205020404" pitchFamily="49" charset="0"/>
              </a:rPr>
              <a:t>DbFileNameConvert</a:t>
            </a:r>
          </a:p>
          <a:p>
            <a:pPr lvl="1">
              <a:spcBef>
                <a:spcPts val="1200"/>
              </a:spcBef>
            </a:pPr>
            <a:r>
              <a:rPr lang="en-US" altLang="en-US" dirty="0"/>
              <a:t>Use the </a:t>
            </a:r>
            <a:r>
              <a:rPr lang="en-US" altLang="en-US" dirty="0">
                <a:latin typeface="Courier New" panose="02070309020205020404" pitchFamily="49" charset="0"/>
                <a:cs typeface="Courier New" panose="02070309020205020404" pitchFamily="49" charset="0"/>
              </a:rPr>
              <a:t>EDIT DATABASE…SET PARAMATER</a:t>
            </a:r>
            <a:r>
              <a:rPr lang="en-US" altLang="en-US" dirty="0"/>
              <a:t> command to modify the database initialization parameters that correspond to the deprecated properties.</a:t>
            </a:r>
          </a:p>
          <a:p>
            <a:pPr lvl="1">
              <a:spcBef>
                <a:spcPts val="1200"/>
              </a:spcBef>
            </a:pPr>
            <a:endParaRPr lang="en-US" altLang="en-US" sz="3000"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8191500"/>
            <a:ext cx="1394460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EDIT DATABASE 'boston' </a:t>
            </a:r>
          </a:p>
          <a:p>
            <a:r>
              <a:rPr lang="en-US" altLang="en-US" sz="2800" b="1" dirty="0">
                <a:latin typeface="Courier New" panose="02070309020205020404" pitchFamily="49" charset="0"/>
              </a:rPr>
              <a:t> SET PARAMETER log_archive_trace = 1 'SCOPE = BOTH';</a:t>
            </a:r>
          </a:p>
        </p:txBody>
      </p:sp>
    </p:spTree>
    <p:extLst>
      <p:ext uri="{BB962C8B-B14F-4D97-AF65-F5344CB8AC3E}">
        <p14:creationId xmlns:p14="http://schemas.microsoft.com/office/powerpoint/2010/main" val="8213415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dirty="0">
                <a:latin typeface="+mj-lt"/>
              </a:rPr>
              <a:t>Data Guard Broker Deprecated and Desupported Properties</a:t>
            </a:r>
          </a:p>
        </p:txBody>
      </p:sp>
      <p:sp>
        <p:nvSpPr>
          <p:cNvPr id="3" name="Content Placeholder 2"/>
          <p:cNvSpPr>
            <a:spLocks noGrp="1"/>
          </p:cNvSpPr>
          <p:nvPr>
            <p:ph idx="1"/>
          </p:nvPr>
        </p:nvSpPr>
        <p:spPr>
          <a:xfrm>
            <a:off x="933451" y="2688032"/>
            <a:ext cx="16421100" cy="5357360"/>
          </a:xfrm>
        </p:spPr>
        <p:txBody>
          <a:bodyPr/>
          <a:lstStyle/>
          <a:p>
            <a:pPr lvl="1">
              <a:spcBef>
                <a:spcPts val="1200"/>
              </a:spcBef>
              <a:defRPr/>
            </a:pPr>
            <a:r>
              <a:rPr lang="en-US" dirty="0"/>
              <a:t>The following properties related to logical standbys are deprecated:</a:t>
            </a:r>
          </a:p>
          <a:p>
            <a:pPr lvl="2">
              <a:spcBef>
                <a:spcPts val="1200"/>
              </a:spcBef>
              <a:defRPr/>
            </a:pPr>
            <a:r>
              <a:rPr lang="en-US" sz="3200" dirty="0">
                <a:latin typeface="Courier New" panose="02070309020205020404" pitchFamily="49" charset="0"/>
                <a:cs typeface="Courier New" panose="02070309020205020404" pitchFamily="49" charset="0"/>
              </a:rPr>
              <a:t>LsbyMaxEventsRecorded, LsbyMaxServers, LsbyMaxSga</a:t>
            </a:r>
            <a:r>
              <a:rPr lang="en-US" sz="3200" dirty="0"/>
              <a:t>, </a:t>
            </a:r>
            <a:r>
              <a:rPr lang="en-US" sz="3200" dirty="0">
                <a:latin typeface="Courier New" panose="02070309020205020404" pitchFamily="49" charset="0"/>
                <a:cs typeface="Courier New" panose="02070309020205020404" pitchFamily="49" charset="0"/>
              </a:rPr>
              <a:t>LsbyPreserveCommitOrder, </a:t>
            </a:r>
            <a:r>
              <a:rPr lang="en-US" sz="3200" dirty="0"/>
              <a:t>, </a:t>
            </a:r>
            <a:r>
              <a:rPr lang="en-US" sz="3200" dirty="0">
                <a:latin typeface="Courier New" panose="02070309020205020404" pitchFamily="49" charset="0"/>
                <a:cs typeface="Courier New" panose="02070309020205020404" pitchFamily="49" charset="0"/>
              </a:rPr>
              <a:t>LsbyRecordAppliedDdl</a:t>
            </a:r>
          </a:p>
          <a:p>
            <a:pPr lvl="2">
              <a:spcBef>
                <a:spcPts val="1200"/>
              </a:spcBef>
              <a:defRPr/>
            </a:pPr>
            <a:r>
              <a:rPr lang="en-US" sz="3200" dirty="0">
                <a:latin typeface="Courier New" panose="02070309020205020404" pitchFamily="49" charset="0"/>
                <a:cs typeface="Courier New" panose="02070309020205020404" pitchFamily="49" charset="0"/>
              </a:rPr>
              <a:t>LsbyRecordSkipDdl</a:t>
            </a:r>
            <a:r>
              <a:rPr lang="en-US" sz="3200" dirty="0"/>
              <a:t>, </a:t>
            </a:r>
            <a:r>
              <a:rPr lang="en-US" sz="3200" dirty="0">
                <a:latin typeface="Courier New" panose="02070309020205020404" pitchFamily="49" charset="0"/>
                <a:cs typeface="Courier New" panose="02070309020205020404" pitchFamily="49" charset="0"/>
              </a:rPr>
              <a:t>LsbyRecordSkipErrors</a:t>
            </a:r>
            <a:r>
              <a:rPr lang="en-US" sz="3200" dirty="0"/>
              <a:t>, and </a:t>
            </a:r>
            <a:r>
              <a:rPr lang="en-US" sz="3200" dirty="0">
                <a:latin typeface="Courier New" panose="02070309020205020404" pitchFamily="49" charset="0"/>
                <a:cs typeface="Courier New" panose="02070309020205020404" pitchFamily="49" charset="0"/>
              </a:rPr>
              <a:t>LsbyParameter</a:t>
            </a:r>
            <a:r>
              <a:rPr lang="en-US" sz="3200" dirty="0"/>
              <a:t>.</a:t>
            </a:r>
          </a:p>
          <a:p>
            <a:pPr lvl="1">
              <a:spcBef>
                <a:spcPts val="1200"/>
              </a:spcBef>
              <a:defRPr/>
            </a:pPr>
            <a:r>
              <a:rPr lang="en-US" dirty="0"/>
              <a:t>Use the </a:t>
            </a:r>
            <a:r>
              <a:rPr lang="en-US" dirty="0">
                <a:latin typeface="Courier New" panose="02070309020205020404" pitchFamily="49" charset="0"/>
                <a:cs typeface="Courier New" panose="02070309020205020404" pitchFamily="49" charset="0"/>
              </a:rPr>
              <a:t>DBMS_LOGSTDBY.APPLY_SET</a:t>
            </a:r>
            <a:r>
              <a:rPr lang="en-US" dirty="0"/>
              <a:t> procedure to configure properties related to logical standbys.</a:t>
            </a:r>
          </a:p>
          <a:p>
            <a:pPr lvl="1">
              <a:spcBef>
                <a:spcPts val="1200"/>
              </a:spcBef>
              <a:defRPr/>
            </a:pPr>
            <a:endParaRPr lang="en-US" sz="4400" dirty="0"/>
          </a:p>
          <a:p>
            <a:pPr lvl="1">
              <a:spcBef>
                <a:spcPts val="1200"/>
              </a:spcBef>
              <a:defRPr/>
            </a:pPr>
            <a:r>
              <a:rPr lang="en-US" dirty="0" smtClean="0"/>
              <a:t>The </a:t>
            </a:r>
            <a:r>
              <a:rPr lang="en-US" dirty="0">
                <a:latin typeface="Courier New" panose="02070309020205020404" pitchFamily="49" charset="0"/>
                <a:cs typeface="Courier New" panose="02070309020205020404" pitchFamily="49" charset="0"/>
              </a:rPr>
              <a:t>MaxConnections</a:t>
            </a:r>
            <a:r>
              <a:rPr lang="en-US" dirty="0"/>
              <a:t> configuration property is desupported.</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6554350"/>
            <a:ext cx="139446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SQL&gt; EXECUTE DBMS_LOGSTDBY.APPLY_SET('LOG_AUTO_DELETE', FALSE');</a:t>
            </a:r>
          </a:p>
        </p:txBody>
      </p:sp>
    </p:spTree>
    <p:extLst>
      <p:ext uri="{BB962C8B-B14F-4D97-AF65-F5344CB8AC3E}">
        <p14:creationId xmlns:p14="http://schemas.microsoft.com/office/powerpoint/2010/main" val="29406878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dirty="0">
                <a:latin typeface="+mj-lt"/>
              </a:rPr>
              <a:t>Export Broker Configuration</a:t>
            </a:r>
          </a:p>
        </p:txBody>
      </p:sp>
      <p:sp>
        <p:nvSpPr>
          <p:cNvPr id="88067" name="Content Placeholder 2"/>
          <p:cNvSpPr>
            <a:spLocks noGrp="1"/>
          </p:cNvSpPr>
          <p:nvPr>
            <p:ph idx="1"/>
          </p:nvPr>
        </p:nvSpPr>
        <p:spPr>
          <a:xfrm>
            <a:off x="933451" y="2272710"/>
            <a:ext cx="16421100" cy="4444739"/>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EXPORT CONFIGURATION</a:t>
            </a:r>
            <a:r>
              <a:rPr lang="en-US" altLang="en-US" dirty="0"/>
              <a:t> command enables you to save the metadata contained in the broker configuration file to a text file.</a:t>
            </a:r>
          </a:p>
          <a:p>
            <a:pPr lvl="1">
              <a:spcBef>
                <a:spcPts val="1200"/>
              </a:spcBef>
            </a:pPr>
            <a:r>
              <a:rPr lang="en-US" altLang="en-US" dirty="0"/>
              <a:t>This command to maintain an up-to-date copy of the broker configuration metadata.</a:t>
            </a:r>
          </a:p>
          <a:p>
            <a:pPr lvl="1">
              <a:spcBef>
                <a:spcPts val="1200"/>
              </a:spcBef>
            </a:pPr>
            <a:r>
              <a:rPr lang="en-US" altLang="en-US" dirty="0"/>
              <a:t>The command format is as follows: </a:t>
            </a:r>
            <a:r>
              <a:rPr lang="en-US" altLang="en-US" dirty="0">
                <a:latin typeface="Courier New" panose="02070309020205020404" pitchFamily="49" charset="0"/>
                <a:cs typeface="Courier New" panose="02070309020205020404" pitchFamily="49" charset="0"/>
              </a:rPr>
              <a:t>EXPORT CONFIGURATION [TO </a:t>
            </a:r>
            <a:r>
              <a:rPr lang="en-US" altLang="en-US" i="1" dirty="0">
                <a:latin typeface="Courier New" panose="02070309020205020404" pitchFamily="49" charset="0"/>
                <a:cs typeface="Courier New" panose="02070309020205020404" pitchFamily="49" charset="0"/>
              </a:rPr>
              <a:t>file-name</a:t>
            </a:r>
            <a:r>
              <a:rPr lang="en-US" altLang="en-US" dirty="0">
                <a:latin typeface="Courier New" panose="02070309020205020404" pitchFamily="49" charset="0"/>
                <a:cs typeface="Courier New" panose="02070309020205020404" pitchFamily="49" charset="0"/>
              </a:rPr>
              <a:t>];</a:t>
            </a:r>
          </a:p>
          <a:p>
            <a:pPr lvl="1">
              <a:spcBef>
                <a:spcPts val="1200"/>
              </a:spcBef>
            </a:pPr>
            <a:r>
              <a:rPr lang="en-US" altLang="en-US" dirty="0"/>
              <a:t>The broker stores the exported configuration in the trace directory.</a:t>
            </a:r>
          </a:p>
          <a:p>
            <a:pPr lvl="1">
              <a:spcBef>
                <a:spcPts val="1200"/>
              </a:spcBef>
            </a:pPr>
            <a:r>
              <a:rPr lang="en-US" altLang="en-US" dirty="0"/>
              <a:t>The following example exports the metadata in the broker configuration file to a file named </a:t>
            </a:r>
            <a:r>
              <a:rPr lang="en-US" altLang="en-US" dirty="0">
                <a:latin typeface="Courier New" panose="02070309020205020404" pitchFamily="49" charset="0"/>
                <a:cs typeface="Courier New" panose="02070309020205020404" pitchFamily="49" charset="0"/>
              </a:rPr>
              <a:t>dg_config.txt</a:t>
            </a:r>
            <a:r>
              <a:rPr lang="en-US" altLang="en-US" dirty="0"/>
              <a:t> in the trace directory.</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6859150"/>
            <a:ext cx="11734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EXPORT CONFIGURATION TO 'dg_config.txt';</a:t>
            </a:r>
          </a:p>
        </p:txBody>
      </p:sp>
    </p:spTree>
    <p:extLst>
      <p:ext uri="{BB962C8B-B14F-4D97-AF65-F5344CB8AC3E}">
        <p14:creationId xmlns:p14="http://schemas.microsoft.com/office/powerpoint/2010/main" val="27376023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dirty="0">
                <a:latin typeface="+mj-lt"/>
              </a:rPr>
              <a:t>Import Broker Configuration</a:t>
            </a:r>
          </a:p>
        </p:txBody>
      </p:sp>
      <p:sp>
        <p:nvSpPr>
          <p:cNvPr id="90115" name="Content Placeholder 2"/>
          <p:cNvSpPr>
            <a:spLocks noGrp="1"/>
          </p:cNvSpPr>
          <p:nvPr>
            <p:ph idx="1"/>
          </p:nvPr>
        </p:nvSpPr>
        <p:spPr>
          <a:xfrm>
            <a:off x="933451" y="2272710"/>
            <a:ext cx="16421100" cy="7125665"/>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IMPORT CONFIGURATION</a:t>
            </a:r>
            <a:r>
              <a:rPr lang="en-US" altLang="en-US" dirty="0"/>
              <a:t> command allows you to import the broker configuration metadata that was previously exported using the </a:t>
            </a:r>
            <a:r>
              <a:rPr lang="en-US" altLang="en-US" dirty="0">
                <a:latin typeface="Courier New" panose="02070309020205020404" pitchFamily="49" charset="0"/>
                <a:cs typeface="Courier New" panose="02070309020205020404" pitchFamily="49" charset="0"/>
              </a:rPr>
              <a:t>EXPORT CONFIGURATION</a:t>
            </a:r>
            <a:r>
              <a:rPr lang="en-US" altLang="en-US" dirty="0"/>
              <a:t> command.</a:t>
            </a:r>
          </a:p>
          <a:p>
            <a:pPr lvl="1">
              <a:spcBef>
                <a:spcPts val="1200"/>
              </a:spcBef>
            </a:pPr>
            <a:r>
              <a:rPr lang="en-US" altLang="en-US" dirty="0"/>
              <a:t>The command format is as follows: </a:t>
            </a:r>
            <a:r>
              <a:rPr lang="en-US" altLang="en-US" dirty="0">
                <a:latin typeface="Courier New" panose="02070309020205020404" pitchFamily="49" charset="0"/>
                <a:cs typeface="Courier New" panose="02070309020205020404" pitchFamily="49" charset="0"/>
              </a:rPr>
              <a:t>IMPORT CONFIGURATION [FROM </a:t>
            </a:r>
            <a:r>
              <a:rPr lang="en-US" altLang="en-US" i="1" dirty="0">
                <a:latin typeface="Courier New" panose="02070309020205020404" pitchFamily="49" charset="0"/>
                <a:cs typeface="Courier New" panose="02070309020205020404" pitchFamily="49" charset="0"/>
              </a:rPr>
              <a:t>file-name</a:t>
            </a:r>
            <a:r>
              <a:rPr lang="en-US" altLang="en-US" dirty="0">
                <a:latin typeface="Courier New" panose="02070309020205020404" pitchFamily="49" charset="0"/>
                <a:cs typeface="Courier New" panose="02070309020205020404" pitchFamily="49" charset="0"/>
              </a:rPr>
              <a:t>];</a:t>
            </a:r>
          </a:p>
          <a:p>
            <a:pPr lvl="1">
              <a:spcBef>
                <a:spcPts val="1200"/>
              </a:spcBef>
            </a:pPr>
            <a:r>
              <a:rPr lang="en-US" altLang="en-US" dirty="0"/>
              <a:t>The imported metadata is stored in the in-memory metadata and either of the metadata files specified by </a:t>
            </a:r>
            <a:r>
              <a:rPr lang="en-US" altLang="en-US" dirty="0">
                <a:latin typeface="Courier New" panose="02070309020205020404" pitchFamily="49" charset="0"/>
                <a:cs typeface="Courier New" panose="02070309020205020404" pitchFamily="49" charset="0"/>
              </a:rPr>
              <a:t>DG_BROKER_CONFIG_FILE1</a:t>
            </a:r>
            <a:r>
              <a:rPr lang="en-US" altLang="en-US" dirty="0"/>
              <a:t> or </a:t>
            </a:r>
            <a:r>
              <a:rPr lang="en-US" altLang="en-US" dirty="0">
                <a:latin typeface="Courier New" panose="02070309020205020404" pitchFamily="49" charset="0"/>
                <a:cs typeface="Courier New" panose="02070309020205020404" pitchFamily="49" charset="0"/>
              </a:rPr>
              <a:t>DG_BROKER_CONFIG_FILE2</a:t>
            </a:r>
            <a:r>
              <a:rPr lang="en-US" altLang="en-US" dirty="0"/>
              <a:t>.</a:t>
            </a:r>
          </a:p>
          <a:p>
            <a:pPr lvl="1">
              <a:spcBef>
                <a:spcPts val="1200"/>
              </a:spcBef>
            </a:pPr>
            <a:r>
              <a:rPr lang="en-US" altLang="en-US" dirty="0">
                <a:cs typeface="Arial" panose="020B0604020202020204" pitchFamily="34" charset="0"/>
              </a:rPr>
              <a:t>The following command imports configuration metadata stored in the file named </a:t>
            </a:r>
            <a:r>
              <a:rPr lang="en-US" altLang="en-US" dirty="0">
                <a:latin typeface="Courier New" panose="02070309020205020404" pitchFamily="49" charset="0"/>
                <a:cs typeface="Courier New" panose="02070309020205020404" pitchFamily="49" charset="0"/>
              </a:rPr>
              <a:t>dg_config.txt</a:t>
            </a:r>
            <a:r>
              <a:rPr lang="en-US" altLang="en-US" dirty="0">
                <a:cs typeface="Arial" panose="020B0604020202020204" pitchFamily="34" charset="0"/>
              </a:rPr>
              <a:t> in the trace directory into the memory and to the broker metadata file.</a:t>
            </a:r>
          </a:p>
          <a:p>
            <a:pPr lvl="1">
              <a:spcBef>
                <a:spcPts val="1200"/>
              </a:spcBef>
            </a:pPr>
            <a:endParaRPr lang="en-US" altLang="en-US"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8801100"/>
            <a:ext cx="11734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IMPORT CONFIGURATION FROM 'dg_config.txt';</a:t>
            </a:r>
          </a:p>
        </p:txBody>
      </p:sp>
    </p:spTree>
    <p:extLst>
      <p:ext uri="{BB962C8B-B14F-4D97-AF65-F5344CB8AC3E}">
        <p14:creationId xmlns:p14="http://schemas.microsoft.com/office/powerpoint/2010/main" val="30372238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27"/>
          <p:cNvSpPr>
            <a:spLocks noGrp="1" noChangeArrowheads="1"/>
          </p:cNvSpPr>
          <p:nvPr>
            <p:ph type="title"/>
          </p:nvPr>
        </p:nvSpPr>
        <p:spPr/>
        <p:txBody>
          <a:bodyPr/>
          <a:lstStyle/>
          <a:p>
            <a:pPr eaLnBrk="1" hangingPunct="1"/>
            <a:r>
              <a:rPr lang="en-US" altLang="en-US" dirty="0">
                <a:latin typeface="+mj-lt"/>
              </a:rPr>
              <a:t>Disabling Broker Management of the Configuration or Standby Database</a:t>
            </a:r>
          </a:p>
        </p:txBody>
      </p:sp>
      <p:sp>
        <p:nvSpPr>
          <p:cNvPr id="92163" name="Content Placeholder 5"/>
          <p:cNvSpPr>
            <a:spLocks noGrp="1"/>
          </p:cNvSpPr>
          <p:nvPr>
            <p:ph idx="1"/>
          </p:nvPr>
        </p:nvSpPr>
        <p:spPr/>
        <p:txBody>
          <a:bodyPr/>
          <a:lstStyle/>
          <a:p>
            <a:pPr lvl="1" eaLnBrk="1" hangingPunct="1"/>
            <a:r>
              <a:rPr lang="en-US" altLang="en-US" dirty="0"/>
              <a:t>Disable broker management of the configuration:</a:t>
            </a:r>
          </a:p>
          <a:p>
            <a:pPr lvl="1" eaLnBrk="1" hangingPunct="1"/>
            <a:endParaRPr lang="en-US" altLang="en-US" dirty="0"/>
          </a:p>
          <a:p>
            <a:pPr lvl="1" eaLnBrk="1" hangingPunct="1"/>
            <a:r>
              <a:rPr lang="en-US" altLang="en-US" dirty="0"/>
              <a:t>Disable broker management of a standby database:</a:t>
            </a:r>
          </a:p>
          <a:p>
            <a:pPr lvl="1" eaLnBrk="1" hangingPunct="1"/>
            <a:endParaRPr lang="en-US" altLang="en-US" dirty="0"/>
          </a:p>
          <a:p>
            <a:pPr lvl="1" eaLnBrk="1" hangingPunct="1"/>
            <a:r>
              <a:rPr lang="en-US" altLang="en-US" dirty="0"/>
              <a:t>Disable broker management of a Far Sync:</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612692" y="3472111"/>
            <a:ext cx="11734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DISABLE CONFIGURATION;</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612692" y="4970738"/>
            <a:ext cx="11734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DISABLE DATABASE 'london';</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621436" y="6478150"/>
            <a:ext cx="11734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DISABLE FAR_SYNC 'londonFS';</a:t>
            </a:r>
          </a:p>
        </p:txBody>
      </p:sp>
    </p:spTree>
    <p:extLst>
      <p:ext uri="{BB962C8B-B14F-4D97-AF65-F5344CB8AC3E}">
        <p14:creationId xmlns:p14="http://schemas.microsoft.com/office/powerpoint/2010/main" val="451772904"/>
      </p:ext>
    </p:extLst>
  </p:cSld>
  <p:clrMapOvr>
    <a:masterClrMapping/>
  </p:clrMapOvr>
  <p:transition spd="slow"/>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 xmlns:a16="http://schemas.microsoft.com/office/drawing/2014/main" id="{694A73C5-01C9-465E-84A6-33AD8CAF31E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Removing the Configuration or Standby Database</a:t>
            </a:r>
          </a:p>
        </p:txBody>
      </p:sp>
      <p:sp>
        <p:nvSpPr>
          <p:cNvPr id="32771" name="Content Placeholder 5">
            <a:extLst>
              <a:ext uri="{FF2B5EF4-FFF2-40B4-BE49-F238E27FC236}">
                <a16:creationId xmlns="" xmlns:a16="http://schemas.microsoft.com/office/drawing/2014/main" id="{A4530FAD-A89D-4754-9631-AF4172A4EB03}"/>
              </a:ext>
            </a:extLst>
          </p:cNvPr>
          <p:cNvSpPr>
            <a:spLocks noGrp="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Remove a standby database from the configuration:</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Remove a Far Sync from the configuration</a:t>
            </a:r>
          </a:p>
          <a:p>
            <a:pPr lvl="2"/>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Remove the configuration:</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809750" y="3040370"/>
            <a:ext cx="1293276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REMOVE DATABASE 'london2' [PRESERVE DESTINATIONS];</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809750" y="4609961"/>
            <a:ext cx="1293276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REMOVE FAR_SYNC 'londonFS’;     </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09750" y="6173350"/>
            <a:ext cx="1293276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REMOVE CONFIGURATION [PRESERVE DESTINATIONS];</a:t>
            </a:r>
          </a:p>
        </p:txBody>
      </p:sp>
    </p:spTree>
    <p:custDataLst>
      <p:tags r:id="rId1"/>
    </p:custDataLst>
    <p:extLst>
      <p:ext uri="{BB962C8B-B14F-4D97-AF65-F5344CB8AC3E}">
        <p14:creationId xmlns:p14="http://schemas.microsoft.com/office/powerpoint/2010/main" val="11867555"/>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035">
            <a:extLst>
              <a:ext uri="{FF2B5EF4-FFF2-40B4-BE49-F238E27FC236}">
                <a16:creationId xmlns="" xmlns:a16="http://schemas.microsoft.com/office/drawing/2014/main" id="{587CBB59-8316-4BB0-8CA0-ED5A37E62DAE}"/>
              </a:ext>
            </a:extLst>
          </p:cNvPr>
          <p:cNvSpPr>
            <a:spLocks noGrp="1" noChangeArrowheads="1"/>
          </p:cNvSpPr>
          <p:nvPr>
            <p:ph idx="1"/>
          </p:nvPr>
        </p:nvSpPr>
        <p:spPr>
          <a:xfrm>
            <a:off x="932689" y="2267712"/>
            <a:ext cx="16422624" cy="390940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How many Data Guard broker configuration files are created for each database unique name?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One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Two</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Three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Four</a:t>
            </a:r>
          </a:p>
        </p:txBody>
      </p:sp>
      <p:sp>
        <p:nvSpPr>
          <p:cNvPr id="33794" name="Rectangle 1034">
            <a:extLst>
              <a:ext uri="{FF2B5EF4-FFF2-40B4-BE49-F238E27FC236}">
                <a16:creationId xmlns="" xmlns:a16="http://schemas.microsoft.com/office/drawing/2014/main" id="{0A589452-2CD9-41D8-ADC3-4589127631C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35081613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035">
            <a:extLst>
              <a:ext uri="{FF2B5EF4-FFF2-40B4-BE49-F238E27FC236}">
                <a16:creationId xmlns="" xmlns:a16="http://schemas.microsoft.com/office/drawing/2014/main" id="{587CBB59-8316-4BB0-8CA0-ED5A37E62DAE}"/>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EDIT DATABASE … SET PARAMETER </a:t>
            </a:r>
            <a:r>
              <a:rPr lang="en-US" altLang="en-US" dirty="0">
                <a:latin typeface="Oracle Sans" panose="020B0503020204020204" pitchFamily="34" charset="0"/>
                <a:cs typeface="Oracle Sans" panose="020B0503020204020204" pitchFamily="34" charset="0"/>
              </a:rPr>
              <a:t>command is to set the database property for the named database.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3794" name="Rectangle 1034">
            <a:extLst>
              <a:ext uri="{FF2B5EF4-FFF2-40B4-BE49-F238E27FC236}">
                <a16:creationId xmlns="" xmlns:a16="http://schemas.microsoft.com/office/drawing/2014/main" id="{0A589452-2CD9-41D8-ADC3-4589127631C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109793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CC42B70B-202C-4DEE-A00F-C7297A121E9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What Is Oracle Data Guard?</a:t>
            </a:r>
          </a:p>
        </p:txBody>
      </p:sp>
      <p:grpSp>
        <p:nvGrpSpPr>
          <p:cNvPr id="2" name="Group 1"/>
          <p:cNvGrpSpPr/>
          <p:nvPr/>
        </p:nvGrpSpPr>
        <p:grpSpPr>
          <a:xfrm>
            <a:off x="4130278" y="2400300"/>
            <a:ext cx="10027445" cy="7081235"/>
            <a:chOff x="4133851" y="2416175"/>
            <a:chExt cx="10027445" cy="7081235"/>
          </a:xfrm>
        </p:grpSpPr>
        <p:grpSp>
          <p:nvGrpSpPr>
            <p:cNvPr id="5123" name="Group 3">
              <a:extLst>
                <a:ext uri="{FF2B5EF4-FFF2-40B4-BE49-F238E27FC236}">
                  <a16:creationId xmlns="" xmlns:a16="http://schemas.microsoft.com/office/drawing/2014/main" id="{6218DFEB-5F4C-48FD-B7DA-6A2F017CDEC5}"/>
                </a:ext>
              </a:extLst>
            </p:cNvPr>
            <p:cNvGrpSpPr>
              <a:grpSpLocks/>
            </p:cNvGrpSpPr>
            <p:nvPr/>
          </p:nvGrpSpPr>
          <p:grpSpPr bwMode="auto">
            <a:xfrm>
              <a:off x="11806238" y="3968749"/>
              <a:ext cx="1685925" cy="1971675"/>
              <a:chOff x="4134" y="1350"/>
              <a:chExt cx="708" cy="828"/>
            </a:xfrm>
          </p:grpSpPr>
          <p:sp>
            <p:nvSpPr>
              <p:cNvPr id="5145" name="Freeform 4">
                <a:extLst>
                  <a:ext uri="{FF2B5EF4-FFF2-40B4-BE49-F238E27FC236}">
                    <a16:creationId xmlns="" xmlns:a16="http://schemas.microsoft.com/office/drawing/2014/main" id="{D88465BF-E68E-49D9-9858-205DC8B052CE}"/>
                  </a:ext>
                </a:extLst>
              </p:cNvPr>
              <p:cNvSpPr>
                <a:spLocks/>
              </p:cNvSpPr>
              <p:nvPr/>
            </p:nvSpPr>
            <p:spPr bwMode="auto">
              <a:xfrm>
                <a:off x="4134" y="1926"/>
                <a:ext cx="708" cy="252"/>
              </a:xfrm>
              <a:custGeom>
                <a:avLst/>
                <a:gdLst>
                  <a:gd name="T0" fmla="*/ 708 w 708"/>
                  <a:gd name="T1" fmla="*/ 252 h 252"/>
                  <a:gd name="T2" fmla="*/ 318 w 708"/>
                  <a:gd name="T3" fmla="*/ 252 h 252"/>
                  <a:gd name="T4" fmla="*/ 318 w 708"/>
                  <a:gd name="T5" fmla="*/ 0 h 252"/>
                  <a:gd name="T6" fmla="*/ 0 w 708"/>
                  <a:gd name="T7" fmla="*/ 0 h 252"/>
                  <a:gd name="T8" fmla="*/ 0 60000 65536"/>
                  <a:gd name="T9" fmla="*/ 0 60000 65536"/>
                  <a:gd name="T10" fmla="*/ 0 60000 65536"/>
                  <a:gd name="T11" fmla="*/ 0 60000 65536"/>
                  <a:gd name="T12" fmla="*/ 0 w 708"/>
                  <a:gd name="T13" fmla="*/ 0 h 252"/>
                  <a:gd name="T14" fmla="*/ 708 w 708"/>
                  <a:gd name="T15" fmla="*/ 252 h 252"/>
                </a:gdLst>
                <a:ahLst/>
                <a:cxnLst>
                  <a:cxn ang="T8">
                    <a:pos x="T0" y="T1"/>
                  </a:cxn>
                  <a:cxn ang="T9">
                    <a:pos x="T2" y="T3"/>
                  </a:cxn>
                  <a:cxn ang="T10">
                    <a:pos x="T4" y="T5"/>
                  </a:cxn>
                  <a:cxn ang="T11">
                    <a:pos x="T6" y="T7"/>
                  </a:cxn>
                </a:cxnLst>
                <a:rect l="T12" t="T13" r="T14" b="T15"/>
                <a:pathLst>
                  <a:path w="708" h="252">
                    <a:moveTo>
                      <a:pt x="708" y="252"/>
                    </a:moveTo>
                    <a:lnTo>
                      <a:pt x="318" y="252"/>
                    </a:lnTo>
                    <a:lnTo>
                      <a:pt x="318" y="0"/>
                    </a:lnTo>
                    <a:lnTo>
                      <a:pt x="0" y="0"/>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5146" name="Freeform 5">
                <a:extLst>
                  <a:ext uri="{FF2B5EF4-FFF2-40B4-BE49-F238E27FC236}">
                    <a16:creationId xmlns="" xmlns:a16="http://schemas.microsoft.com/office/drawing/2014/main" id="{526ABCB9-776B-4BB6-B816-203232BC7A10}"/>
                  </a:ext>
                </a:extLst>
              </p:cNvPr>
              <p:cNvSpPr>
                <a:spLocks/>
              </p:cNvSpPr>
              <p:nvPr/>
            </p:nvSpPr>
            <p:spPr bwMode="auto">
              <a:xfrm>
                <a:off x="4134" y="1350"/>
                <a:ext cx="648" cy="402"/>
              </a:xfrm>
              <a:custGeom>
                <a:avLst/>
                <a:gdLst>
                  <a:gd name="T0" fmla="*/ 648 w 648"/>
                  <a:gd name="T1" fmla="*/ 0 h 402"/>
                  <a:gd name="T2" fmla="*/ 318 w 648"/>
                  <a:gd name="T3" fmla="*/ 0 h 402"/>
                  <a:gd name="T4" fmla="*/ 318 w 648"/>
                  <a:gd name="T5" fmla="*/ 402 h 402"/>
                  <a:gd name="T6" fmla="*/ 0 w 648"/>
                  <a:gd name="T7" fmla="*/ 402 h 402"/>
                  <a:gd name="T8" fmla="*/ 0 60000 65536"/>
                  <a:gd name="T9" fmla="*/ 0 60000 65536"/>
                  <a:gd name="T10" fmla="*/ 0 60000 65536"/>
                  <a:gd name="T11" fmla="*/ 0 60000 65536"/>
                  <a:gd name="T12" fmla="*/ 0 w 648"/>
                  <a:gd name="T13" fmla="*/ 0 h 402"/>
                  <a:gd name="T14" fmla="*/ 648 w 648"/>
                  <a:gd name="T15" fmla="*/ 402 h 402"/>
                </a:gdLst>
                <a:ahLst/>
                <a:cxnLst>
                  <a:cxn ang="T8">
                    <a:pos x="T0" y="T1"/>
                  </a:cxn>
                  <a:cxn ang="T9">
                    <a:pos x="T2" y="T3"/>
                  </a:cxn>
                  <a:cxn ang="T10">
                    <a:pos x="T4" y="T5"/>
                  </a:cxn>
                  <a:cxn ang="T11">
                    <a:pos x="T6" y="T7"/>
                  </a:cxn>
                </a:cxnLst>
                <a:rect l="T12" t="T13" r="T14" b="T15"/>
                <a:pathLst>
                  <a:path w="648" h="402">
                    <a:moveTo>
                      <a:pt x="648" y="0"/>
                    </a:moveTo>
                    <a:lnTo>
                      <a:pt x="318" y="0"/>
                    </a:lnTo>
                    <a:lnTo>
                      <a:pt x="318" y="402"/>
                    </a:lnTo>
                    <a:lnTo>
                      <a:pt x="0" y="402"/>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grpSp>
          <p:nvGrpSpPr>
            <p:cNvPr id="5124" name="Group 6">
              <a:extLst>
                <a:ext uri="{FF2B5EF4-FFF2-40B4-BE49-F238E27FC236}">
                  <a16:creationId xmlns="" xmlns:a16="http://schemas.microsoft.com/office/drawing/2014/main" id="{F62EE0F6-55C6-4669-9C89-DBACDEDFF0C3}"/>
                </a:ext>
              </a:extLst>
            </p:cNvPr>
            <p:cNvGrpSpPr>
              <a:grpSpLocks/>
            </p:cNvGrpSpPr>
            <p:nvPr/>
          </p:nvGrpSpPr>
          <p:grpSpPr bwMode="auto">
            <a:xfrm>
              <a:off x="4914900" y="3759199"/>
              <a:ext cx="1390650" cy="1962150"/>
              <a:chOff x="1240" y="1352"/>
              <a:chExt cx="584" cy="824"/>
            </a:xfrm>
          </p:grpSpPr>
          <p:sp>
            <p:nvSpPr>
              <p:cNvPr id="5143" name="Freeform 7">
                <a:extLst>
                  <a:ext uri="{FF2B5EF4-FFF2-40B4-BE49-F238E27FC236}">
                    <a16:creationId xmlns="" xmlns:a16="http://schemas.microsoft.com/office/drawing/2014/main" id="{351CDA19-A7C7-4898-8263-B904CE35DA3D}"/>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5144" name="Freeform 8">
                <a:extLst>
                  <a:ext uri="{FF2B5EF4-FFF2-40B4-BE49-F238E27FC236}">
                    <a16:creationId xmlns="" xmlns:a16="http://schemas.microsoft.com/office/drawing/2014/main" id="{45990732-88F6-4BD9-A8E4-91D23F309EB1}"/>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grpSp>
        <p:sp>
          <p:nvSpPr>
            <p:cNvPr id="5125" name="Line 9">
              <a:extLst>
                <a:ext uri="{FF2B5EF4-FFF2-40B4-BE49-F238E27FC236}">
                  <a16:creationId xmlns="" xmlns:a16="http://schemas.microsoft.com/office/drawing/2014/main" id="{839D334B-94E8-405A-B03F-D50D6DB2B266}"/>
                </a:ext>
              </a:extLst>
            </p:cNvPr>
            <p:cNvSpPr>
              <a:spLocks noChangeShapeType="1"/>
            </p:cNvSpPr>
            <p:nvPr/>
          </p:nvSpPr>
          <p:spPr bwMode="auto">
            <a:xfrm>
              <a:off x="6534150" y="5568950"/>
              <a:ext cx="0" cy="22145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5126" name="Line 10">
              <a:extLst>
                <a:ext uri="{FF2B5EF4-FFF2-40B4-BE49-F238E27FC236}">
                  <a16:creationId xmlns="" xmlns:a16="http://schemas.microsoft.com/office/drawing/2014/main" id="{F9B8A74A-8465-46B0-A787-0667086379C7}"/>
                </a:ext>
              </a:extLst>
            </p:cNvPr>
            <p:cNvSpPr>
              <a:spLocks noChangeShapeType="1"/>
            </p:cNvSpPr>
            <p:nvPr/>
          </p:nvSpPr>
          <p:spPr bwMode="auto">
            <a:xfrm>
              <a:off x="11684795" y="5411787"/>
              <a:ext cx="0" cy="22145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5127" name="Freeform 11">
              <a:extLst>
                <a:ext uri="{FF2B5EF4-FFF2-40B4-BE49-F238E27FC236}">
                  <a16:creationId xmlns="" xmlns:a16="http://schemas.microsoft.com/office/drawing/2014/main" id="{E4D4220D-EED5-47E6-984A-4DCDC5821D3A}"/>
                </a:ext>
              </a:extLst>
            </p:cNvPr>
            <p:cNvSpPr>
              <a:spLocks/>
            </p:cNvSpPr>
            <p:nvPr/>
          </p:nvSpPr>
          <p:spPr bwMode="auto">
            <a:xfrm>
              <a:off x="7548563" y="4611687"/>
              <a:ext cx="3014663" cy="757238"/>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sp>
          <p:nvSpPr>
            <p:cNvPr id="5128" name="Rectangle 12">
              <a:extLst>
                <a:ext uri="{FF2B5EF4-FFF2-40B4-BE49-F238E27FC236}">
                  <a16:creationId xmlns="" xmlns:a16="http://schemas.microsoft.com/office/drawing/2014/main" id="{D89D3014-4EA9-4152-85D8-3D0EAA76F1DA}"/>
                </a:ext>
              </a:extLst>
            </p:cNvPr>
            <p:cNvSpPr>
              <a:spLocks noChangeArrowheads="1"/>
            </p:cNvSpPr>
            <p:nvPr/>
          </p:nvSpPr>
          <p:spPr bwMode="auto">
            <a:xfrm>
              <a:off x="5072063" y="2416175"/>
              <a:ext cx="176212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Primary</a:t>
              </a:r>
            </a:p>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5129" name="Rectangle 13">
              <a:extLst>
                <a:ext uri="{FF2B5EF4-FFF2-40B4-BE49-F238E27FC236}">
                  <a16:creationId xmlns="" xmlns:a16="http://schemas.microsoft.com/office/drawing/2014/main" id="{787F7E2E-4939-4DFE-AEA8-50D5F709B0BE}"/>
                </a:ext>
              </a:extLst>
            </p:cNvPr>
            <p:cNvSpPr>
              <a:spLocks noChangeArrowheads="1"/>
            </p:cNvSpPr>
            <p:nvPr/>
          </p:nvSpPr>
          <p:spPr bwMode="auto">
            <a:xfrm>
              <a:off x="11334750" y="2444750"/>
              <a:ext cx="1762125"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sz="2400" b="1" dirty="0">
                  <a:latin typeface="Oracle Sans" panose="020B0503020204020204" pitchFamily="34" charset="0"/>
                  <a:cs typeface="Oracle Sans" panose="020B0503020204020204" pitchFamily="34" charset="0"/>
                </a:rPr>
                <a:t>Standby</a:t>
              </a:r>
            </a:p>
            <a:p>
              <a:pP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5130" name="Rectangle 14">
              <a:extLst>
                <a:ext uri="{FF2B5EF4-FFF2-40B4-BE49-F238E27FC236}">
                  <a16:creationId xmlns="" xmlns:a16="http://schemas.microsoft.com/office/drawing/2014/main" id="{D8C5FE03-8A10-43E1-8325-2BFAA130E46A}"/>
                </a:ext>
              </a:extLst>
            </p:cNvPr>
            <p:cNvSpPr>
              <a:spLocks noChangeArrowheads="1"/>
            </p:cNvSpPr>
            <p:nvPr/>
          </p:nvSpPr>
          <p:spPr bwMode="auto">
            <a:xfrm>
              <a:off x="5641183" y="8693150"/>
              <a:ext cx="2536031" cy="47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a:t>
              </a:r>
            </a:p>
          </p:txBody>
        </p:sp>
        <p:sp>
          <p:nvSpPr>
            <p:cNvPr id="5131" name="Rectangle 15">
              <a:extLst>
                <a:ext uri="{FF2B5EF4-FFF2-40B4-BE49-F238E27FC236}">
                  <a16:creationId xmlns="" xmlns:a16="http://schemas.microsoft.com/office/drawing/2014/main" id="{00A7748E-328D-49D6-A03A-BF9E8038FBBE}"/>
                </a:ext>
              </a:extLst>
            </p:cNvPr>
            <p:cNvSpPr>
              <a:spLocks noChangeArrowheads="1"/>
            </p:cNvSpPr>
            <p:nvPr/>
          </p:nvSpPr>
          <p:spPr bwMode="auto">
            <a:xfrm>
              <a:off x="10948988" y="8693150"/>
              <a:ext cx="2383632"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Database copy</a:t>
              </a:r>
            </a:p>
          </p:txBody>
        </p:sp>
        <p:sp>
          <p:nvSpPr>
            <p:cNvPr id="5132" name="Line 16">
              <a:extLst>
                <a:ext uri="{FF2B5EF4-FFF2-40B4-BE49-F238E27FC236}">
                  <a16:creationId xmlns="" xmlns:a16="http://schemas.microsoft.com/office/drawing/2014/main" id="{E30958F0-DC30-4A5C-94FB-BE675FA8D638}"/>
                </a:ext>
              </a:extLst>
            </p:cNvPr>
            <p:cNvSpPr>
              <a:spLocks noChangeShapeType="1"/>
            </p:cNvSpPr>
            <p:nvPr/>
          </p:nvSpPr>
          <p:spPr bwMode="auto">
            <a:xfrm>
              <a:off x="8858250" y="3554412"/>
              <a:ext cx="0" cy="4986338"/>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5133" name="Picture 17" descr="iasicon10">
              <a:extLst>
                <a:ext uri="{FF2B5EF4-FFF2-40B4-BE49-F238E27FC236}">
                  <a16:creationId xmlns="" xmlns:a16="http://schemas.microsoft.com/office/drawing/2014/main" id="{DC481D0A-1E27-464D-B977-2109D227C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886451" y="688339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8" descr="iasicon10">
              <a:extLst>
                <a:ext uri="{FF2B5EF4-FFF2-40B4-BE49-F238E27FC236}">
                  <a16:creationId xmlns="" xmlns:a16="http://schemas.microsoft.com/office/drawing/2014/main" id="{E189CF36-A72A-463E-9F87-28A1744FC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010901" y="6883399"/>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19" descr="iasicon18">
              <a:extLst>
                <a:ext uri="{FF2B5EF4-FFF2-40B4-BE49-F238E27FC236}">
                  <a16:creationId xmlns="" xmlns:a16="http://schemas.microsoft.com/office/drawing/2014/main" id="{4735D34A-340D-4D56-9FDE-7EA4321AE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191251" y="419735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20" descr="iasicon18">
              <a:extLst>
                <a:ext uri="{FF2B5EF4-FFF2-40B4-BE49-F238E27FC236}">
                  <a16:creationId xmlns="" xmlns:a16="http://schemas.microsoft.com/office/drawing/2014/main" id="{09440DAE-B603-4FC8-9FFD-B7F9713FF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534651" y="3968750"/>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21" descr="iasicon05">
              <a:extLst>
                <a:ext uri="{FF2B5EF4-FFF2-40B4-BE49-F238E27FC236}">
                  <a16:creationId xmlns="" xmlns:a16="http://schemas.microsoft.com/office/drawing/2014/main" id="{D6F94954-2214-4EF0-BF8D-C8E7FCF45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133851" y="328294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8" name="Picture 22" descr="iasicon05">
              <a:extLst>
                <a:ext uri="{FF2B5EF4-FFF2-40B4-BE49-F238E27FC236}">
                  <a16:creationId xmlns="" xmlns:a16="http://schemas.microsoft.com/office/drawing/2014/main" id="{144042CC-2CD8-43C0-847F-7598EFA07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133851" y="53212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9" name="Picture 23" descr="iasicon05">
              <a:extLst>
                <a:ext uri="{FF2B5EF4-FFF2-40B4-BE49-F238E27FC236}">
                  <a16:creationId xmlns="" xmlns:a16="http://schemas.microsoft.com/office/drawing/2014/main" id="{39D19636-7B14-48C1-A19A-DFC2A23303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3049251" y="328294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4" descr="iasicon05">
              <a:extLst>
                <a:ext uri="{FF2B5EF4-FFF2-40B4-BE49-F238E27FC236}">
                  <a16:creationId xmlns="" xmlns:a16="http://schemas.microsoft.com/office/drawing/2014/main" id="{B142A548-15D6-402B-AA3A-37E2CBC461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3163551" y="5321299"/>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Rectangle 25">
              <a:extLst>
                <a:ext uri="{FF2B5EF4-FFF2-40B4-BE49-F238E27FC236}">
                  <a16:creationId xmlns="" xmlns:a16="http://schemas.microsoft.com/office/drawing/2014/main" id="{ACB0DE0A-FED5-4BA9-A5B0-F7BC7E42AC97}"/>
                </a:ext>
              </a:extLst>
            </p:cNvPr>
            <p:cNvSpPr>
              <a:spLocks noChangeArrowheads="1"/>
            </p:cNvSpPr>
            <p:nvPr/>
          </p:nvSpPr>
          <p:spPr bwMode="blackWhite">
            <a:xfrm>
              <a:off x="6827045" y="2782887"/>
              <a:ext cx="3983831" cy="47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Redo transport</a:t>
              </a:r>
            </a:p>
          </p:txBody>
        </p:sp>
        <p:sp>
          <p:nvSpPr>
            <p:cNvPr id="5142" name="Rectangle 26">
              <a:extLst>
                <a:ext uri="{FF2B5EF4-FFF2-40B4-BE49-F238E27FC236}">
                  <a16:creationId xmlns="" xmlns:a16="http://schemas.microsoft.com/office/drawing/2014/main" id="{496CF0B1-248C-4B13-BB10-303A9F956708}"/>
                </a:ext>
              </a:extLst>
            </p:cNvPr>
            <p:cNvSpPr>
              <a:spLocks noChangeArrowheads="1"/>
            </p:cNvSpPr>
            <p:nvPr/>
          </p:nvSpPr>
          <p:spPr bwMode="auto">
            <a:xfrm rot="16200000">
              <a:off x="7435454" y="6500485"/>
              <a:ext cx="2376488" cy="49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Oracle Net</a:t>
              </a:r>
            </a:p>
          </p:txBody>
        </p:sp>
      </p:grpSp>
    </p:spTree>
    <p:custDataLst>
      <p:tags r:id="rId1"/>
    </p:custDataLst>
    <p:extLst>
      <p:ext uri="{BB962C8B-B14F-4D97-AF65-F5344CB8AC3E}">
        <p14:creationId xmlns:p14="http://schemas.microsoft.com/office/powerpoint/2010/main" val="83522677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p:txBody>
          <a:bodyPr/>
          <a:lstStyle/>
          <a:p>
            <a:r>
              <a:rPr lang="en-US" altLang="en-US" smtClean="0"/>
              <a:t>Configuring Oracle Net Services in a Data Guard Environment</a:t>
            </a:r>
            <a:endParaRPr lang="en-US" altLang="en-US" dirty="0"/>
          </a:p>
        </p:txBody>
      </p:sp>
      <p:sp>
        <p:nvSpPr>
          <p:cNvPr id="11267" name="Rectangle 1027"/>
          <p:cNvSpPr>
            <a:spLocks noGrp="1" noChangeArrowheads="1"/>
          </p:cNvSpPr>
          <p:nvPr>
            <p:ph idx="1"/>
          </p:nvPr>
        </p:nvSpPr>
        <p:spPr/>
        <p:txBody>
          <a:bodyPr/>
          <a:lstStyle/>
          <a:p>
            <a:r>
              <a:rPr lang="en-US" altLang="en-US" dirty="0" smtClean="0"/>
              <a:t>Configuration of Oracle Net Services is required for: </a:t>
            </a:r>
          </a:p>
          <a:p>
            <a:pPr lvl="1"/>
            <a:r>
              <a:rPr lang="en-AU" altLang="en-US" dirty="0" smtClean="0"/>
              <a:t>RMAN duplication for standby</a:t>
            </a:r>
          </a:p>
          <a:p>
            <a:pPr lvl="1"/>
            <a:r>
              <a:rPr lang="en-AU" altLang="en-US" dirty="0" smtClean="0"/>
              <a:t>Redo Transport Service</a:t>
            </a:r>
          </a:p>
          <a:p>
            <a:pPr lvl="1"/>
            <a:r>
              <a:rPr lang="en-AU" altLang="en-US" dirty="0" smtClean="0"/>
              <a:t>Role Transition Service</a:t>
            </a:r>
          </a:p>
          <a:p>
            <a:pPr lvl="1"/>
            <a:r>
              <a:rPr lang="en-AU" altLang="en-US" dirty="0" smtClean="0"/>
              <a:t>FAL_SERVER</a:t>
            </a:r>
          </a:p>
          <a:p>
            <a:pPr lvl="1"/>
            <a:r>
              <a:rPr lang="en-AU" altLang="en-US" dirty="0" smtClean="0"/>
              <a:t>Data Guard broker</a:t>
            </a:r>
          </a:p>
          <a:p>
            <a:pPr lvl="1"/>
            <a:r>
              <a:rPr lang="en-AU" altLang="en-US" dirty="0" smtClean="0"/>
              <a:t>Better performance </a:t>
            </a:r>
          </a:p>
          <a:p>
            <a:pPr lvl="1"/>
            <a:r>
              <a:rPr lang="en-AU" altLang="en-US" dirty="0" smtClean="0"/>
              <a:t>More</a:t>
            </a:r>
            <a:endParaRPr lang="en-AU" altLang="en-US" dirty="0"/>
          </a:p>
        </p:txBody>
      </p:sp>
      <p:grpSp>
        <p:nvGrpSpPr>
          <p:cNvPr id="11268" name="Group 9"/>
          <p:cNvGrpSpPr>
            <a:grpSpLocks/>
          </p:cNvGrpSpPr>
          <p:nvPr/>
        </p:nvGrpSpPr>
        <p:grpSpPr bwMode="auto">
          <a:xfrm>
            <a:off x="8458200" y="5398295"/>
            <a:ext cx="2971800" cy="2806259"/>
            <a:chOff x="990600" y="5105400"/>
            <a:chExt cx="1981200" cy="1870840"/>
          </a:xfrm>
        </p:grpSpPr>
        <p:pic>
          <p:nvPicPr>
            <p:cNvPr id="11274" name="Picture 21" descr="iasicon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447800" y="5105400"/>
              <a:ext cx="6651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Rectangle 14"/>
            <p:cNvSpPr>
              <a:spLocks noChangeArrowheads="1"/>
            </p:cNvSpPr>
            <p:nvPr/>
          </p:nvSpPr>
          <p:spPr bwMode="auto">
            <a:xfrm>
              <a:off x="990600" y="5943600"/>
              <a:ext cx="1690688" cy="29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113" tIns="69057" rIns="138113" bIns="69057">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200" b="1" dirty="0"/>
                <a:t>Client</a:t>
              </a:r>
            </a:p>
          </p:txBody>
        </p:sp>
        <p:sp>
          <p:nvSpPr>
            <p:cNvPr id="11276" name="Rectangle 14"/>
            <p:cNvSpPr>
              <a:spLocks noChangeArrowheads="1"/>
            </p:cNvSpPr>
            <p:nvPr/>
          </p:nvSpPr>
          <p:spPr bwMode="auto">
            <a:xfrm>
              <a:off x="1143000" y="6477000"/>
              <a:ext cx="1828800" cy="49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113" tIns="69057" rIns="138113" bIns="69057">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en-US" sz="2200" b="1" dirty="0"/>
                <a:t>tnsnames.ora</a:t>
              </a:r>
            </a:p>
            <a:p>
              <a:pPr eaLnBrk="1" hangingPunct="1">
                <a:lnSpc>
                  <a:spcPct val="90000"/>
                </a:lnSpc>
              </a:pPr>
              <a:r>
                <a:rPr lang="en-US" altLang="en-US" sz="2200" b="1" dirty="0"/>
                <a:t>sqlnet.ora</a:t>
              </a:r>
            </a:p>
          </p:txBody>
        </p:sp>
      </p:grpSp>
      <p:grpSp>
        <p:nvGrpSpPr>
          <p:cNvPr id="11269" name="Group 10"/>
          <p:cNvGrpSpPr>
            <a:grpSpLocks/>
          </p:cNvGrpSpPr>
          <p:nvPr/>
        </p:nvGrpSpPr>
        <p:grpSpPr bwMode="auto">
          <a:xfrm>
            <a:off x="12344400" y="4686300"/>
            <a:ext cx="2971800" cy="3758953"/>
            <a:chOff x="4495800" y="4724400"/>
            <a:chExt cx="1981200" cy="2505557"/>
          </a:xfrm>
        </p:grpSpPr>
        <p:sp>
          <p:nvSpPr>
            <p:cNvPr id="11271" name="Rectangle 14"/>
            <p:cNvSpPr>
              <a:spLocks noChangeArrowheads="1"/>
            </p:cNvSpPr>
            <p:nvPr/>
          </p:nvSpPr>
          <p:spPr bwMode="auto">
            <a:xfrm>
              <a:off x="4495800" y="5981700"/>
              <a:ext cx="1752600" cy="29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113" tIns="69057" rIns="138113" bIns="69057">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200" b="1" dirty="0"/>
                <a:t>Database</a:t>
              </a:r>
            </a:p>
          </p:txBody>
        </p:sp>
        <p:pic>
          <p:nvPicPr>
            <p:cNvPr id="11272" name="Picture 17" descr="iasicon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48200" y="4724400"/>
              <a:ext cx="14398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14"/>
            <p:cNvSpPr>
              <a:spLocks noChangeArrowheads="1"/>
            </p:cNvSpPr>
            <p:nvPr/>
          </p:nvSpPr>
          <p:spPr bwMode="auto">
            <a:xfrm>
              <a:off x="4724400" y="6324600"/>
              <a:ext cx="1752600" cy="90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113" tIns="69057" rIns="138113" bIns="69057">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endParaRPr lang="en-US" altLang="en-US" sz="2200" b="1" dirty="0"/>
            </a:p>
            <a:p>
              <a:pPr eaLnBrk="1" hangingPunct="1">
                <a:lnSpc>
                  <a:spcPct val="90000"/>
                </a:lnSpc>
              </a:pPr>
              <a:r>
                <a:rPr lang="en-US" altLang="en-US" sz="2200" b="1" dirty="0"/>
                <a:t>listener.ora</a:t>
              </a:r>
            </a:p>
            <a:p>
              <a:pPr eaLnBrk="1" hangingPunct="1">
                <a:lnSpc>
                  <a:spcPct val="90000"/>
                </a:lnSpc>
              </a:pPr>
              <a:r>
                <a:rPr lang="en-US" altLang="en-US" sz="2200" b="1" dirty="0"/>
                <a:t>sqlnet.ora</a:t>
              </a:r>
            </a:p>
            <a:p>
              <a:pPr eaLnBrk="1" hangingPunct="1">
                <a:lnSpc>
                  <a:spcPct val="90000"/>
                </a:lnSpc>
              </a:pPr>
              <a:r>
                <a:rPr lang="en-US" altLang="en-US" sz="2200" b="1" dirty="0"/>
                <a:t>tnsnames.ora</a:t>
              </a:r>
            </a:p>
          </p:txBody>
        </p:sp>
      </p:grpSp>
      <p:cxnSp>
        <p:nvCxnSpPr>
          <p:cNvPr id="14" name="Elbow Connector 13"/>
          <p:cNvCxnSpPr/>
          <p:nvPr/>
        </p:nvCxnSpPr>
        <p:spPr bwMode="auto">
          <a:xfrm flipV="1">
            <a:off x="10172700" y="5579270"/>
            <a:ext cx="2400300" cy="364331"/>
          </a:xfrm>
          <a:prstGeom prst="bentConnector3">
            <a:avLst>
              <a:gd name="adj1" fmla="val 50000"/>
            </a:avLst>
          </a:prstGeom>
          <a:noFill/>
          <a:ln w="28575" cap="flat" cmpd="sng" algn="ctr">
            <a:solidFill>
              <a:schemeClr val="bg1">
                <a:lumMod val="50000"/>
              </a:schemeClr>
            </a:solidFill>
            <a:prstDash val="solid"/>
            <a:round/>
            <a:headEnd type="none" w="sm" len="sm"/>
            <a:tailEnd type="triangle" w="lg" len="lg"/>
          </a:ln>
          <a:effectLst/>
        </p:spPr>
      </p:cxnSp>
    </p:spTree>
    <p:custDataLst>
      <p:tags r:id="rId1"/>
    </p:custDataLst>
    <p:extLst>
      <p:ext uri="{BB962C8B-B14F-4D97-AF65-F5344CB8AC3E}">
        <p14:creationId xmlns:p14="http://schemas.microsoft.com/office/powerpoint/2010/main" val="916781613"/>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 xmlns:a16="http://schemas.microsoft.com/office/drawing/2014/main" id="{06C85F93-FF25-42EC-A079-FC79104EFAD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34819" name="Rectangle 5">
            <a:extLst>
              <a:ext uri="{FF2B5EF4-FFF2-40B4-BE49-F238E27FC236}">
                <a16:creationId xmlns="" xmlns:a16="http://schemas.microsoft.com/office/drawing/2014/main" id="{DF2731D7-58BD-4E91-A183-E7A86116BC37}"/>
              </a:ext>
            </a:extLst>
          </p:cNvPr>
          <p:cNvSpPr>
            <a:spLocks noGrp="1" noChangeArrowheads="1"/>
          </p:cNvSpPr>
          <p:nvPr>
            <p:ph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 use DGMGRL commands to:</a:t>
            </a:r>
          </a:p>
          <a:p>
            <a:pPr lvl="1">
              <a:spcBef>
                <a:spcPts val="1200"/>
              </a:spcBef>
            </a:pPr>
            <a:r>
              <a:rPr lang="en-US" altLang="en-US" dirty="0">
                <a:latin typeface="Oracle Sans" panose="020B0503020204020204" pitchFamily="34" charset="0"/>
                <a:cs typeface="Oracle Sans" panose="020B0503020204020204" pitchFamily="34" charset="0"/>
              </a:rPr>
              <a:t>Create a Data Guard broker configuration</a:t>
            </a:r>
          </a:p>
          <a:p>
            <a:pPr lvl="1">
              <a:spcBef>
                <a:spcPts val="1200"/>
              </a:spcBef>
            </a:pPr>
            <a:r>
              <a:rPr lang="en-US" altLang="en-US" dirty="0">
                <a:latin typeface="Oracle Sans" panose="020B0503020204020204" pitchFamily="34" charset="0"/>
                <a:cs typeface="Oracle Sans" panose="020B0503020204020204" pitchFamily="34" charset="0"/>
              </a:rPr>
              <a:t>Manage the Data Guard broker configuration</a:t>
            </a:r>
          </a:p>
          <a:p>
            <a:pPr lvl="1">
              <a:spcBef>
                <a:spcPts val="1200"/>
              </a:spcBef>
            </a:pPr>
            <a:r>
              <a:rPr lang="en-US" altLang="en-US" dirty="0">
                <a:latin typeface="Oracle Sans" panose="020B0503020204020204" pitchFamily="34" charset="0"/>
                <a:cs typeface="Oracle Sans" panose="020B0503020204020204" pitchFamily="34" charset="0"/>
              </a:rPr>
              <a:t>List the new Data Guard Broker commands</a:t>
            </a:r>
          </a:p>
          <a:p>
            <a:pPr lvl="1">
              <a:spcBef>
                <a:spcPts val="1200"/>
              </a:spcBef>
            </a:pP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252898043"/>
      </p:ext>
    </p:extLst>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a:extLst>
              <a:ext uri="{FF2B5EF4-FFF2-40B4-BE49-F238E27FC236}">
                <a16:creationId xmlns="" xmlns:a16="http://schemas.microsoft.com/office/drawing/2014/main" id="{85F6EE68-9009-4454-A7A8-8F6A0B03F0C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10: Overview</a:t>
            </a:r>
          </a:p>
        </p:txBody>
      </p:sp>
      <p:sp>
        <p:nvSpPr>
          <p:cNvPr id="35843" name="Rectangle 10">
            <a:extLst>
              <a:ext uri="{FF2B5EF4-FFF2-40B4-BE49-F238E27FC236}">
                <a16:creationId xmlns="" xmlns:a16="http://schemas.microsoft.com/office/drawing/2014/main" id="{34A450C0-11A4-4BDF-A4FF-D9F3AE1BF12C}"/>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Establishing Local and Remote Connections with DGMGRL</a:t>
            </a:r>
          </a:p>
          <a:p>
            <a:pPr lvl="1">
              <a:spcBef>
                <a:spcPts val="1200"/>
              </a:spcBef>
            </a:pPr>
            <a:r>
              <a:rPr lang="en-US" altLang="en-US" dirty="0">
                <a:latin typeface="Oracle Sans" panose="020B0503020204020204" pitchFamily="34" charset="0"/>
                <a:cs typeface="Oracle Sans" panose="020B0503020204020204" pitchFamily="34" charset="0"/>
              </a:rPr>
              <a:t>Creating and Enabling a Data Guard Broker Configuration</a:t>
            </a:r>
          </a:p>
          <a:p>
            <a:pPr lvl="1">
              <a:spcBef>
                <a:spcPts val="1200"/>
              </a:spcBef>
            </a:pPr>
            <a:r>
              <a:rPr lang="en-US" altLang="en-US" dirty="0">
                <a:latin typeface="Oracle Sans" panose="020B0503020204020204" pitchFamily="34" charset="0"/>
                <a:cs typeface="Oracle Sans" panose="020B0503020204020204" pitchFamily="34" charset="0"/>
              </a:rPr>
              <a:t>Verifying and Examining the Data Guard Environment Using Enterprise Manager</a:t>
            </a:r>
          </a:p>
        </p:txBody>
      </p:sp>
    </p:spTree>
    <p:custDataLst>
      <p:tags r:id="rId1"/>
    </p:custDataLst>
    <p:extLst>
      <p:ext uri="{BB962C8B-B14F-4D97-AF65-F5344CB8AC3E}">
        <p14:creationId xmlns:p14="http://schemas.microsoft.com/office/powerpoint/2010/main" val="1383011248"/>
      </p:ext>
    </p:extLst>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58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B761BC0E-2F29-46A5-A0F0-316AEF37B4E6}"/>
              </a:ext>
            </a:extLst>
          </p:cNvPr>
          <p:cNvSpPr>
            <a:spLocks noGrp="1" noChangeArrowheads="1"/>
          </p:cNvSpPr>
          <p:nvPr>
            <p:ph type="ctrTitle"/>
          </p:nvPr>
        </p:nvSpPr>
        <p:spPr>
          <a:xfrm>
            <a:off x="1408177" y="3390900"/>
            <a:ext cx="15471648" cy="180441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Monitoring a Data Guard Broker Configuration</a:t>
            </a:r>
          </a:p>
        </p:txBody>
      </p:sp>
      <p:sp>
        <p:nvSpPr>
          <p:cNvPr id="3" name="Subtitle 2">
            <a:extLst>
              <a:ext uri="{FF2B5EF4-FFF2-40B4-BE49-F238E27FC236}">
                <a16:creationId xmlns="" xmlns:a16="http://schemas.microsoft.com/office/drawing/2014/main" id="{DE29FFE9-BD78-4ED8-808A-C6A37C7029F6}"/>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0B666230-3008-47BC-8362-DF5D5946EE35}"/>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0466203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FC100E44-6E91-49C3-92FA-39DE9B3F584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20">
            <a:extLst>
              <a:ext uri="{FF2B5EF4-FFF2-40B4-BE49-F238E27FC236}">
                <a16:creationId xmlns="" xmlns:a16="http://schemas.microsoft.com/office/drawing/2014/main" id="{760D3F01-5261-49B2-8C70-5082837522CD}"/>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Use Enterprise Manager Cloud Control to monitor the configuration</a:t>
            </a:r>
          </a:p>
          <a:p>
            <a:pPr lvl="1">
              <a:spcBef>
                <a:spcPts val="1200"/>
              </a:spcBef>
            </a:pPr>
            <a:r>
              <a:rPr lang="en-US" altLang="en-US" dirty="0">
                <a:latin typeface="Oracle Sans" panose="020B0503020204020204" pitchFamily="34" charset="0"/>
                <a:cs typeface="Oracle Sans" panose="020B0503020204020204" pitchFamily="34" charset="0"/>
              </a:rPr>
              <a:t>Use DGMGRL to monitor the configuration</a:t>
            </a:r>
          </a:p>
          <a:p>
            <a:pPr lvl="1">
              <a:spcBef>
                <a:spcPts val="1200"/>
              </a:spcBef>
            </a:pPr>
            <a:r>
              <a:rPr lang="en-US" altLang="en-US" dirty="0">
                <a:latin typeface="Oracle Sans" panose="020B0503020204020204" pitchFamily="34" charset="0"/>
                <a:cs typeface="Oracle Sans" panose="020B0503020204020204" pitchFamily="34" charset="0"/>
              </a:rPr>
              <a:t>List the new Data Guard Broker VALIDATE command</a:t>
            </a:r>
          </a:p>
          <a:p>
            <a:pPr lvl="1">
              <a:spcBef>
                <a:spcPts val="1200"/>
              </a:spcBef>
            </a:pPr>
            <a:r>
              <a:rPr lang="en-US" altLang="en-US" dirty="0">
                <a:latin typeface="Oracle Sans" panose="020B0503020204020204" pitchFamily="34" charset="0"/>
                <a:cs typeface="Oracle Sans" panose="020B0503020204020204" pitchFamily="34" charset="0"/>
              </a:rPr>
              <a:t>Use SQL to monitor the configuration</a:t>
            </a:r>
          </a:p>
        </p:txBody>
      </p:sp>
    </p:spTree>
    <p:custDataLst>
      <p:tags r:id="rId1"/>
    </p:custDataLst>
    <p:extLst>
      <p:ext uri="{BB962C8B-B14F-4D97-AF65-F5344CB8AC3E}">
        <p14:creationId xmlns:p14="http://schemas.microsoft.com/office/powerpoint/2010/main" val="684933256"/>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2">
            <a:extLst>
              <a:ext uri="{FF2B5EF4-FFF2-40B4-BE49-F238E27FC236}">
                <a16:creationId xmlns="" xmlns:a16="http://schemas.microsoft.com/office/drawing/2014/main" id="{F0198BD7-E291-405A-873B-1C85F7042B9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Monitoring the Data Guard Configuration by Using Enterprise Manager Cloud Control</a:t>
            </a:r>
          </a:p>
        </p:txBody>
      </p:sp>
      <p:sp>
        <p:nvSpPr>
          <p:cNvPr id="5123" name="Rectangle 23">
            <a:extLst>
              <a:ext uri="{FF2B5EF4-FFF2-40B4-BE49-F238E27FC236}">
                <a16:creationId xmlns="" xmlns:a16="http://schemas.microsoft.com/office/drawing/2014/main" id="{BF47B34F-9189-4979-A372-10FE330E545A}"/>
              </a:ext>
            </a:extLst>
          </p:cNvPr>
          <p:cNvSpPr>
            <a:spLocks noGrp="1" noChangeArrowheads="1"/>
          </p:cNvSpPr>
          <p:nvPr>
            <p:ph idx="1"/>
          </p:nvPr>
        </p:nvSpPr>
        <p:spPr>
          <a:xfrm>
            <a:off x="933451" y="2688032"/>
            <a:ext cx="16421100" cy="502816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On the Data Guard Overview page, you can:</a:t>
            </a:r>
          </a:p>
          <a:p>
            <a:pPr lvl="1">
              <a:spcBef>
                <a:spcPts val="1200"/>
              </a:spcBef>
            </a:pPr>
            <a:r>
              <a:rPr lang="en-US" altLang="en-US" dirty="0">
                <a:latin typeface="Oracle Sans" panose="020B0503020204020204" pitchFamily="34" charset="0"/>
                <a:cs typeface="Oracle Sans" panose="020B0503020204020204" pitchFamily="34" charset="0"/>
              </a:rPr>
              <a:t>View the Standby Progress Summary graph that shows the transport lag and the apply lag</a:t>
            </a:r>
          </a:p>
          <a:p>
            <a:pPr lvl="1">
              <a:spcBef>
                <a:spcPts val="1200"/>
              </a:spcBef>
            </a:pPr>
            <a:r>
              <a:rPr lang="en-US" altLang="en-US" dirty="0">
                <a:latin typeface="Oracle Sans" panose="020B0503020204020204" pitchFamily="34" charset="0"/>
                <a:cs typeface="Oracle Sans" panose="020B0503020204020204" pitchFamily="34" charset="0"/>
              </a:rPr>
              <a:t>Access additional performance and configuration information</a:t>
            </a:r>
          </a:p>
          <a:p>
            <a:pPr lvl="2">
              <a:spcBef>
                <a:spcPts val="1200"/>
              </a:spcBef>
            </a:pPr>
            <a:r>
              <a:rPr lang="en-US" altLang="en-US" dirty="0">
                <a:latin typeface="Oracle Sans" panose="020B0503020204020204" pitchFamily="34" charset="0"/>
                <a:cs typeface="Oracle Sans" panose="020B0503020204020204" pitchFamily="34" charset="0"/>
              </a:rPr>
              <a:t>Performance Overview page: Information about data archived and applied, standby database progress, and log services</a:t>
            </a:r>
          </a:p>
          <a:p>
            <a:pPr lvl="2">
              <a:spcBef>
                <a:spcPts val="1200"/>
              </a:spcBef>
            </a:pPr>
            <a:r>
              <a:rPr lang="en-US" altLang="en-US" dirty="0">
                <a:latin typeface="Oracle Sans" panose="020B0503020204020204" pitchFamily="34" charset="0"/>
                <a:cs typeface="Oracle Sans" panose="020B0503020204020204" pitchFamily="34" charset="0"/>
              </a:rPr>
              <a:t>Log File Details page: Information about the primary database online redo log file</a:t>
            </a:r>
          </a:p>
          <a:p>
            <a:pPr lvl="1">
              <a:spcBef>
                <a:spcPts val="1200"/>
              </a:spcBef>
            </a:pPr>
            <a:r>
              <a:rPr lang="en-US" altLang="en-US" dirty="0">
                <a:latin typeface="Oracle Sans" panose="020B0503020204020204" pitchFamily="34" charset="0"/>
                <a:cs typeface="Oracle Sans" panose="020B0503020204020204" pitchFamily="34" charset="0"/>
              </a:rPr>
              <a:t>Perform a Verify operation</a:t>
            </a:r>
          </a:p>
        </p:txBody>
      </p:sp>
    </p:spTree>
    <p:custDataLst>
      <p:tags r:id="rId1"/>
    </p:custDataLst>
    <p:extLst>
      <p:ext uri="{BB962C8B-B14F-4D97-AF65-F5344CB8AC3E}">
        <p14:creationId xmlns:p14="http://schemas.microsoft.com/office/powerpoint/2010/main" val="1457021433"/>
      </p:ext>
    </p:extLst>
  </p:cSld>
  <p:clrMapOvr>
    <a:masterClrMapping/>
  </p:clrMapOvr>
  <p:transition spd="slow"/>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6AADEFE3-6957-4736-818F-3D7D29936F5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the Data Guard Configuration Status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817" y="2400300"/>
            <a:ext cx="15724367" cy="6679039"/>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348372723"/>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descr="Text description of genconfig.gif follows.">
            <a:extLst>
              <a:ext uri="{FF2B5EF4-FFF2-40B4-BE49-F238E27FC236}">
                <a16:creationId xmlns="" xmlns:a16="http://schemas.microsoft.com/office/drawing/2014/main" id="{460C976A-933E-4978-AF96-7BE967743206}"/>
              </a:ext>
            </a:extLst>
          </p:cNvPr>
          <p:cNvSpPr>
            <a:spLocks noChangeAspect="1" noChangeArrowheads="1"/>
          </p:cNvSpPr>
          <p:nvPr/>
        </p:nvSpPr>
        <p:spPr bwMode="gray">
          <a:xfrm>
            <a:off x="8922545" y="4943476"/>
            <a:ext cx="445293" cy="44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7171" name="Rectangle 3">
            <a:extLst>
              <a:ext uri="{FF2B5EF4-FFF2-40B4-BE49-F238E27FC236}">
                <a16:creationId xmlns="" xmlns:a16="http://schemas.microsoft.com/office/drawing/2014/main" id="{DCE8CFB3-9776-4EAD-8591-8F40D8C8F81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Monitoring Data Guard Performance</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319" y="2400300"/>
            <a:ext cx="14247363" cy="7094699"/>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824740952"/>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050">
            <a:extLst>
              <a:ext uri="{FF2B5EF4-FFF2-40B4-BE49-F238E27FC236}">
                <a16:creationId xmlns="" xmlns:a16="http://schemas.microsoft.com/office/drawing/2014/main" id="{479D94CD-80D1-4DFA-8745-00EFA541899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Log File Details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801" y="2476500"/>
            <a:ext cx="16038399" cy="6015999"/>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3481814813"/>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30">
            <a:extLst>
              <a:ext uri="{FF2B5EF4-FFF2-40B4-BE49-F238E27FC236}">
                <a16:creationId xmlns="" xmlns:a16="http://schemas.microsoft.com/office/drawing/2014/main" id="{98AF6D5C-79AE-4BEA-A2BF-94FE22EB213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Enterprise Manager Metrics and Alerts</a:t>
            </a:r>
          </a:p>
        </p:txBody>
      </p:sp>
      <p:sp>
        <p:nvSpPr>
          <p:cNvPr id="9219" name="Rectangle 1031">
            <a:extLst>
              <a:ext uri="{FF2B5EF4-FFF2-40B4-BE49-F238E27FC236}">
                <a16:creationId xmlns="" xmlns:a16="http://schemas.microsoft.com/office/drawing/2014/main" id="{842633C1-1C6B-4E8A-BA9B-5CB06AE73922}"/>
              </a:ext>
            </a:extLst>
          </p:cNvPr>
          <p:cNvSpPr>
            <a:spLocks noGrp="1" noChangeArrowheads="1"/>
          </p:cNvSpPr>
          <p:nvPr>
            <p:ph type="body" idx="1"/>
          </p:nvPr>
        </p:nvSpPr>
        <p:spPr>
          <a:xfrm>
            <a:off x="933451" y="2272710"/>
            <a:ext cx="16421100" cy="19427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b="1" dirty="0">
                <a:latin typeface="Oracle Sans" panose="020B0503020204020204" pitchFamily="34" charset="0"/>
                <a:cs typeface="Oracle Sans" panose="020B0503020204020204" pitchFamily="34" charset="0"/>
              </a:rPr>
              <a:t>Metrics: </a:t>
            </a:r>
            <a:r>
              <a:rPr lang="en-US" altLang="en-US" dirty="0">
                <a:latin typeface="Oracle Sans" panose="020B0503020204020204" pitchFamily="34" charset="0"/>
                <a:cs typeface="Oracle Sans" panose="020B0503020204020204" pitchFamily="34" charset="0"/>
              </a:rPr>
              <a:t>Units of measurement that are used to assess the health of your system</a:t>
            </a:r>
          </a:p>
          <a:p>
            <a:pPr lvl="1">
              <a:spcBef>
                <a:spcPts val="1200"/>
              </a:spcBef>
            </a:pPr>
            <a:r>
              <a:rPr lang="en-US" altLang="en-US" b="1" dirty="0">
                <a:latin typeface="Oracle Sans" panose="020B0503020204020204" pitchFamily="34" charset="0"/>
                <a:cs typeface="Oracle Sans" panose="020B0503020204020204" pitchFamily="34" charset="0"/>
              </a:rPr>
              <a:t>Thresholds: </a:t>
            </a:r>
            <a:r>
              <a:rPr lang="en-US" altLang="en-US" dirty="0">
                <a:latin typeface="Oracle Sans" panose="020B0503020204020204" pitchFamily="34" charset="0"/>
                <a:cs typeface="Oracle Sans" panose="020B0503020204020204" pitchFamily="34" charset="0"/>
              </a:rPr>
              <a:t>Boundary values against which monitored metric values are compared</a:t>
            </a:r>
          </a:p>
          <a:p>
            <a:pPr lvl="1">
              <a:spcBef>
                <a:spcPts val="1200"/>
              </a:spcBef>
            </a:pPr>
            <a:r>
              <a:rPr lang="en-US" altLang="en-US" b="1" dirty="0">
                <a:latin typeface="Oracle Sans" panose="020B0503020204020204" pitchFamily="34" charset="0"/>
                <a:cs typeface="Oracle Sans" panose="020B0503020204020204" pitchFamily="34" charset="0"/>
              </a:rPr>
              <a:t>Alert: </a:t>
            </a:r>
            <a:r>
              <a:rPr lang="en-US" altLang="en-US" dirty="0">
                <a:latin typeface="Oracle Sans" panose="020B0503020204020204" pitchFamily="34" charset="0"/>
                <a:cs typeface="Oracle Sans" panose="020B0503020204020204" pitchFamily="34" charset="0"/>
              </a:rPr>
              <a:t>An indication that is generated when a threshold is reached</a:t>
            </a:r>
          </a:p>
        </p:txBody>
      </p:sp>
      <p:pic>
        <p:nvPicPr>
          <p:cNvPr id="9220" name="Picture 1028" descr="Household: Carpenter's Square">
            <a:extLst>
              <a:ext uri="{FF2B5EF4-FFF2-40B4-BE49-F238E27FC236}">
                <a16:creationId xmlns="" xmlns:a16="http://schemas.microsoft.com/office/drawing/2014/main" id="{3C343123-8FF5-4174-9CC2-F1DCD1B4F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190999" y="5067300"/>
            <a:ext cx="3113311" cy="282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029" descr="Symbols: Exclamation">
            <a:extLst>
              <a:ext uri="{FF2B5EF4-FFF2-40B4-BE49-F238E27FC236}">
                <a16:creationId xmlns="" xmlns:a16="http://schemas.microsoft.com/office/drawing/2014/main" id="{ACA08AAF-5153-42AE-95D1-F24A5BADF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820399" y="4952998"/>
            <a:ext cx="7837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2441291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Understanding Name Resolution</a:t>
            </a:r>
          </a:p>
        </p:txBody>
      </p:sp>
      <p:sp>
        <p:nvSpPr>
          <p:cNvPr id="7" name="Content Placeholder 6"/>
          <p:cNvSpPr>
            <a:spLocks noGrp="1"/>
          </p:cNvSpPr>
          <p:nvPr>
            <p:ph idx="1"/>
          </p:nvPr>
        </p:nvSpPr>
        <p:spPr>
          <a:xfrm>
            <a:off x="933451" y="2272710"/>
            <a:ext cx="16421100" cy="4509436"/>
          </a:xfrm>
        </p:spPr>
        <p:txBody>
          <a:bodyPr/>
          <a:lstStyle/>
          <a:p>
            <a:r>
              <a:rPr lang="en-US" altLang="en-US" dirty="0" smtClean="0"/>
              <a:t>A naming method is a resolution method used by a client application to resolve a connect identifier to a connect descriptor when attempting to connect to a database service. The following methods are available:</a:t>
            </a:r>
          </a:p>
          <a:p>
            <a:pPr lvl="1">
              <a:spcBef>
                <a:spcPts val="1200"/>
              </a:spcBef>
            </a:pPr>
            <a:r>
              <a:rPr lang="en-US" altLang="en-US" dirty="0" smtClean="0"/>
              <a:t>Local naming (uses static text-based configuration files)</a:t>
            </a:r>
          </a:p>
          <a:p>
            <a:pPr lvl="1">
              <a:spcBef>
                <a:spcPts val="1200"/>
              </a:spcBef>
            </a:pPr>
            <a:r>
              <a:rPr lang="en-US" altLang="en-US" dirty="0" smtClean="0"/>
              <a:t>Directory naming (uses a dynamic LDAP-compliant server)</a:t>
            </a:r>
          </a:p>
          <a:p>
            <a:pPr lvl="1">
              <a:spcBef>
                <a:spcPts val="1200"/>
              </a:spcBef>
            </a:pPr>
            <a:r>
              <a:rPr lang="en-US" altLang="en-US" dirty="0" smtClean="0"/>
              <a:t>Easy Connect naming (uses simple hard-coded strings)</a:t>
            </a:r>
          </a:p>
          <a:p>
            <a:pPr lvl="1">
              <a:spcBef>
                <a:spcPts val="1200"/>
              </a:spcBef>
            </a:pPr>
            <a:r>
              <a:rPr lang="en-US" altLang="en-US" dirty="0" smtClean="0"/>
              <a:t>External naming (uses a third-party naming service)</a:t>
            </a:r>
            <a:endParaRPr lang="en-US" dirty="0"/>
          </a:p>
        </p:txBody>
      </p:sp>
      <p:sp>
        <p:nvSpPr>
          <p:cNvPr id="6148" name="Rectangle 2053">
            <a:extLst>
              <a:ext uri="{FF2B5EF4-FFF2-40B4-BE49-F238E27FC236}">
                <a16:creationId xmlns:a16="http://schemas.microsoft.com/office/drawing/2014/main" xmlns="" id="{D84E54C8-1719-4D09-9220-18CB99EFAF20}"/>
              </a:ext>
            </a:extLst>
          </p:cNvPr>
          <p:cNvSpPr>
            <a:spLocks noChangeArrowheads="1"/>
          </p:cNvSpPr>
          <p:nvPr/>
        </p:nvSpPr>
        <p:spPr bwMode="gray">
          <a:xfrm>
            <a:off x="3200400" y="6972300"/>
            <a:ext cx="11830050" cy="397032"/>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SQL&gt; connect hr@</a:t>
            </a:r>
            <a:r>
              <a:rPr lang="en-US" altLang="en-US" sz="2400" b="1" dirty="0">
                <a:solidFill>
                  <a:srgbClr val="FF0000"/>
                </a:solidFill>
                <a:latin typeface="Courier New" panose="02070309020205020404" pitchFamily="49" charset="0"/>
                <a:cs typeface="Oracle Sans" panose="020B0503020204020204" pitchFamily="34" charset="0"/>
              </a:rPr>
              <a:t>london</a:t>
            </a:r>
          </a:p>
        </p:txBody>
      </p:sp>
      <p:sp>
        <p:nvSpPr>
          <p:cNvPr id="6149" name="Rectangle 2053">
            <a:extLst>
              <a:ext uri="{FF2B5EF4-FFF2-40B4-BE49-F238E27FC236}">
                <a16:creationId xmlns:a16="http://schemas.microsoft.com/office/drawing/2014/main" xmlns="" id="{5BEED363-F174-4D9E-8283-56541D592EE6}"/>
              </a:ext>
            </a:extLst>
          </p:cNvPr>
          <p:cNvSpPr>
            <a:spLocks noChangeArrowheads="1"/>
          </p:cNvSpPr>
          <p:nvPr/>
        </p:nvSpPr>
        <p:spPr bwMode="gray">
          <a:xfrm>
            <a:off x="3200400" y="8237058"/>
            <a:ext cx="11830050" cy="1135696"/>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SQL&gt; connect hr</a:t>
            </a:r>
            <a:r>
              <a:rPr lang="en-US" altLang="en-US" sz="2400" b="1" dirty="0">
                <a:solidFill>
                  <a:srgbClr val="FF0000"/>
                </a:solidFill>
                <a:latin typeface="Courier New" panose="02070309020205020404" pitchFamily="49" charset="0"/>
                <a:cs typeface="Oracle Sans" panose="020B0503020204020204" pitchFamily="34" charset="0"/>
              </a:rPr>
              <a:t>@(DESCRIPTION=(ADDRESS=(PROTOCOL=tcp)</a:t>
            </a:r>
          </a:p>
          <a:p>
            <a:r>
              <a:rPr lang="en-US" altLang="en-US" sz="2400" b="1" dirty="0">
                <a:solidFill>
                  <a:srgbClr val="FF0000"/>
                </a:solidFill>
                <a:latin typeface="Courier New" panose="02070309020205020404" pitchFamily="49" charset="0"/>
                <a:cs typeface="Oracle Sans" panose="020B0503020204020204" pitchFamily="34" charset="0"/>
              </a:rPr>
              <a:t>(HOST=host03.example.com)(PORT=1521))(CONNECT_DATA=</a:t>
            </a:r>
          </a:p>
          <a:p>
            <a:r>
              <a:rPr lang="en-US" altLang="en-US" sz="2400" b="1" dirty="0">
                <a:solidFill>
                  <a:srgbClr val="FF0000"/>
                </a:solidFill>
                <a:latin typeface="Courier New" panose="02070309020205020404" pitchFamily="49" charset="0"/>
                <a:cs typeface="Oracle Sans" panose="020B0503020204020204" pitchFamily="34" charset="0"/>
              </a:rPr>
              <a:t>(SERVICE_NAME=london.example.com)))</a:t>
            </a:r>
          </a:p>
        </p:txBody>
      </p:sp>
      <p:sp>
        <p:nvSpPr>
          <p:cNvPr id="6150" name="Line 49">
            <a:extLst>
              <a:ext uri="{FF2B5EF4-FFF2-40B4-BE49-F238E27FC236}">
                <a16:creationId xmlns:a16="http://schemas.microsoft.com/office/drawing/2014/main" xmlns="" id="{42836861-7774-4AC3-96A2-6799478A43EA}"/>
              </a:ext>
            </a:extLst>
          </p:cNvPr>
          <p:cNvSpPr>
            <a:spLocks noChangeShapeType="1"/>
          </p:cNvSpPr>
          <p:nvPr/>
        </p:nvSpPr>
        <p:spPr bwMode="auto">
          <a:xfrm>
            <a:off x="8572500" y="7371043"/>
            <a:ext cx="0" cy="87630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6151" name="Rectangle 14">
            <a:extLst>
              <a:ext uri="{FF2B5EF4-FFF2-40B4-BE49-F238E27FC236}">
                <a16:creationId xmlns:a16="http://schemas.microsoft.com/office/drawing/2014/main" xmlns="" id="{FDAFA074-E8F5-47BD-9FF5-299BA7B53E67}"/>
              </a:ext>
            </a:extLst>
          </p:cNvPr>
          <p:cNvSpPr>
            <a:spLocks noChangeArrowheads="1"/>
          </p:cNvSpPr>
          <p:nvPr/>
        </p:nvSpPr>
        <p:spPr bwMode="auto">
          <a:xfrm>
            <a:off x="8801100" y="7498790"/>
            <a:ext cx="36576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Resolved into:</a:t>
            </a:r>
          </a:p>
        </p:txBody>
      </p:sp>
    </p:spTree>
    <p:custDataLst>
      <p:tags r:id="rId1"/>
    </p:custDataLst>
    <p:extLst>
      <p:ext uri="{BB962C8B-B14F-4D97-AF65-F5344CB8AC3E}">
        <p14:creationId xmlns:p14="http://schemas.microsoft.com/office/powerpoint/2010/main" val="3292895533"/>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086100"/>
            <a:ext cx="15876873" cy="5845281"/>
          </a:xfrm>
          <a:prstGeom prst="rect">
            <a:avLst/>
          </a:prstGeom>
          <a:ln>
            <a:solidFill>
              <a:schemeClr val="bg1">
                <a:lumMod val="90000"/>
              </a:schemeClr>
            </a:solidFill>
          </a:ln>
        </p:spPr>
      </p:pic>
      <p:sp>
        <p:nvSpPr>
          <p:cNvPr id="10242" name="Rectangle 2">
            <a:extLst>
              <a:ext uri="{FF2B5EF4-FFF2-40B4-BE49-F238E27FC236}">
                <a16:creationId xmlns="" xmlns:a16="http://schemas.microsoft.com/office/drawing/2014/main" id="{D98F4C5B-8765-45E7-A81F-91442C58802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Guard Metrics</a:t>
            </a:r>
          </a:p>
        </p:txBody>
      </p:sp>
      <p:sp>
        <p:nvSpPr>
          <p:cNvPr id="10243" name="Rectangle 3">
            <a:extLst>
              <a:ext uri="{FF2B5EF4-FFF2-40B4-BE49-F238E27FC236}">
                <a16:creationId xmlns="" xmlns:a16="http://schemas.microsoft.com/office/drawing/2014/main" id="{000D6C39-C8C6-4BB3-998E-90F1242FB462}"/>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Enterprise Manager provides Data Guard metrics:</a:t>
            </a:r>
          </a:p>
        </p:txBody>
      </p:sp>
      <p:sp>
        <p:nvSpPr>
          <p:cNvPr id="10245" name="Rectangle 5">
            <a:extLst>
              <a:ext uri="{FF2B5EF4-FFF2-40B4-BE49-F238E27FC236}">
                <a16:creationId xmlns="" xmlns:a16="http://schemas.microsoft.com/office/drawing/2014/main" id="{7DA27C43-241A-4F0C-AFCC-D0CDF2917F25}"/>
              </a:ext>
            </a:extLst>
          </p:cNvPr>
          <p:cNvSpPr>
            <a:spLocks noChangeArrowheads="1"/>
          </p:cNvSpPr>
          <p:nvPr/>
        </p:nvSpPr>
        <p:spPr bwMode="auto">
          <a:xfrm>
            <a:off x="1524000" y="7200900"/>
            <a:ext cx="15392400" cy="1600200"/>
          </a:xfrm>
          <a:prstGeom prst="rect">
            <a:avLst/>
          </a:prstGeom>
          <a:noFill/>
          <a:ln w="28575" algn="ctr">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166971398"/>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 xmlns:a16="http://schemas.microsoft.com/office/drawing/2014/main" id="{3409EAAD-BD05-4964-AABF-5E42774FB0F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dirty="0">
                <a:latin typeface="+mj-lt"/>
              </a:rPr>
              <a:t>Managing Data Guard Metrics</a:t>
            </a:r>
          </a:p>
        </p:txBody>
      </p:sp>
      <p:sp>
        <p:nvSpPr>
          <p:cNvPr id="11267" name="Rectangle 3">
            <a:extLst>
              <a:ext uri="{FF2B5EF4-FFF2-40B4-BE49-F238E27FC236}">
                <a16:creationId xmlns="" xmlns:a16="http://schemas.microsoft.com/office/drawing/2014/main" id="{7E36138D-84F2-43A7-8995-81E145655002}"/>
              </a:ext>
            </a:extLst>
          </p:cNvPr>
          <p:cNvSpPr>
            <a:spLocks noGrp="1" noChangeArrowheads="1"/>
          </p:cNvSpPr>
          <p:nvPr>
            <p:ph idx="1"/>
          </p:nvPr>
        </p:nvSpPr>
        <p:spPr>
          <a:xfrm>
            <a:off x="932689" y="2265654"/>
            <a:ext cx="16422624" cy="19427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Configure notification methods.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View the All Metrics page.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or change Data Guard metric thresholds.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2" y="4311912"/>
            <a:ext cx="9753598" cy="5620566"/>
          </a:xfrm>
          <a:prstGeom prst="rect">
            <a:avLst/>
          </a:prstGeom>
          <a:ln>
            <a:solidFill>
              <a:schemeClr val="bg1">
                <a:lumMod val="90000"/>
              </a:schemeClr>
            </a:solidFill>
          </a:ln>
        </p:spPr>
      </p:pic>
      <p:sp>
        <p:nvSpPr>
          <p:cNvPr id="3" name="Rectangle 2"/>
          <p:cNvSpPr/>
          <p:nvPr/>
        </p:nvSpPr>
        <p:spPr bwMode="auto">
          <a:xfrm>
            <a:off x="5715000" y="4941794"/>
            <a:ext cx="2590800" cy="838200"/>
          </a:xfrm>
          <a:prstGeom prst="rect">
            <a:avLst/>
          </a:prstGeom>
          <a:noFill/>
          <a:ln w="28575"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Tree>
    <p:custDataLst>
      <p:tags r:id="rId1"/>
    </p:custDataLst>
    <p:extLst>
      <p:ext uri="{BB962C8B-B14F-4D97-AF65-F5344CB8AC3E}">
        <p14:creationId xmlns:p14="http://schemas.microsoft.com/office/powerpoint/2010/main" val="2020832362"/>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83428E4A-7105-4199-9ABB-9A06D0B1475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Metric Value History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1" y="2247900"/>
            <a:ext cx="13258800" cy="7216025"/>
          </a:xfrm>
          <a:prstGeom prst="rect">
            <a:avLst/>
          </a:prstGeom>
          <a:ln>
            <a:solidFill>
              <a:schemeClr val="bg1">
                <a:lumMod val="90000"/>
              </a:schemeClr>
            </a:solidFill>
          </a:ln>
        </p:spPr>
      </p:pic>
      <p:sp>
        <p:nvSpPr>
          <p:cNvPr id="3" name="Rectangle 2"/>
          <p:cNvSpPr/>
          <p:nvPr/>
        </p:nvSpPr>
        <p:spPr bwMode="auto">
          <a:xfrm>
            <a:off x="10058400" y="4076700"/>
            <a:ext cx="2743200" cy="533400"/>
          </a:xfrm>
          <a:prstGeom prst="rect">
            <a:avLst/>
          </a:prstGeom>
          <a:noFill/>
          <a:ln w="28575"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Tree>
    <p:custDataLst>
      <p:tags r:id="rId1"/>
    </p:custDataLst>
    <p:extLst>
      <p:ext uri="{BB962C8B-B14F-4D97-AF65-F5344CB8AC3E}">
        <p14:creationId xmlns:p14="http://schemas.microsoft.com/office/powerpoint/2010/main" val="266283829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B4584081-E6F4-46CC-B935-765FD728791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Data Guard Diagnostic Information</a:t>
            </a:r>
          </a:p>
        </p:txBody>
      </p:sp>
      <p:sp>
        <p:nvSpPr>
          <p:cNvPr id="13315" name="Rectangle 3">
            <a:extLst>
              <a:ext uri="{FF2B5EF4-FFF2-40B4-BE49-F238E27FC236}">
                <a16:creationId xmlns="" xmlns:a16="http://schemas.microsoft.com/office/drawing/2014/main" id="{D137D9A8-4ADE-4901-B33C-DA038562C932}"/>
              </a:ext>
            </a:extLst>
          </p:cNvPr>
          <p:cNvSpPr>
            <a:spLocks noGrp="1" noChangeArrowheads="1"/>
          </p:cNvSpPr>
          <p:nvPr>
            <p:ph type="body" idx="1"/>
          </p:nvPr>
        </p:nvSpPr>
        <p:spPr>
          <a:xfrm>
            <a:off x="933451" y="2272710"/>
            <a:ext cx="16421100" cy="295837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600"/>
              </a:spcBef>
            </a:pPr>
            <a:r>
              <a:rPr lang="en-US" altLang="en-US" dirty="0">
                <a:latin typeface="Oracle Sans" panose="020B0503020204020204" pitchFamily="34" charset="0"/>
                <a:cs typeface="Oracle Sans" panose="020B0503020204020204" pitchFamily="34" charset="0"/>
              </a:rPr>
              <a:t>The Data Guard broker records information in:</a:t>
            </a:r>
          </a:p>
          <a:p>
            <a:pPr lvl="2">
              <a:spcBef>
                <a:spcPts val="600"/>
              </a:spcBef>
            </a:pPr>
            <a:r>
              <a:rPr lang="en-US" altLang="en-US" dirty="0">
                <a:latin typeface="Oracle Sans" panose="020B0503020204020204" pitchFamily="34" charset="0"/>
                <a:cs typeface="Oracle Sans" panose="020B0503020204020204" pitchFamily="34" charset="0"/>
              </a:rPr>
              <a:t>Oracle database alert log files</a:t>
            </a:r>
          </a:p>
          <a:p>
            <a:pPr lvl="2">
              <a:spcBef>
                <a:spcPts val="600"/>
              </a:spcBef>
            </a:pPr>
            <a:r>
              <a:rPr lang="en-US" altLang="en-US" dirty="0">
                <a:latin typeface="Oracle Sans" panose="020B0503020204020204" pitchFamily="34" charset="0"/>
                <a:cs typeface="Oracle Sans" panose="020B0503020204020204" pitchFamily="34" charset="0"/>
              </a:rPr>
              <a:t>Data Guard broker log files</a:t>
            </a:r>
          </a:p>
          <a:p>
            <a:pPr lvl="1">
              <a:spcBef>
                <a:spcPts val="600"/>
              </a:spcBef>
            </a:pPr>
            <a:r>
              <a:rPr lang="en-US" altLang="en-US" dirty="0">
                <a:latin typeface="Oracle Sans" panose="020B0503020204020204" pitchFamily="34" charset="0"/>
                <a:cs typeface="Oracle Sans" panose="020B0503020204020204" pitchFamily="34" charset="0"/>
              </a:rPr>
              <a:t>Database status information is available by issuing the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command.</a:t>
            </a:r>
          </a:p>
          <a:p>
            <a:pPr lvl="1">
              <a:spcBef>
                <a:spcPts val="600"/>
              </a:spcBef>
            </a:pPr>
            <a:r>
              <a:rPr lang="en-US" altLang="en-US" dirty="0">
                <a:latin typeface="Oracle Sans" panose="020B0503020204020204" pitchFamily="34" charset="0"/>
                <a:cs typeface="Oracle Sans" panose="020B0503020204020204" pitchFamily="34" charset="0"/>
              </a:rPr>
              <a:t>Use the following database properties to obtain additional information:</a:t>
            </a:r>
          </a:p>
        </p:txBody>
      </p:sp>
      <p:sp>
        <p:nvSpPr>
          <p:cNvPr id="5" name="Rectangle 3">
            <a:extLst>
              <a:ext uri="{FF2B5EF4-FFF2-40B4-BE49-F238E27FC236}">
                <a16:creationId xmlns="" xmlns:a16="http://schemas.microsoft.com/office/drawing/2014/main" id="{14173224-5DB6-41CA-BF14-562837032129}"/>
              </a:ext>
            </a:extLst>
          </p:cNvPr>
          <p:cNvSpPr txBox="1">
            <a:spLocks noChangeArrowheads="1"/>
          </p:cNvSpPr>
          <p:nvPr/>
        </p:nvSpPr>
        <p:spPr bwMode="gray">
          <a:xfrm>
            <a:off x="914400" y="5335564"/>
            <a:ext cx="14706600" cy="2093936"/>
          </a:xfrm>
          <a:prstGeom prst="rect">
            <a:avLst/>
          </a:prstGeom>
          <a:noFill/>
          <a:ln w="9525">
            <a:noFill/>
            <a:miter lim="800000"/>
            <a:headEnd/>
            <a:tailEnd/>
          </a:ln>
        </p:spPr>
        <p:txBody>
          <a:bodyPr wrap="square" lIns="19050" tIns="19050" rIns="19050" bIns="19050" numCol="2">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2" indent="-571500" defTabSz="457181">
              <a:lnSpc>
                <a:spcPct val="110000"/>
              </a:lnSpc>
              <a:spcBef>
                <a:spcPts val="600"/>
              </a:spcBef>
              <a:buClr>
                <a:schemeClr val="accent1"/>
              </a:buClr>
              <a:buFont typeface="Arial" charset="0"/>
              <a:buChar char="–"/>
              <a:defRPr/>
            </a:pPr>
            <a:r>
              <a:rPr lang="en-US" altLang="en-US" sz="3000" dirty="0">
                <a:latin typeface="Courier New" panose="02070309020205020404" pitchFamily="49" charset="0"/>
                <a:cs typeface="Oracle Sans" panose="020B0503020204020204" pitchFamily="34" charset="0"/>
              </a:rPr>
              <a:t>StatusReport</a:t>
            </a:r>
          </a:p>
          <a:p>
            <a:pPr lvl="2" indent="-571500" defTabSz="457181" eaLnBrk="1" hangingPunct="1">
              <a:lnSpc>
                <a:spcPct val="110000"/>
              </a:lnSpc>
              <a:spcBef>
                <a:spcPts val="600"/>
              </a:spcBef>
              <a:buClr>
                <a:schemeClr val="accent1"/>
              </a:buClr>
              <a:buFont typeface="Arial" charset="0"/>
              <a:buChar char="–"/>
              <a:defRPr/>
            </a:pPr>
            <a:r>
              <a:rPr lang="en-US" altLang="en-US" sz="3000" dirty="0">
                <a:latin typeface="Courier New" panose="02070309020205020404" pitchFamily="49" charset="0"/>
                <a:cs typeface="Oracle Sans" panose="020B0503020204020204" pitchFamily="34" charset="0"/>
              </a:rPr>
              <a:t>LogXptStatus</a:t>
            </a:r>
          </a:p>
          <a:p>
            <a:pPr lvl="2" indent="-571500" defTabSz="457181" eaLnBrk="1" hangingPunct="1">
              <a:lnSpc>
                <a:spcPct val="110000"/>
              </a:lnSpc>
              <a:spcBef>
                <a:spcPts val="600"/>
              </a:spcBef>
              <a:buClr>
                <a:schemeClr val="accent1"/>
              </a:buClr>
              <a:buFont typeface="Arial" charset="0"/>
              <a:buChar char="–"/>
              <a:defRPr/>
            </a:pPr>
            <a:r>
              <a:rPr lang="en-US" altLang="en-US" sz="3000" dirty="0">
                <a:latin typeface="Courier New" panose="02070309020205020404" pitchFamily="49" charset="0"/>
                <a:cs typeface="Oracle Sans" panose="020B0503020204020204" pitchFamily="34" charset="0"/>
              </a:rPr>
              <a:t>InconsistentLogXptProps </a:t>
            </a:r>
            <a:endParaRPr lang="en-US" sz="3000" dirty="0">
              <a:latin typeface="Courier New" panose="02070309020205020404" pitchFamily="49" charset="0"/>
              <a:cs typeface="Oracle Sans" panose="020B0503020204020204" pitchFamily="34" charset="0"/>
            </a:endParaRPr>
          </a:p>
          <a:p>
            <a:pPr lvl="2" indent="-571500" defTabSz="457181">
              <a:lnSpc>
                <a:spcPct val="110000"/>
              </a:lnSpc>
              <a:spcBef>
                <a:spcPts val="600"/>
              </a:spcBef>
              <a:buClr>
                <a:schemeClr val="accent1"/>
              </a:buClr>
              <a:buFont typeface="Arial" charset="0"/>
              <a:buChar char="–"/>
              <a:defRPr/>
            </a:pPr>
            <a:r>
              <a:rPr lang="en-US" sz="3000" dirty="0">
                <a:latin typeface="Courier New" panose="02070309020205020404" pitchFamily="49" charset="0"/>
                <a:cs typeface="Oracle Sans" panose="020B0503020204020204" pitchFamily="34" charset="0"/>
              </a:rPr>
              <a:t>LsbyFailedTxnInfo</a:t>
            </a:r>
          </a:p>
          <a:p>
            <a:pPr lvl="2" indent="-571500" defTabSz="457181">
              <a:lnSpc>
                <a:spcPct val="110000"/>
              </a:lnSpc>
              <a:spcBef>
                <a:spcPts val="600"/>
              </a:spcBef>
              <a:buClr>
                <a:schemeClr val="accent1"/>
              </a:buClr>
              <a:buFont typeface="Arial" charset="0"/>
              <a:buChar char="–"/>
              <a:defRPr/>
            </a:pPr>
            <a:r>
              <a:rPr lang="en-US" sz="3000" dirty="0">
                <a:latin typeface="Courier New" panose="02070309020205020404" pitchFamily="49" charset="0"/>
                <a:cs typeface="Oracle Sans" panose="020B0503020204020204" pitchFamily="34" charset="0"/>
              </a:rPr>
              <a:t>LsbyParameters</a:t>
            </a:r>
          </a:p>
          <a:p>
            <a:pPr lvl="2" indent="-571500" defTabSz="457181">
              <a:lnSpc>
                <a:spcPct val="110000"/>
              </a:lnSpc>
              <a:spcBef>
                <a:spcPts val="600"/>
              </a:spcBef>
              <a:buClr>
                <a:schemeClr val="accent1"/>
              </a:buClr>
              <a:buFont typeface="Arial" charset="0"/>
              <a:buChar char="–"/>
              <a:defRPr/>
            </a:pPr>
            <a:r>
              <a:rPr lang="en-US" sz="3000" dirty="0">
                <a:latin typeface="Courier New" panose="02070309020205020404" pitchFamily="49" charset="0"/>
                <a:cs typeface="Oracle Sans" panose="020B0503020204020204" pitchFamily="34" charset="0"/>
              </a:rPr>
              <a:t>[Recv/Send]QEntries</a:t>
            </a:r>
          </a:p>
          <a:p>
            <a:pPr lvl="2" indent="-571500" defTabSz="457181">
              <a:lnSpc>
                <a:spcPct val="110000"/>
              </a:lnSpc>
              <a:spcBef>
                <a:spcPts val="600"/>
              </a:spcBef>
              <a:buClr>
                <a:schemeClr val="accent1"/>
              </a:buClr>
              <a:buFont typeface="Arial" charset="0"/>
              <a:buChar char="–"/>
              <a:defRPr/>
            </a:pPr>
            <a:r>
              <a:rPr lang="en-US" sz="3000" dirty="0">
                <a:latin typeface="Courier New" panose="02070309020205020404" pitchFamily="49" charset="0"/>
                <a:cs typeface="Oracle Sans" panose="020B0503020204020204" pitchFamily="34" charset="0"/>
              </a:rPr>
              <a:t>TopWaitEvents</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2204357" y="7883949"/>
            <a:ext cx="11887200" cy="63190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200" b="1" dirty="0">
                <a:latin typeface="Courier New" panose="02070309020205020404" pitchFamily="49" charset="0"/>
                <a:cs typeface="Oracle Sans" panose="020B0503020204020204" pitchFamily="34" charset="0"/>
              </a:rPr>
              <a:t>DGMGRL&gt; SHOW DATABASE london 'RecvQEntries';</a:t>
            </a:r>
          </a:p>
        </p:txBody>
      </p:sp>
    </p:spTree>
    <p:custDataLst>
      <p:tags r:id="rId1"/>
    </p:custDataLst>
    <p:extLst>
      <p:ext uri="{BB962C8B-B14F-4D97-AF65-F5344CB8AC3E}">
        <p14:creationId xmlns:p14="http://schemas.microsoft.com/office/powerpoint/2010/main" val="567826531"/>
      </p:ext>
    </p:extLst>
  </p:cSld>
  <p:clrMapOvr>
    <a:masterClrMapping/>
  </p:clrMapOvr>
  <p:transition spd="slow"/>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a:extLst>
              <a:ext uri="{FF2B5EF4-FFF2-40B4-BE49-F238E27FC236}">
                <a16:creationId xmlns="" xmlns:a16="http://schemas.microsoft.com/office/drawing/2014/main" id="{ED5A6E87-00D9-45A5-B2B2-6C6BCEC22EC9}"/>
              </a:ext>
            </a:extLst>
          </p:cNvPr>
          <p:cNvSpPr>
            <a:spLocks noGrp="1"/>
          </p:cNvSpPr>
          <p:nvPr>
            <p:ph type="title"/>
          </p:nvPr>
        </p:nvSpPr>
        <p:spPr>
          <a:xfrm>
            <a:off x="933451" y="616397"/>
            <a:ext cx="1689735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5200" dirty="0">
                <a:latin typeface="+mj-lt"/>
              </a:rPr>
              <a:t>Viewing Data Guard Diagnostic Information (Notes Only)</a:t>
            </a:r>
          </a:p>
        </p:txBody>
      </p:sp>
    </p:spTree>
    <p:custDataLst>
      <p:tags r:id="rId1"/>
    </p:custDataLst>
    <p:extLst>
      <p:ext uri="{BB962C8B-B14F-4D97-AF65-F5344CB8AC3E}">
        <p14:creationId xmlns:p14="http://schemas.microsoft.com/office/powerpoint/2010/main" val="363214078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a:extLst>
              <a:ext uri="{FF2B5EF4-FFF2-40B4-BE49-F238E27FC236}">
                <a16:creationId xmlns="" xmlns:a16="http://schemas.microsoft.com/office/drawing/2014/main" id="{4709B23C-2A44-45F2-A133-034C3B8CA9B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Using Monitorable Database Properties to Identify a Failure</a:t>
            </a:r>
          </a:p>
        </p:txBody>
      </p:sp>
      <p:sp>
        <p:nvSpPr>
          <p:cNvPr id="15363" name="Rectangle 1027">
            <a:extLst>
              <a:ext uri="{FF2B5EF4-FFF2-40B4-BE49-F238E27FC236}">
                <a16:creationId xmlns="" xmlns:a16="http://schemas.microsoft.com/office/drawing/2014/main" id="{4F31FA00-FF35-464E-9500-3BB691CFE6F7}"/>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Check the configuration status:</a:t>
            </a: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Check the database status:</a:t>
            </a: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Check a Far Sync status:</a:t>
            </a: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863538" y="3436663"/>
            <a:ext cx="118872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SHOW CONFIGURATION;</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63538" y="5046830"/>
            <a:ext cx="118872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SHOW DATABASE london;</a:t>
            </a:r>
          </a:p>
        </p:txBody>
      </p:sp>
      <p:sp>
        <p:nvSpPr>
          <p:cNvPr id="11" name="Rectangle 10">
            <a:extLst>
              <a:ext uri="{FF2B5EF4-FFF2-40B4-BE49-F238E27FC236}">
                <a16:creationId xmlns="" xmlns:a16="http://schemas.microsoft.com/office/drawing/2014/main" id="{4D446B16-D20C-4213-801C-1B136213CFDA}"/>
              </a:ext>
            </a:extLst>
          </p:cNvPr>
          <p:cNvSpPr>
            <a:spLocks noChangeArrowheads="1"/>
          </p:cNvSpPr>
          <p:nvPr/>
        </p:nvSpPr>
        <p:spPr bwMode="blackGray">
          <a:xfrm>
            <a:off x="1806388" y="6666409"/>
            <a:ext cx="118872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SHOW FAR_SYNC 'bostonFS'</a:t>
            </a:r>
          </a:p>
        </p:txBody>
      </p:sp>
    </p:spTree>
    <p:custDataLst>
      <p:tags r:id="rId1"/>
    </p:custDataLst>
    <p:extLst>
      <p:ext uri="{BB962C8B-B14F-4D97-AF65-F5344CB8AC3E}">
        <p14:creationId xmlns:p14="http://schemas.microsoft.com/office/powerpoint/2010/main" val="4264486699"/>
      </p:ext>
    </p:extLst>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Using the </a:t>
            </a:r>
            <a:r>
              <a:rPr lang="en-US" dirty="0">
                <a:solidFill>
                  <a:srgbClr val="312D2A"/>
                </a:solidFill>
                <a:latin typeface="Courier New" panose="02070309020205020404" pitchFamily="49" charset="0"/>
              </a:rPr>
              <a:t>SHOW CONFIGURATION </a:t>
            </a:r>
            <a:r>
              <a:rPr lang="en-US" dirty="0">
                <a:solidFill>
                  <a:srgbClr val="312D2A"/>
                </a:solidFill>
                <a:latin typeface="Georgia" panose="02040502050405020303" pitchFamily="18" charset="0"/>
              </a:rPr>
              <a:t>DGMGRL Command to Monitor the Configuration</a:t>
            </a:r>
            <a:endParaRPr lang="en-US" dirty="0"/>
          </a:p>
        </p:txBody>
      </p:sp>
      <p:sp>
        <p:nvSpPr>
          <p:cNvPr id="16387" name="Rectangle 1027">
            <a:extLst>
              <a:ext uri="{FF2B5EF4-FFF2-40B4-BE49-F238E27FC236}">
                <a16:creationId xmlns="" xmlns:a16="http://schemas.microsoft.com/office/drawing/2014/main" id="{BB27079E-F1F9-432D-8AB5-FCD238044DC5}"/>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CONFIGURATION</a:t>
            </a:r>
            <a:r>
              <a:rPr lang="en-US" altLang="en-US" dirty="0">
                <a:latin typeface="Oracle Sans" panose="020B0503020204020204" pitchFamily="34" charset="0"/>
                <a:cs typeface="Oracle Sans" panose="020B0503020204020204" pitchFamily="34" charset="0"/>
              </a:rPr>
              <a:t> command to display a brief description of the configuration status:</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3200401" y="3924300"/>
            <a:ext cx="11887200" cy="5943600"/>
          </a:xfrm>
          <a:prstGeom prst="rect">
            <a:avLst/>
          </a:prstGeom>
          <a:solidFill>
            <a:srgbClr val="CCCCCC"/>
          </a:solidFill>
          <a:ln w="28575">
            <a:solidFill>
              <a:srgbClr val="000000"/>
            </a:solidFill>
            <a:miter lim="800000"/>
            <a:headEnd/>
            <a:tailEnd/>
          </a:ln>
        </p:spPr>
        <p:txBody>
          <a:bodyPr wrap="square" lIns="138113" tIns="69057" rIns="138113" bIns="69057">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show configuration</a:t>
            </a:r>
          </a:p>
          <a:p>
            <a:r>
              <a:rPr lang="en-US" altLang="en-US" sz="2600" b="1" dirty="0">
                <a:latin typeface="Courier New" panose="02070309020205020404" pitchFamily="49" charset="0"/>
                <a:cs typeface="Oracle Sans" panose="020B0503020204020204" pitchFamily="34" charset="0"/>
              </a:rPr>
              <a:t>Configuration – DRSolution</a:t>
            </a:r>
          </a:p>
          <a:p>
            <a:r>
              <a:rPr lang="en-US" altLang="en-US" sz="2600" b="1" dirty="0">
                <a:latin typeface="Courier New" panose="02070309020205020404" pitchFamily="49" charset="0"/>
                <a:cs typeface="Oracle Sans" panose="020B0503020204020204" pitchFamily="34" charset="0"/>
              </a:rPr>
              <a:t>  Protection Mode: MaxPerformance</a:t>
            </a:r>
          </a:p>
          <a:p>
            <a:r>
              <a:rPr lang="en-US" altLang="en-US" sz="2600" b="1" dirty="0">
                <a:latin typeface="Courier New" panose="02070309020205020404" pitchFamily="49" charset="0"/>
                <a:cs typeface="Oracle Sans" panose="020B0503020204020204" pitchFamily="34" charset="0"/>
              </a:rPr>
              <a:t>  Databases:</a:t>
            </a:r>
          </a:p>
          <a:p>
            <a:r>
              <a:rPr lang="en-US" altLang="en-US" sz="2600" b="1" dirty="0">
                <a:latin typeface="Courier New" panose="02070309020205020404" pitchFamily="49" charset="0"/>
                <a:cs typeface="Oracle Sans" panose="020B0503020204020204" pitchFamily="34" charset="0"/>
              </a:rPr>
              <a:t>  boston   - Primary database</a:t>
            </a:r>
          </a:p>
          <a:p>
            <a:r>
              <a:rPr lang="en-US" altLang="en-US" sz="2600" b="1" dirty="0">
                <a:latin typeface="Courier New" panose="02070309020205020404" pitchFamily="49" charset="0"/>
                <a:cs typeface="Oracle Sans" panose="020B0503020204020204" pitchFamily="34" charset="0"/>
              </a:rPr>
              <a:t>    WARNING: ORA-16809: multiple warnings detected for this database    </a:t>
            </a:r>
          </a:p>
          <a:p>
            <a:r>
              <a:rPr lang="en-US" altLang="en-US" sz="2600" b="1" dirty="0">
                <a:latin typeface="Courier New" panose="02070309020205020404" pitchFamily="49" charset="0"/>
                <a:cs typeface="Oracle Sans" panose="020B0503020204020204" pitchFamily="34" charset="0"/>
              </a:rPr>
              <a:t>    bostonFS - Far Sync </a:t>
            </a:r>
          </a:p>
          <a:p>
            <a:r>
              <a:rPr lang="en-US" altLang="en-US" sz="2600" b="1" dirty="0">
                <a:latin typeface="Courier New" panose="02070309020205020404" pitchFamily="49" charset="0"/>
                <a:cs typeface="Oracle Sans" panose="020B0503020204020204" pitchFamily="34" charset="0"/>
              </a:rPr>
              <a:t>      london   - Physical standby database </a:t>
            </a:r>
          </a:p>
          <a:p>
            <a:r>
              <a:rPr lang="en-US" altLang="en-US" sz="2600" b="1" dirty="0">
                <a:latin typeface="Courier New" panose="02070309020205020404" pitchFamily="49" charset="0"/>
                <a:cs typeface="Oracle Sans" panose="020B0503020204020204" pitchFamily="34" charset="0"/>
              </a:rPr>
              <a:t>      london2  - Logical standby database </a:t>
            </a:r>
          </a:p>
          <a:p>
            <a:r>
              <a:rPr lang="en-US" altLang="en-US" sz="2600" b="1" dirty="0">
                <a:latin typeface="Courier New" panose="02070309020205020404" pitchFamily="49" charset="0"/>
                <a:cs typeface="Oracle Sans" panose="020B0503020204020204" pitchFamily="34" charset="0"/>
              </a:rPr>
              <a:t>    londonFS - Far Sync (inactive)</a:t>
            </a:r>
          </a:p>
          <a:p>
            <a:endParaRPr lang="en-US" altLang="en-US" sz="1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Fast-Start Failover: DISABLED</a:t>
            </a:r>
          </a:p>
          <a:p>
            <a:r>
              <a:rPr lang="en-US" altLang="en-US" sz="2600" b="1" dirty="0">
                <a:latin typeface="Courier New" panose="02070309020205020404" pitchFamily="49" charset="0"/>
                <a:cs typeface="Oracle Sans" panose="020B0503020204020204" pitchFamily="34" charset="0"/>
              </a:rPr>
              <a:t>Configuration Status:</a:t>
            </a:r>
          </a:p>
          <a:p>
            <a:r>
              <a:rPr lang="en-US" altLang="en-US" sz="2600" b="1" dirty="0">
                <a:latin typeface="Courier New" panose="02070309020205020404" pitchFamily="49" charset="0"/>
                <a:cs typeface="Oracle Sans" panose="020B0503020204020204" pitchFamily="34" charset="0"/>
              </a:rPr>
              <a:t>WARNING</a:t>
            </a:r>
          </a:p>
        </p:txBody>
      </p:sp>
    </p:spTree>
    <p:custDataLst>
      <p:tags r:id="rId1"/>
    </p:custDataLst>
    <p:extLst>
      <p:ext uri="{BB962C8B-B14F-4D97-AF65-F5344CB8AC3E}">
        <p14:creationId xmlns:p14="http://schemas.microsoft.com/office/powerpoint/2010/main" val="2226456749"/>
      </p:ext>
    </p:extLst>
  </p:cSld>
  <p:clrMapOvr>
    <a:masterClrMapping/>
  </p:clrMapOvr>
  <p:transition spd="slow"/>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Using the</a:t>
            </a:r>
            <a:r>
              <a:rPr lang="en-US" dirty="0">
                <a:solidFill>
                  <a:srgbClr val="312D2A"/>
                </a:solidFill>
                <a:latin typeface="Courier New" panose="02070309020205020404" pitchFamily="49" charset="0"/>
              </a:rPr>
              <a:t> SHOW DATABASE VERBOSE </a:t>
            </a:r>
            <a:r>
              <a:rPr lang="en-US" dirty="0">
                <a:solidFill>
                  <a:srgbClr val="312D2A"/>
                </a:solidFill>
                <a:latin typeface="Georgia" panose="02040502050405020303" pitchFamily="18" charset="0"/>
              </a:rPr>
              <a:t>DGMGRL Command to Monitor the Configuration</a:t>
            </a:r>
            <a:endParaRPr lang="en-US" dirty="0"/>
          </a:p>
        </p:txBody>
      </p:sp>
      <p:sp>
        <p:nvSpPr>
          <p:cNvPr id="17411" name="Rectangle 2051">
            <a:extLst>
              <a:ext uri="{FF2B5EF4-FFF2-40B4-BE49-F238E27FC236}">
                <a16:creationId xmlns="" xmlns:a16="http://schemas.microsoft.com/office/drawing/2014/main" id="{33C34942-96ED-4E37-9CC3-C1D453B73164}"/>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indent="0" eaLnBrk="1" hangingPunct="1"/>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VERBOSE</a:t>
            </a:r>
            <a:r>
              <a:rPr lang="en-US" altLang="en-US" dirty="0">
                <a:latin typeface="Oracle Sans" panose="020B0503020204020204" pitchFamily="34" charset="0"/>
                <a:cs typeface="Oracle Sans" panose="020B0503020204020204" pitchFamily="34" charset="0"/>
              </a:rPr>
              <a:t> command to display all property values for a database: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3200401" y="3619500"/>
            <a:ext cx="11887200" cy="614110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show database verbose london </a:t>
            </a:r>
          </a:p>
          <a:p>
            <a:r>
              <a:rPr lang="en-US" altLang="en-US" sz="2600" b="1" dirty="0">
                <a:latin typeface="Courier New" panose="02070309020205020404" pitchFamily="49" charset="0"/>
                <a:cs typeface="Oracle Sans" panose="020B0503020204020204" pitchFamily="34" charset="0"/>
              </a:rPr>
              <a:t>Database - london</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  Role:              PHYSICAL STANDBY</a:t>
            </a:r>
          </a:p>
          <a:p>
            <a:r>
              <a:rPr lang="en-US" altLang="en-US" sz="2600" b="1" dirty="0">
                <a:latin typeface="Courier New" panose="02070309020205020404" pitchFamily="49" charset="0"/>
                <a:cs typeface="Oracle Sans" panose="020B0503020204020204" pitchFamily="34" charset="0"/>
              </a:rPr>
              <a:t>  Intended State:    APPLY-ON</a:t>
            </a:r>
          </a:p>
          <a:p>
            <a:r>
              <a:rPr lang="en-US" altLang="en-US" sz="2600" b="1" dirty="0">
                <a:latin typeface="Courier New" panose="02070309020205020404" pitchFamily="49" charset="0"/>
                <a:cs typeface="Oracle Sans" panose="020B0503020204020204" pitchFamily="34" charset="0"/>
              </a:rPr>
              <a:t>  Transport Lag:     0 seconds (computed 1 second ago)</a:t>
            </a:r>
          </a:p>
          <a:p>
            <a:r>
              <a:rPr lang="en-US" altLang="en-US" sz="2600" b="1" dirty="0">
                <a:latin typeface="Courier New" panose="02070309020205020404" pitchFamily="49" charset="0"/>
                <a:cs typeface="Oracle Sans" panose="020B0503020204020204" pitchFamily="34" charset="0"/>
              </a:rPr>
              <a:t>  Apply Lag:         0 seconds (computed 1 second ago)</a:t>
            </a:r>
          </a:p>
          <a:p>
            <a:r>
              <a:rPr lang="en-US" altLang="en-US" sz="2600" b="1" dirty="0">
                <a:latin typeface="Courier New" panose="02070309020205020404" pitchFamily="49" charset="0"/>
                <a:cs typeface="Oracle Sans" panose="020B0503020204020204" pitchFamily="34" charset="0"/>
              </a:rPr>
              <a:t>  Apply Rate:        1.52 MByte/s</a:t>
            </a:r>
          </a:p>
          <a:p>
            <a:r>
              <a:rPr lang="en-US" altLang="en-US" sz="2600" b="1" dirty="0">
                <a:latin typeface="Courier New" panose="02070309020205020404" pitchFamily="49" charset="0"/>
                <a:cs typeface="Oracle Sans" panose="020B0503020204020204" pitchFamily="34" charset="0"/>
              </a:rPr>
              <a:t>  Real Time Query:   OFF</a:t>
            </a:r>
          </a:p>
          <a:p>
            <a:r>
              <a:rPr lang="en-US" altLang="en-US" sz="2600" b="1" dirty="0">
                <a:latin typeface="Courier New" panose="02070309020205020404" pitchFamily="49" charset="0"/>
                <a:cs typeface="Oracle Sans" panose="020B0503020204020204" pitchFamily="34" charset="0"/>
              </a:rPr>
              <a:t>  Instance(s):</a:t>
            </a:r>
          </a:p>
          <a:p>
            <a:r>
              <a:rPr lang="en-US" altLang="en-US" sz="2600" b="1" dirty="0">
                <a:latin typeface="Courier New" panose="02070309020205020404" pitchFamily="49" charset="0"/>
                <a:cs typeface="Oracle Sans" panose="020B0503020204020204" pitchFamily="34" charset="0"/>
              </a:rPr>
              <a:t>    london</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  Properties:</a:t>
            </a:r>
          </a:p>
          <a:p>
            <a:r>
              <a:rPr lang="en-US" altLang="en-US" sz="2600" b="1" dirty="0">
                <a:latin typeface="Courier New" panose="02070309020205020404" pitchFamily="49" charset="0"/>
                <a:cs typeface="Oracle Sans" panose="020B0503020204020204" pitchFamily="34" charset="0"/>
              </a:rPr>
              <a:t>    DGConnectIdentifier             = 'london'</a:t>
            </a:r>
          </a:p>
          <a:p>
            <a:r>
              <a:rPr lang="en-US" altLang="en-US" sz="2600" b="1" dirty="0">
                <a:latin typeface="Courier New" panose="02070309020205020404" pitchFamily="49" charset="0"/>
                <a:cs typeface="Oracle Sans" panose="020B0503020204020204" pitchFamily="34" charset="0"/>
              </a:rPr>
              <a:t>…</a:t>
            </a:r>
          </a:p>
        </p:txBody>
      </p:sp>
    </p:spTree>
    <p:custDataLst>
      <p:tags r:id="rId1"/>
    </p:custDataLst>
    <p:extLst>
      <p:ext uri="{BB962C8B-B14F-4D97-AF65-F5344CB8AC3E}">
        <p14:creationId xmlns:p14="http://schemas.microsoft.com/office/powerpoint/2010/main" val="3758001958"/>
      </p:ext>
    </p:extLst>
  </p:cSld>
  <p:clrMapOvr>
    <a:masterClrMapping/>
  </p:clrMapOvr>
  <p:transition spd="slow"/>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026">
            <a:extLst>
              <a:ext uri="{FF2B5EF4-FFF2-40B4-BE49-F238E27FC236}">
                <a16:creationId xmlns="" xmlns:a16="http://schemas.microsoft.com/office/drawing/2014/main" id="{153D9B4B-8ECE-4659-98F0-F0F6DE287D2A}"/>
              </a:ext>
            </a:extLst>
          </p:cNvPr>
          <p:cNvSpPr txBox="1">
            <a:spLocks noChangeArrowheads="1"/>
          </p:cNvSpPr>
          <p:nvPr/>
        </p:nvSpPr>
        <p:spPr bwMode="auto">
          <a:xfrm>
            <a:off x="933451" y="549722"/>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sz="4700" dirty="0">
                <a:latin typeface="Georgia" panose="02040502050405020303" pitchFamily="18" charset="0"/>
              </a:rPr>
              <a:t>Using the SHOW DATABASE VERBOSE DGMGRL Command to Monitor the Configuration (Notes Only)</a:t>
            </a:r>
            <a:endParaRPr lang="en-US" altLang="en-US" sz="4700" dirty="0">
              <a:latin typeface="+mj-lt"/>
            </a:endParaRPr>
          </a:p>
        </p:txBody>
      </p:sp>
    </p:spTree>
    <p:custDataLst>
      <p:tags r:id="rId1"/>
    </p:custDataLst>
    <p:extLst>
      <p:ext uri="{BB962C8B-B14F-4D97-AF65-F5344CB8AC3E}">
        <p14:creationId xmlns:p14="http://schemas.microsoft.com/office/powerpoint/2010/main" val="4047141432"/>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latin typeface="+mj-lt"/>
              </a:rPr>
              <a:t>The</a:t>
            </a:r>
            <a:r>
              <a:rPr lang="en-US" altLang="en-US" dirty="0"/>
              <a:t> </a:t>
            </a:r>
            <a:r>
              <a:rPr lang="en-US" altLang="en-US" dirty="0">
                <a:latin typeface="Courier New" panose="02070309020205020404" pitchFamily="49" charset="0"/>
                <a:cs typeface="Courier New" panose="02070309020205020404" pitchFamily="49" charset="0"/>
              </a:rPr>
              <a:t>VALIDATE</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DATAFILE</a:t>
            </a:r>
            <a:r>
              <a:rPr lang="en-US" altLang="en-US" dirty="0">
                <a:cs typeface="Courier New" panose="02070309020205020404" pitchFamily="49" charset="0"/>
              </a:rPr>
              <a:t> </a:t>
            </a:r>
            <a:r>
              <a:rPr lang="en-US" altLang="en-US" dirty="0">
                <a:latin typeface="+mj-lt"/>
              </a:rPr>
              <a:t>Command</a:t>
            </a:r>
          </a:p>
        </p:txBody>
      </p:sp>
      <p:sp>
        <p:nvSpPr>
          <p:cNvPr id="37891" name="Content Placeholder 2"/>
          <p:cNvSpPr>
            <a:spLocks noGrp="1"/>
          </p:cNvSpPr>
          <p:nvPr>
            <p:ph idx="1"/>
          </p:nvPr>
        </p:nvSpPr>
        <p:spPr>
          <a:xfrm>
            <a:off x="933451" y="2171700"/>
            <a:ext cx="16421099" cy="2484394"/>
          </a:xfrm>
        </p:spPr>
        <p:txBody>
          <a:bodyPr/>
          <a:lstStyle/>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VALIDATE</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DATAFILE</a:t>
            </a:r>
            <a:r>
              <a:rPr lang="en-US" altLang="en-US" dirty="0"/>
              <a:t> command validates  data files for both primary and standby databases. </a:t>
            </a:r>
          </a:p>
          <a:p>
            <a:pPr lvl="1">
              <a:spcBef>
                <a:spcPts val="1200"/>
              </a:spcBef>
            </a:pPr>
            <a:r>
              <a:rPr lang="en-US" altLang="en-US" dirty="0"/>
              <a:t>Data file validation detects lost writes in either database.</a:t>
            </a:r>
          </a:p>
          <a:p>
            <a:pPr lvl="1">
              <a:spcBef>
                <a:spcPts val="1200"/>
              </a:spcBef>
            </a:pPr>
            <a:r>
              <a:rPr lang="en-US" altLang="en-US" dirty="0"/>
              <a:t>You can specify a data file to be compared by data file name or data file number.</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4927599"/>
            <a:ext cx="13639800" cy="1739901"/>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VALIDATE DATABASE boston DATAFILE ALL OUTPUT=dbcomp.out;</a:t>
            </a:r>
          </a:p>
          <a:p>
            <a:r>
              <a:rPr lang="en-US" altLang="en-US" sz="2600" b="1" dirty="0">
                <a:latin typeface="Courier New" panose="02070309020205020404" pitchFamily="49" charset="0"/>
                <a:cs typeface="Oracle Sans" panose="020B0503020204020204" pitchFamily="34" charset="0"/>
              </a:rPr>
              <a:t>Operation requires a connection to database "boston"</a:t>
            </a:r>
          </a:p>
          <a:p>
            <a:r>
              <a:rPr lang="en-US" altLang="en-US" sz="2600" b="1" dirty="0">
                <a:latin typeface="Courier New" panose="02070309020205020404" pitchFamily="49" charset="0"/>
                <a:cs typeface="Oracle Sans" panose="020B0503020204020204" pitchFamily="34" charset="0"/>
              </a:rPr>
              <a:t>Connecting ...</a:t>
            </a:r>
          </a:p>
          <a:p>
            <a:r>
              <a:rPr lang="en-US" altLang="en-US" sz="2600" b="1" dirty="0">
                <a:latin typeface="Courier New" panose="02070309020205020404" pitchFamily="49" charset="0"/>
                <a:cs typeface="Oracle Sans" panose="020B0503020204020204" pitchFamily="34" charset="0"/>
              </a:rPr>
              <a:t>Output files are created in /.../boston/trace on host "boston"</a:t>
            </a:r>
          </a:p>
        </p:txBody>
      </p:sp>
    </p:spTree>
    <p:custDataLst>
      <p:tags r:id="rId1"/>
    </p:custDataLst>
    <p:extLst>
      <p:ext uri="{BB962C8B-B14F-4D97-AF65-F5344CB8AC3E}">
        <p14:creationId xmlns:p14="http://schemas.microsoft.com/office/powerpoint/2010/main" val="179476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a:extLst>
              <a:ext uri="{FF2B5EF4-FFF2-40B4-BE49-F238E27FC236}">
                <a16:creationId xmlns:a16="http://schemas.microsoft.com/office/drawing/2014/main" xmlns="" id="{FEC5D7BE-204F-4F2A-8515-DF09C4AF18E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Local Naming Configuration Files</a:t>
            </a:r>
          </a:p>
        </p:txBody>
      </p:sp>
      <p:sp>
        <p:nvSpPr>
          <p:cNvPr id="7171" name="Rectangle 1027">
            <a:extLst>
              <a:ext uri="{FF2B5EF4-FFF2-40B4-BE49-F238E27FC236}">
                <a16:creationId xmlns:a16="http://schemas.microsoft.com/office/drawing/2014/main" xmlns="" id="{C1BE01A4-D5C0-4D2E-85ED-A7F52CFE78DB}"/>
              </a:ext>
            </a:extLst>
          </p:cNvPr>
          <p:cNvSpPr>
            <a:spLocks noGrp="1" noChangeArrowheads="1"/>
          </p:cNvSpPr>
          <p:nvPr>
            <p:ph type="body" idx="1"/>
          </p:nvPr>
        </p:nvSpPr>
        <p:spPr>
          <a:xfrm>
            <a:off x="933451" y="2272710"/>
            <a:ext cx="16421100" cy="435554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350"/>
              </a:spcBef>
            </a:pPr>
            <a:r>
              <a:rPr lang="en-US" altLang="en-US" dirty="0">
                <a:latin typeface="Oracle Sans" panose="020B0503020204020204" pitchFamily="34" charset="0"/>
                <a:cs typeface="Oracle Sans" panose="020B0503020204020204" pitchFamily="34" charset="0"/>
              </a:rPr>
              <a:t>The location of the local naming method configuration files is specified by either the </a:t>
            </a:r>
            <a:r>
              <a:rPr lang="en-US" altLang="en-US" dirty="0">
                <a:latin typeface="Courier New" panose="02070309020205020404" pitchFamily="49" charset="0"/>
                <a:cs typeface="Oracle Sans" panose="020B0503020204020204" pitchFamily="34" charset="0"/>
              </a:rPr>
              <a:t>TNS_ADMIN</a:t>
            </a:r>
            <a:r>
              <a:rPr lang="en-US" altLang="en-US" dirty="0">
                <a:latin typeface="Oracle Sans" panose="020B0503020204020204" pitchFamily="34" charset="0"/>
                <a:cs typeface="Oracle Sans" panose="020B0503020204020204" pitchFamily="34" charset="0"/>
              </a:rPr>
              <a:t> or </a:t>
            </a:r>
            <a:r>
              <a:rPr lang="en-US" altLang="en-US" dirty="0">
                <a:latin typeface="Courier New" panose="02070309020205020404" pitchFamily="49" charset="0"/>
                <a:cs typeface="Oracle Sans" panose="020B0503020204020204" pitchFamily="34" charset="0"/>
              </a:rPr>
              <a:t>ORACLE_HOME</a:t>
            </a:r>
            <a:r>
              <a:rPr lang="en-US" altLang="en-US" dirty="0">
                <a:latin typeface="Oracle Sans" panose="020B0503020204020204" pitchFamily="34" charset="0"/>
                <a:cs typeface="Oracle Sans" panose="020B0503020204020204" pitchFamily="34" charset="0"/>
              </a:rPr>
              <a:t> operating system environment variables. For </a:t>
            </a:r>
            <a:r>
              <a:rPr lang="en-US" altLang="en-US" dirty="0">
                <a:latin typeface="Courier New" panose="02070309020205020404" pitchFamily="49" charset="0"/>
                <a:cs typeface="Oracle Sans" panose="020B0503020204020204" pitchFamily="34" charset="0"/>
              </a:rPr>
              <a:t>ORACLE_HOME</a:t>
            </a:r>
            <a:r>
              <a:rPr lang="en-US" altLang="en-US" dirty="0">
                <a:latin typeface="Oracle Sans" panose="020B0503020204020204" pitchFamily="34" charset="0"/>
                <a:cs typeface="Oracle Sans" panose="020B0503020204020204" pitchFamily="34" charset="0"/>
              </a:rPr>
              <a:t> locations consider:</a:t>
            </a:r>
          </a:p>
          <a:p>
            <a:pPr marL="685800" lvl="1">
              <a:spcBef>
                <a:spcPts val="1200"/>
              </a:spcBef>
            </a:pPr>
            <a:r>
              <a:rPr lang="en-US" altLang="en-US" dirty="0">
                <a:latin typeface="Oracle Sans" panose="020B0503020204020204" pitchFamily="34" charset="0"/>
                <a:cs typeface="Oracle Sans" panose="020B0503020204020204" pitchFamily="34" charset="0"/>
              </a:rPr>
              <a:t>Multiple products each with a different </a:t>
            </a:r>
            <a:r>
              <a:rPr lang="en-US" altLang="en-US" dirty="0">
                <a:latin typeface="Courier New" panose="02070309020205020404" pitchFamily="49" charset="0"/>
                <a:cs typeface="Oracle Sans" panose="020B0503020204020204" pitchFamily="34" charset="0"/>
              </a:rPr>
              <a:t>ORACLE_HOME</a:t>
            </a:r>
          </a:p>
          <a:p>
            <a:pPr marL="685800" lvl="1">
              <a:spcBef>
                <a:spcPts val="1200"/>
              </a:spcBef>
            </a:pPr>
            <a:r>
              <a:rPr lang="en-US" altLang="en-US" dirty="0">
                <a:latin typeface="Oracle Sans" panose="020B0503020204020204" pitchFamily="34" charset="0"/>
                <a:cs typeface="Oracle Sans" panose="020B0503020204020204" pitchFamily="34" charset="0"/>
              </a:rPr>
              <a:t>Multiple versions of the same product, each with a different </a:t>
            </a:r>
            <a:r>
              <a:rPr lang="en-US" altLang="en-US" dirty="0">
                <a:latin typeface="Courier New" panose="02070309020205020404" pitchFamily="49" charset="0"/>
                <a:cs typeface="Oracle Sans" panose="020B0503020204020204" pitchFamily="34" charset="0"/>
              </a:rPr>
              <a:t>ORACLE_HOME</a:t>
            </a:r>
          </a:p>
          <a:p>
            <a:pPr marL="685800" lvl="1">
              <a:spcBef>
                <a:spcPts val="1200"/>
              </a:spcBef>
            </a:pPr>
            <a:r>
              <a:rPr lang="en-US" altLang="en-US" dirty="0">
                <a:latin typeface="Oracle Sans" panose="020B0503020204020204" pitchFamily="34" charset="0"/>
                <a:cs typeface="Oracle Sans" panose="020B0503020204020204" pitchFamily="34" charset="0"/>
              </a:rPr>
              <a:t>Same product version installed multiple times for business isolation or upgrade path requirements, each with a different </a:t>
            </a:r>
            <a:r>
              <a:rPr lang="en-US" altLang="en-US" dirty="0">
                <a:latin typeface="Courier New" panose="02070309020205020404" pitchFamily="49" charset="0"/>
                <a:cs typeface="Oracle Sans" panose="020B0503020204020204" pitchFamily="34" charset="0"/>
              </a:rPr>
              <a:t>ORACLE_HOME</a:t>
            </a:r>
          </a:p>
        </p:txBody>
      </p:sp>
      <p:sp>
        <p:nvSpPr>
          <p:cNvPr id="7172" name="Rectangle 14">
            <a:extLst>
              <a:ext uri="{FF2B5EF4-FFF2-40B4-BE49-F238E27FC236}">
                <a16:creationId xmlns:a16="http://schemas.microsoft.com/office/drawing/2014/main" xmlns="" id="{A58B4A3F-7484-468C-899E-E516221404DC}"/>
              </a:ext>
            </a:extLst>
          </p:cNvPr>
          <p:cNvSpPr>
            <a:spLocks noChangeArrowheads="1"/>
          </p:cNvSpPr>
          <p:nvPr/>
        </p:nvSpPr>
        <p:spPr bwMode="auto">
          <a:xfrm>
            <a:off x="9296400" y="8945738"/>
            <a:ext cx="2095500"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Database</a:t>
            </a:r>
          </a:p>
        </p:txBody>
      </p:sp>
      <p:pic>
        <p:nvPicPr>
          <p:cNvPr id="7173" name="Picture 17" descr="iasicon10">
            <a:extLst>
              <a:ext uri="{FF2B5EF4-FFF2-40B4-BE49-F238E27FC236}">
                <a16:creationId xmlns:a16="http://schemas.microsoft.com/office/drawing/2014/main" xmlns="" id="{7E96CDD2-2E85-4907-8493-18381DB76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58301" y="7086600"/>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21" descr="iasicon05">
            <a:extLst>
              <a:ext uri="{FF2B5EF4-FFF2-40B4-BE49-F238E27FC236}">
                <a16:creationId xmlns:a16="http://schemas.microsoft.com/office/drawing/2014/main" xmlns="" id="{FD5677D7-73A7-4DD1-A827-E668443C2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58603" y="7200900"/>
            <a:ext cx="139684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14">
            <a:extLst>
              <a:ext uri="{FF2B5EF4-FFF2-40B4-BE49-F238E27FC236}">
                <a16:creationId xmlns:a16="http://schemas.microsoft.com/office/drawing/2014/main" xmlns="" id="{BD7BDAC0-34CF-48AE-A975-BB63EA24BE42}"/>
              </a:ext>
            </a:extLst>
          </p:cNvPr>
          <p:cNvSpPr>
            <a:spLocks noChangeArrowheads="1"/>
          </p:cNvSpPr>
          <p:nvPr/>
        </p:nvSpPr>
        <p:spPr bwMode="auto">
          <a:xfrm>
            <a:off x="3771900" y="8926688"/>
            <a:ext cx="2171700"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Client</a:t>
            </a:r>
          </a:p>
        </p:txBody>
      </p:sp>
      <p:sp>
        <p:nvSpPr>
          <p:cNvPr id="7176" name="Rectangle 14">
            <a:extLst>
              <a:ext uri="{FF2B5EF4-FFF2-40B4-BE49-F238E27FC236}">
                <a16:creationId xmlns:a16="http://schemas.microsoft.com/office/drawing/2014/main" xmlns="" id="{5D9A29C9-6EA6-4920-876E-FB86F7148D2F}"/>
              </a:ext>
            </a:extLst>
          </p:cNvPr>
          <p:cNvSpPr>
            <a:spLocks noChangeArrowheads="1"/>
          </p:cNvSpPr>
          <p:nvPr/>
        </p:nvSpPr>
        <p:spPr bwMode="auto">
          <a:xfrm>
            <a:off x="5600700" y="7772400"/>
            <a:ext cx="2971800" cy="63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b="1" dirty="0">
                <a:latin typeface="Oracle Sans" panose="020B0503020204020204" pitchFamily="34" charset="0"/>
                <a:cs typeface="Oracle Sans" panose="020B0503020204020204" pitchFamily="34" charset="0"/>
              </a:rPr>
              <a:t>tnsnames.ora</a:t>
            </a:r>
          </a:p>
          <a:p>
            <a:pPr eaLnBrk="1" hangingPunct="1">
              <a:lnSpc>
                <a:spcPct val="90000"/>
              </a:lnSpc>
            </a:pPr>
            <a:r>
              <a:rPr lang="en-US" altLang="en-US" b="1" dirty="0">
                <a:latin typeface="Oracle Sans" panose="020B0503020204020204" pitchFamily="34" charset="0"/>
                <a:cs typeface="Oracle Sans" panose="020B0503020204020204" pitchFamily="34" charset="0"/>
              </a:rPr>
              <a:t>sqlnet.ora</a:t>
            </a:r>
          </a:p>
        </p:txBody>
      </p:sp>
      <p:sp>
        <p:nvSpPr>
          <p:cNvPr id="7177" name="Rectangle 14">
            <a:extLst>
              <a:ext uri="{FF2B5EF4-FFF2-40B4-BE49-F238E27FC236}">
                <a16:creationId xmlns:a16="http://schemas.microsoft.com/office/drawing/2014/main" xmlns="" id="{F88B53C2-11D1-47E8-9304-3669AE2C2CFA}"/>
              </a:ext>
            </a:extLst>
          </p:cNvPr>
          <p:cNvSpPr>
            <a:spLocks noChangeArrowheads="1"/>
          </p:cNvSpPr>
          <p:nvPr/>
        </p:nvSpPr>
        <p:spPr bwMode="auto">
          <a:xfrm>
            <a:off x="11544300" y="7543801"/>
            <a:ext cx="2971800" cy="88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b="1" dirty="0">
                <a:latin typeface="Oracle Sans" panose="020B0503020204020204" pitchFamily="34" charset="0"/>
                <a:cs typeface="Oracle Sans" panose="020B0503020204020204" pitchFamily="34" charset="0"/>
              </a:rPr>
              <a:t>listener.ora</a:t>
            </a:r>
          </a:p>
          <a:p>
            <a:pPr eaLnBrk="1" hangingPunct="1">
              <a:lnSpc>
                <a:spcPct val="90000"/>
              </a:lnSpc>
            </a:pPr>
            <a:r>
              <a:rPr lang="en-US" altLang="en-US" b="1" dirty="0">
                <a:latin typeface="Oracle Sans" panose="020B0503020204020204" pitchFamily="34" charset="0"/>
                <a:cs typeface="Oracle Sans" panose="020B0503020204020204" pitchFamily="34" charset="0"/>
              </a:rPr>
              <a:t>sqlnet.ora</a:t>
            </a:r>
          </a:p>
          <a:p>
            <a:pPr eaLnBrk="1" hangingPunct="1">
              <a:lnSpc>
                <a:spcPct val="90000"/>
              </a:lnSpc>
            </a:pPr>
            <a:r>
              <a:rPr lang="en-US" altLang="en-US" b="1" dirty="0">
                <a:latin typeface="Oracle Sans" panose="020B0503020204020204" pitchFamily="34" charset="0"/>
                <a:cs typeface="Oracle Sans" panose="020B0503020204020204" pitchFamily="34" charset="0"/>
              </a:rPr>
              <a:t>tnsnames.ora</a:t>
            </a:r>
          </a:p>
        </p:txBody>
      </p:sp>
    </p:spTree>
    <p:custDataLst>
      <p:tags r:id="rId1"/>
    </p:custDataLst>
    <p:extLst>
      <p:ext uri="{BB962C8B-B14F-4D97-AF65-F5344CB8AC3E}">
        <p14:creationId xmlns:p14="http://schemas.microsoft.com/office/powerpoint/2010/main" val="1008817289"/>
      </p:ext>
    </p:extLst>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endParaRPr lang="en-US" altLang="en-US" dirty="0"/>
          </a:p>
        </p:txBody>
      </p:sp>
      <p:sp>
        <p:nvSpPr>
          <p:cNvPr id="39939" name="Content Placeholder 2"/>
          <p:cNvSpPr>
            <a:spLocks noGrp="1"/>
          </p:cNvSpPr>
          <p:nvPr>
            <p:ph idx="1"/>
          </p:nvPr>
        </p:nvSpPr>
        <p:spPr>
          <a:xfrm>
            <a:off x="933451" y="2272710"/>
            <a:ext cx="16421100" cy="609907"/>
          </a:xfrm>
        </p:spPr>
        <p:txBody>
          <a:bodyPr/>
          <a:lstStyle/>
          <a:p>
            <a:endParaRPr lang="en-US" altLang="en-US" dirty="0"/>
          </a:p>
        </p:txBody>
      </p:sp>
    </p:spTree>
    <p:custDataLst>
      <p:tags r:id="rId1"/>
    </p:custDataLst>
    <p:extLst>
      <p:ext uri="{BB962C8B-B14F-4D97-AF65-F5344CB8AC3E}">
        <p14:creationId xmlns:p14="http://schemas.microsoft.com/office/powerpoint/2010/main" val="3325126058"/>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933451" y="656738"/>
            <a:ext cx="16421100" cy="1174304"/>
          </a:xfrm>
        </p:spPr>
        <p:txBody>
          <a:bodyPr/>
          <a:lstStyle/>
          <a:p>
            <a:r>
              <a:rPr lang="en-US" altLang="en-US" dirty="0"/>
              <a:t>New Data Guard Broker Commands: </a:t>
            </a:r>
            <a:r>
              <a:rPr lang="en-US" altLang="en-US" dirty="0">
                <a:latin typeface="Courier New" panose="02070309020205020404" pitchFamily="49" charset="0"/>
                <a:cs typeface="Courier New" panose="02070309020205020404" pitchFamily="49" charset="0"/>
              </a:rPr>
              <a:t>VALIDATE DATABASE SPFILE</a:t>
            </a:r>
            <a:endParaRPr lang="en-US" altLang="en-US" dirty="0"/>
          </a:p>
        </p:txBody>
      </p:sp>
      <p:sp>
        <p:nvSpPr>
          <p:cNvPr id="3" name="Content Placeholder 2"/>
          <p:cNvSpPr>
            <a:spLocks noGrp="1"/>
          </p:cNvSpPr>
          <p:nvPr>
            <p:ph idx="1"/>
          </p:nvPr>
        </p:nvSpPr>
        <p:spPr>
          <a:xfrm>
            <a:off x="933451" y="2688032"/>
            <a:ext cx="16421100" cy="4507897"/>
          </a:xfrm>
        </p:spPr>
        <p:txBody>
          <a:bodyPr/>
          <a:lstStyle/>
          <a:p>
            <a:pPr lvl="1">
              <a:spcBef>
                <a:spcPts val="1200"/>
              </a:spcBef>
              <a:defRPr/>
            </a:pPr>
            <a:r>
              <a:rPr lang="en-US" dirty="0">
                <a:latin typeface="Courier New" panose="02070309020205020404" pitchFamily="49" charset="0"/>
                <a:cs typeface="Courier New" panose="02070309020205020404" pitchFamily="49" charset="0"/>
              </a:rPr>
              <a:t>VALIDATE DATABASE SPFILE</a:t>
            </a:r>
            <a:r>
              <a:rPr lang="en-US" dirty="0"/>
              <a:t> performs a comparison of  SPFILE entries between the primary database and a specified standby database.</a:t>
            </a:r>
          </a:p>
          <a:p>
            <a:pPr lvl="1">
              <a:spcBef>
                <a:spcPts val="1200"/>
              </a:spcBef>
              <a:defRPr/>
            </a:pPr>
            <a:endParaRPr lang="en-US" sz="4400" dirty="0"/>
          </a:p>
          <a:p>
            <a:pPr lvl="1">
              <a:spcBef>
                <a:spcPts val="1200"/>
              </a:spcBef>
              <a:defRPr/>
            </a:pPr>
            <a:r>
              <a:rPr lang="en-US" dirty="0" smtClean="0"/>
              <a:t>Parameter </a:t>
            </a:r>
            <a:r>
              <a:rPr lang="en-US" dirty="0"/>
              <a:t>file validation detects parameter value discrepancies between the primary and the specified standby database so that they can be rectified before a role change.</a:t>
            </a:r>
          </a:p>
          <a:p>
            <a:pPr lvl="1">
              <a:spcBef>
                <a:spcPts val="1200"/>
              </a:spcBef>
              <a:defRPr/>
            </a:pPr>
            <a:r>
              <a:rPr lang="en-US" dirty="0"/>
              <a:t>Using this command frees you from having to restart a database to correct improperly set parameters.</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3951194"/>
            <a:ext cx="13639800"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VALIDATE DATABASE london SPFILE;</a:t>
            </a:r>
          </a:p>
        </p:txBody>
      </p:sp>
    </p:spTree>
    <p:custDataLst>
      <p:tags r:id="rId1"/>
    </p:custDataLst>
    <p:extLst>
      <p:ext uri="{BB962C8B-B14F-4D97-AF65-F5344CB8AC3E}">
        <p14:creationId xmlns:p14="http://schemas.microsoft.com/office/powerpoint/2010/main" val="39400726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a:t>New Data Guard Broker Commands:</a:t>
            </a:r>
            <a:br>
              <a:rPr lang="en-US" altLang="en-US" dirty="0"/>
            </a:br>
            <a:r>
              <a:rPr lang="en-US" altLang="en-US" dirty="0">
                <a:latin typeface="Courier New" panose="02070309020205020404" pitchFamily="49" charset="0"/>
                <a:cs typeface="Courier New" panose="02070309020205020404" pitchFamily="49" charset="0"/>
              </a:rPr>
              <a:t>VALIDATE NETWORK CONFIGURATION</a:t>
            </a:r>
            <a:endParaRPr lang="en-US" altLang="en-US" dirty="0"/>
          </a:p>
        </p:txBody>
      </p:sp>
      <p:sp>
        <p:nvSpPr>
          <p:cNvPr id="3" name="Content Placeholder 2"/>
          <p:cNvSpPr>
            <a:spLocks noGrp="1"/>
          </p:cNvSpPr>
          <p:nvPr>
            <p:ph idx="1"/>
          </p:nvPr>
        </p:nvSpPr>
        <p:spPr>
          <a:xfrm>
            <a:off x="933451" y="2688032"/>
            <a:ext cx="16421100" cy="3165991"/>
          </a:xfrm>
        </p:spPr>
        <p:txBody>
          <a:bodyPr/>
          <a:lstStyle/>
          <a:p>
            <a:pPr lvl="1">
              <a:spcBef>
                <a:spcPts val="0"/>
              </a:spcBef>
              <a:defRPr/>
            </a:pPr>
            <a:r>
              <a:rPr lang="en-US" dirty="0">
                <a:latin typeface="Courier New" panose="02070309020205020404" pitchFamily="49" charset="0"/>
                <a:cs typeface="Courier New" panose="02070309020205020404" pitchFamily="49" charset="0"/>
              </a:rPr>
              <a:t>VALIDATE NETWORK CONFIGURATION</a:t>
            </a:r>
            <a:r>
              <a:rPr lang="en-US" dirty="0"/>
              <a:t> performs network connectivity checks between members of a broker configuration</a:t>
            </a:r>
            <a:r>
              <a:rPr lang="en-US" dirty="0" smtClean="0"/>
              <a:t>.</a:t>
            </a:r>
          </a:p>
          <a:p>
            <a:pPr lvl="4">
              <a:spcBef>
                <a:spcPts val="0"/>
              </a:spcBef>
              <a:defRPr/>
            </a:pPr>
            <a:endParaRPr lang="en-US" sz="2800" dirty="0" smtClean="0"/>
          </a:p>
          <a:p>
            <a:pPr lvl="4">
              <a:spcBef>
                <a:spcPts val="0"/>
              </a:spcBef>
              <a:defRPr/>
            </a:pPr>
            <a:endParaRPr lang="en-US" sz="2800" dirty="0"/>
          </a:p>
          <a:p>
            <a:pPr lvl="1">
              <a:spcBef>
                <a:spcPts val="0"/>
              </a:spcBef>
              <a:defRPr/>
            </a:pPr>
            <a:r>
              <a:rPr lang="en-US" dirty="0" smtClean="0"/>
              <a:t>The </a:t>
            </a:r>
            <a:r>
              <a:rPr lang="en-US" dirty="0"/>
              <a:t>connect identifier for each connectivity check is generated based on the </a:t>
            </a:r>
            <a:r>
              <a:rPr lang="en-US" dirty="0">
                <a:latin typeface="Courier New" panose="02070309020205020404" pitchFamily="49" charset="0"/>
                <a:cs typeface="Courier New" panose="02070309020205020404" pitchFamily="49" charset="0"/>
              </a:rPr>
              <a:t>DGConnectIdentifier</a:t>
            </a:r>
            <a:r>
              <a:rPr lang="en-US" dirty="0"/>
              <a:t> property of the associated database.</a:t>
            </a:r>
            <a:endParaRPr lang="en-US" sz="2700" dirty="0"/>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00200" y="3937747"/>
            <a:ext cx="13639800"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VALIDATE NETWORK CONFIGURATION FOR ALL;</a:t>
            </a:r>
          </a:p>
        </p:txBody>
      </p:sp>
    </p:spTree>
    <p:custDataLst>
      <p:tags r:id="rId1"/>
    </p:custDataLst>
    <p:extLst>
      <p:ext uri="{BB962C8B-B14F-4D97-AF65-F5344CB8AC3E}">
        <p14:creationId xmlns:p14="http://schemas.microsoft.com/office/powerpoint/2010/main" val="163174126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latin typeface="+mj-lt"/>
              </a:rPr>
              <a:t>New Data Guard Broker Commands:</a:t>
            </a:r>
            <a:r>
              <a:rPr lang="en-US" altLang="en-US" dirty="0"/>
              <a:t/>
            </a:r>
            <a:br>
              <a:rPr lang="en-US" altLang="en-US" dirty="0"/>
            </a:br>
            <a:r>
              <a:rPr lang="en-US" altLang="en-US" dirty="0">
                <a:latin typeface="Courier New" panose="02070309020205020404" pitchFamily="49" charset="0"/>
                <a:cs typeface="Courier New" panose="02070309020205020404" pitchFamily="49" charset="0"/>
              </a:rPr>
              <a:t>VALIDATE STATIC CONNECT IDENTIFIER</a:t>
            </a:r>
            <a:endParaRPr lang="en-US" altLang="en-US" dirty="0"/>
          </a:p>
        </p:txBody>
      </p:sp>
      <p:sp>
        <p:nvSpPr>
          <p:cNvPr id="3" name="Content Placeholder 2"/>
          <p:cNvSpPr>
            <a:spLocks noGrp="1"/>
          </p:cNvSpPr>
          <p:nvPr>
            <p:ph idx="1"/>
          </p:nvPr>
        </p:nvSpPr>
        <p:spPr>
          <a:xfrm>
            <a:off x="933451" y="2688032"/>
            <a:ext cx="16421100" cy="4403253"/>
          </a:xfrm>
        </p:spPr>
        <p:txBody>
          <a:bodyPr/>
          <a:lstStyle/>
          <a:p>
            <a:pPr lvl="1">
              <a:spcBef>
                <a:spcPts val="0"/>
              </a:spcBef>
              <a:defRPr/>
            </a:pPr>
            <a:r>
              <a:rPr lang="en-US" dirty="0">
                <a:latin typeface="Courier New" panose="02070309020205020404" pitchFamily="49" charset="0"/>
                <a:cs typeface="Courier New" panose="02070309020205020404" pitchFamily="49" charset="0"/>
              </a:rPr>
              <a:t>VALIDATE STATIC CONNECT IDENTIFIER</a:t>
            </a:r>
            <a:r>
              <a:rPr lang="en-US" dirty="0"/>
              <a:t> validates the static connect identifier of a database.</a:t>
            </a:r>
          </a:p>
          <a:p>
            <a:pPr lvl="1">
              <a:spcBef>
                <a:spcPts val="0"/>
              </a:spcBef>
              <a:defRPr/>
            </a:pPr>
            <a:endParaRPr lang="en-US" dirty="0"/>
          </a:p>
          <a:p>
            <a:pPr lvl="1">
              <a:spcBef>
                <a:spcPts val="0"/>
              </a:spcBef>
              <a:defRPr/>
            </a:pPr>
            <a:endParaRPr lang="en-US" sz="2400" dirty="0"/>
          </a:p>
          <a:p>
            <a:pPr lvl="1">
              <a:spcBef>
                <a:spcPts val="0"/>
              </a:spcBef>
              <a:defRPr/>
            </a:pPr>
            <a:r>
              <a:rPr lang="en-US" dirty="0"/>
              <a:t>To perform this validation, the broker makes a new connection to the database using a static connect identifier based on the </a:t>
            </a:r>
            <a:r>
              <a:rPr lang="en-US" dirty="0">
                <a:latin typeface="Courier New" panose="02070309020205020404" pitchFamily="49" charset="0"/>
                <a:cs typeface="Courier New" panose="02070309020205020404" pitchFamily="49" charset="0"/>
              </a:rPr>
              <a:t>StaticConnectIdentifer</a:t>
            </a:r>
            <a:r>
              <a:rPr lang="en-US" dirty="0"/>
              <a:t> property.</a:t>
            </a:r>
          </a:p>
          <a:p>
            <a:pPr lvl="1">
              <a:spcBef>
                <a:spcPts val="1200"/>
              </a:spcBef>
              <a:defRPr/>
            </a:pPr>
            <a:r>
              <a:rPr lang="en-US" dirty="0"/>
              <a:t>A new attribute, </a:t>
            </a:r>
            <a:r>
              <a:rPr lang="en-US" dirty="0">
                <a:latin typeface="Courier New" panose="02070309020205020404" pitchFamily="49" charset="0"/>
                <a:cs typeface="Courier New" panose="02070309020205020404" pitchFamily="49" charset="0"/>
              </a:rPr>
              <a:t>STATIC_SERVICE=TRUE,</a:t>
            </a:r>
            <a:r>
              <a:rPr lang="en-US" dirty="0"/>
              <a:t> is added to the connect identifier to ensure that a connection to the database is established using only a static service.</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3918128"/>
            <a:ext cx="13639800"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VALIDATE STATIC CONNECT IDENTIFIER FOR boston;</a:t>
            </a:r>
          </a:p>
        </p:txBody>
      </p:sp>
    </p:spTree>
    <p:custDataLst>
      <p:tags r:id="rId1"/>
    </p:custDataLst>
    <p:extLst>
      <p:ext uri="{BB962C8B-B14F-4D97-AF65-F5344CB8AC3E}">
        <p14:creationId xmlns:p14="http://schemas.microsoft.com/office/powerpoint/2010/main" val="36067645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latin typeface="+mj-lt"/>
              </a:rPr>
              <a:t>Miscellaneous New Data Guard Broker Commands: </a:t>
            </a:r>
            <a:br>
              <a:rPr lang="en-US" altLang="en-US" dirty="0">
                <a:latin typeface="+mj-lt"/>
              </a:rPr>
            </a:br>
            <a:r>
              <a:rPr lang="en-US" altLang="en-US" dirty="0">
                <a:latin typeface="Courier New" panose="02070309020205020404" pitchFamily="49" charset="0"/>
                <a:cs typeface="Courier New" panose="02070309020205020404" pitchFamily="49" charset="0"/>
              </a:rPr>
              <a:t>SET ECHO</a:t>
            </a:r>
            <a:r>
              <a:rPr lang="en-US" altLang="en-US" dirty="0"/>
              <a:t> </a:t>
            </a:r>
            <a:r>
              <a:rPr lang="en-US" altLang="en-US" dirty="0">
                <a:latin typeface="+mj-lt"/>
              </a:rPr>
              <a:t>and</a:t>
            </a:r>
            <a:r>
              <a:rPr lang="en-US" altLang="en-US" dirty="0"/>
              <a:t> </a:t>
            </a:r>
            <a:r>
              <a:rPr lang="en-US" altLang="en-US" dirty="0">
                <a:latin typeface="Courier New" panose="02070309020205020404" pitchFamily="49" charset="0"/>
                <a:cs typeface="Courier New" panose="02070309020205020404" pitchFamily="49" charset="0"/>
              </a:rPr>
              <a:t>SHOW ALL</a:t>
            </a:r>
          </a:p>
        </p:txBody>
      </p:sp>
      <p:sp>
        <p:nvSpPr>
          <p:cNvPr id="48131" name="Content Placeholder 2"/>
          <p:cNvSpPr>
            <a:spLocks noGrp="1"/>
          </p:cNvSpPr>
          <p:nvPr>
            <p:ph idx="1"/>
          </p:nvPr>
        </p:nvSpPr>
        <p:spPr/>
        <p:txBody>
          <a:bodyPr/>
          <a:lstStyle/>
          <a:p>
            <a:pPr lvl="1">
              <a:spcBef>
                <a:spcPts val="0"/>
              </a:spcBef>
            </a:pPr>
            <a:r>
              <a:rPr lang="en-US" altLang="en-US" dirty="0">
                <a:latin typeface="Courier New" panose="02070309020205020404" pitchFamily="49" charset="0"/>
                <a:cs typeface="Courier New" panose="02070309020205020404" pitchFamily="49" charset="0"/>
              </a:rPr>
              <a:t>SET ECHO</a:t>
            </a:r>
            <a:r>
              <a:rPr lang="en-US" altLang="en-US" dirty="0"/>
              <a:t> controls whether or not to echo commands that are issued either at the command-line prompt or from a DGMGRL script.</a:t>
            </a:r>
          </a:p>
          <a:p>
            <a:pPr lvl="1">
              <a:spcBef>
                <a:spcPts val="0"/>
              </a:spcBef>
            </a:pPr>
            <a:endParaRPr lang="en-US" altLang="en-US" dirty="0"/>
          </a:p>
          <a:p>
            <a:pPr lvl="1">
              <a:spcBef>
                <a:spcPts val="0"/>
              </a:spcBef>
            </a:pPr>
            <a:endParaRPr lang="en-US" altLang="en-US" dirty="0"/>
          </a:p>
          <a:p>
            <a:pPr lvl="1">
              <a:spcBef>
                <a:spcPts val="0"/>
              </a:spcBef>
            </a:pPr>
            <a:r>
              <a:rPr lang="en-US" altLang="en-US" dirty="0">
                <a:latin typeface="Courier New" panose="02070309020205020404" pitchFamily="49" charset="0"/>
                <a:cs typeface="Courier New" panose="02070309020205020404" pitchFamily="49" charset="0"/>
              </a:rPr>
              <a:t>SHOW ALL</a:t>
            </a:r>
            <a:r>
              <a:rPr lang="en-US" altLang="en-US" dirty="0"/>
              <a:t> shows the values of DGMGRL CLI properties.</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4089108"/>
            <a:ext cx="13639800"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SET ECHO [ON | OFF];</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676400" y="5594290"/>
            <a:ext cx="13639800" cy="214001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DGMGRL&gt; SHOW ALL;</a:t>
            </a:r>
          </a:p>
          <a:p>
            <a:r>
              <a:rPr lang="en-US" altLang="en-US" sz="2600" b="1" dirty="0">
                <a:latin typeface="Courier New" panose="02070309020205020404" pitchFamily="49" charset="0"/>
                <a:cs typeface="Oracle Sans" panose="020B0503020204020204" pitchFamily="34" charset="0"/>
              </a:rPr>
              <a:t>debug ON</a:t>
            </a:r>
          </a:p>
          <a:p>
            <a:r>
              <a:rPr lang="en-US" altLang="en-US" sz="2600" b="1" dirty="0">
                <a:latin typeface="Courier New" panose="02070309020205020404" pitchFamily="49" charset="0"/>
                <a:cs typeface="Oracle Sans" panose="020B0503020204020204" pitchFamily="34" charset="0"/>
              </a:rPr>
              <a:t>echo OFF</a:t>
            </a:r>
          </a:p>
          <a:p>
            <a:r>
              <a:rPr lang="en-US" altLang="en-US" sz="2600" b="1" dirty="0">
                <a:latin typeface="Courier New" panose="02070309020205020404" pitchFamily="49" charset="0"/>
                <a:cs typeface="Oracle Sans" panose="020B0503020204020204" pitchFamily="34" charset="0"/>
              </a:rPr>
              <a:t>time OFF</a:t>
            </a:r>
          </a:p>
          <a:p>
            <a:r>
              <a:rPr lang="en-US" altLang="en-US" sz="2600" b="1" dirty="0">
                <a:latin typeface="Courier New" panose="02070309020205020404" pitchFamily="49" charset="0"/>
                <a:cs typeface="Oracle Sans" panose="020B0503020204020204" pitchFamily="34" charset="0"/>
              </a:rPr>
              <a:t>observerconfigfile = observer.ora</a:t>
            </a:r>
          </a:p>
        </p:txBody>
      </p:sp>
    </p:spTree>
    <p:custDataLst>
      <p:tags r:id="rId1"/>
    </p:custDataLst>
    <p:extLst>
      <p:ext uri="{BB962C8B-B14F-4D97-AF65-F5344CB8AC3E}">
        <p14:creationId xmlns:p14="http://schemas.microsoft.com/office/powerpoint/2010/main" val="6829333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dirty="0">
                <a:solidFill>
                  <a:schemeClr val="tx1"/>
                </a:solidFill>
              </a:rPr>
              <a:t>Viewing Standby Redo Log Information in </a:t>
            </a:r>
            <a:r>
              <a:rPr lang="en-US" altLang="en-US" dirty="0">
                <a:solidFill>
                  <a:schemeClr val="tx1"/>
                </a:solidFill>
                <a:latin typeface="Courier New" panose="02070309020205020404" pitchFamily="49" charset="0"/>
              </a:rPr>
              <a:t>V$LOGFILE</a:t>
            </a:r>
          </a:p>
        </p:txBody>
      </p:sp>
      <p:sp>
        <p:nvSpPr>
          <p:cNvPr id="4" name="Rectangle 3">
            <a:extLst>
              <a:ext uri="{FF2B5EF4-FFF2-40B4-BE49-F238E27FC236}">
                <a16:creationId xmlns="" xmlns:a16="http://schemas.microsoft.com/office/drawing/2014/main" id="{4D446B16-D20C-4213-801C-1B136213CFDA}"/>
              </a:ext>
            </a:extLst>
          </p:cNvPr>
          <p:cNvSpPr>
            <a:spLocks noChangeArrowheads="1"/>
          </p:cNvSpPr>
          <p:nvPr/>
        </p:nvSpPr>
        <p:spPr bwMode="blackGray">
          <a:xfrm>
            <a:off x="933451" y="2705100"/>
            <a:ext cx="16421100" cy="426366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SQL&gt; SELECT group#, member </a:t>
            </a:r>
          </a:p>
          <a:p>
            <a:r>
              <a:rPr lang="en-US" altLang="en-US" sz="2800" b="1" dirty="0">
                <a:latin typeface="Courier New" panose="02070309020205020404" pitchFamily="49" charset="0"/>
              </a:rPr>
              <a:t>  2  FROM v$logfile </a:t>
            </a:r>
          </a:p>
          <a:p>
            <a:r>
              <a:rPr lang="en-US" altLang="en-US" sz="2800" b="1" dirty="0">
                <a:latin typeface="Courier New" panose="02070309020205020404" pitchFamily="49" charset="0"/>
              </a:rPr>
              <a:t>  3  WHERE type = 'STANDBY';</a:t>
            </a:r>
          </a:p>
          <a:p>
            <a:endParaRPr lang="en-US" altLang="en-US" sz="2800" b="1" dirty="0">
              <a:latin typeface="Courier New" panose="02070309020205020404" pitchFamily="49" charset="0"/>
            </a:endParaRPr>
          </a:p>
          <a:p>
            <a:r>
              <a:rPr lang="en-US" altLang="en-US" sz="2600" b="1" dirty="0">
                <a:latin typeface="Courier New" panose="02070309020205020404" pitchFamily="49" charset="0"/>
              </a:rPr>
              <a:t>GROUP#  STATUS  MEMBER</a:t>
            </a:r>
          </a:p>
          <a:p>
            <a:r>
              <a:rPr lang="en-US" altLang="en-US" sz="2600" b="1" dirty="0">
                <a:latin typeface="Courier New" panose="02070309020205020404" pitchFamily="49" charset="0"/>
              </a:rPr>
              <a:t>------  ------  ----------------------------------</a:t>
            </a:r>
          </a:p>
          <a:p>
            <a:r>
              <a:rPr lang="en-US" altLang="en-US" sz="2600" b="1" dirty="0">
                <a:latin typeface="Courier New" panose="02070309020205020404" pitchFamily="49" charset="0"/>
              </a:rPr>
              <a:t>     4          /u01/app/oracle/oradata/boston/onlinelog/group_4.278.711989145</a:t>
            </a:r>
          </a:p>
          <a:p>
            <a:r>
              <a:rPr lang="en-US" altLang="en-US" sz="2600" b="1" dirty="0">
                <a:latin typeface="Courier New" panose="02070309020205020404" pitchFamily="49" charset="0"/>
              </a:rPr>
              <a:t>     5          /u01/app/oracle/oradata/boston/onlinelog/group_5.279.711989151</a:t>
            </a:r>
          </a:p>
          <a:p>
            <a:r>
              <a:rPr lang="en-US" altLang="en-US" sz="2600" b="1" dirty="0">
                <a:latin typeface="Courier New" panose="02070309020205020404" pitchFamily="49" charset="0"/>
              </a:rPr>
              <a:t>     6          /u01/app/oracle/oradata/boston/onlinelog/group_6.280.711989159</a:t>
            </a:r>
          </a:p>
          <a:p>
            <a:r>
              <a:rPr lang="en-US" altLang="en-US" sz="2600" b="1" dirty="0">
                <a:latin typeface="Courier New" panose="02070309020205020404" pitchFamily="49" charset="0"/>
              </a:rPr>
              <a:t>     7          /u01/app/oracle/oradata/boston/onlinelog/group_7.281.711989165</a:t>
            </a:r>
          </a:p>
        </p:txBody>
      </p:sp>
    </p:spTree>
    <p:extLst>
      <p:ext uri="{BB962C8B-B14F-4D97-AF65-F5344CB8AC3E}">
        <p14:creationId xmlns:p14="http://schemas.microsoft.com/office/powerpoint/2010/main" val="2805989228"/>
      </p:ext>
    </p:extLst>
  </p:cSld>
  <p:clrMapOvr>
    <a:masterClrMapping/>
  </p:clrMapOvr>
  <p:transition spd="slow"/>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dirty="0">
                <a:solidFill>
                  <a:schemeClr val="tx1"/>
                </a:solidFill>
              </a:rPr>
              <a:t>Viewing Standby Redo Log Information in </a:t>
            </a:r>
            <a:r>
              <a:rPr lang="en-US" altLang="en-US" dirty="0">
                <a:solidFill>
                  <a:schemeClr val="tx1"/>
                </a:solidFill>
                <a:latin typeface="Courier New" panose="02070309020205020404" pitchFamily="49" charset="0"/>
              </a:rPr>
              <a:t>V$STANDBY_LOG</a:t>
            </a:r>
          </a:p>
        </p:txBody>
      </p:sp>
      <p:sp>
        <p:nvSpPr>
          <p:cNvPr id="4" name="Rectangle 3">
            <a:extLst>
              <a:ext uri="{FF2B5EF4-FFF2-40B4-BE49-F238E27FC236}">
                <a16:creationId xmlns="" xmlns:a16="http://schemas.microsoft.com/office/drawing/2014/main" id="{4D446B16-D20C-4213-801C-1B136213CFDA}"/>
              </a:ext>
            </a:extLst>
          </p:cNvPr>
          <p:cNvSpPr>
            <a:spLocks noChangeArrowheads="1"/>
          </p:cNvSpPr>
          <p:nvPr/>
        </p:nvSpPr>
        <p:spPr bwMode="blackGray">
          <a:xfrm>
            <a:off x="2324101" y="2705100"/>
            <a:ext cx="13639800" cy="401744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SQL&gt; SELECT group#, dbid, archived, status</a:t>
            </a:r>
          </a:p>
          <a:p>
            <a:r>
              <a:rPr lang="en-US" altLang="en-US" sz="2800" b="1" dirty="0">
                <a:latin typeface="Courier New" panose="02070309020205020404" pitchFamily="49" charset="0"/>
              </a:rPr>
              <a:t>  2  FROM v$standby_log;</a:t>
            </a:r>
          </a:p>
          <a:p>
            <a:endParaRPr lang="en-US" altLang="en-US" sz="2800" b="1" dirty="0">
              <a:latin typeface="Courier New" panose="02070309020205020404" pitchFamily="49" charset="0"/>
            </a:endParaRPr>
          </a:p>
          <a:p>
            <a:r>
              <a:rPr lang="en-US" altLang="en-US" sz="2800" b="1" dirty="0">
                <a:latin typeface="Courier New" panose="02070309020205020404" pitchFamily="49" charset="0"/>
              </a:rPr>
              <a:t>    GROUP# DBID           ARC STATUS</a:t>
            </a:r>
          </a:p>
          <a:p>
            <a:r>
              <a:rPr lang="en-US" altLang="en-US" sz="2800" b="1" dirty="0">
                <a:latin typeface="Courier New" panose="02070309020205020404" pitchFamily="49" charset="0"/>
              </a:rPr>
              <a:t>---------- -------------- --- ----------</a:t>
            </a:r>
          </a:p>
          <a:p>
            <a:r>
              <a:rPr lang="en-US" altLang="en-US" sz="2800" b="1" dirty="0">
                <a:latin typeface="Courier New" panose="02070309020205020404" pitchFamily="49" charset="0"/>
              </a:rPr>
              <a:t>         4 UNASSIGNED     NO  UNASSIGNED</a:t>
            </a:r>
          </a:p>
          <a:p>
            <a:r>
              <a:rPr lang="en-US" altLang="en-US" sz="2800" b="1" dirty="0">
                <a:latin typeface="Courier New" panose="02070309020205020404" pitchFamily="49" charset="0"/>
              </a:rPr>
              <a:t>         5 3303427449     YES ACTIVE</a:t>
            </a:r>
          </a:p>
          <a:p>
            <a:r>
              <a:rPr lang="en-US" altLang="en-US" sz="2800" b="1" dirty="0">
                <a:latin typeface="Courier New" panose="02070309020205020404" pitchFamily="49" charset="0"/>
              </a:rPr>
              <a:t>         6 UNASSIGNED     YES UNASSIGNED</a:t>
            </a:r>
          </a:p>
          <a:p>
            <a:r>
              <a:rPr lang="en-US" altLang="en-US" sz="2800" b="1" dirty="0">
                <a:latin typeface="Courier New" panose="02070309020205020404" pitchFamily="49" charset="0"/>
              </a:rPr>
              <a:t>         7 UNASSIGNED     YES UNASSIGNED</a:t>
            </a:r>
          </a:p>
        </p:txBody>
      </p:sp>
    </p:spTree>
    <p:extLst>
      <p:ext uri="{BB962C8B-B14F-4D97-AF65-F5344CB8AC3E}">
        <p14:creationId xmlns:p14="http://schemas.microsoft.com/office/powerpoint/2010/main" val="2812467715"/>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CA48FF88-6AFA-4F58-8585-6CC5F0B686FC}"/>
              </a:ext>
            </a:extLst>
          </p:cNvPr>
          <p:cNvSpPr>
            <a:spLocks noGrp="1" noChangeArrowheads="1"/>
          </p:cNvSpPr>
          <p:nvPr>
            <p:ph type="title"/>
          </p:nvPr>
        </p:nvSpPr>
        <p:spPr>
          <a:xfrm>
            <a:off x="933450" y="652255"/>
            <a:ext cx="16668749"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Viewing Standby Redo Log Information in </a:t>
            </a:r>
            <a:r>
              <a:rPr lang="en-US" altLang="en-US" sz="5000" dirty="0">
                <a:latin typeface="Courier New" panose="02070309020205020404" pitchFamily="49" charset="0"/>
                <a:cs typeface="Oracle Sans" panose="020B0503020204020204" pitchFamily="34" charset="0"/>
              </a:rPr>
              <a:t>V$LOGFILE</a:t>
            </a:r>
            <a:endParaRPr lang="en-US" altLang="en-US" sz="5000" dirty="0"/>
          </a:p>
        </p:txBody>
      </p:sp>
      <p:sp>
        <p:nvSpPr>
          <p:cNvPr id="4" name="Rectangle 3">
            <a:extLst>
              <a:ext uri="{FF2B5EF4-FFF2-40B4-BE49-F238E27FC236}">
                <a16:creationId xmlns="" xmlns:a16="http://schemas.microsoft.com/office/drawing/2014/main" id="{4D446B16-D20C-4213-801C-1B136213CFDA}"/>
              </a:ext>
            </a:extLst>
          </p:cNvPr>
          <p:cNvSpPr>
            <a:spLocks noChangeArrowheads="1"/>
          </p:cNvSpPr>
          <p:nvPr/>
        </p:nvSpPr>
        <p:spPr bwMode="blackGray">
          <a:xfrm>
            <a:off x="933450" y="2628900"/>
            <a:ext cx="14992350" cy="4079003"/>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SELECT group#, member </a:t>
            </a:r>
          </a:p>
          <a:p>
            <a:r>
              <a:rPr lang="en-US" altLang="en-US" sz="2800" b="1" dirty="0">
                <a:latin typeface="Courier New" panose="02070309020205020404" pitchFamily="49" charset="0"/>
                <a:cs typeface="Oracle Sans" panose="020B0503020204020204" pitchFamily="34" charset="0"/>
              </a:rPr>
              <a:t>  2  FROM v$logfile </a:t>
            </a:r>
          </a:p>
          <a:p>
            <a:r>
              <a:rPr lang="en-US" altLang="en-US" sz="2800" b="1" dirty="0">
                <a:latin typeface="Courier New" panose="02070309020205020404" pitchFamily="49" charset="0"/>
                <a:cs typeface="Oracle Sans" panose="020B0503020204020204" pitchFamily="34" charset="0"/>
              </a:rPr>
              <a:t>  3  WHERE type = 'STANDBY';</a:t>
            </a:r>
          </a:p>
          <a:p>
            <a:endParaRPr lang="en-US" altLang="en-US" sz="2800"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GROUP#  STATUS  MEMBER</a:t>
            </a:r>
          </a:p>
          <a:p>
            <a:r>
              <a:rPr lang="en-US" altLang="en-US" sz="2400" b="1" dirty="0">
                <a:latin typeface="Courier New" panose="02070309020205020404" pitchFamily="49" charset="0"/>
                <a:cs typeface="Oracle Sans" panose="020B0503020204020204" pitchFamily="34" charset="0"/>
              </a:rPr>
              <a:t>------  ------  ----------------------------------</a:t>
            </a:r>
          </a:p>
          <a:p>
            <a:r>
              <a:rPr lang="en-US" altLang="en-US" sz="2400" b="1" dirty="0">
                <a:latin typeface="Courier New" panose="02070309020205020404" pitchFamily="49" charset="0"/>
                <a:cs typeface="Oracle Sans" panose="020B0503020204020204" pitchFamily="34" charset="0"/>
              </a:rPr>
              <a:t>     4          </a:t>
            </a:r>
            <a:r>
              <a:rPr lang="en-US" altLang="en-US" sz="2400" b="1" dirty="0">
                <a:latin typeface="Courier New" panose="02070309020205020404" pitchFamily="49" charset="0"/>
              </a:rPr>
              <a:t>/u01/app/oracle/oradata/</a:t>
            </a:r>
            <a:r>
              <a:rPr lang="en-US" altLang="en-US" sz="2400" b="1" dirty="0">
                <a:latin typeface="Courier New" panose="02070309020205020404" pitchFamily="49" charset="0"/>
                <a:cs typeface="Oracle Sans" panose="020B0503020204020204" pitchFamily="34" charset="0"/>
              </a:rPr>
              <a:t>boston/onlinelog/group_4.278.711989145</a:t>
            </a:r>
          </a:p>
          <a:p>
            <a:r>
              <a:rPr lang="en-US" altLang="en-US" sz="2400" b="1" dirty="0">
                <a:latin typeface="Courier New" panose="02070309020205020404" pitchFamily="49" charset="0"/>
                <a:cs typeface="Oracle Sans" panose="020B0503020204020204" pitchFamily="34" charset="0"/>
              </a:rPr>
              <a:t>     5          </a:t>
            </a:r>
            <a:r>
              <a:rPr lang="en-US" altLang="en-US" sz="2400" b="1" dirty="0">
                <a:latin typeface="Courier New" panose="02070309020205020404" pitchFamily="49" charset="0"/>
              </a:rPr>
              <a:t>/u01/app/oracle/oradata/</a:t>
            </a:r>
            <a:r>
              <a:rPr lang="en-US" altLang="en-US" sz="2400" b="1" dirty="0">
                <a:latin typeface="Courier New" panose="02070309020205020404" pitchFamily="49" charset="0"/>
                <a:cs typeface="Oracle Sans" panose="020B0503020204020204" pitchFamily="34" charset="0"/>
              </a:rPr>
              <a:t>boston/onlinelog/group_5.279.711989151</a:t>
            </a:r>
          </a:p>
          <a:p>
            <a:r>
              <a:rPr lang="en-US" altLang="en-US" sz="2400" b="1" dirty="0">
                <a:latin typeface="Courier New" panose="02070309020205020404" pitchFamily="49" charset="0"/>
                <a:cs typeface="Oracle Sans" panose="020B0503020204020204" pitchFamily="34" charset="0"/>
              </a:rPr>
              <a:t>     6          </a:t>
            </a:r>
            <a:r>
              <a:rPr lang="en-US" altLang="en-US" sz="2400" b="1" dirty="0">
                <a:latin typeface="Courier New" panose="02070309020205020404" pitchFamily="49" charset="0"/>
              </a:rPr>
              <a:t>/u01/app/oracle/oradata/</a:t>
            </a:r>
            <a:r>
              <a:rPr lang="en-US" altLang="en-US" sz="2400" b="1" dirty="0">
                <a:latin typeface="Courier New" panose="02070309020205020404" pitchFamily="49" charset="0"/>
                <a:cs typeface="Oracle Sans" panose="020B0503020204020204" pitchFamily="34" charset="0"/>
              </a:rPr>
              <a:t>boston/onlinelog/group_6.280.711989159</a:t>
            </a:r>
          </a:p>
          <a:p>
            <a:r>
              <a:rPr lang="en-US" altLang="en-US" sz="2400" b="1" dirty="0">
                <a:latin typeface="Courier New" panose="02070309020205020404" pitchFamily="49" charset="0"/>
                <a:cs typeface="Oracle Sans" panose="020B0503020204020204" pitchFamily="34" charset="0"/>
              </a:rPr>
              <a:t>     7          </a:t>
            </a:r>
            <a:r>
              <a:rPr lang="en-US" altLang="en-US" sz="2400" b="1" dirty="0">
                <a:latin typeface="Courier New" panose="02070309020205020404" pitchFamily="49" charset="0"/>
              </a:rPr>
              <a:t>/u01/app/oracle/oradata/</a:t>
            </a:r>
            <a:r>
              <a:rPr lang="en-US" altLang="en-US" sz="2400" b="1" dirty="0">
                <a:latin typeface="Courier New" panose="02070309020205020404" pitchFamily="49" charset="0"/>
                <a:cs typeface="Oracle Sans" panose="020B0503020204020204" pitchFamily="34" charset="0"/>
              </a:rPr>
              <a:t>boston/onlinelog/group_7.281.711989165</a:t>
            </a:r>
          </a:p>
        </p:txBody>
      </p:sp>
    </p:spTree>
    <p:custDataLst>
      <p:tags r:id="rId1"/>
    </p:custDataLst>
    <p:extLst>
      <p:ext uri="{BB962C8B-B14F-4D97-AF65-F5344CB8AC3E}">
        <p14:creationId xmlns:p14="http://schemas.microsoft.com/office/powerpoint/2010/main" val="3879170064"/>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2324101" y="2705100"/>
            <a:ext cx="13639800" cy="401744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SELECT group#, dbid, archived, status</a:t>
            </a:r>
          </a:p>
          <a:p>
            <a:r>
              <a:rPr lang="en-US" altLang="en-US" sz="2800" b="1" dirty="0">
                <a:latin typeface="Courier New" panose="02070309020205020404" pitchFamily="49" charset="0"/>
                <a:cs typeface="Oracle Sans" panose="020B0503020204020204" pitchFamily="34" charset="0"/>
              </a:rPr>
              <a:t>  2  FROM v$standby_log;</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    GROUP# DBID           ARC STATUS</a:t>
            </a:r>
          </a:p>
          <a:p>
            <a:r>
              <a:rPr lang="en-US" altLang="en-US" sz="2800" b="1" dirty="0">
                <a:latin typeface="Courier New" panose="02070309020205020404" pitchFamily="49" charset="0"/>
                <a:cs typeface="Oracle Sans" panose="020B0503020204020204" pitchFamily="34" charset="0"/>
              </a:rPr>
              <a:t>---------- -------------- --- ----------</a:t>
            </a:r>
          </a:p>
          <a:p>
            <a:r>
              <a:rPr lang="en-US" altLang="en-US" sz="2800" b="1" dirty="0">
                <a:latin typeface="Courier New" panose="02070309020205020404" pitchFamily="49" charset="0"/>
                <a:cs typeface="Oracle Sans" panose="020B0503020204020204" pitchFamily="34" charset="0"/>
              </a:rPr>
              <a:t>         4 UNASSIGNED     NO  UNASSIGNED</a:t>
            </a:r>
          </a:p>
          <a:p>
            <a:r>
              <a:rPr lang="en-US" altLang="en-US" sz="2800" b="1" dirty="0">
                <a:latin typeface="Courier New" panose="02070309020205020404" pitchFamily="49" charset="0"/>
                <a:cs typeface="Oracle Sans" panose="020B0503020204020204" pitchFamily="34" charset="0"/>
              </a:rPr>
              <a:t>         5 3303427449     YES ACTIVE</a:t>
            </a:r>
          </a:p>
          <a:p>
            <a:r>
              <a:rPr lang="en-US" altLang="en-US" sz="2800" b="1" dirty="0">
                <a:latin typeface="Courier New" panose="02070309020205020404" pitchFamily="49" charset="0"/>
                <a:cs typeface="Oracle Sans" panose="020B0503020204020204" pitchFamily="34" charset="0"/>
              </a:rPr>
              <a:t>         6 UNASSIGNED     YES UNASSIGNED</a:t>
            </a:r>
          </a:p>
          <a:p>
            <a:r>
              <a:rPr lang="en-US" altLang="en-US" sz="2800" b="1" dirty="0">
                <a:latin typeface="Courier New" panose="02070309020205020404" pitchFamily="49" charset="0"/>
                <a:cs typeface="Oracle Sans" panose="020B0503020204020204" pitchFamily="34" charset="0"/>
              </a:rPr>
              <a:t>         7 UNASSIGNED     YES UNASSIGNED</a:t>
            </a:r>
          </a:p>
        </p:txBody>
      </p:sp>
      <p:sp>
        <p:nvSpPr>
          <p:cNvPr id="6" name="Title 5"/>
          <p:cNvSpPr>
            <a:spLocks noGrp="1"/>
          </p:cNvSpPr>
          <p:nvPr>
            <p:ph type="title"/>
          </p:nvPr>
        </p:nvSpPr>
        <p:spPr/>
        <p:txBody>
          <a:bodyPr/>
          <a:lstStyle/>
          <a:p>
            <a:r>
              <a:rPr lang="en-US" dirty="0">
                <a:solidFill>
                  <a:srgbClr val="312D2A"/>
                </a:solidFill>
                <a:latin typeface="Georgia" panose="02040502050405020303" pitchFamily="18" charset="0"/>
              </a:rPr>
              <a:t>Viewing Standby Redo Log Information in </a:t>
            </a:r>
            <a:r>
              <a:rPr lang="en-US" dirty="0">
                <a:solidFill>
                  <a:srgbClr val="312D2A"/>
                </a:solidFill>
                <a:latin typeface="Courier New" panose="02070309020205020404" pitchFamily="49" charset="0"/>
              </a:rPr>
              <a:t>V$STANDBY_LOG</a:t>
            </a:r>
            <a:endParaRPr lang="en-US" dirty="0"/>
          </a:p>
        </p:txBody>
      </p:sp>
    </p:spTree>
    <p:custDataLst>
      <p:tags r:id="rId1"/>
    </p:custDataLst>
    <p:extLst>
      <p:ext uri="{BB962C8B-B14F-4D97-AF65-F5344CB8AC3E}">
        <p14:creationId xmlns:p14="http://schemas.microsoft.com/office/powerpoint/2010/main" val="894474720"/>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91843736-A510-4DA0-950C-E10E8E570DF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Identifying Destination Settings</a:t>
            </a:r>
          </a:p>
        </p:txBody>
      </p:sp>
      <p:sp>
        <p:nvSpPr>
          <p:cNvPr id="4" name="Rectangle 3">
            <a:extLst>
              <a:ext uri="{FF2B5EF4-FFF2-40B4-BE49-F238E27FC236}">
                <a16:creationId xmlns="" xmlns:a16="http://schemas.microsoft.com/office/drawing/2014/main" id="{4D446B16-D20C-4213-801C-1B136213CFDA}"/>
              </a:ext>
            </a:extLst>
          </p:cNvPr>
          <p:cNvSpPr>
            <a:spLocks noChangeArrowheads="1"/>
          </p:cNvSpPr>
          <p:nvPr/>
        </p:nvSpPr>
        <p:spPr bwMode="blackGray">
          <a:xfrm>
            <a:off x="2324101" y="2476500"/>
            <a:ext cx="13639800" cy="734143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dest_id,valid_type,valid_role,valid_now</a:t>
            </a:r>
          </a:p>
          <a:p>
            <a:r>
              <a:rPr lang="en-US" altLang="en-US" sz="2600" b="1" dirty="0">
                <a:latin typeface="Courier New" panose="02070309020205020404" pitchFamily="49" charset="0"/>
                <a:cs typeface="Oracle Sans" panose="020B0503020204020204" pitchFamily="34" charset="0"/>
              </a:rPr>
              <a:t>  2  FROM v$archive_dest;</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DEST_ID VALID_TYPE      VALID_ROLE   VALID_NOW</a:t>
            </a:r>
          </a:p>
          <a:p>
            <a:r>
              <a:rPr lang="en-US" altLang="en-US" sz="2600" b="1" dirty="0">
                <a:latin typeface="Courier New" panose="02070309020205020404" pitchFamily="49" charset="0"/>
                <a:cs typeface="Oracle Sans" panose="020B0503020204020204" pitchFamily="34" charset="0"/>
              </a:rPr>
              <a:t>------- --------------- ------------ --------------</a:t>
            </a:r>
          </a:p>
          <a:p>
            <a:r>
              <a:rPr lang="en-US" altLang="en-US" sz="2600" b="1" dirty="0">
                <a:latin typeface="Courier New" panose="02070309020205020404" pitchFamily="49" charset="0"/>
                <a:cs typeface="Oracle Sans" panose="020B0503020204020204" pitchFamily="34" charset="0"/>
              </a:rPr>
              <a:t>      1 ALL_LOGFILES    ALL_ROLES    YES</a:t>
            </a:r>
          </a:p>
          <a:p>
            <a:r>
              <a:rPr lang="en-US" altLang="en-US" sz="2600" b="1" dirty="0">
                <a:latin typeface="Courier New" panose="02070309020205020404" pitchFamily="49" charset="0"/>
                <a:cs typeface="Oracle Sans" panose="020B0503020204020204" pitchFamily="34" charset="0"/>
              </a:rPr>
              <a:t>      2 STANDBY_LOGFILE STANDBY_ROLE WRONG VALID_TYPE</a:t>
            </a:r>
          </a:p>
          <a:p>
            <a:r>
              <a:rPr lang="en-US" altLang="en-US" sz="2600" b="1" dirty="0">
                <a:latin typeface="Courier New" panose="02070309020205020404" pitchFamily="49" charset="0"/>
                <a:cs typeface="Oracle Sans" panose="020B0503020204020204" pitchFamily="34" charset="0"/>
              </a:rPr>
              <a:t>      3 ONLINE_LOGFILE  STANDBY_ROLE WRONG VALID_ROLE</a:t>
            </a:r>
          </a:p>
          <a:p>
            <a:r>
              <a:rPr lang="en-US" altLang="en-US" sz="2600" b="1" dirty="0">
                <a:latin typeface="Courier New" panose="02070309020205020404" pitchFamily="49" charset="0"/>
                <a:cs typeface="Oracle Sans" panose="020B0503020204020204" pitchFamily="34" charset="0"/>
              </a:rPr>
              <a:t>      4 ALL_LOGFILES    ALL_ROLES    UNKNOWN</a:t>
            </a:r>
          </a:p>
          <a:p>
            <a:r>
              <a:rPr lang="en-US" altLang="en-US" sz="2600" b="1" dirty="0">
                <a:latin typeface="Courier New" panose="02070309020205020404" pitchFamily="49" charset="0"/>
                <a:cs typeface="Oracle Sans" panose="020B0503020204020204" pitchFamily="34" charset="0"/>
              </a:rPr>
              <a:t>      5 ALL_LOGFILES    ALL_ROLES    UNKNOWN</a:t>
            </a:r>
          </a:p>
          <a:p>
            <a:r>
              <a:rPr lang="en-US" altLang="en-US" sz="2600" b="1" dirty="0">
                <a:latin typeface="Courier New" panose="02070309020205020404" pitchFamily="49" charset="0"/>
                <a:cs typeface="Oracle Sans" panose="020B0503020204020204" pitchFamily="34" charset="0"/>
              </a:rPr>
              <a:t>      6 ALL_LOGFILES    ALL_ROLES    UNKNOWN</a:t>
            </a:r>
          </a:p>
          <a:p>
            <a:r>
              <a:rPr lang="en-US" altLang="en-US" sz="2600" b="1" dirty="0">
                <a:latin typeface="Courier New" panose="02070309020205020404" pitchFamily="49" charset="0"/>
                <a:cs typeface="Oracle Sans" panose="020B0503020204020204" pitchFamily="34" charset="0"/>
              </a:rPr>
              <a:t>      7 ALL_LOGFILES    ALL_ROLES    UNKNOWN</a:t>
            </a:r>
          </a:p>
          <a:p>
            <a:r>
              <a:rPr lang="en-US" altLang="en-US" sz="2600" b="1" dirty="0">
                <a:latin typeface="Courier New" panose="02070309020205020404" pitchFamily="49" charset="0"/>
                <a:cs typeface="Oracle Sans" panose="020B0503020204020204" pitchFamily="34" charset="0"/>
              </a:rPr>
              <a:t>      …</a:t>
            </a:r>
          </a:p>
          <a:p>
            <a:r>
              <a:rPr lang="en-US" altLang="en-US" sz="2600" b="1" dirty="0">
                <a:latin typeface="Courier New" panose="02070309020205020404" pitchFamily="49" charset="0"/>
                <a:cs typeface="Oracle Sans" panose="020B0503020204020204" pitchFamily="34" charset="0"/>
              </a:rPr>
              <a:t>      9 ALL_LOGFILES    ALL_ROLES    UNKNOWN</a:t>
            </a:r>
          </a:p>
          <a:p>
            <a:r>
              <a:rPr lang="en-US" altLang="en-US" sz="2600" b="1" dirty="0">
                <a:latin typeface="Courier New" panose="02070309020205020404" pitchFamily="49" charset="0"/>
                <a:cs typeface="Oracle Sans" panose="020B0503020204020204" pitchFamily="34" charset="0"/>
              </a:rPr>
              <a:t>     30 ALL_LOGFILES    ALL_ROLES    UNKNOWN</a:t>
            </a:r>
          </a:p>
          <a:p>
            <a:r>
              <a:rPr lang="en-US" altLang="en-US" sz="2600" b="1" dirty="0">
                <a:latin typeface="Courier New" panose="02070309020205020404" pitchFamily="49" charset="0"/>
                <a:cs typeface="Oracle Sans" panose="020B0503020204020204" pitchFamily="34" charset="0"/>
              </a:rPr>
              <a:t>     31 ALL_LOGFILES    ALL_ROLES    UNKNOWN</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31 rows selected.</a:t>
            </a:r>
          </a:p>
        </p:txBody>
      </p:sp>
    </p:spTree>
    <p:custDataLst>
      <p:tags r:id="rId1"/>
    </p:custDataLst>
    <p:extLst>
      <p:ext uri="{BB962C8B-B14F-4D97-AF65-F5344CB8AC3E}">
        <p14:creationId xmlns:p14="http://schemas.microsoft.com/office/powerpoint/2010/main" val="110942369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027">
            <a:extLst>
              <a:ext uri="{FF2B5EF4-FFF2-40B4-BE49-F238E27FC236}">
                <a16:creationId xmlns:a16="http://schemas.microsoft.com/office/drawing/2014/main" xmlns="" id="{2CF5E72D-8475-47F6-8996-3D42406963FD}"/>
              </a:ext>
            </a:extLst>
          </p:cNvPr>
          <p:cNvSpPr>
            <a:spLocks noGrp="1" noChangeArrowheads="1"/>
          </p:cNvSpPr>
          <p:nvPr>
            <p:ph type="body" idx="1"/>
          </p:nvPr>
        </p:nvSpPr>
        <p:spPr>
          <a:xfrm>
            <a:off x="933451" y="2272710"/>
            <a:ext cx="16421100" cy="283166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Database parameter file (</a:t>
            </a:r>
            <a:r>
              <a:rPr lang="en-US" altLang="en-US" dirty="0">
                <a:latin typeface="Courier New" panose="02070309020205020404" pitchFamily="49" charset="0"/>
                <a:cs typeface="Oracle Sans" panose="020B0503020204020204" pitchFamily="34" charset="0"/>
              </a:rPr>
              <a:t>spfileSID.ora</a:t>
            </a:r>
            <a:r>
              <a:rPr lang="en-US" altLang="en-US" dirty="0">
                <a:latin typeface="Oracle Sans" panose="020B0503020204020204" pitchFamily="34" charset="0"/>
                <a:cs typeface="Oracle Sans" panose="020B0503020204020204" pitchFamily="34" charset="0"/>
              </a:rPr>
              <a:t>/</a:t>
            </a:r>
            <a:r>
              <a:rPr lang="en-US" altLang="en-US" dirty="0">
                <a:latin typeface="Courier New" panose="02070309020205020404" pitchFamily="49" charset="0"/>
                <a:cs typeface="Oracle Sans" panose="020B0503020204020204" pitchFamily="34" charset="0"/>
              </a:rPr>
              <a:t>initSID.ora</a:t>
            </a:r>
            <a:r>
              <a:rPr lang="en-US" altLang="en-US" dirty="0">
                <a:latin typeface="Oracle Sans" panose="020B0503020204020204" pitchFamily="34" charset="0"/>
                <a:cs typeface="Oracle Sans" panose="020B0503020204020204" pitchFamily="34" charset="0"/>
              </a:rPr>
              <a:t>)</a:t>
            </a:r>
          </a:p>
          <a:p>
            <a:endParaRPr lang="en-US" altLang="en-US" dirty="0">
              <a:latin typeface="Oracle Sans" panose="020B0503020204020204" pitchFamily="34" charset="0"/>
              <a:cs typeface="Oracle Sans" panose="020B0503020204020204" pitchFamily="34" charset="0"/>
            </a:endParaRPr>
          </a:p>
          <a:p>
            <a:endParaRPr lang="en-US" altLang="en-US" dirty="0">
              <a:latin typeface="Oracle Sans" panose="020B0503020204020204" pitchFamily="34" charset="0"/>
              <a:cs typeface="Oracle Sans" panose="020B0503020204020204" pitchFamily="34" charset="0"/>
            </a:endParaRPr>
          </a:p>
          <a:p>
            <a:r>
              <a:rPr lang="en-US" altLang="en-US" dirty="0">
                <a:latin typeface="Oracle Sans" panose="020B0503020204020204" pitchFamily="34" charset="0"/>
                <a:cs typeface="Oracle Sans" panose="020B0503020204020204" pitchFamily="34" charset="0"/>
              </a:rPr>
              <a:t>Oracle Net Configuration (on database host machine): </a:t>
            </a:r>
            <a:r>
              <a:rPr lang="en-US" altLang="en-US" dirty="0">
                <a:latin typeface="Courier New" panose="02070309020205020404" pitchFamily="49" charset="0"/>
                <a:cs typeface="Oracle Sans" panose="020B0503020204020204" pitchFamily="34" charset="0"/>
              </a:rPr>
              <a:t>$ORACLE_HOME/network/admin/tnsnames.ora</a:t>
            </a:r>
          </a:p>
        </p:txBody>
      </p:sp>
      <p:sp>
        <p:nvSpPr>
          <p:cNvPr id="8196" name="Rectangle 2053">
            <a:extLst>
              <a:ext uri="{FF2B5EF4-FFF2-40B4-BE49-F238E27FC236}">
                <a16:creationId xmlns:a16="http://schemas.microsoft.com/office/drawing/2014/main" xmlns="" id="{460FCE54-A269-43CD-8B71-204CD8DAF411}"/>
              </a:ext>
            </a:extLst>
          </p:cNvPr>
          <p:cNvSpPr>
            <a:spLocks noChangeArrowheads="1"/>
          </p:cNvSpPr>
          <p:nvPr/>
        </p:nvSpPr>
        <p:spPr bwMode="gray">
          <a:xfrm>
            <a:off x="1351924" y="5121243"/>
            <a:ext cx="11830050" cy="3721019"/>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solidFill>
                  <a:schemeClr val="accent1"/>
                </a:solidFill>
                <a:latin typeface="Courier New" panose="02070309020205020404" pitchFamily="49" charset="0"/>
                <a:cs typeface="Oracle Sans" panose="020B0503020204020204" pitchFamily="34" charset="0"/>
              </a:rPr>
              <a:t>LONDON</a:t>
            </a:r>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  (DESCRIPTION =</a:t>
            </a:r>
          </a:p>
          <a:p>
            <a:r>
              <a:rPr lang="en-US" altLang="en-US" sz="2400" b="1" dirty="0">
                <a:latin typeface="Courier New" panose="02070309020205020404" pitchFamily="49" charset="0"/>
                <a:cs typeface="Oracle Sans" panose="020B0503020204020204" pitchFamily="34" charset="0"/>
              </a:rPr>
              <a:t>    (ADDRESS_LIST =</a:t>
            </a:r>
          </a:p>
          <a:p>
            <a:r>
              <a:rPr lang="en-US" altLang="en-US" sz="2400" b="1" dirty="0">
                <a:latin typeface="Courier New" panose="02070309020205020404" pitchFamily="49" charset="0"/>
                <a:cs typeface="Oracle Sans" panose="020B0503020204020204" pitchFamily="34" charset="0"/>
              </a:rPr>
              <a:t>      (ADDRESS=(PROTOCOL=TCP)(HOST=host03.example.com)</a:t>
            </a:r>
          </a:p>
          <a:p>
            <a:r>
              <a:rPr lang="en-US" altLang="en-US" sz="2400" b="1" dirty="0">
                <a:latin typeface="Courier New" panose="02070309020205020404" pitchFamily="49" charset="0"/>
                <a:cs typeface="Oracle Sans" panose="020B0503020204020204" pitchFamily="34" charset="0"/>
              </a:rPr>
              <a:t>      (PORT=1521)(SEND_BUF_SIZE=10485760)</a:t>
            </a:r>
          </a:p>
          <a:p>
            <a:r>
              <a:rPr lang="en-US" altLang="en-US" sz="2400" b="1" dirty="0">
                <a:latin typeface="Courier New" panose="02070309020205020404" pitchFamily="49" charset="0"/>
                <a:cs typeface="Oracle Sans" panose="020B0503020204020204" pitchFamily="34" charset="0"/>
              </a:rPr>
              <a:t>      (RECV_BUF_SIZE=10485760))</a:t>
            </a:r>
          </a:p>
          <a:p>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    (SDU=65535)</a:t>
            </a:r>
          </a:p>
          <a:p>
            <a:r>
              <a:rPr lang="en-US" altLang="en-US" sz="2400" b="1" dirty="0">
                <a:latin typeface="Courier New" panose="02070309020205020404" pitchFamily="49" charset="0"/>
                <a:cs typeface="Oracle Sans" panose="020B0503020204020204" pitchFamily="34" charset="0"/>
              </a:rPr>
              <a:t>    (CONNECT_DATA=(SERVICE_NAME=london.example.com))</a:t>
            </a:r>
          </a:p>
          <a:p>
            <a:r>
              <a:rPr lang="en-US" altLang="en-US" sz="2400" b="1" dirty="0">
                <a:latin typeface="Courier New" panose="02070309020205020404" pitchFamily="49" charset="0"/>
                <a:cs typeface="Oracle Sans" panose="020B0503020204020204" pitchFamily="34" charset="0"/>
              </a:rPr>
              <a:t>  )</a:t>
            </a:r>
          </a:p>
        </p:txBody>
      </p:sp>
      <p:sp>
        <p:nvSpPr>
          <p:cNvPr id="8197" name="Rectangle 2053">
            <a:extLst>
              <a:ext uri="{FF2B5EF4-FFF2-40B4-BE49-F238E27FC236}">
                <a16:creationId xmlns:a16="http://schemas.microsoft.com/office/drawing/2014/main" xmlns="" id="{D7EBF909-EE46-4B19-9942-905F036BB894}"/>
              </a:ext>
            </a:extLst>
          </p:cNvPr>
          <p:cNvSpPr>
            <a:spLocks noChangeArrowheads="1"/>
          </p:cNvSpPr>
          <p:nvPr/>
        </p:nvSpPr>
        <p:spPr bwMode="gray">
          <a:xfrm>
            <a:off x="1351924" y="2933700"/>
            <a:ext cx="11830050" cy="8001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LOG_ARCHIVE_DEST_2='SERVICE=</a:t>
            </a:r>
            <a:r>
              <a:rPr lang="en-US" altLang="en-US" sz="2400" b="1" dirty="0">
                <a:solidFill>
                  <a:schemeClr val="accent1"/>
                </a:solidFill>
                <a:latin typeface="Courier New" panose="02070309020205020404" pitchFamily="49" charset="0"/>
                <a:cs typeface="Oracle Sans" panose="020B0503020204020204" pitchFamily="34" charset="0"/>
              </a:rPr>
              <a:t>london</a:t>
            </a:r>
            <a:r>
              <a:rPr lang="en-US" altLang="en-US" sz="2400" b="1" dirty="0">
                <a:latin typeface="Courier New" panose="02070309020205020404" pitchFamily="49" charset="0"/>
                <a:cs typeface="Oracle Sans" panose="020B0503020204020204" pitchFamily="34" charset="0"/>
              </a:rPr>
              <a:t> …'</a:t>
            </a:r>
            <a:endParaRPr lang="en-US" altLang="en-US" sz="2400" b="1" dirty="0">
              <a:solidFill>
                <a:schemeClr val="accent2"/>
              </a:solidFill>
              <a:latin typeface="Courier New" panose="02070309020205020404" pitchFamily="49" charset="0"/>
              <a:cs typeface="Oracle Sans" panose="020B0503020204020204" pitchFamily="34" charset="0"/>
            </a:endParaRPr>
          </a:p>
        </p:txBody>
      </p:sp>
      <p:sp>
        <p:nvSpPr>
          <p:cNvPr id="8" name="Rectangle 1026">
            <a:extLst>
              <a:ext uri="{FF2B5EF4-FFF2-40B4-BE49-F238E27FC236}">
                <a16:creationId xmlns:a16="http://schemas.microsoft.com/office/drawing/2014/main" xmlns="" id="{D7227F5C-2B43-4C7A-A056-F49929986864}"/>
              </a:ext>
            </a:extLst>
          </p:cNvPr>
          <p:cNvSpPr txBox="1">
            <a:spLocks noChangeArrowheads="1"/>
          </p:cNvSpPr>
          <p:nvPr/>
        </p:nvSpPr>
        <p:spPr bwMode="auto">
          <a:xfrm>
            <a:off x="933451" y="66084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r>
              <a:rPr lang="en-US" dirty="0">
                <a:solidFill>
                  <a:srgbClr val="312D2A"/>
                </a:solidFill>
                <a:latin typeface="Georgia" panose="02040502050405020303" pitchFamily="18" charset="0"/>
              </a:rPr>
              <a:t>Local Naming: </a:t>
            </a:r>
            <a:r>
              <a:rPr lang="en-US" dirty="0">
                <a:solidFill>
                  <a:srgbClr val="312D2A"/>
                </a:solidFill>
                <a:latin typeface="Courier New" panose="02070309020205020404" pitchFamily="49" charset="0"/>
              </a:rPr>
              <a:t>tnsnames.ora</a:t>
            </a:r>
            <a:endParaRPr lang="en-US" altLang="en-US" dirty="0">
              <a:latin typeface="+mj-lt"/>
            </a:endParaRPr>
          </a:p>
        </p:txBody>
      </p:sp>
    </p:spTree>
    <p:custDataLst>
      <p:tags r:id="rId1"/>
    </p:custDataLst>
    <p:extLst>
      <p:ext uri="{BB962C8B-B14F-4D97-AF65-F5344CB8AC3E}">
        <p14:creationId xmlns:p14="http://schemas.microsoft.com/office/powerpoint/2010/main" val="3689835909"/>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Viewing Standby Redo Log Information in </a:t>
            </a:r>
            <a:r>
              <a:rPr lang="en-US" dirty="0">
                <a:solidFill>
                  <a:srgbClr val="312D2A"/>
                </a:solidFill>
                <a:latin typeface="Courier New" panose="02070309020205020404" pitchFamily="49" charset="0"/>
              </a:rPr>
              <a:t>V$STANDBY_LOG</a:t>
            </a:r>
            <a:endParaRPr lang="en-US" dirty="0"/>
          </a:p>
        </p:txBody>
      </p:sp>
      <p:sp>
        <p:nvSpPr>
          <p:cNvPr id="22531" name="Rectangle 3077">
            <a:extLst>
              <a:ext uri="{FF2B5EF4-FFF2-40B4-BE49-F238E27FC236}">
                <a16:creationId xmlns="" xmlns:a16="http://schemas.microsoft.com/office/drawing/2014/main" id="{4FF3AE9B-F395-4EBD-9C5B-0ACBB03C8186}"/>
              </a:ext>
            </a:extLst>
          </p:cNvPr>
          <p:cNvSpPr>
            <a:spLocks noGrp="1" noChangeArrowheads="1"/>
          </p:cNvSpPr>
          <p:nvPr>
            <p:ph idx="1"/>
          </p:nvPr>
        </p:nvSpPr>
        <p:spPr>
          <a:xfrm>
            <a:off x="933451" y="2688032"/>
            <a:ext cx="16421100" cy="539269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LOG_ARCHIVE_TRACE</a:t>
            </a:r>
            <a:r>
              <a:rPr lang="en-US" altLang="en-US" dirty="0">
                <a:latin typeface="Oracle Sans" panose="020B0503020204020204" pitchFamily="34" charset="0"/>
                <a:cs typeface="Oracle Sans" panose="020B0503020204020204" pitchFamily="34" charset="0"/>
              </a:rPr>
              <a:t> is optional and is used for diagnostic purposes.</a:t>
            </a:r>
          </a:p>
          <a:p>
            <a:pPr lvl="1">
              <a:spcBef>
                <a:spcPts val="1200"/>
              </a:spcBef>
            </a:pPr>
            <a:r>
              <a:rPr lang="en-US" altLang="en-US" dirty="0">
                <a:latin typeface="Oracle Sans" panose="020B0503020204020204" pitchFamily="34" charset="0"/>
                <a:cs typeface="Oracle Sans" panose="020B0503020204020204" pitchFamily="34" charset="0"/>
              </a:rPr>
              <a:t>Set this parameter to an integer value to see the progression of redo log archiving to the standby system.</a:t>
            </a:r>
          </a:p>
          <a:p>
            <a:pPr lvl="2">
              <a:spcBef>
                <a:spcPts val="1200"/>
              </a:spcBef>
            </a:pPr>
            <a:r>
              <a:rPr lang="en-US" altLang="en-US" dirty="0">
                <a:latin typeface="Oracle Sans" panose="020B0503020204020204" pitchFamily="34" charset="0"/>
                <a:cs typeface="Oracle Sans" panose="020B0503020204020204" pitchFamily="34" charset="0"/>
              </a:rPr>
              <a:t>On the primary database, processes write an audit trail of the archived logs sent to the standby system into a trace file and information into the alert log.</a:t>
            </a:r>
          </a:p>
          <a:p>
            <a:pPr lvl="2">
              <a:spcBef>
                <a:spcPts val="1200"/>
              </a:spcBef>
            </a:pPr>
            <a:r>
              <a:rPr lang="en-US" altLang="en-US" dirty="0">
                <a:latin typeface="Oracle Sans" panose="020B0503020204020204" pitchFamily="34" charset="0"/>
                <a:cs typeface="Oracle Sans" panose="020B0503020204020204" pitchFamily="34" charset="0"/>
              </a:rPr>
              <a:t>On the standby database, processes write an audit trail of the archived logs received from the primary database into a trace file and information into the alert log.</a:t>
            </a:r>
          </a:p>
          <a:p>
            <a:pPr lvl="1">
              <a:spcBef>
                <a:spcPts val="1200"/>
              </a:spcBef>
            </a:pPr>
            <a:r>
              <a:rPr lang="en-US" altLang="en-US" dirty="0">
                <a:latin typeface="Oracle Sans" panose="020B0503020204020204" pitchFamily="34" charset="0"/>
                <a:cs typeface="Oracle Sans" panose="020B0503020204020204" pitchFamily="34" charset="0"/>
              </a:rPr>
              <a:t>Trace files are written to the Automatic Diagnostic Repository, the location of which is specified by the </a:t>
            </a:r>
            <a:r>
              <a:rPr lang="en-US" altLang="en-US" dirty="0">
                <a:latin typeface="Courier New" panose="02070309020205020404" pitchFamily="49" charset="0"/>
                <a:cs typeface="Oracle Sans" panose="020B0503020204020204" pitchFamily="34" charset="0"/>
              </a:rPr>
              <a:t>DIAGNOSTIC_DEST</a:t>
            </a:r>
            <a:r>
              <a:rPr lang="en-US" altLang="en-US" dirty="0">
                <a:latin typeface="Oracle Sans" panose="020B0503020204020204" pitchFamily="34" charset="0"/>
                <a:cs typeface="Oracle Sans" panose="020B0503020204020204" pitchFamily="34" charset="0"/>
              </a:rPr>
              <a:t> initialization parameter.</a:t>
            </a:r>
          </a:p>
        </p:txBody>
      </p:sp>
    </p:spTree>
    <p:custDataLst>
      <p:tags r:id="rId1"/>
    </p:custDataLst>
    <p:extLst>
      <p:ext uri="{BB962C8B-B14F-4D97-AF65-F5344CB8AC3E}">
        <p14:creationId xmlns:p14="http://schemas.microsoft.com/office/powerpoint/2010/main" val="658553819"/>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37816885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D446B16-D20C-4213-801C-1B136213CFDA}"/>
              </a:ext>
            </a:extLst>
          </p:cNvPr>
          <p:cNvSpPr>
            <a:spLocks noChangeArrowheads="1"/>
          </p:cNvSpPr>
          <p:nvPr/>
        </p:nvSpPr>
        <p:spPr bwMode="blackGray">
          <a:xfrm>
            <a:off x="2438400" y="2476500"/>
            <a:ext cx="13639800" cy="694132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DEST_ID "ID", STATUS "DB_status", DESTINATION "Archive_dest", ERROR "Error" FROM V$ARCHIVE_DEST </a:t>
            </a:r>
          </a:p>
          <a:p>
            <a:r>
              <a:rPr lang="en-US" altLang="en-US" sz="2600" b="1" dirty="0">
                <a:latin typeface="Courier New" panose="02070309020205020404" pitchFamily="49" charset="0"/>
                <a:cs typeface="Oracle Sans" panose="020B0503020204020204" pitchFamily="34" charset="0"/>
              </a:rPr>
              <a:t>WHERE DEST_ID &lt;=5;</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ID DB_status Archive_dest         Error   </a:t>
            </a:r>
          </a:p>
          <a:p>
            <a:r>
              <a:rPr lang="en-US" altLang="en-US" sz="2600" b="1" dirty="0">
                <a:latin typeface="Courier New" panose="02070309020205020404" pitchFamily="49" charset="0"/>
                <a:cs typeface="Oracle Sans" panose="020B0503020204020204" pitchFamily="34" charset="0"/>
              </a:rPr>
              <a:t>-- --------- -------------------- ----------------------</a:t>
            </a:r>
          </a:p>
          <a:p>
            <a:r>
              <a:rPr lang="en-US" altLang="en-US" sz="2600" b="1" dirty="0">
                <a:latin typeface="Courier New" panose="02070309020205020404" pitchFamily="49" charset="0"/>
                <a:cs typeface="Oracle Sans" panose="020B0503020204020204" pitchFamily="34" charset="0"/>
              </a:rPr>
              <a:t> 1  VALID    /u01/app/oracle/</a:t>
            </a:r>
          </a:p>
          <a:p>
            <a:r>
              <a:rPr lang="en-US" altLang="en-US" sz="2600" b="1" dirty="0">
                <a:latin typeface="Courier New" panose="02070309020205020404" pitchFamily="49" charset="0"/>
                <a:cs typeface="Oracle Sans" panose="020B0503020204020204" pitchFamily="34" charset="0"/>
              </a:rPr>
              <a:t>             fast_recovery_area/</a:t>
            </a:r>
          </a:p>
          <a:p>
            <a:r>
              <a:rPr lang="en-US" altLang="en-US" sz="2600" b="1" dirty="0">
                <a:latin typeface="Courier New" panose="02070309020205020404" pitchFamily="49" charset="0"/>
                <a:cs typeface="Oracle Sans" panose="020B0503020204020204" pitchFamily="34" charset="0"/>
              </a:rPr>
              <a:t>             boston                          </a:t>
            </a:r>
          </a:p>
          <a:p>
            <a:r>
              <a:rPr lang="en-US" altLang="en-US" sz="2600" b="1" dirty="0">
                <a:latin typeface="Courier New" panose="02070309020205020404" pitchFamily="49" charset="0"/>
                <a:cs typeface="Oracle Sans" panose="020B0503020204020204" pitchFamily="34" charset="0"/>
              </a:rPr>
              <a:t> 2  ERROR    london               ORA-16012: Archivelog</a:t>
            </a:r>
          </a:p>
          <a:p>
            <a:r>
              <a:rPr lang="en-US" altLang="en-US" sz="2600" b="1" dirty="0">
                <a:latin typeface="Courier New" panose="02070309020205020404" pitchFamily="49" charset="0"/>
                <a:cs typeface="Oracle Sans" panose="020B0503020204020204" pitchFamily="34" charset="0"/>
              </a:rPr>
              <a:t>                                  standby database</a:t>
            </a:r>
          </a:p>
          <a:p>
            <a:r>
              <a:rPr lang="en-US" altLang="en-US" sz="2600" b="1" dirty="0">
                <a:latin typeface="Courier New" panose="02070309020205020404" pitchFamily="49" charset="0"/>
                <a:cs typeface="Oracle Sans" panose="020B0503020204020204" pitchFamily="34" charset="0"/>
              </a:rPr>
              <a:t>                                  identifier mismatch  </a:t>
            </a:r>
          </a:p>
          <a:p>
            <a:r>
              <a:rPr lang="en-US" altLang="en-US" sz="2600" b="1" dirty="0">
                <a:latin typeface="Courier New" panose="02070309020205020404" pitchFamily="49" charset="0"/>
                <a:cs typeface="Oracle Sans" panose="020B0503020204020204" pitchFamily="34" charset="0"/>
              </a:rPr>
              <a:t> 3  INACTIVE                            </a:t>
            </a:r>
          </a:p>
          <a:p>
            <a:r>
              <a:rPr lang="en-US" altLang="en-US" sz="2600" b="1" dirty="0">
                <a:latin typeface="Courier New" panose="02070309020205020404" pitchFamily="49" charset="0"/>
                <a:cs typeface="Oracle Sans" panose="020B0503020204020204" pitchFamily="34" charset="0"/>
              </a:rPr>
              <a:t> 4  INACTIVE                    </a:t>
            </a:r>
          </a:p>
          <a:p>
            <a:r>
              <a:rPr lang="en-US" altLang="en-US" sz="2600" b="1" dirty="0">
                <a:latin typeface="Courier New" panose="02070309020205020404" pitchFamily="49" charset="0"/>
                <a:cs typeface="Oracle Sans" panose="020B0503020204020204" pitchFamily="34" charset="0"/>
              </a:rPr>
              <a:t> 5  INACTIVE      </a:t>
            </a:r>
          </a:p>
          <a:p>
            <a:r>
              <a:rPr lang="en-US" altLang="en-US" sz="2600" b="1" dirty="0">
                <a:latin typeface="Courier New" panose="02070309020205020404" pitchFamily="49" charset="0"/>
                <a:cs typeface="Oracle Sans" panose="020B0503020204020204" pitchFamily="34" charset="0"/>
              </a:rPr>
              <a:t>                                     </a:t>
            </a:r>
          </a:p>
          <a:p>
            <a:r>
              <a:rPr lang="en-US" altLang="en-US" sz="2600" b="1" dirty="0">
                <a:latin typeface="Courier New" panose="02070309020205020404" pitchFamily="49" charset="0"/>
                <a:cs typeface="Oracle Sans" panose="020B0503020204020204" pitchFamily="34" charset="0"/>
              </a:rPr>
              <a:t>5 rows selected.</a:t>
            </a:r>
          </a:p>
        </p:txBody>
      </p:sp>
      <p:sp>
        <p:nvSpPr>
          <p:cNvPr id="3" name="Title 2"/>
          <p:cNvSpPr>
            <a:spLocks noGrp="1"/>
          </p:cNvSpPr>
          <p:nvPr>
            <p:ph type="title"/>
          </p:nvPr>
        </p:nvSpPr>
        <p:spPr/>
        <p:txBody>
          <a:bodyPr/>
          <a:lstStyle/>
          <a:p>
            <a:r>
              <a:rPr lang="en-US" dirty="0">
                <a:solidFill>
                  <a:srgbClr val="312D2A"/>
                </a:solidFill>
                <a:latin typeface="Georgia" panose="02040502050405020303" pitchFamily="18" charset="0"/>
              </a:rPr>
              <a:t>Viewing Redo Transport Errors by Querying </a:t>
            </a:r>
            <a:r>
              <a:rPr lang="en-US" dirty="0">
                <a:solidFill>
                  <a:srgbClr val="312D2A"/>
                </a:solidFill>
                <a:latin typeface="Courier New" panose="02070309020205020404" pitchFamily="49" charset="0"/>
              </a:rPr>
              <a:t>V$ARCHIVE_DEST</a:t>
            </a:r>
            <a:endParaRPr lang="en-US" dirty="0"/>
          </a:p>
        </p:txBody>
      </p:sp>
    </p:spTree>
    <p:custDataLst>
      <p:tags r:id="rId1"/>
    </p:custDataLst>
    <p:extLst>
      <p:ext uri="{BB962C8B-B14F-4D97-AF65-F5344CB8AC3E}">
        <p14:creationId xmlns:p14="http://schemas.microsoft.com/office/powerpoint/2010/main" val="454498960"/>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2324100" y="2781300"/>
            <a:ext cx="13639800" cy="358656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SELECT name, value, time_computed FROM v$dataguard_stats;</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NAME                   VALUE        TIME_COMPUTED</a:t>
            </a:r>
          </a:p>
          <a:p>
            <a:r>
              <a:rPr lang="en-US" altLang="en-US" sz="2800" b="1" dirty="0">
                <a:latin typeface="Courier New" panose="02070309020205020404" pitchFamily="49" charset="0"/>
                <a:cs typeface="Oracle Sans" panose="020B0503020204020204" pitchFamily="34" charset="0"/>
              </a:rPr>
              <a:t>---------------------- ------------ --------------------</a:t>
            </a:r>
          </a:p>
          <a:p>
            <a:r>
              <a:rPr lang="en-US" altLang="en-US" sz="2800" b="1" dirty="0">
                <a:latin typeface="Courier New" panose="02070309020205020404" pitchFamily="49" charset="0"/>
                <a:cs typeface="Oracle Sans" panose="020B0503020204020204" pitchFamily="34" charset="0"/>
              </a:rPr>
              <a:t>transport lag          +00 00:00:00 02/08/2020 20:07:05</a:t>
            </a:r>
          </a:p>
          <a:p>
            <a:r>
              <a:rPr lang="en-US" altLang="en-US" sz="2800" b="1" dirty="0">
                <a:latin typeface="Courier New" panose="02070309020205020404" pitchFamily="49" charset="0"/>
                <a:cs typeface="Oracle Sans" panose="020B0503020204020204" pitchFamily="34" charset="0"/>
              </a:rPr>
              <a:t>apply lag              +00 00:00:00 02/08/2020 20:07:05</a:t>
            </a:r>
          </a:p>
          <a:p>
            <a:r>
              <a:rPr lang="en-US" altLang="en-US" sz="2800" b="1" dirty="0">
                <a:latin typeface="Courier New" panose="02070309020205020404" pitchFamily="49" charset="0"/>
                <a:cs typeface="Oracle Sans" panose="020B0503020204020204" pitchFamily="34" charset="0"/>
              </a:rPr>
              <a:t>apply finish time      +00 00:00:00 02/08/2020 20:07:05</a:t>
            </a:r>
          </a:p>
          <a:p>
            <a:r>
              <a:rPr lang="en-US" altLang="en-US" sz="2800" b="1" dirty="0">
                <a:latin typeface="Courier New" panose="02070309020205020404" pitchFamily="49" charset="0"/>
                <a:cs typeface="Oracle Sans" panose="020B0503020204020204" pitchFamily="34" charset="0"/>
              </a:rPr>
              <a:t>estimated startup time 10           02/08/2020 20:07:05</a:t>
            </a:r>
          </a:p>
        </p:txBody>
      </p:sp>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Evaluating Redo Data by Querying </a:t>
            </a:r>
            <a:r>
              <a:rPr lang="en-US" dirty="0">
                <a:solidFill>
                  <a:srgbClr val="312D2A"/>
                </a:solidFill>
                <a:latin typeface="Courier New" panose="02070309020205020404" pitchFamily="49" charset="0"/>
              </a:rPr>
              <a:t>V$DATAGUARD_STATS</a:t>
            </a:r>
            <a:endParaRPr lang="en-US" dirty="0"/>
          </a:p>
        </p:txBody>
      </p:sp>
    </p:spTree>
    <p:custDataLst>
      <p:tags r:id="rId1"/>
    </p:custDataLst>
    <p:extLst>
      <p:ext uri="{BB962C8B-B14F-4D97-AF65-F5344CB8AC3E}">
        <p14:creationId xmlns:p14="http://schemas.microsoft.com/office/powerpoint/2010/main" val="1616128816"/>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2324101" y="2628900"/>
            <a:ext cx="13639800" cy="614110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timestamp, facility, message FROM v$dataguard_status ORDER by timestamp;</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TIMESTAMP FACILITY</a:t>
            </a:r>
          </a:p>
          <a:p>
            <a:r>
              <a:rPr lang="en-US" altLang="en-US" sz="2600" b="1" dirty="0">
                <a:latin typeface="Courier New" panose="02070309020205020404" pitchFamily="49" charset="0"/>
                <a:cs typeface="Oracle Sans" panose="020B0503020204020204" pitchFamily="34" charset="0"/>
              </a:rPr>
              <a:t>--------- ------------------------</a:t>
            </a:r>
          </a:p>
          <a:p>
            <a:r>
              <a:rPr lang="en-US" altLang="en-US" sz="2600" b="1" dirty="0">
                <a:latin typeface="Courier New" panose="02070309020205020404" pitchFamily="49" charset="0"/>
                <a:cs typeface="Oracle Sans" panose="020B0503020204020204" pitchFamily="34" charset="0"/>
              </a:rPr>
              <a:t>MESSAGE</a:t>
            </a:r>
          </a:p>
          <a:p>
            <a:r>
              <a:rPr lang="en-US" altLang="en-US" sz="2600" b="1" dirty="0">
                <a:latin typeface="Courier New" panose="02070309020205020404" pitchFamily="49" charset="0"/>
                <a:cs typeface="Oracle Sans" panose="020B0503020204020204" pitchFamily="34" charset="0"/>
              </a:rPr>
              <a:t>--------------------------------------------------------</a:t>
            </a:r>
          </a:p>
          <a:p>
            <a:r>
              <a:rPr lang="en-US" altLang="en-US" sz="2600" b="1" dirty="0">
                <a:latin typeface="Courier New" panose="02070309020205020404" pitchFamily="49" charset="0"/>
                <a:cs typeface="Oracle Sans" panose="020B0503020204020204" pitchFamily="34" charset="0"/>
              </a:rPr>
              <a:t>…</a:t>
            </a:r>
          </a:p>
          <a:p>
            <a:r>
              <a:rPr lang="en-US" altLang="en-US" sz="2600" b="1" dirty="0">
                <a:latin typeface="Courier New" panose="02070309020205020404" pitchFamily="49" charset="0"/>
                <a:cs typeface="Oracle Sans" panose="020B0503020204020204" pitchFamily="34" charset="0"/>
              </a:rPr>
              <a:t>ARC9: Beginning to archive thread 1 sequence 122 (5336651-5404240)</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08-FEB-20 Log Apply Services</a:t>
            </a:r>
          </a:p>
          <a:p>
            <a:r>
              <a:rPr lang="en-US" altLang="en-US" sz="2600" b="1" dirty="0">
                <a:latin typeface="Courier New" panose="02070309020205020404" pitchFamily="49" charset="0"/>
                <a:cs typeface="Oracle Sans" panose="020B0503020204020204" pitchFamily="34" charset="0"/>
              </a:rPr>
              <a:t>Media Recovery Waiting for thread 1 sequence 123 (in transit)</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08-FEB-20 Log Transport Services</a:t>
            </a:r>
          </a:p>
          <a:p>
            <a:r>
              <a:rPr lang="en-US" altLang="en-US" sz="2600" b="1" dirty="0">
                <a:latin typeface="Courier New" panose="02070309020205020404" pitchFamily="49" charset="0"/>
                <a:cs typeface="Oracle Sans" panose="020B0503020204020204" pitchFamily="34" charset="0"/>
              </a:rPr>
              <a:t>ARC9: Completed archiving thread 1 sequence 122 (0-0)</a:t>
            </a:r>
          </a:p>
        </p:txBody>
      </p:sp>
      <p:sp>
        <p:nvSpPr>
          <p:cNvPr id="3" name="Title 2"/>
          <p:cNvSpPr>
            <a:spLocks noGrp="1"/>
          </p:cNvSpPr>
          <p:nvPr>
            <p:ph type="title"/>
          </p:nvPr>
        </p:nvSpPr>
        <p:spPr/>
        <p:txBody>
          <a:bodyPr/>
          <a:lstStyle/>
          <a:p>
            <a:r>
              <a:rPr lang="en-US" dirty="0">
                <a:solidFill>
                  <a:srgbClr val="312D2A"/>
                </a:solidFill>
                <a:latin typeface="Georgia" panose="02040502050405020303" pitchFamily="18" charset="0"/>
              </a:rPr>
              <a:t>Viewing Data Guard Status Information by Querying </a:t>
            </a:r>
            <a:r>
              <a:rPr lang="en-US" dirty="0">
                <a:solidFill>
                  <a:srgbClr val="312D2A"/>
                </a:solidFill>
                <a:latin typeface="Courier New" panose="02070309020205020404" pitchFamily="49" charset="0"/>
              </a:rPr>
              <a:t>V$DATAGUARD_STATUS</a:t>
            </a:r>
            <a:endParaRPr lang="en-US" dirty="0"/>
          </a:p>
        </p:txBody>
      </p:sp>
    </p:spTree>
    <p:custDataLst>
      <p:tags r:id="rId1"/>
    </p:custDataLst>
    <p:extLst>
      <p:ext uri="{BB962C8B-B14F-4D97-AF65-F5344CB8AC3E}">
        <p14:creationId xmlns:p14="http://schemas.microsoft.com/office/powerpoint/2010/main" val="3402069861"/>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095501"/>
            <a:ext cx="16141862" cy="609599"/>
          </a:xfrm>
          <a:prstGeom prst="rect">
            <a:avLst/>
          </a:prstGeom>
        </p:spPr>
        <p:txBody>
          <a:bodyPr/>
          <a:lstStyle>
            <a:lvl1pPr marL="0" indent="0" algn="l" defTabSz="457181" rtl="0" eaLnBrk="1" fontAlgn="base" hangingPunct="1">
              <a:lnSpc>
                <a:spcPct val="110000"/>
              </a:lnSpc>
              <a:spcBef>
                <a:spcPts val="1350"/>
              </a:spcBef>
              <a:spcAft>
                <a:spcPct val="0"/>
              </a:spcAft>
              <a:buClr>
                <a:srgbClr val="000000"/>
              </a:buClr>
              <a:buFont typeface="Arial" charset="0"/>
              <a:defRPr sz="3300" baseline="0">
                <a:solidFill>
                  <a:schemeClr val="tx1"/>
                </a:solidFill>
                <a:latin typeface="Oracle Sans" panose="020B0503020204020204" pitchFamily="34" charset="0"/>
                <a:ea typeface="+mn-ea"/>
                <a:cs typeface="Oracle Sans" panose="020B0503020204020204" pitchFamily="34" charset="0"/>
              </a:defRPr>
            </a:lvl1pPr>
            <a:lvl2pPr marL="685800" indent="-573088" algn="l" defTabSz="457181" rtl="0" eaLnBrk="1" fontAlgn="base" hangingPunct="1">
              <a:lnSpc>
                <a:spcPct val="110000"/>
              </a:lnSpc>
              <a:spcBef>
                <a:spcPts val="1800"/>
              </a:spcBef>
              <a:spcAft>
                <a:spcPct val="0"/>
              </a:spcAft>
              <a:buClr>
                <a:srgbClr val="D1350F"/>
              </a:buClr>
              <a:buFont typeface="Arial" charset="0"/>
              <a:buChar char="•"/>
              <a:defRPr sz="3200" baseline="0">
                <a:solidFill>
                  <a:schemeClr val="tx1"/>
                </a:solidFill>
                <a:latin typeface="Oracle Sans" panose="020B0503020204020204" pitchFamily="34" charset="0"/>
                <a:cs typeface="Oracle Sans" panose="020B0503020204020204" pitchFamily="34" charset="0"/>
              </a:defRPr>
            </a:lvl2pPr>
            <a:lvl3pPr marL="1941513" indent="-569913" algn="l" defTabSz="457181" rtl="0" eaLnBrk="1" fontAlgn="base" hangingPunct="1">
              <a:lnSpc>
                <a:spcPct val="110000"/>
              </a:lnSpc>
              <a:spcBef>
                <a:spcPts val="1800"/>
              </a:spcBef>
              <a:spcAft>
                <a:spcPct val="0"/>
              </a:spcAft>
              <a:buClr>
                <a:srgbClr val="D1350F"/>
              </a:buClr>
              <a:buFont typeface="Arial" charset="0"/>
              <a:buChar char="–"/>
              <a:defRPr sz="3000" baseline="0">
                <a:solidFill>
                  <a:schemeClr val="tx1"/>
                </a:solidFill>
                <a:latin typeface="Oracle Sans" panose="020B0503020204020204" pitchFamily="34" charset="0"/>
                <a:cs typeface="Oracle Sans" panose="020B0503020204020204" pitchFamily="34" charset="0"/>
              </a:defRPr>
            </a:lvl3pPr>
            <a:lvl4pPr marL="2743200" indent="-577850" algn="l" defTabSz="457181" rtl="0" eaLnBrk="1" fontAlgn="base" hangingPunct="1">
              <a:lnSpc>
                <a:spcPct val="110000"/>
              </a:lnSpc>
              <a:spcBef>
                <a:spcPts val="1800"/>
              </a:spcBef>
              <a:spcAft>
                <a:spcPct val="0"/>
              </a:spcAft>
              <a:buClr>
                <a:srgbClr val="D1350F"/>
              </a:buClr>
              <a:buSzPct val="45000"/>
              <a:buFont typeface="Arial" charset="0"/>
              <a:buChar char="—"/>
              <a:defRPr sz="2700" baseline="0">
                <a:solidFill>
                  <a:schemeClr val="tx1"/>
                </a:solidFill>
                <a:latin typeface="Oracle Sans" panose="020B0503020204020204" pitchFamily="34" charset="0"/>
                <a:cs typeface="Oracle Sans" panose="020B0503020204020204" pitchFamily="34" charset="0"/>
              </a:defRPr>
            </a:lvl4pPr>
            <a:lvl5pPr marL="3429000" indent="-571500" algn="l" defTabSz="457181" rtl="0" eaLnBrk="1" fontAlgn="base" hangingPunct="1">
              <a:lnSpc>
                <a:spcPct val="110000"/>
              </a:lnSpc>
              <a:spcBef>
                <a:spcPts val="1800"/>
              </a:spcBef>
              <a:spcAft>
                <a:spcPct val="0"/>
              </a:spcAft>
              <a:buClr>
                <a:srgbClr val="D1350F"/>
              </a:buClr>
              <a:buSzPct val="55000"/>
              <a:buFont typeface="Arial" charset="0"/>
              <a:buChar char="—"/>
              <a:defRPr sz="2400" baseline="0">
                <a:solidFill>
                  <a:schemeClr val="tx1"/>
                </a:solidFill>
                <a:latin typeface="Oracle Sans" panose="020B0503020204020204" pitchFamily="34" charset="0"/>
                <a:cs typeface="Oracle Sans" panose="020B0503020204020204" pitchFamily="34" charset="0"/>
              </a:defRPr>
            </a:lvl5pPr>
            <a:lvl6pPr marL="4336870"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6pPr>
            <a:lvl7pPr marL="5251231"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7pPr>
            <a:lvl8pPr marL="6165592"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8pPr>
            <a:lvl9pPr marL="7079955" indent="-460357" algn="l" defTabSz="457181" rtl="0" eaLnBrk="1" fontAlgn="base" hangingPunct="1">
              <a:spcBef>
                <a:spcPct val="20000"/>
              </a:spcBef>
              <a:spcAft>
                <a:spcPct val="0"/>
              </a:spcAft>
              <a:buClr>
                <a:schemeClr val="accent2"/>
              </a:buClr>
              <a:buSzPct val="55000"/>
              <a:buFont typeface="Arial" pitchFamily="34" charset="0"/>
              <a:buChar char="—"/>
              <a:defRPr sz="3200">
                <a:solidFill>
                  <a:schemeClr val="tx1"/>
                </a:solidFill>
                <a:latin typeface="+mn-lt"/>
              </a:defRPr>
            </a:lvl9pPr>
          </a:lstStyle>
          <a:p>
            <a:pPr lvl="1">
              <a:spcBef>
                <a:spcPts val="0"/>
              </a:spcBef>
            </a:pPr>
            <a:endParaRPr lang="en-US" kern="0" dirty="0"/>
          </a:p>
        </p:txBody>
      </p:sp>
      <p:sp>
        <p:nvSpPr>
          <p:cNvPr id="7" name="Title 6"/>
          <p:cNvSpPr>
            <a:spLocks noGrp="1"/>
          </p:cNvSpPr>
          <p:nvPr>
            <p:ph type="title"/>
          </p:nvPr>
        </p:nvSpPr>
        <p:spPr/>
        <p:txBody>
          <a:bodyPr/>
          <a:lstStyle/>
          <a:p>
            <a:r>
              <a:rPr lang="en-US" dirty="0">
                <a:solidFill>
                  <a:srgbClr val="312D2A"/>
                </a:solidFill>
                <a:latin typeface="Georgia" panose="02040502050405020303" pitchFamily="18" charset="0"/>
              </a:rPr>
              <a:t>Monitoring Redo Apply by Querying </a:t>
            </a:r>
            <a:r>
              <a:rPr lang="en-US" dirty="0">
                <a:latin typeface="Courier New" panose="02070309020205020404" pitchFamily="49" charset="0"/>
                <a:cs typeface="Courier New" panose="02070309020205020404" pitchFamily="49" charset="0"/>
              </a:rPr>
              <a:t>V$DATAGUARD_PROCESS</a:t>
            </a:r>
            <a:r>
              <a:rPr lang="en-US" altLang="en-US" dirty="0"/>
              <a:t/>
            </a:r>
            <a:br>
              <a:rPr lang="en-US" altLang="en-US" dirty="0"/>
            </a:br>
            <a:endParaRPr lang="en-US" dirty="0"/>
          </a:p>
        </p:txBody>
      </p:sp>
      <p:sp>
        <p:nvSpPr>
          <p:cNvPr id="8" name="Content Placeholder 7"/>
          <p:cNvSpPr>
            <a:spLocks noGrp="1"/>
          </p:cNvSpPr>
          <p:nvPr>
            <p:ph idx="1"/>
          </p:nvPr>
        </p:nvSpPr>
        <p:spPr>
          <a:xfrm>
            <a:off x="1082488" y="2688032"/>
            <a:ext cx="16421100" cy="6822376"/>
          </a:xfrm>
        </p:spPr>
        <p:txBody>
          <a:bodyPr/>
          <a:lstStyle/>
          <a:p>
            <a:pPr lvl="1">
              <a:spcBef>
                <a:spcPts val="0"/>
              </a:spcBef>
            </a:pPr>
            <a:r>
              <a:rPr lang="en-US" dirty="0"/>
              <a:t>To verify database modifications are being successfully transmitted from the primary database to the standby database:</a:t>
            </a:r>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sz="1600" dirty="0"/>
          </a:p>
          <a:p>
            <a:pPr lvl="1">
              <a:spcBef>
                <a:spcPts val="0"/>
              </a:spcBef>
            </a:pPr>
            <a:r>
              <a:rPr lang="en-US" dirty="0"/>
              <a:t>The </a:t>
            </a:r>
            <a:r>
              <a:rPr lang="en-US" dirty="0">
                <a:latin typeface="Courier New" panose="02070309020205020404" pitchFamily="49" charset="0"/>
                <a:cs typeface="Courier New" panose="02070309020205020404" pitchFamily="49" charset="0"/>
              </a:rPr>
              <a:t>recovery logmerger</a:t>
            </a:r>
            <a:r>
              <a:rPr lang="en-US" dirty="0"/>
              <a:t> role shows that redo is being applied at the standby.</a:t>
            </a:r>
          </a:p>
          <a:p>
            <a:pPr marL="91440" lvl="1" indent="0">
              <a:spcBef>
                <a:spcPts val="0"/>
              </a:spcBef>
              <a:buNone/>
            </a:pPr>
            <a:r>
              <a:rPr lang="en-US" b="1" dirty="0" smtClean="0"/>
              <a:t>Note</a:t>
            </a:r>
            <a:r>
              <a:rPr lang="en-US" b="1" dirty="0"/>
              <a:t>: </a:t>
            </a:r>
            <a:r>
              <a:rPr lang="en-US" dirty="0"/>
              <a:t>The </a:t>
            </a:r>
            <a:r>
              <a:rPr lang="en-US" dirty="0">
                <a:latin typeface="Courier New" panose="02070309020205020404" pitchFamily="49" charset="0"/>
                <a:cs typeface="Courier New" panose="02070309020205020404" pitchFamily="49" charset="0"/>
              </a:rPr>
              <a:t>V$DATAGUARD_PROCESS</a:t>
            </a:r>
            <a:r>
              <a:rPr lang="en-US" dirty="0"/>
              <a:t> view now shows broker processes</a:t>
            </a:r>
            <a:r>
              <a:rPr lang="en-US" dirty="0" smtClean="0"/>
              <a:t>.</a:t>
            </a:r>
            <a:endParaRPr lang="en-US" dirty="0"/>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3903367"/>
            <a:ext cx="13639800" cy="4202113"/>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09493" lvl="0" indent="-609493" defTabSz="533307">
              <a:tabLst>
                <a:tab pos="533307" algn="r"/>
                <a:tab pos="897310" algn="l"/>
              </a:tabLst>
              <a:defRPr/>
            </a:pPr>
            <a:r>
              <a:rPr lang="en-US" sz="2400" b="1" dirty="0">
                <a:latin typeface="Courier New" pitchFamily="49" charset="0"/>
              </a:rPr>
              <a:t>SQL&gt; SELECT ROLE, THREAD#, SEQUENCE#, ACTION FROM V$DATAGUARD_PROCESS;</a:t>
            </a:r>
          </a:p>
          <a:p>
            <a:pPr marL="609493" lvl="0" indent="-609493" defTabSz="533307">
              <a:tabLst>
                <a:tab pos="533307" algn="r"/>
                <a:tab pos="897310" algn="l"/>
              </a:tabLst>
              <a:defRPr/>
            </a:pPr>
            <a:endParaRPr lang="en-US" sz="2400" b="1" dirty="0">
              <a:latin typeface="Courier New" pitchFamily="49" charset="0"/>
            </a:endParaRPr>
          </a:p>
          <a:p>
            <a:pPr marL="609493" lvl="0" indent="-609493" defTabSz="533307">
              <a:tabLst>
                <a:tab pos="533307" algn="r"/>
                <a:tab pos="897310" algn="l"/>
              </a:tabLst>
              <a:defRPr/>
            </a:pPr>
            <a:r>
              <a:rPr lang="en-US" sz="2400" b="1" dirty="0">
                <a:latin typeface="Courier New" pitchFamily="49" charset="0"/>
              </a:rPr>
              <a:t>ROLE                     THREAD#    SEQUENCE#  ACTION</a:t>
            </a:r>
          </a:p>
          <a:p>
            <a:pPr marL="609493" lvl="0" indent="-609493" defTabSz="533307">
              <a:tabLst>
                <a:tab pos="533307" algn="r"/>
                <a:tab pos="897310" algn="l"/>
              </a:tabLst>
              <a:defRPr/>
            </a:pPr>
            <a:r>
              <a:rPr lang="en-US" sz="2400" b="1" dirty="0">
                <a:latin typeface="Courier New" pitchFamily="49" charset="0"/>
              </a:rPr>
              <a:t>------------------------ ---------- ---------- ------------</a:t>
            </a:r>
          </a:p>
          <a:p>
            <a:pPr marL="609493" lvl="0" indent="-609493" defTabSz="533307">
              <a:tabLst>
                <a:tab pos="533307" algn="r"/>
                <a:tab pos="897310" algn="l"/>
              </a:tabLst>
              <a:defRPr/>
            </a:pPr>
            <a:r>
              <a:rPr lang="en-US" sz="2400" b="1" dirty="0">
                <a:latin typeface="Courier New" pitchFamily="49" charset="0"/>
              </a:rPr>
              <a:t>RFS ping                          1          9 IDLE</a:t>
            </a:r>
          </a:p>
          <a:p>
            <a:pPr marL="609493" lvl="0" indent="-609493" defTabSz="533307">
              <a:tabLst>
                <a:tab pos="533307" algn="r"/>
                <a:tab pos="897310" algn="l"/>
              </a:tabLst>
              <a:defRPr/>
            </a:pPr>
            <a:r>
              <a:rPr lang="en-US" sz="2400" b="1" dirty="0">
                <a:latin typeface="Courier New" pitchFamily="49" charset="0"/>
              </a:rPr>
              <a:t>recovery apply slave              0          0 IDLE</a:t>
            </a:r>
          </a:p>
          <a:p>
            <a:pPr marL="609493" lvl="0" indent="-609493" defTabSz="533307">
              <a:tabLst>
                <a:tab pos="533307" algn="r"/>
                <a:tab pos="897310" algn="l"/>
              </a:tabLst>
              <a:defRPr/>
            </a:pPr>
            <a:r>
              <a:rPr lang="en-US" sz="2400" b="1" dirty="0">
                <a:latin typeface="Courier New" pitchFamily="49" charset="0"/>
              </a:rPr>
              <a:t>recovery apply slave              0          0 IDLE</a:t>
            </a:r>
          </a:p>
          <a:p>
            <a:pPr marL="609493" lvl="0" indent="-609493" defTabSz="533307">
              <a:tabLst>
                <a:tab pos="533307" algn="r"/>
                <a:tab pos="897310" algn="l"/>
              </a:tabLst>
              <a:defRPr/>
            </a:pPr>
            <a:r>
              <a:rPr lang="en-US" sz="2400" b="1" dirty="0">
                <a:latin typeface="Courier New" pitchFamily="49" charset="0"/>
              </a:rPr>
              <a:t>managed recovery                  0          0 IDLE</a:t>
            </a:r>
          </a:p>
          <a:p>
            <a:pPr marL="609493" lvl="0" indent="-609493" defTabSz="533307">
              <a:tabLst>
                <a:tab pos="533307" algn="r"/>
                <a:tab pos="897310" algn="l"/>
              </a:tabLst>
              <a:defRPr/>
            </a:pPr>
            <a:r>
              <a:rPr lang="en-US" sz="2400" b="1" dirty="0">
                <a:latin typeface="Courier New" pitchFamily="49" charset="0"/>
              </a:rPr>
              <a:t>recovery logmerger                1          9 APPLYING_LOG</a:t>
            </a:r>
          </a:p>
          <a:p>
            <a:pPr marL="609493" lvl="0" indent="-609493" defTabSz="533307">
              <a:tabLst>
                <a:tab pos="533307" algn="r"/>
                <a:tab pos="897310" algn="l"/>
              </a:tabLst>
              <a:defRPr/>
            </a:pPr>
            <a:r>
              <a:rPr lang="en-US" sz="2400" b="1" dirty="0">
                <a:latin typeface="Courier New" pitchFamily="49" charset="0"/>
              </a:rPr>
              <a:t>RFS archive                       0          0 IDLE</a:t>
            </a:r>
          </a:p>
          <a:p>
            <a:pPr marL="609493" lvl="0" indent="-609493" defTabSz="533307">
              <a:tabLst>
                <a:tab pos="533307" algn="r"/>
                <a:tab pos="897310" algn="l"/>
              </a:tabLst>
              <a:defRPr/>
            </a:pPr>
            <a:r>
              <a:rPr lang="en-US" sz="2400" b="1" dirty="0">
                <a:latin typeface="Courier New" pitchFamily="49" charset="0"/>
              </a:rPr>
              <a:t>RFS async                         1          9 IDLE</a:t>
            </a:r>
            <a:endParaRPr lang="en-US" altLang="en-US" sz="2400" b="1" dirty="0">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555530935"/>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Monitoring SQL Apply by Querying </a:t>
            </a:r>
            <a:r>
              <a:rPr lang="en-US" dirty="0">
                <a:solidFill>
                  <a:srgbClr val="312D2A"/>
                </a:solidFill>
                <a:latin typeface="Courier New" panose="02070309020205020404" pitchFamily="49" charset="0"/>
              </a:rPr>
              <a:t>V$LOGSTDBY_TRANSACTION</a:t>
            </a:r>
            <a:endParaRPr lang="en-US" dirty="0"/>
          </a:p>
        </p:txBody>
      </p:sp>
      <p:sp>
        <p:nvSpPr>
          <p:cNvPr id="27652" name="Rectangle 4">
            <a:extLst>
              <a:ext uri="{FF2B5EF4-FFF2-40B4-BE49-F238E27FC236}">
                <a16:creationId xmlns="" xmlns:a16="http://schemas.microsoft.com/office/drawing/2014/main" id="{2464F079-F934-4584-A0BF-2D03A98AA75E}"/>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V$LOGSTDBY_TRANSACTION</a:t>
            </a:r>
            <a:r>
              <a:rPr lang="en-US" altLang="en-US" dirty="0">
                <a:latin typeface="Oracle Sans" panose="020B0503020204020204" pitchFamily="34" charset="0"/>
                <a:cs typeface="Oracle Sans" panose="020B0503020204020204" pitchFamily="34" charset="0"/>
              </a:rPr>
              <a:t> to view information about all transactions that are actively being processed by SQL Apply:</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2324101" y="4051418"/>
            <a:ext cx="13639800" cy="9396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primary_xid, type, mining_status, apply_status</a:t>
            </a:r>
          </a:p>
          <a:p>
            <a:r>
              <a:rPr lang="en-US" altLang="en-US" sz="2600" b="1" dirty="0">
                <a:latin typeface="Courier New" panose="02070309020205020404" pitchFamily="49" charset="0"/>
                <a:cs typeface="Oracle Sans" panose="020B0503020204020204" pitchFamily="34" charset="0"/>
              </a:rPr>
              <a:t>  2  FROM v$logstdby_transaction;</a:t>
            </a:r>
          </a:p>
        </p:txBody>
      </p:sp>
    </p:spTree>
    <p:custDataLst>
      <p:tags r:id="rId1"/>
    </p:custDataLst>
    <p:extLst>
      <p:ext uri="{BB962C8B-B14F-4D97-AF65-F5344CB8AC3E}">
        <p14:creationId xmlns:p14="http://schemas.microsoft.com/office/powerpoint/2010/main" val="1158536366"/>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35">
            <a:extLst>
              <a:ext uri="{FF2B5EF4-FFF2-40B4-BE49-F238E27FC236}">
                <a16:creationId xmlns="" xmlns:a16="http://schemas.microsoft.com/office/drawing/2014/main" id="{036CAB41-DE33-40B0-80C0-3491AA396829}"/>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You can click the Data Guard performance charts that show real-time data in Oracle Enterprise Manager to view historical data.</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8674" name="Rectangle 1034">
            <a:extLst>
              <a:ext uri="{FF2B5EF4-FFF2-40B4-BE49-F238E27FC236}">
                <a16:creationId xmlns="" xmlns:a16="http://schemas.microsoft.com/office/drawing/2014/main" id="{CC21A6EB-4375-4348-ACFF-A22CEE2EC25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216288693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035">
            <a:extLst>
              <a:ext uri="{FF2B5EF4-FFF2-40B4-BE49-F238E27FC236}">
                <a16:creationId xmlns="" xmlns:a16="http://schemas.microsoft.com/office/drawing/2014/main" id="{766AA84D-84EA-4377-A8B9-7986C9449CFD}"/>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LOG_ARCHIVE_TRACE</a:t>
            </a:r>
            <a:r>
              <a:rPr lang="en-US" altLang="en-US" dirty="0">
                <a:latin typeface="Oracle Sans" panose="020B0503020204020204" pitchFamily="34" charset="0"/>
                <a:cs typeface="Oracle Sans" panose="020B0503020204020204" pitchFamily="34" charset="0"/>
              </a:rPr>
              <a:t> initialization parameter is valid only on the primary database to display diagnostic information regarding sending of redo data.</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9698" name="Rectangle 1034">
            <a:extLst>
              <a:ext uri="{FF2B5EF4-FFF2-40B4-BE49-F238E27FC236}">
                <a16:creationId xmlns="" xmlns:a16="http://schemas.microsoft.com/office/drawing/2014/main" id="{FAD393F1-73E2-4444-8E46-AD880403FAF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229339425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035">
            <a:extLst>
              <a:ext uri="{FF2B5EF4-FFF2-40B4-BE49-F238E27FC236}">
                <a16:creationId xmlns="" xmlns:a16="http://schemas.microsoft.com/office/drawing/2014/main" id="{766AA84D-84EA-4377-A8B9-7986C9449CFD}"/>
              </a:ext>
            </a:extLst>
          </p:cNvPr>
          <p:cNvSpPr>
            <a:spLocks noGrp="1" noChangeArrowheads="1"/>
          </p:cNvSpPr>
          <p:nvPr>
            <p:ph idx="1"/>
          </p:nvPr>
        </p:nvSpPr>
        <p:spPr>
          <a:xfrm>
            <a:off x="932689" y="2267712"/>
            <a:ext cx="16422624" cy="458804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What can be performed using the Data Guard Broker </a:t>
            </a:r>
            <a:r>
              <a:rPr lang="en-US" altLang="en-US" dirty="0">
                <a:latin typeface="Courier"/>
                <a:cs typeface="Oracle Sans" panose="020B0503020204020204" pitchFamily="34" charset="0"/>
              </a:rPr>
              <a:t>VALIDATE</a:t>
            </a:r>
            <a:r>
              <a:rPr lang="en-US" altLang="en-US" dirty="0">
                <a:latin typeface="Oracle Sans" panose="020B0503020204020204" pitchFamily="34" charset="0"/>
                <a:cs typeface="Oracle Sans" panose="020B0503020204020204" pitchFamily="34" charset="0"/>
              </a:rPr>
              <a:t> command?</a:t>
            </a:r>
          </a:p>
          <a:p>
            <a:pPr marL="850107" lvl="1" indent="-673895">
              <a:spcBef>
                <a:spcPts val="1200"/>
              </a:spcBef>
              <a:buFont typeface="Arial" panose="020B0604020202020204" pitchFamily="34" charset="0"/>
              <a:buAutoNum type="alphaLcPeriod"/>
            </a:pPr>
            <a:r>
              <a:rPr lang="en-US" altLang="en-US" dirty="0">
                <a:latin typeface="+mn-lt"/>
                <a:cs typeface="Oracle Sans" panose="020B0503020204020204" pitchFamily="34" charset="0"/>
              </a:rPr>
              <a:t>Performs a comparison of  SPFILE entries between the primary database and a specified standby database</a:t>
            </a:r>
          </a:p>
          <a:p>
            <a:pPr marL="850107" lvl="1" indent="-673895">
              <a:spcBef>
                <a:spcPts val="1200"/>
              </a:spcBef>
              <a:buFont typeface="Arial" panose="020B0604020202020204" pitchFamily="34" charset="0"/>
              <a:buAutoNum type="alphaLcPeriod"/>
            </a:pPr>
            <a:r>
              <a:rPr lang="en-US" dirty="0">
                <a:latin typeface="+mn-lt"/>
              </a:rPr>
              <a:t>Performs network connectivity checks between members of a broker configuration</a:t>
            </a:r>
          </a:p>
          <a:p>
            <a:pPr marL="850107" lvl="1" indent="-673895">
              <a:spcBef>
                <a:spcPts val="1200"/>
              </a:spcBef>
              <a:buFont typeface="Arial" panose="020B0604020202020204" pitchFamily="34" charset="0"/>
              <a:buAutoNum type="alphaLcPeriod"/>
            </a:pPr>
            <a:r>
              <a:rPr lang="en-US" altLang="en-US" dirty="0">
                <a:latin typeface="+mn-lt"/>
                <a:cs typeface="Oracle Sans" panose="020B0503020204020204" pitchFamily="34" charset="0"/>
              </a:rPr>
              <a:t>Validates the static connect identifier of a database</a:t>
            </a:r>
          </a:p>
          <a:p>
            <a:pPr marL="850107" lvl="1" indent="-673895">
              <a:spcBef>
                <a:spcPts val="1200"/>
              </a:spcBef>
              <a:buFont typeface="Arial" panose="020B0604020202020204" pitchFamily="34" charset="0"/>
              <a:buAutoNum type="alphaLcPeriod"/>
            </a:pPr>
            <a:r>
              <a:rPr lang="en-US" altLang="en-US" dirty="0">
                <a:latin typeface="+mn-lt"/>
              </a:rPr>
              <a:t>Validates  data files for both primary and standby databases</a:t>
            </a:r>
          </a:p>
          <a:p>
            <a:pPr marL="850107" lvl="1" indent="-673895">
              <a:spcBef>
                <a:spcPts val="1200"/>
              </a:spcBef>
              <a:buFont typeface="Arial" panose="020B0604020202020204" pitchFamily="34" charset="0"/>
              <a:buAutoNum type="alphaLcPeriod"/>
            </a:pPr>
            <a:r>
              <a:rPr lang="en-US" altLang="en-US" dirty="0">
                <a:latin typeface="+mn-lt"/>
                <a:cs typeface="Oracle Sans" panose="020B0503020204020204" pitchFamily="34" charset="0"/>
              </a:rPr>
              <a:t>All of above</a:t>
            </a:r>
          </a:p>
        </p:txBody>
      </p:sp>
      <p:sp>
        <p:nvSpPr>
          <p:cNvPr id="29698" name="Rectangle 1034">
            <a:extLst>
              <a:ext uri="{FF2B5EF4-FFF2-40B4-BE49-F238E27FC236}">
                <a16:creationId xmlns="" xmlns:a16="http://schemas.microsoft.com/office/drawing/2014/main" id="{FAD393F1-73E2-4444-8E46-AD880403FAF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86309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a:extLst>
              <a:ext uri="{FF2B5EF4-FFF2-40B4-BE49-F238E27FC236}">
                <a16:creationId xmlns:a16="http://schemas.microsoft.com/office/drawing/2014/main" xmlns="" id="{591C04E8-56A7-4A74-8917-315DF0B4A3C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Connect-Time Failover: Planning for Role Reversal</a:t>
            </a:r>
          </a:p>
        </p:txBody>
      </p:sp>
      <p:sp>
        <p:nvSpPr>
          <p:cNvPr id="9219" name="Rectangle 1027">
            <a:extLst>
              <a:ext uri="{FF2B5EF4-FFF2-40B4-BE49-F238E27FC236}">
                <a16:creationId xmlns:a16="http://schemas.microsoft.com/office/drawing/2014/main" xmlns="" id="{8D0E65A4-C20A-433B-8982-BA01B300C18A}"/>
              </a:ext>
            </a:extLst>
          </p:cNvPr>
          <p:cNvSpPr>
            <a:spLocks noGrp="1" noChangeArrowheads="1"/>
          </p:cNvSpPr>
          <p:nvPr>
            <p:ph type="body" idx="1"/>
          </p:nvPr>
        </p:nvSpPr>
        <p:spPr>
          <a:xfrm>
            <a:off x="933451" y="2272710"/>
            <a:ext cx="16421100" cy="115415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Connect-time failover is turned on by default for multiple address lists (</a:t>
            </a:r>
            <a:r>
              <a:rPr lang="en-US" altLang="en-US" dirty="0">
                <a:latin typeface="Courier New" panose="02070309020205020404" pitchFamily="49" charset="0"/>
                <a:cs typeface="Oracle Sans" panose="020B0503020204020204" pitchFamily="34" charset="0"/>
              </a:rPr>
              <a:t>ADDRESS_LIST</a:t>
            </a:r>
            <a:r>
              <a:rPr lang="en-US" altLang="en-US" dirty="0">
                <a:latin typeface="Oracle Sans" panose="020B0503020204020204" pitchFamily="34" charset="0"/>
                <a:cs typeface="Oracle Sans" panose="020B0503020204020204" pitchFamily="34" charset="0"/>
              </a:rPr>
              <a:t> used) and does not have to be specified.</a:t>
            </a:r>
          </a:p>
        </p:txBody>
      </p:sp>
      <p:sp>
        <p:nvSpPr>
          <p:cNvPr id="9220" name="Rectangle 2053">
            <a:extLst>
              <a:ext uri="{FF2B5EF4-FFF2-40B4-BE49-F238E27FC236}">
                <a16:creationId xmlns:a16="http://schemas.microsoft.com/office/drawing/2014/main" xmlns="" id="{F18A7F0D-DBA8-48B6-B14D-A8B2127F74DA}"/>
              </a:ext>
            </a:extLst>
          </p:cNvPr>
          <p:cNvSpPr>
            <a:spLocks noChangeArrowheads="1"/>
          </p:cNvSpPr>
          <p:nvPr/>
        </p:nvSpPr>
        <p:spPr bwMode="gray">
          <a:xfrm>
            <a:off x="1295400" y="3619500"/>
            <a:ext cx="11830050" cy="5198346"/>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PRMY =</a:t>
            </a:r>
          </a:p>
          <a:p>
            <a:r>
              <a:rPr lang="en-US" altLang="en-US" sz="2400" b="1" dirty="0">
                <a:latin typeface="Courier New" panose="02070309020205020404" pitchFamily="49" charset="0"/>
                <a:cs typeface="Oracle Sans" panose="020B0503020204020204" pitchFamily="34" charset="0"/>
              </a:rPr>
              <a:t>  (DESCRIPTION =</a:t>
            </a:r>
          </a:p>
          <a:p>
            <a:r>
              <a:rPr lang="en-US" altLang="en-US" sz="2400" b="1" dirty="0">
                <a:latin typeface="Courier New" panose="02070309020205020404" pitchFamily="49" charset="0"/>
                <a:cs typeface="Oracle Sans" panose="020B0503020204020204" pitchFamily="34" charset="0"/>
              </a:rPr>
              <a:t>    (ADDRESS_LIST =</a:t>
            </a:r>
          </a:p>
          <a:p>
            <a:r>
              <a:rPr lang="en-US" altLang="en-US" sz="2400" b="1" dirty="0">
                <a:latin typeface="Courier New" panose="02070309020205020404" pitchFamily="49" charset="0"/>
                <a:cs typeface="Oracle Sans" panose="020B0503020204020204" pitchFamily="34" charset="0"/>
              </a:rPr>
              <a:t>      </a:t>
            </a:r>
            <a:r>
              <a:rPr lang="en-US" altLang="en-US" sz="2400" b="1" dirty="0">
                <a:solidFill>
                  <a:srgbClr val="FF0000"/>
                </a:solidFill>
                <a:latin typeface="Courier New" panose="02070309020205020404" pitchFamily="49" charset="0"/>
                <a:cs typeface="Oracle Sans" panose="020B0503020204020204" pitchFamily="34" charset="0"/>
              </a:rPr>
              <a:t>(FAILOVER=on) </a:t>
            </a:r>
          </a:p>
          <a:p>
            <a:r>
              <a:rPr lang="en-US" altLang="en-US" sz="2400" b="1" dirty="0">
                <a:latin typeface="Courier New" panose="02070309020205020404" pitchFamily="49" charset="0"/>
                <a:cs typeface="Oracle Sans" panose="020B0503020204020204" pitchFamily="34" charset="0"/>
              </a:rPr>
              <a:t>      (ADDRESS=(PROTOCOL=TCP)(HOST=host01.example.com)</a:t>
            </a:r>
          </a:p>
          <a:p>
            <a:r>
              <a:rPr lang="en-US" altLang="en-US" sz="2400" b="1" dirty="0">
                <a:latin typeface="Courier New" panose="02070309020205020404" pitchFamily="49" charset="0"/>
                <a:cs typeface="Oracle Sans" panose="020B0503020204020204" pitchFamily="34" charset="0"/>
              </a:rPr>
              <a:t>      (PORT=1521)(SEND_BUF_SIZE=10485760)</a:t>
            </a:r>
          </a:p>
          <a:p>
            <a:r>
              <a:rPr lang="en-US" altLang="en-US" sz="2400" b="1" dirty="0">
                <a:latin typeface="Courier New" panose="02070309020205020404" pitchFamily="49" charset="0"/>
                <a:cs typeface="Oracle Sans" panose="020B0503020204020204" pitchFamily="34" charset="0"/>
              </a:rPr>
              <a:t>      (RECV_BUF_SIZE=10485760))</a:t>
            </a:r>
          </a:p>
          <a:p>
            <a:r>
              <a:rPr lang="en-US" altLang="en-US" sz="2400" b="1" dirty="0">
                <a:latin typeface="Courier New" panose="02070309020205020404" pitchFamily="49" charset="0"/>
                <a:cs typeface="Oracle Sans" panose="020B0503020204020204" pitchFamily="34" charset="0"/>
              </a:rPr>
              <a:t>      (ADDRESS=(PROTOCOL=TCP)(HOST=host03.example.com)</a:t>
            </a:r>
          </a:p>
          <a:p>
            <a:r>
              <a:rPr lang="en-US" altLang="en-US" sz="2400" b="1" dirty="0">
                <a:latin typeface="Courier New" panose="02070309020205020404" pitchFamily="49" charset="0"/>
                <a:cs typeface="Oracle Sans" panose="020B0503020204020204" pitchFamily="34" charset="0"/>
              </a:rPr>
              <a:t>      (PORT=1521)(SEND_BUF_SIZE=10485760)</a:t>
            </a:r>
          </a:p>
          <a:p>
            <a:r>
              <a:rPr lang="en-US" altLang="en-US" sz="2400" b="1" dirty="0">
                <a:latin typeface="Courier New" panose="02070309020205020404" pitchFamily="49" charset="0"/>
                <a:cs typeface="Oracle Sans" panose="020B0503020204020204" pitchFamily="34" charset="0"/>
              </a:rPr>
              <a:t>      (RECV_BUF_SIZE=10485760))</a:t>
            </a:r>
          </a:p>
          <a:p>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    (SDU=65535)</a:t>
            </a:r>
          </a:p>
          <a:p>
            <a:r>
              <a:rPr lang="en-US" altLang="en-US" sz="2400" b="1" dirty="0">
                <a:latin typeface="Courier New" panose="02070309020205020404" pitchFamily="49" charset="0"/>
                <a:cs typeface="Oracle Sans" panose="020B0503020204020204" pitchFamily="34" charset="0"/>
              </a:rPr>
              <a:t>    (CONNECT_DATA=(SERVICE_NAME=prmy.example.com))</a:t>
            </a:r>
          </a:p>
          <a:p>
            <a:r>
              <a:rPr lang="en-US" altLang="en-US" sz="2400" b="1" dirty="0">
                <a:latin typeface="Courier New" panose="02070309020205020404" pitchFamily="49" charset="0"/>
                <a:cs typeface="Oracle Sans" panose="020B0503020204020204" pitchFamily="34" charset="0"/>
              </a:rPr>
              <a:t>  )</a:t>
            </a:r>
          </a:p>
        </p:txBody>
      </p:sp>
    </p:spTree>
    <p:custDataLst>
      <p:tags r:id="rId1"/>
    </p:custDataLst>
    <p:extLst>
      <p:ext uri="{BB962C8B-B14F-4D97-AF65-F5344CB8AC3E}">
        <p14:creationId xmlns:p14="http://schemas.microsoft.com/office/powerpoint/2010/main" val="3338116755"/>
      </p:ext>
    </p:extLst>
  </p:cSld>
  <p:clrMapOvr>
    <a:masterClrMapping/>
  </p:clrMapOvr>
  <p:transition spd="slow"/>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 xmlns:a16="http://schemas.microsoft.com/office/drawing/2014/main" id="{1B491202-686A-49B8-A638-6DB8702A525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30723" name="Rectangle 5">
            <a:extLst>
              <a:ext uri="{FF2B5EF4-FFF2-40B4-BE49-F238E27FC236}">
                <a16:creationId xmlns="" xmlns:a16="http://schemas.microsoft.com/office/drawing/2014/main" id="{FAE7CC3B-DD4D-497D-A7E6-CC355D0D8EE1}"/>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Use Enterprise Manager Grid Control to monitor the configuration</a:t>
            </a:r>
          </a:p>
          <a:p>
            <a:pPr lvl="1">
              <a:spcBef>
                <a:spcPts val="1200"/>
              </a:spcBef>
            </a:pPr>
            <a:r>
              <a:rPr lang="en-US" altLang="en-US" dirty="0">
                <a:latin typeface="Oracle Sans" panose="020B0503020204020204" pitchFamily="34" charset="0"/>
                <a:cs typeface="Oracle Sans" panose="020B0503020204020204" pitchFamily="34" charset="0"/>
              </a:rPr>
              <a:t>Use DGMGRL to monitor the configuration</a:t>
            </a:r>
          </a:p>
          <a:p>
            <a:pPr lvl="1">
              <a:spcBef>
                <a:spcPts val="1200"/>
              </a:spcBef>
            </a:pPr>
            <a:r>
              <a:rPr lang="en-US" altLang="en-US" dirty="0">
                <a:latin typeface="Oracle Sans" panose="020B0503020204020204" pitchFamily="34" charset="0"/>
                <a:cs typeface="Oracle Sans" panose="020B0503020204020204" pitchFamily="34" charset="0"/>
              </a:rPr>
              <a:t>List the new Data Guard Broker VALIDATE command</a:t>
            </a:r>
          </a:p>
          <a:p>
            <a:pPr lvl="1">
              <a:spcBef>
                <a:spcPts val="1200"/>
              </a:spcBef>
            </a:pPr>
            <a:r>
              <a:rPr lang="en-US" altLang="en-US" dirty="0">
                <a:latin typeface="Oracle Sans" panose="020B0503020204020204" pitchFamily="34" charset="0"/>
                <a:cs typeface="Oracle Sans" panose="020B0503020204020204" pitchFamily="34" charset="0"/>
              </a:rPr>
              <a:t>Use SQL to monitor the configuration</a:t>
            </a:r>
          </a:p>
        </p:txBody>
      </p:sp>
    </p:spTree>
    <p:custDataLst>
      <p:tags r:id="rId1"/>
    </p:custDataLst>
    <p:extLst>
      <p:ext uri="{BB962C8B-B14F-4D97-AF65-F5344CB8AC3E}">
        <p14:creationId xmlns:p14="http://schemas.microsoft.com/office/powerpoint/2010/main" val="4237703139"/>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 xmlns:a16="http://schemas.microsoft.com/office/drawing/2014/main" id="{AAB0CE99-296F-42A7-97F7-99FD6525133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11: Overview</a:t>
            </a:r>
          </a:p>
        </p:txBody>
      </p:sp>
      <p:sp>
        <p:nvSpPr>
          <p:cNvPr id="31747" name="Rectangle 10">
            <a:extLst>
              <a:ext uri="{FF2B5EF4-FFF2-40B4-BE49-F238E27FC236}">
                <a16:creationId xmlns="" xmlns:a16="http://schemas.microsoft.com/office/drawing/2014/main" id="{1840FD2D-E5AD-44D8-9D57-46156FAB7FE4}"/>
              </a:ext>
            </a:extLst>
          </p:cNvPr>
          <p:cNvSpPr>
            <a:spLocks noGrp="1" noChangeArrowheads="1"/>
          </p:cNvSpPr>
          <p:nvPr>
            <p:ph type="body"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Monitoring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Examining Data Guard Log and Trace Files</a:t>
            </a:r>
          </a:p>
          <a:p>
            <a:pPr lvl="1">
              <a:spcBef>
                <a:spcPts val="1200"/>
              </a:spcBef>
            </a:pPr>
            <a:r>
              <a:rPr lang="en-US" altLang="en-US" dirty="0">
                <a:latin typeface="Oracle Sans" panose="020B0503020204020204" pitchFamily="34" charset="0"/>
                <a:cs typeface="Oracle Sans" panose="020B0503020204020204" pitchFamily="34" charset="0"/>
              </a:rPr>
              <a:t>Using the Data Guard Broker </a:t>
            </a:r>
            <a:r>
              <a:rPr lang="en-US" altLang="en-US" dirty="0">
                <a:latin typeface="Courier"/>
                <a:cs typeface="Oracle Sans" panose="020B0503020204020204" pitchFamily="34" charset="0"/>
              </a:rPr>
              <a:t>VALIDATE</a:t>
            </a:r>
            <a:r>
              <a:rPr lang="en-US" altLang="en-US" dirty="0">
                <a:latin typeface="Oracle Sans" panose="020B0503020204020204" pitchFamily="34" charset="0"/>
                <a:cs typeface="Oracle Sans" panose="020B0503020204020204" pitchFamily="34" charset="0"/>
              </a:rPr>
              <a:t> commands </a:t>
            </a:r>
          </a:p>
          <a:p>
            <a:pPr lvl="1">
              <a:spcBef>
                <a:spcPts val="1200"/>
              </a:spcBef>
            </a:pPr>
            <a:r>
              <a:rPr lang="en-US" altLang="en-US" dirty="0">
                <a:latin typeface="Oracle Sans" panose="020B0503020204020204" pitchFamily="34" charset="0"/>
                <a:cs typeface="Oracle Sans" panose="020B0503020204020204" pitchFamily="34" charset="0"/>
              </a:rPr>
              <a:t>Performing a Test Workload</a:t>
            </a:r>
          </a:p>
        </p:txBody>
      </p:sp>
    </p:spTree>
    <p:custDataLst>
      <p:tags r:id="rId1"/>
    </p:custDataLst>
    <p:extLst>
      <p:ext uri="{BB962C8B-B14F-4D97-AF65-F5344CB8AC3E}">
        <p14:creationId xmlns:p14="http://schemas.microsoft.com/office/powerpoint/2010/main" val="1434578416"/>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211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FE24AFF1-16DA-4B4E-B6D3-6E9BF93E9B0F}"/>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Configuring Data Protection Modes</a:t>
            </a:r>
          </a:p>
        </p:txBody>
      </p:sp>
      <p:sp>
        <p:nvSpPr>
          <p:cNvPr id="3" name="Subtitle 2">
            <a:extLst>
              <a:ext uri="{FF2B5EF4-FFF2-40B4-BE49-F238E27FC236}">
                <a16:creationId xmlns="" xmlns:a16="http://schemas.microsoft.com/office/drawing/2014/main" id="{FC8C09C9-11CA-46D9-9B28-45BADD10624F}"/>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3DBB2691-735E-478D-8AFC-B00E6F0881B3}"/>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8518274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 xmlns:a16="http://schemas.microsoft.com/office/drawing/2014/main" id="{D3FD01B1-DF5F-4E0D-A073-22B201533B1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5">
            <a:extLst>
              <a:ext uri="{FF2B5EF4-FFF2-40B4-BE49-F238E27FC236}">
                <a16:creationId xmlns="" xmlns:a16="http://schemas.microsoft.com/office/drawing/2014/main" id="{BD1FC4F0-C14F-4F23-A22E-5F9C96679FAA}"/>
              </a:ext>
            </a:extLst>
          </p:cNvPr>
          <p:cNvSpPr>
            <a:spLocks noGrp="1" noChangeArrowheads="1"/>
          </p:cNvSpPr>
          <p:nvPr>
            <p:ph idx="1"/>
          </p:nvPr>
        </p:nvSpPr>
        <p:spPr>
          <a:xfrm>
            <a:off x="933451" y="2272710"/>
            <a:ext cx="16421100" cy="394735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Describe the data protection modes</a:t>
            </a:r>
          </a:p>
          <a:p>
            <a:pPr lvl="1">
              <a:spcBef>
                <a:spcPts val="1200"/>
              </a:spcBef>
            </a:pPr>
            <a:r>
              <a:rPr lang="en-US" altLang="en-US" dirty="0">
                <a:latin typeface="Oracle Sans" panose="020B0503020204020204" pitchFamily="34" charset="0"/>
                <a:cs typeface="Oracle Sans" panose="020B0503020204020204" pitchFamily="34" charset="0"/>
              </a:rPr>
              <a:t>Change the data protection mode of your configuration</a:t>
            </a:r>
          </a:p>
          <a:p>
            <a:pPr lvl="2">
              <a:spcBef>
                <a:spcPts val="1200"/>
              </a:spcBef>
            </a:pPr>
            <a:r>
              <a:rPr lang="en-US" altLang="en-US" dirty="0">
                <a:latin typeface="Oracle Sans" panose="020B0503020204020204" pitchFamily="34" charset="0"/>
                <a:cs typeface="Oracle Sans" panose="020B0503020204020204" pitchFamily="34" charset="0"/>
              </a:rPr>
              <a:t>Using Enterprise Manager Cloud Control</a:t>
            </a:r>
          </a:p>
          <a:p>
            <a:pPr lvl="2">
              <a:spcBef>
                <a:spcPts val="1200"/>
              </a:spcBef>
            </a:pPr>
            <a:r>
              <a:rPr lang="en-US" altLang="en-US" dirty="0">
                <a:latin typeface="Oracle Sans" panose="020B0503020204020204" pitchFamily="34" charset="0"/>
                <a:cs typeface="Oracle Sans" panose="020B0503020204020204" pitchFamily="34" charset="0"/>
              </a:rPr>
              <a:t>Using DGMGRL</a:t>
            </a:r>
          </a:p>
          <a:p>
            <a:pPr lvl="2">
              <a:spcBef>
                <a:spcPts val="1200"/>
              </a:spcBef>
            </a:pPr>
            <a:r>
              <a:rPr lang="en-US" altLang="en-US" dirty="0">
                <a:latin typeface="Oracle Sans" panose="020B0503020204020204" pitchFamily="34" charset="0"/>
                <a:cs typeface="Oracle Sans" panose="020B0503020204020204" pitchFamily="34" charset="0"/>
              </a:rPr>
              <a:t>Using SQL</a:t>
            </a:r>
          </a:p>
        </p:txBody>
      </p:sp>
    </p:spTree>
    <p:custDataLst>
      <p:tags r:id="rId1"/>
    </p:custDataLst>
    <p:extLst>
      <p:ext uri="{BB962C8B-B14F-4D97-AF65-F5344CB8AC3E}">
        <p14:creationId xmlns:p14="http://schemas.microsoft.com/office/powerpoint/2010/main" val="2049173493"/>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2D5CAE88-7EE3-411E-B832-38A385A19D7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Protection Modes and Redo Transport Modes</a:t>
            </a:r>
          </a:p>
        </p:txBody>
      </p:sp>
      <p:sp>
        <p:nvSpPr>
          <p:cNvPr id="5123" name="Rectangle 3">
            <a:extLst>
              <a:ext uri="{FF2B5EF4-FFF2-40B4-BE49-F238E27FC236}">
                <a16:creationId xmlns="" xmlns:a16="http://schemas.microsoft.com/office/drawing/2014/main" id="{AF18A628-3A79-4373-B44E-BEE92C4755B0}"/>
              </a:ext>
            </a:extLst>
          </p:cNvPr>
          <p:cNvSpPr>
            <a:spLocks noGrp="1" noChangeArrowheads="1"/>
          </p:cNvSpPr>
          <p:nvPr>
            <p:ph type="body" idx="1"/>
          </p:nvPr>
        </p:nvSpPr>
        <p:spPr>
          <a:xfrm>
            <a:off x="933451" y="2272710"/>
            <a:ext cx="16421100"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A data protection mode requires a specific redo transport mode.</a:t>
            </a:r>
          </a:p>
          <a:p>
            <a:pPr lvl="1">
              <a:spcBef>
                <a:spcPts val="1200"/>
              </a:spcBef>
            </a:pPr>
            <a:r>
              <a:rPr lang="en-US" altLang="en-US" dirty="0">
                <a:latin typeface="Oracle Sans" panose="020B0503020204020204" pitchFamily="34" charset="0"/>
                <a:cs typeface="Oracle Sans" panose="020B0503020204020204" pitchFamily="34" charset="0"/>
              </a:rPr>
              <a:t>A redo transport mode alone does not define a data protection mode.</a:t>
            </a:r>
          </a:p>
        </p:txBody>
      </p:sp>
      <p:pic>
        <p:nvPicPr>
          <p:cNvPr id="5124" name="Picture 4" descr="Vehicle: Truck, Cargo">
            <a:extLst>
              <a:ext uri="{FF2B5EF4-FFF2-40B4-BE49-F238E27FC236}">
                <a16:creationId xmlns="" xmlns:a16="http://schemas.microsoft.com/office/drawing/2014/main" id="{122A630A-7C73-4246-907E-F87FE4C72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814071" y="6386512"/>
            <a:ext cx="26574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Vehicle: Plane">
            <a:extLst>
              <a:ext uri="{FF2B5EF4-FFF2-40B4-BE49-F238E27FC236}">
                <a16:creationId xmlns="" xmlns:a16="http://schemas.microsoft.com/office/drawing/2014/main" id="{900FB471-8C5E-4269-ABE9-3B09EC66DE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825978" y="4152900"/>
            <a:ext cx="2636043" cy="90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Freeform 6">
            <a:extLst>
              <a:ext uri="{FF2B5EF4-FFF2-40B4-BE49-F238E27FC236}">
                <a16:creationId xmlns="" xmlns:a16="http://schemas.microsoft.com/office/drawing/2014/main" id="{977258E0-BF9A-4EAA-8A72-38AB35D59456}"/>
              </a:ext>
            </a:extLst>
          </p:cNvPr>
          <p:cNvSpPr>
            <a:spLocks/>
          </p:cNvSpPr>
          <p:nvPr/>
        </p:nvSpPr>
        <p:spPr bwMode="auto">
          <a:xfrm rot="5400000" flipV="1">
            <a:off x="10873978" y="4355307"/>
            <a:ext cx="523875" cy="1438275"/>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5127" name="Freeform 7">
            <a:extLst>
              <a:ext uri="{FF2B5EF4-FFF2-40B4-BE49-F238E27FC236}">
                <a16:creationId xmlns="" xmlns:a16="http://schemas.microsoft.com/office/drawing/2014/main" id="{57E4B8E8-CE64-4428-B5DE-1F32689820DE}"/>
              </a:ext>
            </a:extLst>
          </p:cNvPr>
          <p:cNvSpPr>
            <a:spLocks/>
          </p:cNvSpPr>
          <p:nvPr/>
        </p:nvSpPr>
        <p:spPr bwMode="auto">
          <a:xfrm rot="16200000">
            <a:off x="10895408" y="5584032"/>
            <a:ext cx="552450" cy="1476375"/>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5128" name="Freeform 8">
            <a:extLst>
              <a:ext uri="{FF2B5EF4-FFF2-40B4-BE49-F238E27FC236}">
                <a16:creationId xmlns="" xmlns:a16="http://schemas.microsoft.com/office/drawing/2014/main" id="{91921CC2-5237-47B2-A7CD-61F570C10749}"/>
              </a:ext>
            </a:extLst>
          </p:cNvPr>
          <p:cNvSpPr>
            <a:spLocks/>
          </p:cNvSpPr>
          <p:nvPr/>
        </p:nvSpPr>
        <p:spPr bwMode="auto">
          <a:xfrm rot="10800000" flipH="1" flipV="1">
            <a:off x="6280546" y="5936457"/>
            <a:ext cx="1533525" cy="533400"/>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5129" name="Freeform 9">
            <a:extLst>
              <a:ext uri="{FF2B5EF4-FFF2-40B4-BE49-F238E27FC236}">
                <a16:creationId xmlns="" xmlns:a16="http://schemas.microsoft.com/office/drawing/2014/main" id="{8E19EE2A-75B7-40F9-A26C-3330A08E8F97}"/>
              </a:ext>
            </a:extLst>
          </p:cNvPr>
          <p:cNvSpPr>
            <a:spLocks/>
          </p:cNvSpPr>
          <p:nvPr/>
        </p:nvSpPr>
        <p:spPr bwMode="auto">
          <a:xfrm rot="10800000" flipH="1">
            <a:off x="6280546" y="4919663"/>
            <a:ext cx="1533525" cy="578645"/>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5130" name="Picture 10" descr="People: Policeman, Security">
            <a:extLst>
              <a:ext uri="{FF2B5EF4-FFF2-40B4-BE49-F238E27FC236}">
                <a16:creationId xmlns="" xmlns:a16="http://schemas.microsoft.com/office/drawing/2014/main" id="{54B59166-FC4A-4E47-8321-30EBCC270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854678" y="5005388"/>
            <a:ext cx="576263" cy="14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descr="Database: Database with Segments">
            <a:extLst>
              <a:ext uri="{FF2B5EF4-FFF2-40B4-BE49-F238E27FC236}">
                <a16:creationId xmlns="" xmlns:a16="http://schemas.microsoft.com/office/drawing/2014/main" id="{609FA631-ED5A-4CE9-BF53-E8F14EBEF8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5054203" y="4998245"/>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descr="Database: Database with Segments">
            <a:extLst>
              <a:ext uri="{FF2B5EF4-FFF2-40B4-BE49-F238E27FC236}">
                <a16:creationId xmlns="" xmlns:a16="http://schemas.microsoft.com/office/drawing/2014/main" id="{9923B569-6D06-4570-82D2-EB637E3EA9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1876483" y="5000625"/>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Rectangle 1030">
            <a:extLst>
              <a:ext uri="{FF2B5EF4-FFF2-40B4-BE49-F238E27FC236}">
                <a16:creationId xmlns="" xmlns:a16="http://schemas.microsoft.com/office/drawing/2014/main" id="{E5E1F8B9-4A97-460C-B673-2FF271F1FA42}"/>
              </a:ext>
            </a:extLst>
          </p:cNvPr>
          <p:cNvSpPr>
            <a:spLocks noChangeArrowheads="1"/>
          </p:cNvSpPr>
          <p:nvPr/>
        </p:nvSpPr>
        <p:spPr bwMode="auto">
          <a:xfrm>
            <a:off x="4904184" y="6738938"/>
            <a:ext cx="223361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Redo source</a:t>
            </a:r>
          </a:p>
        </p:txBody>
      </p:sp>
      <p:sp>
        <p:nvSpPr>
          <p:cNvPr id="5134" name="Rectangle 1030">
            <a:extLst>
              <a:ext uri="{FF2B5EF4-FFF2-40B4-BE49-F238E27FC236}">
                <a16:creationId xmlns="" xmlns:a16="http://schemas.microsoft.com/office/drawing/2014/main" id="{585D1F74-AC49-4A40-ACA8-D1CBF624FEC7}"/>
              </a:ext>
            </a:extLst>
          </p:cNvPr>
          <p:cNvSpPr>
            <a:spLocks noChangeArrowheads="1"/>
          </p:cNvSpPr>
          <p:nvPr/>
        </p:nvSpPr>
        <p:spPr bwMode="auto">
          <a:xfrm>
            <a:off x="11304983" y="6738937"/>
            <a:ext cx="29718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Redo destination</a:t>
            </a:r>
          </a:p>
        </p:txBody>
      </p:sp>
    </p:spTree>
    <p:custDataLst>
      <p:tags r:id="rId1"/>
    </p:custDataLst>
    <p:extLst>
      <p:ext uri="{BB962C8B-B14F-4D97-AF65-F5344CB8AC3E}">
        <p14:creationId xmlns:p14="http://schemas.microsoft.com/office/powerpoint/2010/main" val="3817642429"/>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802FC9BB-B58A-4564-ABD4-B4CDA0D68BE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Data Protection Modes</a:t>
            </a:r>
          </a:p>
        </p:txBody>
      </p:sp>
      <p:sp>
        <p:nvSpPr>
          <p:cNvPr id="6147" name="Rectangle 3">
            <a:extLst>
              <a:ext uri="{FF2B5EF4-FFF2-40B4-BE49-F238E27FC236}">
                <a16:creationId xmlns="" xmlns:a16="http://schemas.microsoft.com/office/drawing/2014/main" id="{57699E42-81AD-4937-B84D-2FE31AF68BF2}"/>
              </a:ext>
            </a:extLst>
          </p:cNvPr>
          <p:cNvSpPr>
            <a:spLocks noGrp="1" noChangeArrowheads="1"/>
          </p:cNvSpPr>
          <p:nvPr>
            <p:ph type="body" idx="1"/>
          </p:nvPr>
        </p:nvSpPr>
        <p:spPr>
          <a:xfrm>
            <a:off x="933451" y="2272710"/>
            <a:ext cx="16421100" cy="323229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Three data protection modes:</a:t>
            </a:r>
          </a:p>
          <a:p>
            <a:pPr lvl="2">
              <a:spcBef>
                <a:spcPts val="1200"/>
              </a:spcBef>
            </a:pPr>
            <a:r>
              <a:rPr lang="en-US" altLang="en-US" dirty="0">
                <a:latin typeface="Oracle Sans" panose="020B0503020204020204" pitchFamily="34" charset="0"/>
                <a:cs typeface="Oracle Sans" panose="020B0503020204020204" pitchFamily="34" charset="0"/>
              </a:rPr>
              <a:t>Maximum protection</a:t>
            </a:r>
          </a:p>
          <a:p>
            <a:pPr lvl="2">
              <a:spcBef>
                <a:spcPts val="1200"/>
              </a:spcBef>
            </a:pPr>
            <a:r>
              <a:rPr lang="en-US" altLang="en-US" dirty="0">
                <a:latin typeface="Oracle Sans" panose="020B0503020204020204" pitchFamily="34" charset="0"/>
                <a:cs typeface="Oracle Sans" panose="020B0503020204020204" pitchFamily="34" charset="0"/>
              </a:rPr>
              <a:t>Maximum availability</a:t>
            </a:r>
          </a:p>
          <a:p>
            <a:pPr lvl="2">
              <a:spcBef>
                <a:spcPts val="1200"/>
              </a:spcBef>
            </a:pPr>
            <a:r>
              <a:rPr lang="en-US" altLang="en-US" dirty="0">
                <a:latin typeface="Oracle Sans" panose="020B0503020204020204" pitchFamily="34" charset="0"/>
                <a:cs typeface="Oracle Sans" panose="020B0503020204020204" pitchFamily="34" charset="0"/>
              </a:rPr>
              <a:t>Maximum performance</a:t>
            </a:r>
          </a:p>
          <a:p>
            <a:pPr lvl="1">
              <a:spcBef>
                <a:spcPts val="1200"/>
              </a:spcBef>
            </a:pPr>
            <a:r>
              <a:rPr lang="en-US" altLang="en-US" dirty="0">
                <a:latin typeface="Oracle Sans" panose="020B0503020204020204" pitchFamily="34" charset="0"/>
                <a:cs typeface="Oracle Sans" panose="020B0503020204020204" pitchFamily="34" charset="0"/>
              </a:rPr>
              <a:t>Help to balance data availability and system performance</a:t>
            </a:r>
          </a:p>
        </p:txBody>
      </p:sp>
      <p:pic>
        <p:nvPicPr>
          <p:cNvPr id="6148" name="Picture 4" descr="Concept: Toll, Permissions, Security">
            <a:extLst>
              <a:ext uri="{FF2B5EF4-FFF2-40B4-BE49-F238E27FC236}">
                <a16:creationId xmlns="" xmlns:a16="http://schemas.microsoft.com/office/drawing/2014/main" id="{DAA3E993-E6AE-4E81-BC34-80EF540B0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4173200" y="6591300"/>
            <a:ext cx="2536032" cy="238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4658084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 xmlns:a16="http://schemas.microsoft.com/office/drawing/2014/main" id="{E38F665D-9EA6-4C9F-B0DF-24FC74F3D92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Maximum Protection Mode</a:t>
            </a:r>
          </a:p>
        </p:txBody>
      </p:sp>
      <p:sp>
        <p:nvSpPr>
          <p:cNvPr id="7171" name="Rectangle 5">
            <a:extLst>
              <a:ext uri="{FF2B5EF4-FFF2-40B4-BE49-F238E27FC236}">
                <a16:creationId xmlns="" xmlns:a16="http://schemas.microsoft.com/office/drawing/2014/main" id="{8DE80F08-66D3-4CEE-8F05-3C0A7F17C92A}"/>
              </a:ext>
            </a:extLst>
          </p:cNvPr>
          <p:cNvSpPr>
            <a:spLocks noGrp="1" noChangeArrowheads="1"/>
          </p:cNvSpPr>
          <p:nvPr>
            <p:ph type="body" idx="1"/>
          </p:nvPr>
        </p:nvSpPr>
        <p:spPr>
          <a:xfrm>
            <a:off x="933451" y="2272710"/>
            <a:ext cx="16421100" cy="537422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Maximum protection mode ensures zero data loss in the event of a failure of the primary database, the network, or all standby databases.</a:t>
            </a:r>
          </a:p>
          <a:p>
            <a:pPr lvl="1">
              <a:spcBef>
                <a:spcPts val="1200"/>
              </a:spcBef>
            </a:pPr>
            <a:r>
              <a:rPr lang="en-US" altLang="en-US" dirty="0">
                <a:latin typeface="Oracle Sans" panose="020B0503020204020204" pitchFamily="34" charset="0"/>
                <a:cs typeface="Oracle Sans" panose="020B0503020204020204" pitchFamily="34" charset="0"/>
              </a:rPr>
              <a:t>The primary database shuts down if a fault prevents it from writing its redo stream to at least one synchronized standby database.</a:t>
            </a:r>
          </a:p>
          <a:p>
            <a:pPr lvl="1">
              <a:spcBef>
                <a:spcPts val="1200"/>
              </a:spcBef>
            </a:pPr>
            <a:r>
              <a:rPr lang="en-US" altLang="en-US" dirty="0">
                <a:latin typeface="Oracle Sans" panose="020B0503020204020204" pitchFamily="34" charset="0"/>
                <a:cs typeface="Oracle Sans" panose="020B0503020204020204" pitchFamily="34" charset="0"/>
              </a:rPr>
              <a:t>Redo data must be written to both the local online redo log and the remote standby redo log on at least one synchronized standby database.</a:t>
            </a:r>
          </a:p>
          <a:p>
            <a:pPr lvl="1">
              <a:spcBef>
                <a:spcPts val="1200"/>
              </a:spcBef>
            </a:pPr>
            <a:r>
              <a:rPr lang="en-US" altLang="en-US" dirty="0">
                <a:latin typeface="Oracle Sans" panose="020B0503020204020204" pitchFamily="34" charset="0"/>
                <a:cs typeface="Oracle Sans" panose="020B0503020204020204" pitchFamily="34" charset="0"/>
              </a:rPr>
              <a:t>Configuration requirements: At least one standby database must have a standby redo log, and that standby database destination must be configured with the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AFFIRM</a:t>
            </a:r>
            <a:r>
              <a:rPr lang="en-US" altLang="en-US" dirty="0">
                <a:latin typeface="Oracle Sans" panose="020B0503020204020204" pitchFamily="34" charset="0"/>
                <a:cs typeface="Oracle Sans" panose="020B0503020204020204" pitchFamily="34" charset="0"/>
              </a:rPr>
              <a:t> redo transport attributes.</a:t>
            </a:r>
          </a:p>
        </p:txBody>
      </p:sp>
    </p:spTree>
    <p:custDataLst>
      <p:tags r:id="rId1"/>
    </p:custDataLst>
    <p:extLst>
      <p:ext uri="{BB962C8B-B14F-4D97-AF65-F5344CB8AC3E}">
        <p14:creationId xmlns:p14="http://schemas.microsoft.com/office/powerpoint/2010/main" val="2564840306"/>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 xmlns:a16="http://schemas.microsoft.com/office/drawing/2014/main" id="{9DDFE8DA-44D2-4BB7-A195-38BB60D280D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Maximum Availability Mode</a:t>
            </a:r>
          </a:p>
        </p:txBody>
      </p:sp>
      <p:sp>
        <p:nvSpPr>
          <p:cNvPr id="8195" name="Rectangle 5">
            <a:extLst>
              <a:ext uri="{FF2B5EF4-FFF2-40B4-BE49-F238E27FC236}">
                <a16:creationId xmlns="" xmlns:a16="http://schemas.microsoft.com/office/drawing/2014/main" id="{C26A1048-E3DB-4DB5-9593-76B72A8C078F}"/>
              </a:ext>
            </a:extLst>
          </p:cNvPr>
          <p:cNvSpPr>
            <a:spLocks noGrp="1" noChangeArrowheads="1"/>
          </p:cNvSpPr>
          <p:nvPr>
            <p:ph type="body" idx="1"/>
          </p:nvPr>
        </p:nvSpPr>
        <p:spPr>
          <a:xfrm>
            <a:off x="933451" y="2272710"/>
            <a:ext cx="16421100" cy="661148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Maximum availability mode ensures zero data loss without compromising the availability of the primary database.</a:t>
            </a:r>
          </a:p>
          <a:p>
            <a:pPr lvl="1">
              <a:spcBef>
                <a:spcPts val="1200"/>
              </a:spcBef>
            </a:pPr>
            <a:r>
              <a:rPr lang="en-US" altLang="en-US" dirty="0">
                <a:latin typeface="Oracle Sans" panose="020B0503020204020204" pitchFamily="34" charset="0"/>
                <a:cs typeface="Oracle Sans" panose="020B0503020204020204" pitchFamily="34" charset="0"/>
              </a:rPr>
              <a:t>Redo data must be written to both the local online redo log and received by the remote RFS process of a standby database.</a:t>
            </a:r>
          </a:p>
          <a:p>
            <a:pPr lvl="1">
              <a:spcBef>
                <a:spcPts val="1200"/>
              </a:spcBef>
            </a:pPr>
            <a:r>
              <a:rPr lang="en-US" altLang="en-US" dirty="0">
                <a:latin typeface="Oracle Sans" panose="020B0503020204020204" pitchFamily="34" charset="0"/>
                <a:cs typeface="Oracle Sans" panose="020B0503020204020204" pitchFamily="34" charset="0"/>
              </a:rPr>
              <a:t>The primary database does not shut down if it cannot receive acknowledgement from at least one standby.</a:t>
            </a:r>
          </a:p>
          <a:p>
            <a:pPr lvl="1">
              <a:spcBef>
                <a:spcPts val="1200"/>
              </a:spcBef>
            </a:pPr>
            <a:r>
              <a:rPr lang="en-US" altLang="en-US" dirty="0">
                <a:latin typeface="Oracle Sans" panose="020B0503020204020204" pitchFamily="34" charset="0"/>
                <a:cs typeface="Oracle Sans" panose="020B0503020204020204" pitchFamily="34" charset="0"/>
              </a:rPr>
              <a:t>If no synchronized standby databases are available, the primary database operates in an unsynchronized mode until at least one standby database is synchronized.</a:t>
            </a:r>
          </a:p>
          <a:p>
            <a:pPr lvl="1">
              <a:spcBef>
                <a:spcPts val="1200"/>
              </a:spcBef>
            </a:pPr>
            <a:r>
              <a:rPr lang="en-US" altLang="en-US" dirty="0">
                <a:latin typeface="Oracle Sans" panose="020B0503020204020204" pitchFamily="34" charset="0"/>
                <a:cs typeface="Oracle Sans" panose="020B0503020204020204" pitchFamily="34" charset="0"/>
              </a:rPr>
              <a:t>Configuration requirements: At least one standby database must have a standby redo log, and that standby database destination must be configured with the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NOAFFIRM</a:t>
            </a:r>
            <a:r>
              <a:rPr lang="en-US" altLang="en-US" dirty="0">
                <a:latin typeface="Oracle Sans" panose="020B0503020204020204" pitchFamily="34" charset="0"/>
                <a:cs typeface="Oracle Sans" panose="020B0503020204020204" pitchFamily="34" charset="0"/>
              </a:rPr>
              <a:t> redo transport attributes as a minimum.</a:t>
            </a:r>
          </a:p>
        </p:txBody>
      </p:sp>
    </p:spTree>
    <p:custDataLst>
      <p:tags r:id="rId1"/>
    </p:custDataLst>
    <p:extLst>
      <p:ext uri="{BB962C8B-B14F-4D97-AF65-F5344CB8AC3E}">
        <p14:creationId xmlns:p14="http://schemas.microsoft.com/office/powerpoint/2010/main" val="2769816059"/>
      </p:ext>
    </p:extLst>
  </p:cSld>
  <p:clrMapOvr>
    <a:masterClrMapping/>
  </p:clrMapOvr>
  <p:transition spd="slow"/>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 xmlns:a16="http://schemas.microsoft.com/office/drawing/2014/main" id="{C3E0BDF5-F9AB-4BAB-9E08-E334B7DF71B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Maximum Performance Mode</a:t>
            </a:r>
          </a:p>
        </p:txBody>
      </p:sp>
      <p:sp>
        <p:nvSpPr>
          <p:cNvPr id="9219" name="Rectangle 5">
            <a:extLst>
              <a:ext uri="{FF2B5EF4-FFF2-40B4-BE49-F238E27FC236}">
                <a16:creationId xmlns="" xmlns:a16="http://schemas.microsoft.com/office/drawing/2014/main" id="{347584CE-62DE-4C6F-83B6-473957D9008A}"/>
              </a:ext>
            </a:extLst>
          </p:cNvPr>
          <p:cNvSpPr>
            <a:spLocks noGrp="1" noChangeArrowheads="1"/>
          </p:cNvSpPr>
          <p:nvPr>
            <p:ph type="body" idx="1"/>
          </p:nvPr>
        </p:nvSpPr>
        <p:spPr>
          <a:xfrm>
            <a:off x="933451" y="2272710"/>
            <a:ext cx="16421100" cy="6792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Maximum performance mode is the default level of data protection.</a:t>
            </a:r>
          </a:p>
          <a:p>
            <a:pPr lvl="1">
              <a:spcBef>
                <a:spcPts val="1200"/>
              </a:spcBef>
            </a:pPr>
            <a:r>
              <a:rPr lang="en-US" altLang="en-US" dirty="0">
                <a:latin typeface="Oracle Sans" panose="020B0503020204020204" pitchFamily="34" charset="0"/>
                <a:cs typeface="Oracle Sans" panose="020B0503020204020204" pitchFamily="34" charset="0"/>
              </a:rPr>
              <a:t>This mode provides the highest possible level of data protection without affecting the performance of the primary database.</a:t>
            </a:r>
          </a:p>
          <a:p>
            <a:pPr lvl="1">
              <a:spcBef>
                <a:spcPts val="1200"/>
              </a:spcBef>
            </a:pPr>
            <a:r>
              <a:rPr lang="en-US" altLang="en-US" dirty="0">
                <a:latin typeface="Oracle Sans" panose="020B0503020204020204" pitchFamily="34" charset="0"/>
                <a:cs typeface="Oracle Sans" panose="020B0503020204020204" pitchFamily="34" charset="0"/>
              </a:rPr>
              <a:t>Transactions can commit as soon as the redo data is written to the local online redo log.</a:t>
            </a:r>
          </a:p>
          <a:p>
            <a:pPr lvl="1">
              <a:spcBef>
                <a:spcPts val="1200"/>
              </a:spcBef>
            </a:pPr>
            <a:r>
              <a:rPr lang="en-US" altLang="en-US" dirty="0">
                <a:latin typeface="Oracle Sans" panose="020B0503020204020204" pitchFamily="34" charset="0"/>
                <a:cs typeface="Oracle Sans" panose="020B0503020204020204" pitchFamily="34" charset="0"/>
              </a:rPr>
              <a:t>Redo data is shipped to the standby database asynchronously with respect to the commitment of the transactions that create the redo data.</a:t>
            </a:r>
          </a:p>
          <a:p>
            <a:pPr lvl="1">
              <a:spcBef>
                <a:spcPts val="1200"/>
              </a:spcBef>
            </a:pPr>
            <a:r>
              <a:rPr lang="en-US" altLang="en-US" dirty="0">
                <a:latin typeface="Oracle Sans" panose="020B0503020204020204" pitchFamily="34" charset="0"/>
                <a:cs typeface="Oracle Sans" panose="020B0503020204020204" pitchFamily="34" charset="0"/>
              </a:rPr>
              <a:t>Configuration requirements: </a:t>
            </a:r>
          </a:p>
          <a:p>
            <a:pPr lvl="2">
              <a:spcBef>
                <a:spcPts val="1200"/>
              </a:spcBef>
            </a:pPr>
            <a:r>
              <a:rPr lang="en-US" altLang="en-US" dirty="0">
                <a:latin typeface="Oracle Sans" panose="020B0503020204020204" pitchFamily="34" charset="0"/>
                <a:cs typeface="Oracle Sans" panose="020B0503020204020204" pitchFamily="34" charset="0"/>
              </a:rPr>
              <a:t>Standby redo log on at least one standby database</a:t>
            </a:r>
          </a:p>
          <a:p>
            <a:pPr lvl="2">
              <a:spcBef>
                <a:spcPts val="1200"/>
              </a:spcBef>
            </a:pPr>
            <a:r>
              <a:rPr lang="en-US" altLang="en-US" dirty="0">
                <a:latin typeface="Oracle Sans" panose="020B0503020204020204" pitchFamily="34" charset="0"/>
                <a:cs typeface="Oracle Sans" panose="020B0503020204020204" pitchFamily="34" charset="0"/>
              </a:rPr>
              <a:t>At least one standby database that is configured with the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NOAFFIRM</a:t>
            </a:r>
            <a:r>
              <a:rPr lang="en-US" altLang="en-US" dirty="0">
                <a:latin typeface="Oracle Sans" panose="020B0503020204020204" pitchFamily="34" charset="0"/>
                <a:cs typeface="Oracle Sans" panose="020B0503020204020204" pitchFamily="34" charset="0"/>
              </a:rPr>
              <a:t> redo transport attributes</a:t>
            </a:r>
          </a:p>
        </p:txBody>
      </p:sp>
    </p:spTree>
    <p:custDataLst>
      <p:tags r:id="rId1"/>
    </p:custDataLst>
    <p:extLst>
      <p:ext uri="{BB962C8B-B14F-4D97-AF65-F5344CB8AC3E}">
        <p14:creationId xmlns:p14="http://schemas.microsoft.com/office/powerpoint/2010/main" val="333893212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a:extLst>
              <a:ext uri="{FF2B5EF4-FFF2-40B4-BE49-F238E27FC236}">
                <a16:creationId xmlns:a16="http://schemas.microsoft.com/office/drawing/2014/main" xmlns="" id="{CBF442E2-1121-4E07-9DD9-214C4A32D393}"/>
              </a:ext>
            </a:extLst>
          </p:cNvPr>
          <p:cNvSpPr>
            <a:spLocks noGrp="1" noChangeArrowheads="1"/>
          </p:cNvSpPr>
          <p:nvPr>
            <p:ph type="title"/>
          </p:nvPr>
        </p:nvSpPr>
        <p:spPr>
          <a:xfrm>
            <a:off x="933451" y="664022"/>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Listener Configuration: </a:t>
            </a:r>
            <a:r>
              <a:rPr lang="en-US" altLang="en-US" dirty="0">
                <a:latin typeface="Courier New" panose="02070309020205020404" pitchFamily="49" charset="0"/>
                <a:cs typeface="Courier New" panose="02070309020205020404" pitchFamily="49" charset="0"/>
              </a:rPr>
              <a:t>listener.ora</a:t>
            </a:r>
          </a:p>
        </p:txBody>
      </p:sp>
      <p:sp>
        <p:nvSpPr>
          <p:cNvPr id="10243" name="Rectangle 1027">
            <a:extLst>
              <a:ext uri="{FF2B5EF4-FFF2-40B4-BE49-F238E27FC236}">
                <a16:creationId xmlns:a16="http://schemas.microsoft.com/office/drawing/2014/main" xmlns="" id="{5E59A36F-6508-4DB3-B416-A89A9F1CE1D6}"/>
              </a:ext>
            </a:extLst>
          </p:cNvPr>
          <p:cNvSpPr>
            <a:spLocks noGrp="1" noChangeArrowheads="1"/>
          </p:cNvSpPr>
          <p:nvPr>
            <p:ph type="body" idx="1"/>
          </p:nvPr>
        </p:nvSpPr>
        <p:spPr>
          <a:xfrm>
            <a:off x="933451" y="2272710"/>
            <a:ext cx="16421100" cy="198906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Oracle Net Configuration (on database host machine): </a:t>
            </a:r>
            <a:r>
              <a:rPr lang="en-US" altLang="en-US" dirty="0">
                <a:latin typeface="Courier New" panose="02070309020205020404" pitchFamily="49" charset="0"/>
                <a:cs typeface="Oracle Sans" panose="020B0503020204020204" pitchFamily="34" charset="0"/>
              </a:rPr>
              <a:t>$ORACLE_HOME/network/admin/listener.ora</a:t>
            </a:r>
          </a:p>
          <a:p>
            <a:endParaRPr lang="en-US" altLang="en-US" sz="1800" dirty="0">
              <a:latin typeface="Courier New" panose="02070309020205020404" pitchFamily="49" charset="0"/>
              <a:cs typeface="Oracle Sans" panose="020B0503020204020204" pitchFamily="34" charset="0"/>
            </a:endParaRPr>
          </a:p>
          <a:p>
            <a:r>
              <a:rPr lang="en-US" altLang="en-US" dirty="0">
                <a:latin typeface="Oracle Sans" panose="020B0503020204020204" pitchFamily="34" charset="0"/>
                <a:cs typeface="Oracle Sans" panose="020B0503020204020204" pitchFamily="34" charset="0"/>
              </a:rPr>
              <a:t>The following entry defines two listening endpoints:</a:t>
            </a:r>
          </a:p>
        </p:txBody>
      </p:sp>
      <p:sp>
        <p:nvSpPr>
          <p:cNvPr id="10244" name="Rectangle 2053">
            <a:extLst>
              <a:ext uri="{FF2B5EF4-FFF2-40B4-BE49-F238E27FC236}">
                <a16:creationId xmlns:a16="http://schemas.microsoft.com/office/drawing/2014/main" xmlns="" id="{B465FCDC-49E5-42DB-91EF-7800D7632460}"/>
              </a:ext>
            </a:extLst>
          </p:cNvPr>
          <p:cNvSpPr>
            <a:spLocks noChangeArrowheads="1"/>
          </p:cNvSpPr>
          <p:nvPr/>
        </p:nvSpPr>
        <p:spPr bwMode="gray">
          <a:xfrm>
            <a:off x="1371600" y="4381500"/>
            <a:ext cx="11830050" cy="4459682"/>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solidFill>
                  <a:srgbClr val="FF0000"/>
                </a:solidFill>
                <a:latin typeface="Courier New" panose="02070309020205020404" pitchFamily="49" charset="0"/>
                <a:cs typeface="Oracle Sans" panose="020B0503020204020204" pitchFamily="34" charset="0"/>
              </a:rPr>
              <a:t>LISTENER</a:t>
            </a:r>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  (DESCRIPTION_LIST =</a:t>
            </a:r>
          </a:p>
          <a:p>
            <a:r>
              <a:rPr lang="en-US" altLang="en-US" sz="2400" b="1" dirty="0">
                <a:latin typeface="Courier New" panose="02070309020205020404" pitchFamily="49" charset="0"/>
                <a:cs typeface="Oracle Sans" panose="020B0503020204020204" pitchFamily="34" charset="0"/>
              </a:rPr>
              <a:t>    (DESCRIPTION =</a:t>
            </a:r>
          </a:p>
          <a:p>
            <a:r>
              <a:rPr lang="en-US" altLang="en-US" sz="2400" b="1" dirty="0">
                <a:latin typeface="Courier New" panose="02070309020205020404" pitchFamily="49" charset="0"/>
                <a:cs typeface="Oracle Sans" panose="020B0503020204020204" pitchFamily="34" charset="0"/>
              </a:rPr>
              <a:t>      (ADDRESS=(PROTOCOL=TCP)(HOST=host03.example.com)</a:t>
            </a:r>
          </a:p>
          <a:p>
            <a:r>
              <a:rPr lang="en-US" altLang="en-US" sz="2400" b="1" dirty="0">
                <a:latin typeface="Courier New" panose="02070309020205020404" pitchFamily="49" charset="0"/>
                <a:cs typeface="Oracle Sans" panose="020B0503020204020204" pitchFamily="34" charset="0"/>
              </a:rPr>
              <a:t>      (PORT=1521)(SEND_SDU=10485760)</a:t>
            </a:r>
          </a:p>
          <a:p>
            <a:r>
              <a:rPr lang="en-US" altLang="en-US" sz="2400" b="1" dirty="0">
                <a:latin typeface="Courier New" panose="02070309020205020404" pitchFamily="49" charset="0"/>
                <a:cs typeface="Oracle Sans" panose="020B0503020204020204" pitchFamily="34" charset="0"/>
              </a:rPr>
              <a:t>      (RECV_SDU = 10485760)))</a:t>
            </a:r>
          </a:p>
          <a:p>
            <a:r>
              <a:rPr lang="en-US" altLang="en-US" sz="2400" b="1" dirty="0">
                <a:latin typeface="Courier New" panose="02070309020205020404" pitchFamily="49" charset="0"/>
                <a:cs typeface="Oracle Sans" panose="020B0503020204020204" pitchFamily="34" charset="0"/>
              </a:rPr>
              <a:t>    (DESCRIPTION =</a:t>
            </a:r>
          </a:p>
          <a:p>
            <a:r>
              <a:rPr lang="en-US" altLang="en-US" sz="2400" b="1" dirty="0">
                <a:latin typeface="Courier New" panose="02070309020205020404" pitchFamily="49" charset="0"/>
                <a:cs typeface="Oracle Sans" panose="020B0503020204020204" pitchFamily="34" charset="0"/>
              </a:rPr>
              <a:t>      (ADDRESS = (PROTOCOL = IPC)(KEY = EXTPROC1521)))</a:t>
            </a:r>
          </a:p>
          <a:p>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ADR_BASE_</a:t>
            </a:r>
            <a:r>
              <a:rPr lang="en-US" altLang="en-US" sz="2400" b="1" dirty="0">
                <a:solidFill>
                  <a:srgbClr val="FF0000"/>
                </a:solidFill>
                <a:latin typeface="Courier New" panose="02070309020205020404" pitchFamily="49" charset="0"/>
                <a:cs typeface="Oracle Sans" panose="020B0503020204020204" pitchFamily="34" charset="0"/>
              </a:rPr>
              <a:t>LISTENER</a:t>
            </a:r>
            <a:r>
              <a:rPr lang="en-US" altLang="en-US" sz="2400" b="1" dirty="0">
                <a:latin typeface="Courier New" panose="02070309020205020404" pitchFamily="49" charset="0"/>
                <a:cs typeface="Oracle Sans" panose="020B0503020204020204" pitchFamily="34" charset="0"/>
              </a:rPr>
              <a:t> = /u01/app/oracle</a:t>
            </a:r>
          </a:p>
          <a:p>
            <a:r>
              <a:rPr lang="en-US" altLang="en-US" sz="2400" b="1" dirty="0">
                <a:solidFill>
                  <a:srgbClr val="0000FF"/>
                </a:solidFill>
                <a:latin typeface="Courier New" panose="02070309020205020404" pitchFamily="49" charset="0"/>
                <a:cs typeface="Oracle Sans" panose="020B0503020204020204" pitchFamily="34" charset="0"/>
              </a:rPr>
              <a:t>LISTENER2</a:t>
            </a:r>
            <a:r>
              <a:rPr lang="en-US" altLang="en-US" sz="2400" b="1" dirty="0">
                <a:latin typeface="Courier New" panose="02070309020205020404" pitchFamily="49" charset="0"/>
                <a:cs typeface="Oracle Sans" panose="020B0503020204020204" pitchFamily="34" charset="0"/>
              </a:rPr>
              <a:t> = …</a:t>
            </a:r>
          </a:p>
          <a:p>
            <a:r>
              <a:rPr lang="en-US" altLang="en-US" sz="2400" b="1" dirty="0">
                <a:latin typeface="Courier New" panose="02070309020205020404" pitchFamily="49" charset="0"/>
                <a:cs typeface="Oracle Sans" panose="020B0503020204020204" pitchFamily="34" charset="0"/>
              </a:rPr>
              <a:t>ADR_BASE_</a:t>
            </a:r>
            <a:r>
              <a:rPr lang="en-US" altLang="en-US" sz="2400" b="1" dirty="0">
                <a:solidFill>
                  <a:srgbClr val="0000FF"/>
                </a:solidFill>
                <a:latin typeface="Courier New" panose="02070309020205020404" pitchFamily="49" charset="0"/>
                <a:cs typeface="Oracle Sans" panose="020B0503020204020204" pitchFamily="34" charset="0"/>
              </a:rPr>
              <a:t>LISTENER2</a:t>
            </a:r>
            <a:r>
              <a:rPr lang="en-US" altLang="en-US" sz="2400" b="1" dirty="0">
                <a:latin typeface="Courier New" panose="02070309020205020404" pitchFamily="49" charset="0"/>
                <a:cs typeface="Oracle Sans" panose="020B0503020204020204" pitchFamily="34" charset="0"/>
              </a:rPr>
              <a:t> = /u01/app/oracle  </a:t>
            </a:r>
          </a:p>
        </p:txBody>
      </p:sp>
    </p:spTree>
    <p:custDataLst>
      <p:tags r:id="rId1"/>
    </p:custDataLst>
    <p:extLst>
      <p:ext uri="{BB962C8B-B14F-4D97-AF65-F5344CB8AC3E}">
        <p14:creationId xmlns:p14="http://schemas.microsoft.com/office/powerpoint/2010/main" val="2423132168"/>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E63A15CE-8009-4188-B0C1-7C0CCC78435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Comparing Data Protection Modes</a:t>
            </a:r>
          </a:p>
        </p:txBody>
      </p:sp>
      <p:graphicFrame>
        <p:nvGraphicFramePr>
          <p:cNvPr id="10270" name="Group 30">
            <a:extLst>
              <a:ext uri="{FF2B5EF4-FFF2-40B4-BE49-F238E27FC236}">
                <a16:creationId xmlns="" xmlns:a16="http://schemas.microsoft.com/office/drawing/2014/main" id="{5C16CE1F-EF76-4A8B-9190-51D30F5CD666}"/>
              </a:ext>
            </a:extLst>
          </p:cNvPr>
          <p:cNvGraphicFramePr>
            <a:graphicFrameLocks noGrp="1"/>
          </p:cNvGraphicFramePr>
          <p:nvPr>
            <p:extLst/>
          </p:nvPr>
        </p:nvGraphicFramePr>
        <p:xfrm>
          <a:off x="3159919" y="2413001"/>
          <a:ext cx="11968163" cy="7068426"/>
        </p:xfrm>
        <a:graphic>
          <a:graphicData uri="http://schemas.openxmlformats.org/drawingml/2006/table">
            <a:tbl>
              <a:tblPr/>
              <a:tblGrid>
                <a:gridCol w="2138363">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gridCol w="2171700">
                  <a:extLst>
                    <a:ext uri="{9D8B030D-6E8A-4147-A177-3AD203B41FA5}">
                      <a16:colId xmlns="" xmlns:a16="http://schemas.microsoft.com/office/drawing/2014/main" val="20002"/>
                    </a:ext>
                  </a:extLst>
                </a:gridCol>
                <a:gridCol w="4000500">
                  <a:extLst>
                    <a:ext uri="{9D8B030D-6E8A-4147-A177-3AD203B41FA5}">
                      <a16:colId xmlns="" xmlns:a16="http://schemas.microsoft.com/office/drawing/2014/main" val="20003"/>
                    </a:ext>
                  </a:extLst>
                </a:gridCol>
              </a:tblGrid>
              <a:tr h="10973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Mode</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Risk of Data Loss</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Transport</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If no acknowledgment is received:</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137164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Maximum Protection</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Zero data loss</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Double failure protection</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SYNC</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Stall primary until an acknowledgement is received.</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137164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Maximum Availability</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Zero data loss with single site failure</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SYNC (AFFIRM)</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Stall primary until threshold period expires, then resume processing.</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137164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Maximum Availability</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Potential for data loss when multiple sites fail</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SYNC (NOAFFIRM)</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Stall primary until threshold period expires, then resume processing.</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10790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Maximum</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Performance</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Potential for minimal data loss</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ASYNC</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Primary never waits for standby acknowledgement.</a:t>
                      </a:r>
                    </a:p>
                  </a:txBody>
                  <a:tcPr marL="137160" marR="137160" marT="137165" marB="137165"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958638380"/>
      </p:ext>
    </p:extLst>
  </p:cSld>
  <p:clrMapOvr>
    <a:masterClrMapping/>
  </p:clrMapOvr>
  <p:transition spd="slow"/>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209" y="2628900"/>
            <a:ext cx="16225584" cy="5812353"/>
          </a:xfrm>
          <a:prstGeom prst="rect">
            <a:avLst/>
          </a:prstGeom>
          <a:ln>
            <a:solidFill>
              <a:schemeClr val="bg1">
                <a:lumMod val="90000"/>
              </a:schemeClr>
            </a:solidFill>
          </a:ln>
        </p:spPr>
      </p:pic>
      <p:sp>
        <p:nvSpPr>
          <p:cNvPr id="11267" name="Rectangle 3">
            <a:extLst>
              <a:ext uri="{FF2B5EF4-FFF2-40B4-BE49-F238E27FC236}">
                <a16:creationId xmlns="" xmlns:a16="http://schemas.microsoft.com/office/drawing/2014/main" id="{6FC621F6-48EA-41D9-907D-31860A8FA364}"/>
              </a:ext>
            </a:extLst>
          </p:cNvPr>
          <p:cNvSpPr>
            <a:spLocks noGrp="1" noChangeArrowheads="1"/>
          </p:cNvSpPr>
          <p:nvPr>
            <p:ph type="title"/>
          </p:nvPr>
        </p:nvSpPr>
        <p:spPr>
          <a:xfrm>
            <a:off x="939053" y="706043"/>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smtClean="0">
                <a:latin typeface="+mj-lt"/>
              </a:rPr>
              <a:t>Setting </a:t>
            </a:r>
            <a:r>
              <a:rPr lang="en-US" altLang="en-US" dirty="0">
                <a:latin typeface="+mj-lt"/>
              </a:rPr>
              <a:t>the Data Protection Mode by Using </a:t>
            </a:r>
            <a:br>
              <a:rPr lang="en-US" altLang="en-US" dirty="0">
                <a:latin typeface="+mj-lt"/>
              </a:rPr>
            </a:br>
            <a:r>
              <a:rPr lang="en-US" altLang="en-US" dirty="0">
                <a:latin typeface="+mj-lt"/>
              </a:rPr>
              <a:t>Enterprise Manager</a:t>
            </a:r>
          </a:p>
        </p:txBody>
      </p:sp>
      <p:sp>
        <p:nvSpPr>
          <p:cNvPr id="11268" name="Line 4">
            <a:extLst>
              <a:ext uri="{FF2B5EF4-FFF2-40B4-BE49-F238E27FC236}">
                <a16:creationId xmlns="" xmlns:a16="http://schemas.microsoft.com/office/drawing/2014/main" id="{19C32273-900F-4BED-B210-FCE865DDAC7C}"/>
              </a:ext>
            </a:extLst>
          </p:cNvPr>
          <p:cNvSpPr>
            <a:spLocks noChangeShapeType="1"/>
          </p:cNvSpPr>
          <p:nvPr/>
        </p:nvSpPr>
        <p:spPr bwMode="auto">
          <a:xfrm>
            <a:off x="6172200" y="5981700"/>
            <a:ext cx="914400" cy="0"/>
          </a:xfrm>
          <a:prstGeom prst="line">
            <a:avLst/>
          </a:prstGeom>
          <a:noFill/>
          <a:ln w="28575" cap="rnd">
            <a:solidFill>
              <a:schemeClr val="accent1"/>
            </a:solidFill>
            <a:round/>
            <a:headEnd type="triangle" w="med" len="med"/>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1269" name="Rectangle 5">
            <a:extLst>
              <a:ext uri="{FF2B5EF4-FFF2-40B4-BE49-F238E27FC236}">
                <a16:creationId xmlns="" xmlns:a16="http://schemas.microsoft.com/office/drawing/2014/main" id="{CFD89BC5-7E85-4D63-9D6D-52C817ABB072}"/>
              </a:ext>
            </a:extLst>
          </p:cNvPr>
          <p:cNvSpPr>
            <a:spLocks noChangeArrowheads="1"/>
          </p:cNvSpPr>
          <p:nvPr/>
        </p:nvSpPr>
        <p:spPr bwMode="blackWhite">
          <a:xfrm>
            <a:off x="7086600" y="5614360"/>
            <a:ext cx="2767012" cy="582355"/>
          </a:xfrm>
          <a:prstGeom prst="rect">
            <a:avLst/>
          </a:prstGeom>
          <a:solidFill>
            <a:srgbClr val="FFFFCC"/>
          </a:solidFill>
          <a:ln w="28575">
            <a:solidFill>
              <a:schemeClr val="tx1"/>
            </a:solidFill>
            <a:miter lim="800000"/>
            <a:headEnd/>
            <a:tailEnd/>
          </a:ln>
        </p:spPr>
        <p:txBody>
          <a:bodyPr wrap="square" lIns="85725" tIns="42863" rIns="85725" bIns="42863"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Click the </a:t>
            </a:r>
          </a:p>
          <a:p>
            <a:pPr algn="ctr">
              <a:lnSpc>
                <a:spcPct val="85000"/>
              </a:lnSpc>
            </a:pPr>
            <a:r>
              <a:rPr lang="en-US" altLang="en-US" dirty="0">
                <a:latin typeface="Oracle Sans" panose="020B0503020204020204" pitchFamily="34" charset="0"/>
                <a:cs typeface="Oracle Sans" panose="020B0503020204020204" pitchFamily="34" charset="0"/>
              </a:rPr>
              <a:t>Protection Mode link.</a:t>
            </a:r>
          </a:p>
        </p:txBody>
      </p:sp>
    </p:spTree>
    <p:custDataLst>
      <p:tags r:id="rId1"/>
    </p:custDataLst>
    <p:extLst>
      <p:ext uri="{BB962C8B-B14F-4D97-AF65-F5344CB8AC3E}">
        <p14:creationId xmlns:p14="http://schemas.microsoft.com/office/powerpoint/2010/main" val="851567303"/>
      </p:ext>
    </p:extLst>
  </p:cSld>
  <p:clrMapOvr>
    <a:masterClrMapping/>
  </p:clrMapOvr>
  <p:transition spd="slow"/>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 xmlns:a16="http://schemas.microsoft.com/office/drawing/2014/main" id="{3BBD6422-5861-4E25-BB3B-0FAA938A186A}"/>
              </a:ext>
            </a:extLst>
          </p:cNvPr>
          <p:cNvSpPr>
            <a:spLocks noGrp="1" noChangeArrowheads="1"/>
          </p:cNvSpPr>
          <p:nvPr>
            <p:ph type="title"/>
          </p:nvPr>
        </p:nvSpPr>
        <p:spPr>
          <a:xfrm>
            <a:off x="933451" y="706043"/>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Setting the Data Protection Mode by Using </a:t>
            </a:r>
            <a:br>
              <a:rPr lang="en-US" altLang="en-US" dirty="0">
                <a:latin typeface="+mj-lt"/>
              </a:rPr>
            </a:br>
            <a:r>
              <a:rPr lang="en-US" altLang="en-US" dirty="0">
                <a:latin typeface="+mj-lt"/>
              </a:rPr>
              <a:t>Enterprise Manager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981" y="2476500"/>
            <a:ext cx="15560040" cy="6056303"/>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791049831"/>
      </p:ext>
    </p:extLst>
  </p:cSld>
  <p:clrMapOvr>
    <a:masterClrMapping/>
  </p:clrMapOvr>
  <p:transition spd="slow"/>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 xmlns:a16="http://schemas.microsoft.com/office/drawing/2014/main" id="{4DAE0925-45CC-4AAB-AA81-1E949F3F328B}"/>
              </a:ext>
            </a:extLst>
          </p:cNvPr>
          <p:cNvSpPr>
            <a:spLocks noGrp="1" noChangeArrowheads="1"/>
          </p:cNvSpPr>
          <p:nvPr>
            <p:ph idx="1"/>
          </p:nvPr>
        </p:nvSpPr>
        <p:spPr>
          <a:xfrm>
            <a:off x="932689" y="2265654"/>
            <a:ext cx="16422624" cy="392786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Configure standby redo logs.</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Courier New" panose="02070309020205020404" pitchFamily="49" charset="0"/>
              </a:rPr>
              <a:t>LogXptMode</a:t>
            </a:r>
            <a:r>
              <a:rPr lang="en-US" altLang="en-US" dirty="0">
                <a:latin typeface="Oracle Sans" panose="020B0503020204020204" pitchFamily="34" charset="0"/>
                <a:cs typeface="Oracle Sans" panose="020B0503020204020204" pitchFamily="34" charset="0"/>
              </a:rPr>
              <a:t> property (if necessary).</a:t>
            </a:r>
          </a:p>
          <a:p>
            <a:pPr lvl="2">
              <a:spcBef>
                <a:spcPts val="1200"/>
              </a:spcBef>
            </a:pPr>
            <a:r>
              <a:rPr lang="en-US" altLang="en-US" dirty="0">
                <a:latin typeface="Oracle Sans" panose="020B0503020204020204" pitchFamily="34" charset="0"/>
                <a:cs typeface="Oracle Sans" panose="020B0503020204020204" pitchFamily="34" charset="0"/>
              </a:rPr>
              <a:t>Maximum protection: </a:t>
            </a:r>
            <a:r>
              <a:rPr lang="en-US" altLang="en-US" dirty="0">
                <a:latin typeface="Courier New" panose="02070309020205020404" pitchFamily="49" charset="0"/>
                <a:cs typeface="Courier New" panose="02070309020205020404" pitchFamily="49" charset="0"/>
              </a:rPr>
              <a:t>SYNC</a:t>
            </a:r>
          </a:p>
          <a:p>
            <a:pPr lvl="2">
              <a:spcBef>
                <a:spcPts val="1200"/>
              </a:spcBef>
            </a:pPr>
            <a:r>
              <a:rPr lang="en-US" altLang="en-US" dirty="0">
                <a:latin typeface="Oracle Sans" panose="020B0503020204020204" pitchFamily="34" charset="0"/>
                <a:cs typeface="Oracle Sans" panose="020B0503020204020204" pitchFamily="34" charset="0"/>
              </a:rPr>
              <a:t>Maximum availability: </a:t>
            </a:r>
            <a:r>
              <a:rPr lang="en-US" altLang="en-US" dirty="0">
                <a:latin typeface="Courier New" panose="02070309020205020404" pitchFamily="49" charset="0"/>
                <a:cs typeface="Courier New" panose="02070309020205020404" pitchFamily="49" charset="0"/>
              </a:rPr>
              <a:t>SYNC</a:t>
            </a:r>
            <a:r>
              <a:rPr lang="en-US" altLang="en-US" dirty="0">
                <a:latin typeface="Oracle Sans" panose="020B0503020204020204" pitchFamily="34" charset="0"/>
                <a:cs typeface="Oracle Sans" panose="020B0503020204020204" pitchFamily="34" charset="0"/>
              </a:rPr>
              <a:t> or </a:t>
            </a:r>
            <a:r>
              <a:rPr lang="en-US" altLang="en-US" dirty="0">
                <a:latin typeface="Courier New" panose="02070309020205020404" pitchFamily="49" charset="0"/>
                <a:cs typeface="Courier New" panose="02070309020205020404" pitchFamily="49" charset="0"/>
              </a:rPr>
              <a:t>FASTSYNC</a:t>
            </a:r>
          </a:p>
          <a:p>
            <a:pPr lvl="2">
              <a:spcBef>
                <a:spcPts val="1200"/>
              </a:spcBef>
            </a:pPr>
            <a:r>
              <a:rPr lang="en-US" altLang="en-US" dirty="0">
                <a:latin typeface="Oracle Sans" panose="020B0503020204020204" pitchFamily="34" charset="0"/>
                <a:cs typeface="Oracle Sans" panose="020B0503020204020204" pitchFamily="34" charset="0"/>
              </a:rPr>
              <a:t>Maximum performance: </a:t>
            </a:r>
            <a:r>
              <a:rPr lang="en-US" altLang="en-US" dirty="0">
                <a:latin typeface="Courier New" panose="02070309020205020404" pitchFamily="49" charset="0"/>
                <a:cs typeface="Courier New" panose="02070309020205020404" pitchFamily="49" charset="0"/>
              </a:rPr>
              <a:t>ASYNC</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the data protection mode.</a:t>
            </a:r>
          </a:p>
        </p:txBody>
      </p:sp>
      <p:sp>
        <p:nvSpPr>
          <p:cNvPr id="6" name="Rectangle 2">
            <a:extLst>
              <a:ext uri="{FF2B5EF4-FFF2-40B4-BE49-F238E27FC236}">
                <a16:creationId xmlns="" xmlns:a16="http://schemas.microsoft.com/office/drawing/2014/main" id="{A19DF2A7-EBE9-4944-B5D4-23C8F82BDEAB}"/>
              </a:ext>
            </a:extLst>
          </p:cNvPr>
          <p:cNvSpPr txBox="1">
            <a:spLocks noChangeArrowheads="1"/>
          </p:cNvSpPr>
          <p:nvPr/>
        </p:nvSpPr>
        <p:spPr bwMode="auto">
          <a:xfrm>
            <a:off x="933451" y="61639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Setting the Data Protection Mode by Using DGMGRL</a:t>
            </a: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6354801"/>
            <a:ext cx="15163800" cy="229389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Times New Roman" panose="02020603050405020304" pitchFamily="18" charset="0"/>
              </a:rPr>
              <a:t>DGMGRL&gt; EDIT DATABASE 'london' SET PROPERTY 'LogXptMode'='FASTSYNC';</a:t>
            </a:r>
          </a:p>
          <a:p>
            <a:r>
              <a:rPr lang="en-US" altLang="en-US" sz="2800" b="1" dirty="0">
                <a:latin typeface="Courier New" panose="02070309020205020404" pitchFamily="49" charset="0"/>
                <a:cs typeface="Times New Roman" panose="02020603050405020304" pitchFamily="18" charset="0"/>
              </a:rPr>
              <a:t>Property "LogXptMode" updated</a:t>
            </a:r>
          </a:p>
          <a:p>
            <a:endParaRPr lang="en-US" altLang="en-US" sz="2800" b="1" dirty="0">
              <a:latin typeface="Courier New" panose="02070309020205020404" pitchFamily="49" charset="0"/>
              <a:cs typeface="Times New Roman" panose="02020603050405020304" pitchFamily="18" charset="0"/>
            </a:endParaRPr>
          </a:p>
          <a:p>
            <a:r>
              <a:rPr lang="en-US" altLang="en-US" sz="2800" b="1" dirty="0">
                <a:latin typeface="Courier New" panose="02070309020205020404" pitchFamily="49" charset="0"/>
                <a:cs typeface="Times New Roman" panose="02020603050405020304" pitchFamily="18" charset="0"/>
              </a:rPr>
              <a:t>DGMGRL&gt; EDIT CONFIGURATION SET PROTECTION MODE AS MAXAVAILABILITY;</a:t>
            </a:r>
          </a:p>
          <a:p>
            <a:r>
              <a:rPr lang="en-US" altLang="en-US" sz="2800" b="1" dirty="0">
                <a:latin typeface="Courier New" panose="02070309020205020404" pitchFamily="49" charset="0"/>
                <a:cs typeface="Times New Roman" panose="02020603050405020304" pitchFamily="18" charset="0"/>
              </a:rPr>
              <a:t>Succeeded.</a:t>
            </a:r>
          </a:p>
        </p:txBody>
      </p:sp>
    </p:spTree>
    <p:custDataLst>
      <p:tags r:id="rId1"/>
    </p:custDataLst>
    <p:extLst>
      <p:ext uri="{BB962C8B-B14F-4D97-AF65-F5344CB8AC3E}">
        <p14:creationId xmlns:p14="http://schemas.microsoft.com/office/powerpoint/2010/main" val="15978237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1BD5D01-A711-4CD7-BB70-9D3523B456CC}"/>
              </a:ext>
            </a:extLst>
          </p:cNvPr>
          <p:cNvSpPr txBox="1">
            <a:spLocks noChangeArrowheads="1"/>
          </p:cNvSpPr>
          <p:nvPr/>
        </p:nvSpPr>
        <p:spPr bwMode="gray">
          <a:xfrm>
            <a:off x="917575" y="2286001"/>
            <a:ext cx="11877675" cy="3590214"/>
          </a:xfrm>
          <a:prstGeom prst="rect">
            <a:avLst/>
          </a:prstGeom>
          <a:noFill/>
          <a:ln w="9525">
            <a:no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526257" indent="-514350" defTabSz="342900">
              <a:spcBef>
                <a:spcPct val="20000"/>
              </a:spcBef>
              <a:buClr>
                <a:schemeClr val="accent1"/>
              </a:buClr>
              <a:buFont typeface="+mj-lt"/>
              <a:buAutoNum type="arabicPeriod"/>
              <a:defRPr/>
            </a:pPr>
            <a:r>
              <a:rPr lang="en-US" sz="3200" kern="0" dirty="0">
                <a:latin typeface="Oracle Sans" panose="020B0503020204020204" pitchFamily="34" charset="0"/>
                <a:cs typeface="Oracle Sans" panose="020B0503020204020204" pitchFamily="34" charset="0"/>
              </a:rPr>
              <a:t>Set the data protection mode on the primary database:</a:t>
            </a:r>
          </a:p>
          <a:p>
            <a:pPr marL="526257" indent="-514350" defTabSz="342900">
              <a:spcBef>
                <a:spcPct val="20000"/>
              </a:spcBef>
              <a:buClr>
                <a:schemeClr val="accent1"/>
              </a:buClr>
              <a:buFont typeface="+mj-lt"/>
              <a:buAutoNum type="arabicPeriod"/>
              <a:defRPr/>
            </a:pPr>
            <a:endParaRPr lang="en-US" sz="3200" kern="0" dirty="0">
              <a:latin typeface="Oracle Sans" panose="020B0503020204020204" pitchFamily="34" charset="0"/>
              <a:cs typeface="Oracle Sans" panose="020B0503020204020204" pitchFamily="34" charset="0"/>
            </a:endParaRPr>
          </a:p>
          <a:p>
            <a:pPr marL="526257" indent="-514350" defTabSz="342900">
              <a:spcBef>
                <a:spcPct val="20000"/>
              </a:spcBef>
              <a:buClr>
                <a:schemeClr val="accent1"/>
              </a:buClr>
              <a:buFont typeface="+mj-lt"/>
              <a:buAutoNum type="arabicPeriod"/>
              <a:defRPr/>
            </a:pPr>
            <a:endParaRPr lang="en-US" sz="3200" kern="0" dirty="0">
              <a:latin typeface="Oracle Sans" panose="020B0503020204020204" pitchFamily="34" charset="0"/>
              <a:cs typeface="Oracle Sans" panose="020B0503020204020204" pitchFamily="34" charset="0"/>
            </a:endParaRPr>
          </a:p>
          <a:p>
            <a:pPr marL="526257" indent="-514350" defTabSz="342900">
              <a:spcBef>
                <a:spcPct val="20000"/>
              </a:spcBef>
              <a:buClr>
                <a:schemeClr val="accent1"/>
              </a:buClr>
              <a:buFont typeface="+mj-lt"/>
              <a:buAutoNum type="arabicPeriod"/>
              <a:defRPr/>
            </a:pPr>
            <a:endParaRPr lang="en-US" sz="1000" kern="0" dirty="0">
              <a:latin typeface="Oracle Sans" panose="020B0503020204020204" pitchFamily="34" charset="0"/>
              <a:cs typeface="Oracle Sans" panose="020B0503020204020204" pitchFamily="34" charset="0"/>
            </a:endParaRPr>
          </a:p>
          <a:p>
            <a:pPr marL="526257" indent="-514350" defTabSz="342900">
              <a:spcBef>
                <a:spcPct val="20000"/>
              </a:spcBef>
              <a:buClr>
                <a:schemeClr val="accent1"/>
              </a:buClr>
              <a:buFont typeface="+mj-lt"/>
              <a:buAutoNum type="arabicPeriod"/>
              <a:defRPr/>
            </a:pPr>
            <a:r>
              <a:rPr lang="en-US" sz="3200" kern="0" dirty="0">
                <a:latin typeface="Oracle Sans" panose="020B0503020204020204" pitchFamily="34" charset="0"/>
                <a:cs typeface="Oracle Sans" panose="020B0503020204020204" pitchFamily="34" charset="0"/>
              </a:rPr>
              <a:t>Confirm that the primary database is operating in the new protection mode:</a:t>
            </a:r>
          </a:p>
          <a:p>
            <a:pPr marL="11907" indent="11907" defTabSz="342900">
              <a:spcBef>
                <a:spcPct val="20000"/>
              </a:spcBef>
              <a:buClr>
                <a:srgbClr val="000000"/>
              </a:buClr>
              <a:buFont typeface="Arial" charset="0"/>
              <a:buNone/>
              <a:defRPr/>
            </a:pPr>
            <a:endParaRPr lang="en-US" sz="3300" kern="0" dirty="0">
              <a:latin typeface="Oracle Sans" panose="020B0503020204020204" pitchFamily="34" charset="0"/>
              <a:cs typeface="Oracle Sans" panose="020B0503020204020204" pitchFamily="34" charset="0"/>
            </a:endParaRPr>
          </a:p>
        </p:txBody>
      </p:sp>
      <p:sp>
        <p:nvSpPr>
          <p:cNvPr id="14339" name="Rectangle 2">
            <a:extLst>
              <a:ext uri="{FF2B5EF4-FFF2-40B4-BE49-F238E27FC236}">
                <a16:creationId xmlns="" xmlns:a16="http://schemas.microsoft.com/office/drawing/2014/main" id="{F592936F-F8B3-430F-89E7-900B9F2C14B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Setting the Data Protection Mode by Using SQL</a:t>
            </a:r>
          </a:p>
        </p:txBody>
      </p:sp>
      <p:sp>
        <p:nvSpPr>
          <p:cNvPr id="7"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447800" y="2933700"/>
            <a:ext cx="1440180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Times New Roman" panose="02020603050405020304" pitchFamily="18" charset="0"/>
              </a:rPr>
              <a:t>SQL&gt; ALTER DATABASE SET STANDBY DATABASE TO MAXIMIZE AVAILABILITY;</a:t>
            </a:r>
          </a:p>
          <a:p>
            <a:r>
              <a:rPr lang="en-US" altLang="en-US" sz="2800" b="1" dirty="0">
                <a:latin typeface="Courier New" panose="02070309020205020404" pitchFamily="49" charset="0"/>
                <a:cs typeface="Times New Roman" panose="02020603050405020304" pitchFamily="18" charset="0"/>
              </a:rPr>
              <a:t>Database Altered.</a:t>
            </a:r>
          </a:p>
        </p:txBody>
      </p:sp>
      <p:sp>
        <p:nvSpPr>
          <p:cNvPr id="8"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447800" y="5487550"/>
            <a:ext cx="144018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Times New Roman" panose="02020603050405020304" pitchFamily="18" charset="0"/>
              </a:rPr>
              <a:t>SQL&gt; SELECT protection_mode FROM v$database;</a:t>
            </a:r>
          </a:p>
        </p:txBody>
      </p:sp>
    </p:spTree>
    <p:custDataLst>
      <p:tags r:id="rId1"/>
    </p:custDataLst>
    <p:extLst>
      <p:ext uri="{BB962C8B-B14F-4D97-AF65-F5344CB8AC3E}">
        <p14:creationId xmlns:p14="http://schemas.microsoft.com/office/powerpoint/2010/main" val="36739124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35">
            <a:extLst>
              <a:ext uri="{FF2B5EF4-FFF2-40B4-BE49-F238E27FC236}">
                <a16:creationId xmlns="" xmlns:a16="http://schemas.microsoft.com/office/drawing/2014/main" id="{C070A6F9-4006-44ED-B76C-4E5390395091}"/>
              </a:ext>
            </a:extLst>
          </p:cNvPr>
          <p:cNvSpPr>
            <a:spLocks noGrp="1" noChangeArrowheads="1"/>
          </p:cNvSpPr>
          <p:nvPr>
            <p:ph idx="1"/>
          </p:nvPr>
        </p:nvSpPr>
        <p:spPr>
          <a:xfrm>
            <a:off x="932689" y="2267712"/>
            <a:ext cx="16422624"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Which of the following are allowed Data Guard protection modes?</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Protection</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Availability</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Throughput</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Performance</a:t>
            </a:r>
          </a:p>
        </p:txBody>
      </p:sp>
      <p:sp>
        <p:nvSpPr>
          <p:cNvPr id="15362" name="Rectangle 1034">
            <a:extLst>
              <a:ext uri="{FF2B5EF4-FFF2-40B4-BE49-F238E27FC236}">
                <a16:creationId xmlns="" xmlns:a16="http://schemas.microsoft.com/office/drawing/2014/main" id="{0F52420F-C11B-48B7-AAB4-F639ECF8B62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181375507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 xmlns:a16="http://schemas.microsoft.com/office/drawing/2014/main" id="{016D0613-7C7F-4BFF-9C61-CFBD8A4E10A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16387" name="Rectangle 5">
            <a:extLst>
              <a:ext uri="{FF2B5EF4-FFF2-40B4-BE49-F238E27FC236}">
                <a16:creationId xmlns="" xmlns:a16="http://schemas.microsoft.com/office/drawing/2014/main" id="{A2B8ACF2-E85B-43D0-A997-A6DB134805B0}"/>
              </a:ext>
            </a:extLst>
          </p:cNvPr>
          <p:cNvSpPr>
            <a:spLocks noGrp="1" noChangeArrowheads="1"/>
          </p:cNvSpPr>
          <p:nvPr>
            <p:ph idx="1"/>
          </p:nvPr>
        </p:nvSpPr>
        <p:spPr>
          <a:xfrm>
            <a:off x="933451" y="2272710"/>
            <a:ext cx="16421100" cy="394735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Describe the data protection modes</a:t>
            </a:r>
          </a:p>
          <a:p>
            <a:pPr lvl="1">
              <a:spcBef>
                <a:spcPts val="1200"/>
              </a:spcBef>
            </a:pPr>
            <a:r>
              <a:rPr lang="en-US" altLang="en-US" dirty="0">
                <a:latin typeface="Oracle Sans" panose="020B0503020204020204" pitchFamily="34" charset="0"/>
                <a:cs typeface="Oracle Sans" panose="020B0503020204020204" pitchFamily="34" charset="0"/>
              </a:rPr>
              <a:t>Change the data protection mode of your configuration</a:t>
            </a:r>
          </a:p>
          <a:p>
            <a:pPr lvl="2">
              <a:spcBef>
                <a:spcPts val="1200"/>
              </a:spcBef>
            </a:pPr>
            <a:r>
              <a:rPr lang="en-US" altLang="en-US" dirty="0">
                <a:latin typeface="Oracle Sans" panose="020B0503020204020204" pitchFamily="34" charset="0"/>
                <a:cs typeface="Oracle Sans" panose="020B0503020204020204" pitchFamily="34" charset="0"/>
              </a:rPr>
              <a:t>Using Enterprise Manager Cloud Control</a:t>
            </a:r>
          </a:p>
          <a:p>
            <a:pPr lvl="2">
              <a:spcBef>
                <a:spcPts val="1200"/>
              </a:spcBef>
            </a:pPr>
            <a:r>
              <a:rPr lang="en-US" altLang="en-US" dirty="0">
                <a:latin typeface="Oracle Sans" panose="020B0503020204020204" pitchFamily="34" charset="0"/>
                <a:cs typeface="Oracle Sans" panose="020B0503020204020204" pitchFamily="34" charset="0"/>
              </a:rPr>
              <a:t>Using DGMGRL</a:t>
            </a:r>
          </a:p>
          <a:p>
            <a:pPr lvl="2">
              <a:spcBef>
                <a:spcPts val="1200"/>
              </a:spcBef>
            </a:pPr>
            <a:r>
              <a:rPr lang="en-US" altLang="en-US" dirty="0">
                <a:latin typeface="Oracle Sans" panose="020B0503020204020204" pitchFamily="34" charset="0"/>
                <a:cs typeface="Oracle Sans" panose="020B0503020204020204" pitchFamily="34" charset="0"/>
              </a:rPr>
              <a:t>Using SQL</a:t>
            </a:r>
          </a:p>
        </p:txBody>
      </p:sp>
    </p:spTree>
    <p:custDataLst>
      <p:tags r:id="rId1"/>
    </p:custDataLst>
    <p:extLst>
      <p:ext uri="{BB962C8B-B14F-4D97-AF65-F5344CB8AC3E}">
        <p14:creationId xmlns:p14="http://schemas.microsoft.com/office/powerpoint/2010/main" val="2895062448"/>
      </p:ext>
    </p:extLst>
  </p:cSld>
  <p:clrMapOvr>
    <a:masterClrMapping/>
  </p:clrMapOvr>
  <p:transition spd="slow"/>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074">
            <a:extLst>
              <a:ext uri="{FF2B5EF4-FFF2-40B4-BE49-F238E27FC236}">
                <a16:creationId xmlns="" xmlns:a16="http://schemas.microsoft.com/office/drawing/2014/main" id="{1CA296A6-BF29-4741-8DD8-480431752C2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12: Overview</a:t>
            </a:r>
          </a:p>
        </p:txBody>
      </p:sp>
      <p:sp>
        <p:nvSpPr>
          <p:cNvPr id="17411" name="Rectangle 3075">
            <a:extLst>
              <a:ext uri="{FF2B5EF4-FFF2-40B4-BE49-F238E27FC236}">
                <a16:creationId xmlns="" xmlns:a16="http://schemas.microsoft.com/office/drawing/2014/main" id="{FE13A047-BCAA-4F9B-A8A4-4BCD7236F5F4}"/>
              </a:ext>
            </a:extLst>
          </p:cNvPr>
          <p:cNvSpPr>
            <a:spLocks noGrp="1" noChangeArrowheads="1"/>
          </p:cNvSpPr>
          <p:nvPr>
            <p:ph type="body"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Examining the Maximum Availability Protection Mode</a:t>
            </a:r>
          </a:p>
          <a:p>
            <a:pPr lvl="1">
              <a:spcBef>
                <a:spcPts val="1200"/>
              </a:spcBef>
            </a:pPr>
            <a:r>
              <a:rPr lang="en-US" altLang="en-US" dirty="0">
                <a:latin typeface="Oracle Sans" panose="020B0503020204020204" pitchFamily="34" charset="0"/>
                <a:cs typeface="Oracle Sans" panose="020B0503020204020204" pitchFamily="34" charset="0"/>
              </a:rPr>
              <a:t>Examining the Maximum Protection Mode</a:t>
            </a:r>
          </a:p>
        </p:txBody>
      </p:sp>
    </p:spTree>
    <p:custDataLst>
      <p:tags r:id="rId1"/>
    </p:custDataLst>
    <p:extLst>
      <p:ext uri="{BB962C8B-B14F-4D97-AF65-F5344CB8AC3E}">
        <p14:creationId xmlns:p14="http://schemas.microsoft.com/office/powerpoint/2010/main" val="592232795"/>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269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9BB60671-6FA4-4364-BF3B-21B50970AF3F}"/>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Adobe Devanagari" panose="02040503050201020203" pitchFamily="18" charset="0"/>
              </a:rPr>
              <a:t>Optimizing and Tuning a Data Guard Configuration</a:t>
            </a:r>
          </a:p>
        </p:txBody>
      </p:sp>
      <p:sp>
        <p:nvSpPr>
          <p:cNvPr id="3075" name="Rectangle 4" hidden="1">
            <a:extLst>
              <a:ext uri="{FF2B5EF4-FFF2-40B4-BE49-F238E27FC236}">
                <a16:creationId xmlns="" xmlns:a16="http://schemas.microsoft.com/office/drawing/2014/main" id="{0A0223E7-CAFF-405A-BCEF-0BAFDA042171}"/>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Adobe Devanagari" panose="02040503050201020203" pitchFamily="18" charset="0"/>
            </a:endParaRPr>
          </a:p>
        </p:txBody>
      </p:sp>
    </p:spTree>
    <p:custDataLst>
      <p:tags r:id="rId1"/>
    </p:custDataLst>
    <p:extLst>
      <p:ext uri="{BB962C8B-B14F-4D97-AF65-F5344CB8AC3E}">
        <p14:creationId xmlns:p14="http://schemas.microsoft.com/office/powerpoint/2010/main" val="863869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47B80CEE-BEC2-444E-9289-ADBE0E03CD0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Dynamic Service Registration</a:t>
            </a:r>
            <a:endParaRPr lang="en-US" altLang="en-US" dirty="0">
              <a:solidFill>
                <a:schemeClr val="accent2"/>
              </a:solidFill>
              <a:latin typeface="+mj-lt"/>
              <a:cs typeface="Oracle Sans" panose="020B0503020204020204" pitchFamily="34" charset="0"/>
            </a:endParaRPr>
          </a:p>
        </p:txBody>
      </p:sp>
      <p:sp>
        <p:nvSpPr>
          <p:cNvPr id="11267" name="Rectangle 14">
            <a:extLst>
              <a:ext uri="{FF2B5EF4-FFF2-40B4-BE49-F238E27FC236}">
                <a16:creationId xmlns:a16="http://schemas.microsoft.com/office/drawing/2014/main" xmlns="" id="{73175831-24D3-4CDC-8B2E-71581C318CB6}"/>
              </a:ext>
            </a:extLst>
          </p:cNvPr>
          <p:cNvSpPr>
            <a:spLocks noChangeArrowheads="1"/>
          </p:cNvSpPr>
          <p:nvPr/>
        </p:nvSpPr>
        <p:spPr bwMode="auto">
          <a:xfrm>
            <a:off x="11222832" y="8945738"/>
            <a:ext cx="1731168"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a:t>
            </a:r>
          </a:p>
        </p:txBody>
      </p:sp>
      <p:pic>
        <p:nvPicPr>
          <p:cNvPr id="11268" name="Picture 17" descr="iasicon10">
            <a:extLst>
              <a:ext uri="{FF2B5EF4-FFF2-40B4-BE49-F238E27FC236}">
                <a16:creationId xmlns:a16="http://schemas.microsoft.com/office/drawing/2014/main" xmlns="" id="{F44592E2-06FC-41A2-907E-BA1190386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049001" y="7086600"/>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25" descr="listener.gif">
            <a:extLst>
              <a:ext uri="{FF2B5EF4-FFF2-40B4-BE49-F238E27FC236}">
                <a16:creationId xmlns:a16="http://schemas.microsoft.com/office/drawing/2014/main" xmlns="" id="{CB54C233-1CD1-405B-849E-9D0EC4C865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7315200"/>
            <a:ext cx="79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14">
            <a:extLst>
              <a:ext uri="{FF2B5EF4-FFF2-40B4-BE49-F238E27FC236}">
                <a16:creationId xmlns:a16="http://schemas.microsoft.com/office/drawing/2014/main" xmlns="" id="{57EBDF5F-97B8-49B1-959E-D9F49EED8BF7}"/>
              </a:ext>
            </a:extLst>
          </p:cNvPr>
          <p:cNvSpPr>
            <a:spLocks noChangeArrowheads="1"/>
          </p:cNvSpPr>
          <p:nvPr/>
        </p:nvSpPr>
        <p:spPr bwMode="auto">
          <a:xfrm>
            <a:off x="3543299" y="8945738"/>
            <a:ext cx="140970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Listener</a:t>
            </a:r>
          </a:p>
        </p:txBody>
      </p:sp>
      <p:sp>
        <p:nvSpPr>
          <p:cNvPr id="11271" name="TextBox 29">
            <a:extLst>
              <a:ext uri="{FF2B5EF4-FFF2-40B4-BE49-F238E27FC236}">
                <a16:creationId xmlns:a16="http://schemas.microsoft.com/office/drawing/2014/main" xmlns="" id="{D593AEFA-04D8-4B82-9EEC-C2069E07845C}"/>
              </a:ext>
            </a:extLst>
          </p:cNvPr>
          <p:cNvSpPr txBox="1">
            <a:spLocks noChangeArrowheads="1"/>
          </p:cNvSpPr>
          <p:nvPr/>
        </p:nvSpPr>
        <p:spPr bwMode="auto">
          <a:xfrm>
            <a:off x="7734300" y="7086601"/>
            <a:ext cx="2857500" cy="76944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dirty="0">
                <a:latin typeface="Oracle Sans" panose="020B0503020204020204" pitchFamily="34" charset="0"/>
                <a:cs typeface="Oracle Sans" panose="020B0503020204020204" pitchFamily="34" charset="0"/>
              </a:rPr>
              <a:t>Listener registration</a:t>
            </a:r>
          </a:p>
          <a:p>
            <a:pPr eaLnBrk="1" hangingPunct="1"/>
            <a:r>
              <a:rPr lang="en-US" altLang="en-US" sz="2200" dirty="0">
                <a:latin typeface="Oracle Sans" panose="020B0503020204020204" pitchFamily="34" charset="0"/>
                <a:cs typeface="Oracle Sans" panose="020B0503020204020204" pitchFamily="34" charset="0"/>
              </a:rPr>
              <a:t>process (</a:t>
            </a:r>
            <a:r>
              <a:rPr lang="en-US" altLang="en-US" sz="2200" dirty="0">
                <a:latin typeface="Courier New" panose="02070309020205020404" pitchFamily="49" charset="0"/>
                <a:cs typeface="Oracle Sans" panose="020B0503020204020204" pitchFamily="34" charset="0"/>
              </a:rPr>
              <a:t>LREG</a:t>
            </a:r>
            <a:r>
              <a:rPr lang="en-US" altLang="en-US" sz="2200" dirty="0">
                <a:latin typeface="Oracle Sans" panose="020B0503020204020204" pitchFamily="34" charset="0"/>
                <a:cs typeface="Oracle Sans" panose="020B0503020204020204" pitchFamily="34" charset="0"/>
              </a:rPr>
              <a:t>)</a:t>
            </a:r>
          </a:p>
        </p:txBody>
      </p:sp>
      <p:sp>
        <p:nvSpPr>
          <p:cNvPr id="11272" name="Rectangle 54">
            <a:extLst>
              <a:ext uri="{FF2B5EF4-FFF2-40B4-BE49-F238E27FC236}">
                <a16:creationId xmlns:a16="http://schemas.microsoft.com/office/drawing/2014/main" xmlns="" id="{51AF97FF-319A-4078-AD78-8940FA66952F}"/>
              </a:ext>
            </a:extLst>
          </p:cNvPr>
          <p:cNvSpPr>
            <a:spLocks noChangeArrowheads="1"/>
          </p:cNvSpPr>
          <p:nvPr/>
        </p:nvSpPr>
        <p:spPr bwMode="auto">
          <a:xfrm>
            <a:off x="7505700" y="6743700"/>
            <a:ext cx="3314700" cy="2628900"/>
          </a:xfrm>
          <a:prstGeom prst="rect">
            <a:avLst/>
          </a:prstGeom>
          <a:noFill/>
          <a:ln w="28575" algn="ctr">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sz="2200" dirty="0">
              <a:latin typeface="Oracle Sans" panose="020B0503020204020204" pitchFamily="34" charset="0"/>
              <a:cs typeface="Oracle Sans" panose="020B0503020204020204" pitchFamily="34" charset="0"/>
            </a:endParaRPr>
          </a:p>
        </p:txBody>
      </p:sp>
      <p:sp>
        <p:nvSpPr>
          <p:cNvPr id="11273" name="Rectangle 14">
            <a:extLst>
              <a:ext uri="{FF2B5EF4-FFF2-40B4-BE49-F238E27FC236}">
                <a16:creationId xmlns:a16="http://schemas.microsoft.com/office/drawing/2014/main" xmlns="" id="{039A8612-FA47-480A-8036-E59DE3E337BC}"/>
              </a:ext>
            </a:extLst>
          </p:cNvPr>
          <p:cNvSpPr>
            <a:spLocks noChangeArrowheads="1"/>
          </p:cNvSpPr>
          <p:nvPr/>
        </p:nvSpPr>
        <p:spPr bwMode="auto">
          <a:xfrm>
            <a:off x="7848600" y="8686800"/>
            <a:ext cx="253603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Instance</a:t>
            </a:r>
          </a:p>
        </p:txBody>
      </p:sp>
      <p:sp>
        <p:nvSpPr>
          <p:cNvPr id="11274" name="Line 49">
            <a:extLst>
              <a:ext uri="{FF2B5EF4-FFF2-40B4-BE49-F238E27FC236}">
                <a16:creationId xmlns:a16="http://schemas.microsoft.com/office/drawing/2014/main" xmlns="" id="{6AD0DA54-DAE1-450D-AEFC-2A9348AEBACF}"/>
              </a:ext>
            </a:extLst>
          </p:cNvPr>
          <p:cNvSpPr>
            <a:spLocks noChangeShapeType="1"/>
          </p:cNvSpPr>
          <p:nvPr/>
        </p:nvSpPr>
        <p:spPr bwMode="auto">
          <a:xfrm flipH="1">
            <a:off x="4800600" y="8001000"/>
            <a:ext cx="27051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5" name="Rectangle 1027">
            <a:extLst>
              <a:ext uri="{FF2B5EF4-FFF2-40B4-BE49-F238E27FC236}">
                <a16:creationId xmlns:a16="http://schemas.microsoft.com/office/drawing/2014/main" xmlns="" id="{1BA48F65-A823-4623-9107-9E077E461C27}"/>
              </a:ext>
            </a:extLst>
          </p:cNvPr>
          <p:cNvSpPr txBox="1">
            <a:spLocks noChangeArrowheads="1"/>
          </p:cNvSpPr>
          <p:nvPr/>
        </p:nvSpPr>
        <p:spPr>
          <a:xfrm>
            <a:off x="934583" y="2254250"/>
            <a:ext cx="15372217" cy="4912520"/>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11907" indent="11907" defTabSz="342900">
              <a:spcBef>
                <a:spcPts val="1350"/>
              </a:spcBef>
              <a:buClr>
                <a:srgbClr val="000000"/>
              </a:buClr>
              <a:buFont typeface="Arial" charset="0"/>
              <a:buNone/>
              <a:defRPr/>
            </a:pPr>
            <a:r>
              <a:rPr lang="en-US" sz="3300" kern="0" dirty="0">
                <a:latin typeface="Oracle Sans" panose="020B0503020204020204" pitchFamily="34" charset="0"/>
                <a:cs typeface="Oracle Sans" panose="020B0503020204020204" pitchFamily="34" charset="0"/>
              </a:rPr>
              <a:t>Dynamic service registration allows the database instance to identify its available services to the listener. Available service names are determined by the following parameters:</a:t>
            </a:r>
          </a:p>
          <a:p>
            <a:pPr marL="862013" lvl="1" indent="-690563" defTabSz="342900">
              <a:spcBef>
                <a:spcPts val="1200"/>
              </a:spcBef>
              <a:buClr>
                <a:schemeClr val="accent1"/>
              </a:buClr>
              <a:buFont typeface="Arial" charset="0"/>
              <a:buChar char="•"/>
              <a:defRPr/>
            </a:pPr>
            <a:r>
              <a:rPr lang="en-US" sz="3300" kern="0" dirty="0">
                <a:latin typeface="Courier New"/>
                <a:cs typeface="Oracle Sans" panose="020B0503020204020204" pitchFamily="34" charset="0"/>
              </a:rPr>
              <a:t>DB_UNIQUE_NAME</a:t>
            </a:r>
            <a:r>
              <a:rPr lang="en-US" sz="3300" kern="0" dirty="0">
                <a:latin typeface="Oracle Sans" panose="020B0503020204020204" pitchFamily="34" charset="0"/>
                <a:cs typeface="Oracle Sans" panose="020B0503020204020204" pitchFamily="34" charset="0"/>
              </a:rPr>
              <a:t>, </a:t>
            </a:r>
            <a:r>
              <a:rPr lang="en-US" sz="3300" kern="0" dirty="0">
                <a:latin typeface="Courier New"/>
                <a:cs typeface="Oracle Sans" panose="020B0503020204020204" pitchFamily="34" charset="0"/>
              </a:rPr>
              <a:t>DB_NAME</a:t>
            </a:r>
            <a:r>
              <a:rPr lang="en-US" sz="3300" kern="0" dirty="0">
                <a:latin typeface="+mn-lt"/>
                <a:cs typeface="Oracle Sans" panose="020B0503020204020204" pitchFamily="34" charset="0"/>
              </a:rPr>
              <a:t>, and </a:t>
            </a:r>
            <a:r>
              <a:rPr lang="en-US" sz="3300" kern="0" dirty="0">
                <a:latin typeface="Courier New"/>
                <a:cs typeface="Oracle Sans" panose="020B0503020204020204" pitchFamily="34" charset="0"/>
              </a:rPr>
              <a:t>DB_DOMAIN</a:t>
            </a:r>
          </a:p>
          <a:p>
            <a:pPr marL="862013" lvl="1" indent="-690563" defTabSz="342900">
              <a:spcBef>
                <a:spcPts val="1200"/>
              </a:spcBef>
              <a:buClr>
                <a:schemeClr val="accent1"/>
              </a:buClr>
              <a:buFont typeface="Arial" charset="0"/>
              <a:buChar char="•"/>
              <a:defRPr/>
            </a:pPr>
            <a:r>
              <a:rPr lang="en-US" sz="3300" kern="0" dirty="0">
                <a:latin typeface="Courier New"/>
                <a:cs typeface="Oracle Sans" panose="020B0503020204020204" pitchFamily="34" charset="0"/>
              </a:rPr>
              <a:t>SERVICE_NAMES</a:t>
            </a:r>
          </a:p>
          <a:p>
            <a:pPr marL="862013" lvl="1" indent="-690563" defTabSz="342900">
              <a:spcBef>
                <a:spcPts val="1200"/>
              </a:spcBef>
              <a:buClr>
                <a:schemeClr val="accent1"/>
              </a:buClr>
              <a:buFont typeface="Arial" charset="0"/>
              <a:buChar char="•"/>
              <a:defRPr/>
            </a:pPr>
            <a:r>
              <a:rPr lang="en-US" sz="3300" kern="0" dirty="0">
                <a:latin typeface="Courier New"/>
                <a:cs typeface="Oracle Sans" panose="020B0503020204020204" pitchFamily="34" charset="0"/>
              </a:rPr>
              <a:t>INSTANCE_NAME</a:t>
            </a:r>
          </a:p>
          <a:p>
            <a:pPr marL="862013" lvl="1" indent="-690563" defTabSz="342900">
              <a:spcBef>
                <a:spcPts val="1200"/>
              </a:spcBef>
              <a:buClr>
                <a:schemeClr val="accent1"/>
              </a:buClr>
              <a:buFont typeface="Arial" charset="0"/>
              <a:buChar char="•"/>
              <a:defRPr/>
            </a:pPr>
            <a:r>
              <a:rPr lang="en-US" sz="3300" kern="0" dirty="0">
                <a:latin typeface="Courier New"/>
                <a:cs typeface="Oracle Sans" panose="020B0503020204020204" pitchFamily="34" charset="0"/>
              </a:rPr>
              <a:t>LOCAL_LISTENER</a:t>
            </a:r>
            <a:r>
              <a:rPr lang="en-US" sz="3300" kern="0" dirty="0">
                <a:latin typeface="Oracle Sans" panose="020B0503020204020204" pitchFamily="34" charset="0"/>
                <a:cs typeface="Oracle Sans" panose="020B0503020204020204" pitchFamily="34" charset="0"/>
              </a:rPr>
              <a:t> and </a:t>
            </a:r>
            <a:r>
              <a:rPr lang="en-US" sz="3300" kern="0" dirty="0">
                <a:latin typeface="Courier New"/>
                <a:cs typeface="Oracle Sans" panose="020B0503020204020204" pitchFamily="34" charset="0"/>
              </a:rPr>
              <a:t>REMOTE_LISTENER</a:t>
            </a:r>
          </a:p>
        </p:txBody>
      </p:sp>
    </p:spTree>
    <p:custDataLst>
      <p:tags r:id="rId1"/>
    </p:custDataLst>
    <p:extLst>
      <p:ext uri="{BB962C8B-B14F-4D97-AF65-F5344CB8AC3E}">
        <p14:creationId xmlns:p14="http://schemas.microsoft.com/office/powerpoint/2010/main" val="2843431005"/>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E97FEFE8-5F8E-42AD-9B25-462C74259E3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smtClean="0">
                <a:latin typeface="Georgia" panose="02040502050405020303" pitchFamily="18" charset="0"/>
                <a:cs typeface="Adobe Devanagari" panose="02040503050201020203" pitchFamily="18" charset="0"/>
              </a:rPr>
              <a:t>Objectives</a:t>
            </a:r>
            <a:endParaRPr lang="en-US" altLang="en-US" dirty="0">
              <a:latin typeface="Georgia" panose="02040502050405020303" pitchFamily="18" charset="0"/>
              <a:cs typeface="Adobe Devanagari" panose="02040503050201020203" pitchFamily="18" charset="0"/>
            </a:endParaRPr>
          </a:p>
        </p:txBody>
      </p:sp>
      <p:sp>
        <p:nvSpPr>
          <p:cNvPr id="4099" name="Rectangle 20">
            <a:extLst>
              <a:ext uri="{FF2B5EF4-FFF2-40B4-BE49-F238E27FC236}">
                <a16:creationId xmlns="" xmlns:a16="http://schemas.microsoft.com/office/drawing/2014/main" id="{56156E43-0E8C-4DAD-8133-2306FDB04A5B}"/>
              </a:ext>
            </a:extLst>
          </p:cNvPr>
          <p:cNvSpPr>
            <a:spLocks noGrp="1" noChangeArrowheads="1"/>
          </p:cNvSpPr>
          <p:nvPr>
            <p:ph idx="1"/>
          </p:nvPr>
        </p:nvSpPr>
        <p:spPr>
          <a:xfrm>
            <a:off x="933451" y="2272710"/>
            <a:ext cx="16421100" cy="40463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smtClean="0">
                <a:latin typeface="+mn-lt"/>
                <a:cs typeface="Adobe Devanagari" panose="02040503050201020203" pitchFamily="18" charset="0"/>
              </a:rPr>
              <a:t>After completing this lesson, you should be able to:</a:t>
            </a:r>
          </a:p>
          <a:p>
            <a:pPr lvl="1">
              <a:spcBef>
                <a:spcPts val="1200"/>
              </a:spcBef>
            </a:pPr>
            <a:r>
              <a:rPr lang="en-US" altLang="en-US" dirty="0" smtClean="0">
                <a:latin typeface="+mn-lt"/>
                <a:cs typeface="Adobe Devanagari" panose="02040503050201020203" pitchFamily="18" charset="0"/>
              </a:rPr>
              <a:t>Monitor configuration performance</a:t>
            </a:r>
          </a:p>
          <a:p>
            <a:pPr lvl="1">
              <a:spcBef>
                <a:spcPts val="1200"/>
              </a:spcBef>
            </a:pPr>
            <a:r>
              <a:rPr lang="en-US" altLang="en-US" dirty="0" smtClean="0">
                <a:latin typeface="+mn-lt"/>
                <a:cs typeface="Adobe Devanagari" panose="02040503050201020203" pitchFamily="18" charset="0"/>
              </a:rPr>
              <a:t>Optimize redo transport for best performance</a:t>
            </a:r>
          </a:p>
          <a:p>
            <a:pPr lvl="1">
              <a:spcBef>
                <a:spcPts val="1200"/>
              </a:spcBef>
            </a:pPr>
            <a:r>
              <a:rPr lang="en-US" altLang="en-US" dirty="0" smtClean="0">
                <a:latin typeface="+mn-lt"/>
                <a:cs typeface="Adobe Devanagari" panose="02040503050201020203" pitchFamily="18" charset="0"/>
              </a:rPr>
              <a:t>Optimize SQL Apply</a:t>
            </a:r>
          </a:p>
          <a:p>
            <a:pPr lvl="1">
              <a:spcBef>
                <a:spcPts val="1200"/>
              </a:spcBef>
            </a:pPr>
            <a:r>
              <a:rPr lang="en-US" altLang="en-US" dirty="0" smtClean="0">
                <a:latin typeface="+mn-lt"/>
                <a:cs typeface="Adobe Devanagari" panose="02040503050201020203" pitchFamily="18" charset="0"/>
              </a:rPr>
              <a:t>Describe Tunable Automatic Outage Resolution </a:t>
            </a:r>
          </a:p>
          <a:p>
            <a:pPr lvl="1">
              <a:spcBef>
                <a:spcPts val="1200"/>
              </a:spcBef>
            </a:pPr>
            <a:r>
              <a:rPr lang="en-US" altLang="en-US" dirty="0" smtClean="0">
                <a:latin typeface="+mn-lt"/>
                <a:cs typeface="Adobe Devanagari" panose="02040503050201020203" pitchFamily="18" charset="0"/>
              </a:rPr>
              <a:t>List Diagnostic Tools in Active Data Guard (Read-Only) environment</a:t>
            </a:r>
            <a:endParaRPr lang="en-US" altLang="en-US" dirty="0">
              <a:latin typeface="+mn-lt"/>
              <a:cs typeface="Adobe Devanagari" panose="02040503050201020203" pitchFamily="18" charset="0"/>
            </a:endParaRPr>
          </a:p>
        </p:txBody>
      </p:sp>
    </p:spTree>
    <p:custDataLst>
      <p:tags r:id="rId1"/>
    </p:custDataLst>
    <p:extLst>
      <p:ext uri="{BB962C8B-B14F-4D97-AF65-F5344CB8AC3E}">
        <p14:creationId xmlns:p14="http://schemas.microsoft.com/office/powerpoint/2010/main" val="2558423789"/>
      </p:ext>
    </p:extLst>
  </p:cSld>
  <p:clrMapOvr>
    <a:masterClrMapping/>
  </p:clrMapOvr>
  <p:transition spd="slow"/>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6833A1FB-CB61-4DE4-BADB-A0C90A57846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Monitoring Configuration Performance by Using Enterprise Manager Cloud Control</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197" y="2544650"/>
            <a:ext cx="14473607" cy="7207362"/>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147194084"/>
      </p:ext>
    </p:extLst>
  </p:cSld>
  <p:clrMapOvr>
    <a:masterClrMapping/>
  </p:clrMapOvr>
  <p:transition spd="slow"/>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74DB717E-979B-4793-9D7C-E67BD0D7892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Optimizing Redo Transport Services</a:t>
            </a:r>
          </a:p>
        </p:txBody>
      </p:sp>
      <p:sp>
        <p:nvSpPr>
          <p:cNvPr id="6147" name="Rectangle 3">
            <a:extLst>
              <a:ext uri="{FF2B5EF4-FFF2-40B4-BE49-F238E27FC236}">
                <a16:creationId xmlns="" xmlns:a16="http://schemas.microsoft.com/office/drawing/2014/main" id="{803CE008-E274-45DE-85F4-E8061A90B695}"/>
              </a:ext>
            </a:extLst>
          </p:cNvPr>
          <p:cNvSpPr>
            <a:spLocks noGrp="1" noChangeArrowheads="1"/>
          </p:cNvSpPr>
          <p:nvPr>
            <p:ph type="body" idx="1"/>
          </p:nvPr>
        </p:nvSpPr>
        <p:spPr>
          <a:xfrm>
            <a:off x="933451" y="2272710"/>
            <a:ext cx="15843397"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mn-lt"/>
                <a:cs typeface="Adobe Devanagari" panose="02040503050201020203" pitchFamily="18" charset="0"/>
              </a:rPr>
              <a:t>Optimize redo transport with the following techniques:</a:t>
            </a:r>
          </a:p>
          <a:p>
            <a:pPr lvl="1">
              <a:spcBef>
                <a:spcPts val="1200"/>
              </a:spcBef>
            </a:pPr>
            <a:r>
              <a:rPr lang="en-US" altLang="en-US" dirty="0">
                <a:latin typeface="+mn-lt"/>
                <a:cs typeface="Adobe Devanagari" panose="02040503050201020203" pitchFamily="18" charset="0"/>
              </a:rPr>
              <a:t>Setting the </a:t>
            </a:r>
            <a:r>
              <a:rPr lang="en-US" altLang="en-US" dirty="0">
                <a:latin typeface="+mn-lt"/>
                <a:cs typeface="Courier New" panose="02070309020205020404" pitchFamily="49" charset="0"/>
              </a:rPr>
              <a:t>NetTimeout</a:t>
            </a:r>
            <a:r>
              <a:rPr lang="en-US" altLang="en-US" dirty="0">
                <a:latin typeface="+mn-lt"/>
                <a:cs typeface="Adobe Devanagari" panose="02040503050201020203" pitchFamily="18" charset="0"/>
              </a:rPr>
              <a:t> Database Property</a:t>
            </a:r>
          </a:p>
          <a:p>
            <a:pPr lvl="1">
              <a:spcBef>
                <a:spcPts val="1200"/>
              </a:spcBef>
            </a:pPr>
            <a:r>
              <a:rPr lang="en-US" altLang="en-US" dirty="0">
                <a:latin typeface="+mn-lt"/>
                <a:cs typeface="Adobe Devanagari" panose="02040503050201020203" pitchFamily="18" charset="0"/>
              </a:rPr>
              <a:t>Setting the </a:t>
            </a:r>
            <a:r>
              <a:rPr lang="en-US" altLang="en-US" dirty="0">
                <a:latin typeface="+mn-lt"/>
                <a:cs typeface="Courier New" panose="02070309020205020404" pitchFamily="49" charset="0"/>
              </a:rPr>
              <a:t>DataGuardSyncLatency Database Property</a:t>
            </a:r>
            <a:endParaRPr lang="en-US" altLang="en-US" dirty="0">
              <a:latin typeface="+mn-lt"/>
              <a:cs typeface="Adobe Devanagari" panose="02040503050201020203" pitchFamily="18" charset="0"/>
            </a:endParaRPr>
          </a:p>
          <a:p>
            <a:pPr lvl="1">
              <a:spcBef>
                <a:spcPts val="1200"/>
              </a:spcBef>
            </a:pPr>
            <a:r>
              <a:rPr lang="en-US" altLang="en-US" dirty="0">
                <a:latin typeface="+mn-lt"/>
                <a:cs typeface="Adobe Devanagari" panose="02040503050201020203" pitchFamily="18" charset="0"/>
              </a:rPr>
              <a:t>Using Redo Transport Compression </a:t>
            </a:r>
          </a:p>
        </p:txBody>
      </p:sp>
    </p:spTree>
    <p:custDataLst>
      <p:tags r:id="rId1"/>
    </p:custDataLst>
    <p:extLst>
      <p:ext uri="{BB962C8B-B14F-4D97-AF65-F5344CB8AC3E}">
        <p14:creationId xmlns:p14="http://schemas.microsoft.com/office/powerpoint/2010/main" val="3857658299"/>
      </p:ext>
    </p:extLst>
  </p:cSld>
  <p:clrMapOvr>
    <a:masterClrMapping/>
  </p:clrMapOvr>
  <p:transition spd="slow"/>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 xmlns:a16="http://schemas.microsoft.com/office/drawing/2014/main" id="{52432FB7-BBEC-46E1-9618-FB1160DFA78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Setting the </a:t>
            </a:r>
            <a:r>
              <a:rPr lang="en-US" altLang="en-US" dirty="0">
                <a:latin typeface="Courier New" panose="02070309020205020404" pitchFamily="49" charset="0"/>
                <a:cs typeface="Courier New" panose="02070309020205020404" pitchFamily="49" charset="0"/>
              </a:rPr>
              <a:t>ReopenSecs</a:t>
            </a:r>
            <a:r>
              <a:rPr lang="en-US" altLang="en-US" dirty="0">
                <a:latin typeface="Georgia" panose="02040502050405020303" pitchFamily="18" charset="0"/>
                <a:cs typeface="Adobe Devanagari" panose="02040503050201020203" pitchFamily="18" charset="0"/>
              </a:rPr>
              <a:t> Database Property</a:t>
            </a:r>
          </a:p>
        </p:txBody>
      </p:sp>
      <p:sp>
        <p:nvSpPr>
          <p:cNvPr id="7171" name="Rectangle 6">
            <a:extLst>
              <a:ext uri="{FF2B5EF4-FFF2-40B4-BE49-F238E27FC236}">
                <a16:creationId xmlns="" xmlns:a16="http://schemas.microsoft.com/office/drawing/2014/main" id="{42DB2992-22C2-4D02-BD48-655071CA9F33}"/>
              </a:ext>
            </a:extLst>
          </p:cNvPr>
          <p:cNvSpPr>
            <a:spLocks noGrp="1" noChangeArrowheads="1"/>
          </p:cNvSpPr>
          <p:nvPr>
            <p:ph type="body" idx="1"/>
          </p:nvPr>
        </p:nvSpPr>
        <p:spPr>
          <a:xfrm>
            <a:off x="933451" y="2272710"/>
            <a:ext cx="16059421" cy="376307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This property specifies the minimum number of seconds before the archiver process tries to access a previously failed destination.</a:t>
            </a:r>
          </a:p>
          <a:p>
            <a:pPr lvl="1">
              <a:spcBef>
                <a:spcPts val="1200"/>
              </a:spcBef>
            </a:pPr>
            <a:r>
              <a:rPr lang="en-US" altLang="en-US" dirty="0">
                <a:latin typeface="Oracle Sans" panose="020B0503020204020204" pitchFamily="34" charset="0"/>
                <a:cs typeface="Adobe Devanagari" panose="02040503050201020203" pitchFamily="18" charset="0"/>
              </a:rPr>
              <a:t>Broker default: </a:t>
            </a:r>
            <a:r>
              <a:rPr lang="en-US" altLang="en-US" dirty="0">
                <a:latin typeface="Courier New" panose="02070309020205020404" pitchFamily="49" charset="0"/>
                <a:cs typeface="Adobe Devanagari" panose="02040503050201020203" pitchFamily="18" charset="0"/>
              </a:rPr>
              <a:t>300</a:t>
            </a:r>
          </a:p>
          <a:p>
            <a:pPr lvl="1">
              <a:spcBef>
                <a:spcPts val="1200"/>
              </a:spcBef>
            </a:pPr>
            <a:r>
              <a:rPr lang="en-US" altLang="en-US" dirty="0">
                <a:latin typeface="Oracle Sans" panose="020B0503020204020204" pitchFamily="34" charset="0"/>
                <a:cs typeface="Adobe Devanagari" panose="02040503050201020203" pitchFamily="18" charset="0"/>
              </a:rPr>
              <a:t>Set for the standby database or Far Sync instance.</a:t>
            </a:r>
          </a:p>
          <a:p>
            <a:pPr lvl="1">
              <a:spcBef>
                <a:spcPts val="1200"/>
              </a:spcBef>
            </a:pPr>
            <a:r>
              <a:rPr lang="en-US" altLang="en-US" dirty="0">
                <a:latin typeface="Oracle Sans" panose="020B0503020204020204" pitchFamily="34" charset="0"/>
                <a:cs typeface="Adobe Devanagari" panose="02040503050201020203" pitchFamily="18" charset="0"/>
              </a:rPr>
              <a:t>The setting is propagated to the </a:t>
            </a:r>
            <a:r>
              <a:rPr lang="en-US" altLang="en-US" dirty="0">
                <a:latin typeface="Courier New" panose="02070309020205020404" pitchFamily="49" charset="0"/>
                <a:cs typeface="Adobe Devanagari" panose="02040503050201020203" pitchFamily="18" charset="0"/>
              </a:rPr>
              <a:t>REOPEN</a:t>
            </a:r>
            <a:r>
              <a:rPr lang="en-US" altLang="en-US" dirty="0">
                <a:latin typeface="Oracle Sans" panose="020B0503020204020204" pitchFamily="34" charset="0"/>
                <a:cs typeface="Adobe Devanagari" panose="02040503050201020203" pitchFamily="18" charset="0"/>
              </a:rPr>
              <a:t> attribute of the </a:t>
            </a:r>
            <a:r>
              <a:rPr lang="en-US" altLang="en-US" dirty="0">
                <a:latin typeface="Courier New" panose="02070309020205020404" pitchFamily="49" charset="0"/>
                <a:cs typeface="Adobe Devanagari" panose="02040503050201020203" pitchFamily="18" charset="0"/>
              </a:rPr>
              <a:t>LOG_ARCHIVE_DEST_</a:t>
            </a:r>
            <a:r>
              <a:rPr lang="en-US" altLang="en-US" i="1" dirty="0">
                <a:latin typeface="Courier New" panose="02070309020205020404" pitchFamily="49" charset="0"/>
                <a:cs typeface="Adobe Devanagari" panose="02040503050201020203" pitchFamily="18" charset="0"/>
              </a:rPr>
              <a:t>n</a:t>
            </a:r>
            <a:r>
              <a:rPr lang="en-US" altLang="en-US" dirty="0">
                <a:latin typeface="Oracle Sans" panose="020B0503020204020204" pitchFamily="34" charset="0"/>
                <a:cs typeface="Adobe Devanagari" panose="02040503050201020203" pitchFamily="18" charset="0"/>
              </a:rPr>
              <a:t> initialization parameter of the sending instance.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24608" y="6301342"/>
            <a:ext cx="13584088"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Times New Roman" panose="02020603050405020304" pitchFamily="18" charset="0"/>
              </a:rPr>
              <a:t>DGMGRL&gt; EDIT DATABASE 'london' SET PROPERTY 'ReopenSecs'=600;</a:t>
            </a:r>
          </a:p>
        </p:txBody>
      </p:sp>
    </p:spTree>
    <p:custDataLst>
      <p:tags r:id="rId1"/>
    </p:custDataLst>
    <p:extLst>
      <p:ext uri="{BB962C8B-B14F-4D97-AF65-F5344CB8AC3E}">
        <p14:creationId xmlns:p14="http://schemas.microsoft.com/office/powerpoint/2010/main" val="194920801"/>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 xmlns:a16="http://schemas.microsoft.com/office/drawing/2014/main" id="{780CB801-0543-47D8-B578-CBC2EBB733F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Setting the </a:t>
            </a:r>
            <a:r>
              <a:rPr lang="en-US" altLang="en-US" dirty="0">
                <a:latin typeface="Courier New" panose="02070309020205020404" pitchFamily="49" charset="0"/>
                <a:cs typeface="Courier New" panose="02070309020205020404" pitchFamily="49" charset="0"/>
              </a:rPr>
              <a:t>NetTimeout </a:t>
            </a:r>
            <a:r>
              <a:rPr lang="en-US" altLang="en-US" dirty="0">
                <a:latin typeface="Georgia" panose="02040502050405020303" pitchFamily="18" charset="0"/>
                <a:cs typeface="Adobe Devanagari" panose="02040503050201020203" pitchFamily="18" charset="0"/>
              </a:rPr>
              <a:t>Database Property</a:t>
            </a:r>
          </a:p>
        </p:txBody>
      </p:sp>
      <p:sp>
        <p:nvSpPr>
          <p:cNvPr id="8195" name="Rectangle 6">
            <a:extLst>
              <a:ext uri="{FF2B5EF4-FFF2-40B4-BE49-F238E27FC236}">
                <a16:creationId xmlns="" xmlns:a16="http://schemas.microsoft.com/office/drawing/2014/main" id="{223F55C5-71AF-4712-B1E0-40A25CCF4436}"/>
              </a:ext>
            </a:extLst>
          </p:cNvPr>
          <p:cNvSpPr>
            <a:spLocks noGrp="1" noChangeArrowheads="1"/>
          </p:cNvSpPr>
          <p:nvPr>
            <p:ph type="body" idx="1"/>
          </p:nvPr>
        </p:nvSpPr>
        <p:spPr>
          <a:xfrm>
            <a:off x="933451" y="2272710"/>
            <a:ext cx="15195325" cy="305358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This property specifies the number of seconds that the log writer process (LGWR) waits for Oracle Net Services to respond to a request.</a:t>
            </a:r>
          </a:p>
          <a:p>
            <a:pPr lvl="1">
              <a:spcBef>
                <a:spcPts val="1200"/>
              </a:spcBef>
            </a:pPr>
            <a:r>
              <a:rPr lang="en-US" altLang="en-US" dirty="0">
                <a:latin typeface="Oracle Sans" panose="020B0503020204020204" pitchFamily="34" charset="0"/>
                <a:cs typeface="Adobe Devanagari" panose="02040503050201020203" pitchFamily="18" charset="0"/>
              </a:rPr>
              <a:t>Broker default: </a:t>
            </a:r>
            <a:r>
              <a:rPr lang="en-US" altLang="en-US" dirty="0">
                <a:latin typeface="Courier New" panose="02070309020205020404" pitchFamily="49" charset="0"/>
                <a:cs typeface="Adobe Devanagari" panose="02040503050201020203" pitchFamily="18" charset="0"/>
              </a:rPr>
              <a:t>30</a:t>
            </a:r>
          </a:p>
          <a:p>
            <a:pPr lvl="1">
              <a:spcBef>
                <a:spcPts val="1200"/>
              </a:spcBef>
            </a:pPr>
            <a:r>
              <a:rPr lang="en-US" altLang="en-US" dirty="0">
                <a:latin typeface="Oracle Sans" panose="020B0503020204020204" pitchFamily="34" charset="0"/>
                <a:cs typeface="Adobe Devanagari" panose="02040503050201020203" pitchFamily="18" charset="0"/>
              </a:rPr>
              <a:t>The setting is propagated to the </a:t>
            </a:r>
            <a:r>
              <a:rPr lang="en-US" altLang="en-US" dirty="0">
                <a:latin typeface="Courier New" panose="02070309020205020404" pitchFamily="49" charset="0"/>
                <a:cs typeface="Adobe Devanagari" panose="02040503050201020203" pitchFamily="18" charset="0"/>
              </a:rPr>
              <a:t>NET_TIMEOUT</a:t>
            </a:r>
            <a:r>
              <a:rPr lang="en-US" altLang="en-US" dirty="0">
                <a:latin typeface="Oracle Sans" panose="020B0503020204020204" pitchFamily="34" charset="0"/>
                <a:cs typeface="Adobe Devanagari" panose="02040503050201020203" pitchFamily="18" charset="0"/>
              </a:rPr>
              <a:t> attribute of the </a:t>
            </a:r>
            <a:r>
              <a:rPr lang="en-US" altLang="en-US" dirty="0">
                <a:latin typeface="Courier New" panose="02070309020205020404" pitchFamily="49" charset="0"/>
                <a:cs typeface="Adobe Devanagari" panose="02040503050201020203" pitchFamily="18" charset="0"/>
              </a:rPr>
              <a:t>LOG_ARCHIVE_DEST_</a:t>
            </a:r>
            <a:r>
              <a:rPr lang="en-US" altLang="en-US" i="1" dirty="0">
                <a:latin typeface="Courier New" panose="02070309020205020404" pitchFamily="49" charset="0"/>
                <a:cs typeface="Adobe Devanagari" panose="02040503050201020203" pitchFamily="18" charset="0"/>
              </a:rPr>
              <a:t>n</a:t>
            </a:r>
            <a:r>
              <a:rPr lang="en-US" altLang="en-US" dirty="0">
                <a:latin typeface="Oracle Sans" panose="020B0503020204020204" pitchFamily="34" charset="0"/>
                <a:cs typeface="Adobe Devanagari" panose="02040503050201020203" pitchFamily="18" charset="0"/>
              </a:rPr>
              <a:t> initialization parameter of the sending instance.</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824608" y="5509254"/>
            <a:ext cx="13584088"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Times New Roman" panose="02020603050405020304" pitchFamily="18" charset="0"/>
              </a:rPr>
              <a:t>DGMGRL&gt; EDIT DATABASE 'london' SET PROPERTY 'NetTimeout'=20;</a:t>
            </a:r>
          </a:p>
        </p:txBody>
      </p:sp>
    </p:spTree>
    <p:custDataLst>
      <p:tags r:id="rId1"/>
    </p:custDataLst>
    <p:extLst>
      <p:ext uri="{BB962C8B-B14F-4D97-AF65-F5344CB8AC3E}">
        <p14:creationId xmlns:p14="http://schemas.microsoft.com/office/powerpoint/2010/main" val="1681606087"/>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Setting the </a:t>
            </a:r>
            <a:r>
              <a:rPr lang="en-US" altLang="en-US" dirty="0">
                <a:latin typeface="Courier New" panose="02070309020205020404" pitchFamily="49" charset="0"/>
                <a:cs typeface="Courier New" panose="02070309020205020404" pitchFamily="49" charset="0"/>
              </a:rPr>
              <a:t>DataGuardSyncLatency </a:t>
            </a:r>
            <a:r>
              <a:rPr lang="en-US" altLang="en-US" dirty="0">
                <a:cs typeface="Courier New" panose="02070309020205020404" pitchFamily="49" charset="0"/>
              </a:rPr>
              <a:t>Property</a:t>
            </a:r>
          </a:p>
        </p:txBody>
      </p:sp>
      <p:sp>
        <p:nvSpPr>
          <p:cNvPr id="3" name="Content Placeholder 2"/>
          <p:cNvSpPr>
            <a:spLocks noGrp="1"/>
          </p:cNvSpPr>
          <p:nvPr>
            <p:ph idx="1"/>
          </p:nvPr>
        </p:nvSpPr>
        <p:spPr>
          <a:xfrm>
            <a:off x="1075828" y="2272710"/>
            <a:ext cx="16421100" cy="4958918"/>
          </a:xfrm>
        </p:spPr>
        <p:txBody>
          <a:bodyPr/>
          <a:lstStyle/>
          <a:p>
            <a:pPr lvl="1">
              <a:spcBef>
                <a:spcPts val="1200"/>
              </a:spcBef>
              <a:defRPr/>
            </a:pPr>
            <a:r>
              <a:rPr lang="en-US" dirty="0">
                <a:latin typeface="Oracle Sans" panose="020B0503020204020204" pitchFamily="34" charset="0"/>
              </a:rPr>
              <a:t>The </a:t>
            </a:r>
            <a:r>
              <a:rPr lang="en-US" dirty="0">
                <a:latin typeface="Courier New" panose="02070309020205020404" pitchFamily="49" charset="0"/>
                <a:cs typeface="Courier New" panose="02070309020205020404" pitchFamily="49" charset="0"/>
              </a:rPr>
              <a:t>DataGuardSyncLatency</a:t>
            </a:r>
            <a:r>
              <a:rPr lang="en-US" dirty="0">
                <a:latin typeface="Oracle Sans" panose="020B0503020204020204" pitchFamily="34" charset="0"/>
                <a:cs typeface="Courier New" pitchFamily="49" charset="0"/>
              </a:rPr>
              <a:t> property </a:t>
            </a:r>
            <a:r>
              <a:rPr lang="en-US" dirty="0">
                <a:latin typeface="Oracle Sans" panose="020B0503020204020204" pitchFamily="34" charset="0"/>
              </a:rPr>
              <a:t>defines the maximum amount of time that the primary must wait before disconnecting other destinations after at least one SYNC standby has acknowledged receipt of the redo.</a:t>
            </a:r>
          </a:p>
          <a:p>
            <a:pPr lvl="1">
              <a:spcBef>
                <a:spcPts val="1200"/>
              </a:spcBef>
              <a:defRPr/>
            </a:pPr>
            <a:r>
              <a:rPr lang="en-US" dirty="0">
                <a:latin typeface="Oracle Sans" panose="020B0503020204020204" pitchFamily="34" charset="0"/>
              </a:rPr>
              <a:t>It supports the </a:t>
            </a:r>
            <a:r>
              <a:rPr lang="en-US" dirty="0">
                <a:latin typeface="Courier New" panose="02070309020205020404" pitchFamily="49" charset="0"/>
                <a:cs typeface="Courier New" panose="02070309020205020404" pitchFamily="49" charset="0"/>
              </a:rPr>
              <a:t>DATA_GUARD_SYNC_LATENCY</a:t>
            </a:r>
            <a:r>
              <a:rPr lang="en-US" dirty="0">
                <a:latin typeface="Oracle Sans" panose="020B0503020204020204" pitchFamily="34" charset="0"/>
              </a:rPr>
              <a:t> initialization parameter.</a:t>
            </a:r>
          </a:p>
          <a:p>
            <a:pPr lvl="1">
              <a:spcBef>
                <a:spcPts val="1200"/>
              </a:spcBef>
              <a:defRPr/>
            </a:pPr>
            <a:r>
              <a:rPr lang="en-US" altLang="en-US" dirty="0">
                <a:latin typeface="Oracle Sans" panose="020B0503020204020204" pitchFamily="34" charset="0"/>
              </a:rPr>
              <a:t>Broker default: </a:t>
            </a:r>
            <a:r>
              <a:rPr lang="en-US" altLang="en-US" dirty="0">
                <a:latin typeface="Courier New" panose="02070309020205020404" pitchFamily="49" charset="0"/>
                <a:cs typeface="Courier New" panose="02070309020205020404" pitchFamily="49" charset="0"/>
              </a:rPr>
              <a:t>0 </a:t>
            </a:r>
            <a:r>
              <a:rPr lang="en-US" altLang="en-US" dirty="0">
                <a:latin typeface="Oracle Sans" panose="020B0503020204020204" pitchFamily="34" charset="0"/>
              </a:rPr>
              <a:t>(meaning that the LGWR will wait up to the number of seconds specified by the </a:t>
            </a:r>
            <a:r>
              <a:rPr lang="en-US" altLang="en-US" dirty="0">
                <a:latin typeface="Courier New" panose="02070309020205020404" pitchFamily="49" charset="0"/>
                <a:cs typeface="Courier New" panose="02070309020205020404" pitchFamily="49" charset="0"/>
              </a:rPr>
              <a:t>NetTimeout</a:t>
            </a:r>
            <a:r>
              <a:rPr lang="en-US" altLang="en-US" dirty="0">
                <a:latin typeface="Oracle Sans" panose="020B0503020204020204" pitchFamily="34" charset="0"/>
                <a:cs typeface="Courier New" panose="02070309020205020404" pitchFamily="49" charset="0"/>
              </a:rPr>
              <a:t> </a:t>
            </a:r>
            <a:r>
              <a:rPr lang="en-US" altLang="en-US" dirty="0">
                <a:latin typeface="Oracle Sans" panose="020B0503020204020204" pitchFamily="34" charset="0"/>
              </a:rPr>
              <a:t>database property for each SYNC standby destination)</a:t>
            </a:r>
          </a:p>
          <a:p>
            <a:pPr lvl="1">
              <a:spcBef>
                <a:spcPts val="1200"/>
              </a:spcBef>
              <a:defRPr/>
            </a:pPr>
            <a:r>
              <a:rPr lang="en-US" altLang="en-US" dirty="0">
                <a:latin typeface="Oracle Sans" panose="020B0503020204020204" pitchFamily="34" charset="0"/>
              </a:rPr>
              <a:t>Setting the property</a:t>
            </a:r>
            <a:r>
              <a:rPr lang="en-US" altLang="en-US" dirty="0">
                <a:latin typeface="+mj-lt"/>
              </a:rPr>
              <a:t>: </a:t>
            </a:r>
          </a:p>
          <a:p>
            <a:pPr marL="171450" lvl="1" indent="0">
              <a:spcBef>
                <a:spcPts val="1200"/>
              </a:spcBef>
              <a:buNone/>
              <a:defRPr/>
            </a:pPr>
            <a:endParaRPr lang="en-US" dirty="0">
              <a:latin typeface="Oracle Sans" panose="020B0503020204020204" pitchFamily="34" charset="0"/>
            </a:endParaRP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6727676"/>
            <a:ext cx="13584088"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buClrTx/>
              <a:buFontTx/>
              <a:buNone/>
            </a:pPr>
            <a:r>
              <a:rPr lang="en-US" altLang="en-US" sz="2800" b="1" dirty="0">
                <a:latin typeface="Courier New" panose="02070309020205020404" pitchFamily="49" charset="0"/>
                <a:cs typeface="Times New Roman" panose="02020603050405020304" pitchFamily="18" charset="0"/>
              </a:rPr>
              <a:t>DGMGRL&gt; EDIT DATABASE 'london' </a:t>
            </a:r>
            <a:r>
              <a:rPr lang="en-US" altLang="en-US" sz="2800" b="1" dirty="0">
                <a:latin typeface="Courier New" panose="02070309020205020404" pitchFamily="49" charset="0"/>
                <a:cs typeface="Adobe Devanagari" panose="02040503050201020203" pitchFamily="18" charset="0"/>
              </a:rPr>
              <a:t>SET PARAMETER  </a:t>
            </a:r>
            <a:br>
              <a:rPr lang="en-US" altLang="en-US" sz="2800" b="1" dirty="0">
                <a:latin typeface="Courier New" panose="02070309020205020404" pitchFamily="49" charset="0"/>
                <a:cs typeface="Adobe Devanagari" panose="02040503050201020203" pitchFamily="18" charset="0"/>
              </a:rPr>
            </a:br>
            <a:r>
              <a:rPr lang="en-US" altLang="en-US" sz="2800" b="1" dirty="0">
                <a:latin typeface="Courier New" panose="02070309020205020404" pitchFamily="49" charset="0"/>
                <a:cs typeface="Adobe Devanagari" panose="02040503050201020203" pitchFamily="18" charset="0"/>
              </a:rPr>
              <a:t> DATA_GUARD_SYNC_LATENCY = 2 'SCOPE = BOTH';</a:t>
            </a:r>
          </a:p>
        </p:txBody>
      </p:sp>
    </p:spTree>
    <p:custDataLst>
      <p:tags r:id="rId1"/>
    </p:custDataLst>
    <p:extLst>
      <p:ext uri="{BB962C8B-B14F-4D97-AF65-F5344CB8AC3E}">
        <p14:creationId xmlns:p14="http://schemas.microsoft.com/office/powerpoint/2010/main" val="34174167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 xmlns:a16="http://schemas.microsoft.com/office/drawing/2014/main" id="{84803AB8-5971-4B75-AFE7-AD8EEC6FED83}"/>
              </a:ext>
            </a:extLst>
          </p:cNvPr>
          <p:cNvSpPr>
            <a:spLocks noGrp="1" noChangeArrowheads="1"/>
          </p:cNvSpPr>
          <p:nvPr>
            <p:ph type="title"/>
          </p:nvPr>
        </p:nvSpPr>
        <p:spPr>
          <a:xfrm>
            <a:off x="933451" y="589503"/>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Adobe Devanagari" panose="02040503050201020203" pitchFamily="18" charset="0"/>
              </a:rPr>
              <a:t>Optimizing Redo Transmission by Using </a:t>
            </a:r>
            <a:br>
              <a:rPr lang="en-US" altLang="en-US" dirty="0">
                <a:latin typeface="+mj-lt"/>
                <a:cs typeface="Adobe Devanagari" panose="02040503050201020203" pitchFamily="18" charset="0"/>
              </a:rPr>
            </a:br>
            <a:r>
              <a:rPr lang="en-US" altLang="en-US" dirty="0">
                <a:latin typeface="+mj-lt"/>
                <a:cs typeface="Adobe Devanagari" panose="02040503050201020203" pitchFamily="18" charset="0"/>
              </a:rPr>
              <a:t>Redo Transport Compression</a:t>
            </a:r>
            <a:endParaRPr lang="en-US" altLang="en-US" dirty="0">
              <a:latin typeface="+mj-lt"/>
              <a:cs typeface="Courier New" panose="02070309020205020404" pitchFamily="49" charset="0"/>
            </a:endParaRPr>
          </a:p>
        </p:txBody>
      </p:sp>
      <p:grpSp>
        <p:nvGrpSpPr>
          <p:cNvPr id="3" name="Group 2"/>
          <p:cNvGrpSpPr/>
          <p:nvPr/>
        </p:nvGrpSpPr>
        <p:grpSpPr>
          <a:xfrm>
            <a:off x="3311352" y="2551212"/>
            <a:ext cx="11521280" cy="7056784"/>
            <a:chOff x="3023320" y="2479204"/>
            <a:chExt cx="12163236" cy="7344816"/>
          </a:xfrm>
        </p:grpSpPr>
        <p:grpSp>
          <p:nvGrpSpPr>
            <p:cNvPr id="56" name="Group 55">
              <a:extLst>
                <a:ext uri="{FF2B5EF4-FFF2-40B4-BE49-F238E27FC236}">
                  <a16:creationId xmlns="" xmlns:a16="http://schemas.microsoft.com/office/drawing/2014/main" id="{66BE12CF-3080-4A04-A006-794522934741}"/>
                </a:ext>
              </a:extLst>
            </p:cNvPr>
            <p:cNvGrpSpPr/>
            <p:nvPr/>
          </p:nvGrpSpPr>
          <p:grpSpPr>
            <a:xfrm>
              <a:off x="3023320" y="2479204"/>
              <a:ext cx="12163236" cy="7344816"/>
              <a:chOff x="333375" y="1070161"/>
              <a:chExt cx="8818043" cy="5254439"/>
            </a:xfrm>
          </p:grpSpPr>
          <p:sp>
            <p:nvSpPr>
              <p:cNvPr id="57" name="Line 67">
                <a:extLst>
                  <a:ext uri="{FF2B5EF4-FFF2-40B4-BE49-F238E27FC236}">
                    <a16:creationId xmlns="" xmlns:a16="http://schemas.microsoft.com/office/drawing/2014/main" id="{EAB2AA1D-47CA-4A13-87CE-D841C2A9D715}"/>
                  </a:ext>
                </a:extLst>
              </p:cNvPr>
              <p:cNvSpPr>
                <a:spLocks noChangeShapeType="1"/>
              </p:cNvSpPr>
              <p:nvPr/>
            </p:nvSpPr>
            <p:spPr bwMode="auto">
              <a:xfrm>
                <a:off x="5988050" y="5754688"/>
                <a:ext cx="619126" cy="0"/>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wrap="square"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58" name="Line 4">
                <a:extLst>
                  <a:ext uri="{FF2B5EF4-FFF2-40B4-BE49-F238E27FC236}">
                    <a16:creationId xmlns="" xmlns:a16="http://schemas.microsoft.com/office/drawing/2014/main" id="{94427F75-90AC-4721-80A7-A66E440B9525}"/>
                  </a:ext>
                </a:extLst>
              </p:cNvPr>
              <p:cNvSpPr>
                <a:spLocks noChangeShapeType="1"/>
              </p:cNvSpPr>
              <p:nvPr/>
            </p:nvSpPr>
            <p:spPr bwMode="auto">
              <a:xfrm>
                <a:off x="4841875" y="3005138"/>
                <a:ext cx="0" cy="279082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59" name="Line 5">
                <a:extLst>
                  <a:ext uri="{FF2B5EF4-FFF2-40B4-BE49-F238E27FC236}">
                    <a16:creationId xmlns="" xmlns:a16="http://schemas.microsoft.com/office/drawing/2014/main" id="{8A34F07D-1703-41A0-B353-F9D60F973FF3}"/>
                  </a:ext>
                </a:extLst>
              </p:cNvPr>
              <p:cNvSpPr>
                <a:spLocks noChangeShapeType="1"/>
              </p:cNvSpPr>
              <p:nvPr/>
            </p:nvSpPr>
            <p:spPr bwMode="auto">
              <a:xfrm>
                <a:off x="4829175" y="5780088"/>
                <a:ext cx="420688"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60" name="Line 6">
                <a:extLst>
                  <a:ext uri="{FF2B5EF4-FFF2-40B4-BE49-F238E27FC236}">
                    <a16:creationId xmlns="" xmlns:a16="http://schemas.microsoft.com/office/drawing/2014/main" id="{F9075927-1A3D-41E1-AFC9-B3367313F098}"/>
                  </a:ext>
                </a:extLst>
              </p:cNvPr>
              <p:cNvSpPr>
                <a:spLocks noChangeShapeType="1"/>
              </p:cNvSpPr>
              <p:nvPr/>
            </p:nvSpPr>
            <p:spPr bwMode="auto">
              <a:xfrm>
                <a:off x="2805113" y="2665413"/>
                <a:ext cx="16541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61" name="Oval 7">
                <a:extLst>
                  <a:ext uri="{FF2B5EF4-FFF2-40B4-BE49-F238E27FC236}">
                    <a16:creationId xmlns="" xmlns:a16="http://schemas.microsoft.com/office/drawing/2014/main" id="{AB42FF0D-28DC-4AE8-BA19-1A61D7954C6D}"/>
                  </a:ext>
                </a:extLst>
              </p:cNvPr>
              <p:cNvSpPr>
                <a:spLocks noChangeArrowheads="1"/>
              </p:cNvSpPr>
              <p:nvPr/>
            </p:nvSpPr>
            <p:spPr bwMode="blackWhite">
              <a:xfrm>
                <a:off x="4470400" y="2389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grpSp>
            <p:nvGrpSpPr>
              <p:cNvPr id="62" name="Group 8">
                <a:extLst>
                  <a:ext uri="{FF2B5EF4-FFF2-40B4-BE49-F238E27FC236}">
                    <a16:creationId xmlns="" xmlns:a16="http://schemas.microsoft.com/office/drawing/2014/main" id="{DF6B7CAF-A2CD-4A04-8368-8E42C0FDAAA8}"/>
                  </a:ext>
                </a:extLst>
              </p:cNvPr>
              <p:cNvGrpSpPr>
                <a:grpSpLocks/>
              </p:cNvGrpSpPr>
              <p:nvPr/>
            </p:nvGrpSpPr>
            <p:grpSpPr bwMode="auto">
              <a:xfrm>
                <a:off x="2655888" y="5484813"/>
                <a:ext cx="495300" cy="252412"/>
                <a:chOff x="1753" y="3455"/>
                <a:chExt cx="312" cy="159"/>
              </a:xfrm>
            </p:grpSpPr>
            <p:sp>
              <p:nvSpPr>
                <p:cNvPr id="106" name="Line 9">
                  <a:extLst>
                    <a:ext uri="{FF2B5EF4-FFF2-40B4-BE49-F238E27FC236}">
                      <a16:creationId xmlns="" xmlns:a16="http://schemas.microsoft.com/office/drawing/2014/main" id="{46CB7BF1-B516-4C21-8EE1-FB6BA75E3752}"/>
                    </a:ext>
                  </a:extLst>
                </p:cNvPr>
                <p:cNvSpPr>
                  <a:spLocks noChangeShapeType="1"/>
                </p:cNvSpPr>
                <p:nvPr/>
              </p:nvSpPr>
              <p:spPr bwMode="auto">
                <a:xfrm>
                  <a:off x="1753" y="3605"/>
                  <a:ext cx="3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107" name="Line 10">
                  <a:extLst>
                    <a:ext uri="{FF2B5EF4-FFF2-40B4-BE49-F238E27FC236}">
                      <a16:creationId xmlns="" xmlns:a16="http://schemas.microsoft.com/office/drawing/2014/main" id="{43C7D587-7B0A-415A-AD1F-FF12C55E21E2}"/>
                    </a:ext>
                  </a:extLst>
                </p:cNvPr>
                <p:cNvSpPr>
                  <a:spLocks noChangeShapeType="1"/>
                </p:cNvSpPr>
                <p:nvPr/>
              </p:nvSpPr>
              <p:spPr bwMode="auto">
                <a:xfrm flipV="1">
                  <a:off x="1758" y="3455"/>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grpSp>
          <p:sp>
            <p:nvSpPr>
              <p:cNvPr id="63" name="Line 11">
                <a:extLst>
                  <a:ext uri="{FF2B5EF4-FFF2-40B4-BE49-F238E27FC236}">
                    <a16:creationId xmlns="" xmlns:a16="http://schemas.microsoft.com/office/drawing/2014/main" id="{E9E174BC-2283-410A-AFF6-F97E11F87BD3}"/>
                  </a:ext>
                </a:extLst>
              </p:cNvPr>
              <p:cNvSpPr>
                <a:spLocks noChangeShapeType="1"/>
              </p:cNvSpPr>
              <p:nvPr/>
            </p:nvSpPr>
            <p:spPr bwMode="auto">
              <a:xfrm>
                <a:off x="1165225" y="1789113"/>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64" name="Line 12">
                <a:extLst>
                  <a:ext uri="{FF2B5EF4-FFF2-40B4-BE49-F238E27FC236}">
                    <a16:creationId xmlns="" xmlns:a16="http://schemas.microsoft.com/office/drawing/2014/main" id="{93E943C8-9BD4-4070-BC81-8D44CAC42770}"/>
                  </a:ext>
                </a:extLst>
              </p:cNvPr>
              <p:cNvSpPr>
                <a:spLocks noChangeShapeType="1"/>
              </p:cNvSpPr>
              <p:nvPr/>
            </p:nvSpPr>
            <p:spPr bwMode="auto">
              <a:xfrm>
                <a:off x="1468438" y="2673350"/>
                <a:ext cx="8858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65" name="Line 13">
                <a:extLst>
                  <a:ext uri="{FF2B5EF4-FFF2-40B4-BE49-F238E27FC236}">
                    <a16:creationId xmlns="" xmlns:a16="http://schemas.microsoft.com/office/drawing/2014/main" id="{9D8E312A-412F-4599-A0E7-7381DDF86626}"/>
                  </a:ext>
                </a:extLst>
              </p:cNvPr>
              <p:cNvSpPr>
                <a:spLocks noChangeShapeType="1"/>
              </p:cNvSpPr>
              <p:nvPr/>
            </p:nvSpPr>
            <p:spPr bwMode="auto">
              <a:xfrm>
                <a:off x="7848600" y="2568575"/>
                <a:ext cx="0" cy="7604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66" name="Rectangle 14">
                <a:extLst>
                  <a:ext uri="{FF2B5EF4-FFF2-40B4-BE49-F238E27FC236}">
                    <a16:creationId xmlns="" xmlns:a16="http://schemas.microsoft.com/office/drawing/2014/main" id="{520AF9D9-4784-42D0-8579-9A7BE97EDF7D}"/>
                  </a:ext>
                </a:extLst>
              </p:cNvPr>
              <p:cNvSpPr>
                <a:spLocks noChangeArrowheads="1"/>
              </p:cNvSpPr>
              <p:nvPr/>
            </p:nvSpPr>
            <p:spPr bwMode="auto">
              <a:xfrm>
                <a:off x="1884687" y="2062295"/>
                <a:ext cx="1489075" cy="2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LGWR</a:t>
                </a:r>
              </a:p>
            </p:txBody>
          </p:sp>
          <p:sp>
            <p:nvSpPr>
              <p:cNvPr id="67" name="Rectangle 15">
                <a:extLst>
                  <a:ext uri="{FF2B5EF4-FFF2-40B4-BE49-F238E27FC236}">
                    <a16:creationId xmlns="" xmlns:a16="http://schemas.microsoft.com/office/drawing/2014/main" id="{66323AFF-E87C-4AF4-8E40-E1F04409E90C}"/>
                  </a:ext>
                </a:extLst>
              </p:cNvPr>
              <p:cNvSpPr>
                <a:spLocks noChangeArrowheads="1"/>
              </p:cNvSpPr>
              <p:nvPr/>
            </p:nvSpPr>
            <p:spPr bwMode="auto">
              <a:xfrm>
                <a:off x="333375" y="1070161"/>
                <a:ext cx="1663700" cy="48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sz="2000" b="1" dirty="0">
                    <a:latin typeface="Oracle Sans" panose="020B0503020204020204" pitchFamily="34" charset="0"/>
                    <a:cs typeface="Adobe Devanagari" panose="02040503050201020203" pitchFamily="18" charset="0"/>
                  </a:rPr>
                  <a:t>Primary database</a:t>
                </a:r>
              </a:p>
              <a:p>
                <a:pPr algn="ctr">
                  <a:lnSpc>
                    <a:spcPct val="90000"/>
                  </a:lnSpc>
                </a:pPr>
                <a:r>
                  <a:rPr lang="en-US" altLang="en-US" sz="2000" b="1" dirty="0">
                    <a:latin typeface="Oracle Sans" panose="020B0503020204020204" pitchFamily="34" charset="0"/>
                    <a:cs typeface="Adobe Devanagari" panose="02040503050201020203" pitchFamily="18" charset="0"/>
                  </a:rPr>
                  <a:t>transactions</a:t>
                </a:r>
              </a:p>
            </p:txBody>
          </p:sp>
          <p:sp>
            <p:nvSpPr>
              <p:cNvPr id="68" name="Rectangle 16">
                <a:extLst>
                  <a:ext uri="{FF2B5EF4-FFF2-40B4-BE49-F238E27FC236}">
                    <a16:creationId xmlns="" xmlns:a16="http://schemas.microsoft.com/office/drawing/2014/main" id="{9FB6246B-AC1A-492E-8DBA-A3AD56ED8E97}"/>
                  </a:ext>
                </a:extLst>
              </p:cNvPr>
              <p:cNvSpPr>
                <a:spLocks noChangeArrowheads="1"/>
              </p:cNvSpPr>
              <p:nvPr/>
            </p:nvSpPr>
            <p:spPr bwMode="auto">
              <a:xfrm>
                <a:off x="1439863" y="3503613"/>
                <a:ext cx="973137" cy="74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Online</a:t>
                </a:r>
              </a:p>
              <a:p>
                <a:pPr algn="ctr"/>
                <a:r>
                  <a:rPr lang="en-US" altLang="en-US" sz="2000" b="1" dirty="0">
                    <a:latin typeface="Oracle Sans" panose="020B0503020204020204" pitchFamily="34" charset="0"/>
                    <a:cs typeface="Adobe Devanagari" panose="02040503050201020203" pitchFamily="18" charset="0"/>
                  </a:rPr>
                  <a:t>redo</a:t>
                </a:r>
              </a:p>
              <a:p>
                <a:pPr algn="ctr"/>
                <a:r>
                  <a:rPr lang="en-US" altLang="en-US" sz="2000" b="1" dirty="0">
                    <a:latin typeface="Oracle Sans" panose="020B0503020204020204" pitchFamily="34" charset="0"/>
                    <a:cs typeface="Adobe Devanagari" panose="02040503050201020203" pitchFamily="18" charset="0"/>
                  </a:rPr>
                  <a:t>logs</a:t>
                </a:r>
              </a:p>
            </p:txBody>
          </p:sp>
          <p:sp>
            <p:nvSpPr>
              <p:cNvPr id="69" name="Rectangle 17">
                <a:extLst>
                  <a:ext uri="{FF2B5EF4-FFF2-40B4-BE49-F238E27FC236}">
                    <a16:creationId xmlns="" xmlns:a16="http://schemas.microsoft.com/office/drawing/2014/main" id="{8251A263-D29C-48DF-A09D-0612675878F9}"/>
                  </a:ext>
                </a:extLst>
              </p:cNvPr>
              <p:cNvSpPr>
                <a:spLocks noChangeArrowheads="1"/>
              </p:cNvSpPr>
              <p:nvPr/>
            </p:nvSpPr>
            <p:spPr bwMode="auto">
              <a:xfrm>
                <a:off x="1650660" y="5127565"/>
                <a:ext cx="736600" cy="2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dirty="0">
                    <a:latin typeface="Oracle Sans" panose="020B0503020204020204" pitchFamily="34" charset="0"/>
                    <a:cs typeface="Adobe Devanagari" panose="02040503050201020203" pitchFamily="18" charset="0"/>
                  </a:rPr>
                  <a:t>ARC0</a:t>
                </a:r>
              </a:p>
            </p:txBody>
          </p:sp>
          <p:sp>
            <p:nvSpPr>
              <p:cNvPr id="70" name="Rectangle 19">
                <a:extLst>
                  <a:ext uri="{FF2B5EF4-FFF2-40B4-BE49-F238E27FC236}">
                    <a16:creationId xmlns="" xmlns:a16="http://schemas.microsoft.com/office/drawing/2014/main" id="{4CCD3563-6BBB-4B0B-94B7-96F8C0646C4A}"/>
                  </a:ext>
                </a:extLst>
              </p:cNvPr>
              <p:cNvSpPr>
                <a:spLocks noChangeArrowheads="1"/>
              </p:cNvSpPr>
              <p:nvPr/>
            </p:nvSpPr>
            <p:spPr bwMode="auto">
              <a:xfrm>
                <a:off x="4411720" y="2055813"/>
                <a:ext cx="677862" cy="2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RFS</a:t>
                </a:r>
              </a:p>
            </p:txBody>
          </p:sp>
          <p:sp>
            <p:nvSpPr>
              <p:cNvPr id="71" name="Rectangle 20">
                <a:extLst>
                  <a:ext uri="{FF2B5EF4-FFF2-40B4-BE49-F238E27FC236}">
                    <a16:creationId xmlns="" xmlns:a16="http://schemas.microsoft.com/office/drawing/2014/main" id="{FFE104D6-6417-4F4F-9E60-7A5477528A4C}"/>
                  </a:ext>
                </a:extLst>
              </p:cNvPr>
              <p:cNvSpPr>
                <a:spLocks noChangeArrowheads="1"/>
              </p:cNvSpPr>
              <p:nvPr/>
            </p:nvSpPr>
            <p:spPr bwMode="auto">
              <a:xfrm>
                <a:off x="5837531" y="1340888"/>
                <a:ext cx="1317332" cy="25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2000" b="1" dirty="0">
                    <a:latin typeface="Oracle Sans" panose="020B0503020204020204" pitchFamily="34" charset="0"/>
                    <a:cs typeface="Adobe Devanagari" panose="02040503050201020203" pitchFamily="18" charset="0"/>
                  </a:rPr>
                  <a:t>MRP or LSP</a:t>
                </a:r>
              </a:p>
            </p:txBody>
          </p:sp>
          <p:sp>
            <p:nvSpPr>
              <p:cNvPr id="72" name="Oval 21">
                <a:extLst>
                  <a:ext uri="{FF2B5EF4-FFF2-40B4-BE49-F238E27FC236}">
                    <a16:creationId xmlns="" xmlns:a16="http://schemas.microsoft.com/office/drawing/2014/main" id="{5F4B8C7B-4B42-4853-BCCE-735268EE505C}"/>
                  </a:ext>
                </a:extLst>
              </p:cNvPr>
              <p:cNvSpPr>
                <a:spLocks noChangeArrowheads="1"/>
              </p:cNvSpPr>
              <p:nvPr/>
            </p:nvSpPr>
            <p:spPr bwMode="blackWhite">
              <a:xfrm>
                <a:off x="2359025" y="2389188"/>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sp>
            <p:nvSpPr>
              <p:cNvPr id="74" name="Rectangle 23">
                <a:extLst>
                  <a:ext uri="{FF2B5EF4-FFF2-40B4-BE49-F238E27FC236}">
                    <a16:creationId xmlns="" xmlns:a16="http://schemas.microsoft.com/office/drawing/2014/main" id="{CE3B22BD-B375-4980-AE4F-E8C150022DB1}"/>
                  </a:ext>
                </a:extLst>
              </p:cNvPr>
              <p:cNvSpPr>
                <a:spLocks noChangeArrowheads="1"/>
              </p:cNvSpPr>
              <p:nvPr/>
            </p:nvSpPr>
            <p:spPr bwMode="auto">
              <a:xfrm>
                <a:off x="5991225" y="5781675"/>
                <a:ext cx="1628775" cy="52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Archived redo </a:t>
                </a:r>
              </a:p>
              <a:p>
                <a:pPr algn="ctr"/>
                <a:r>
                  <a:rPr lang="en-US" altLang="en-US" sz="2000" b="1" dirty="0">
                    <a:latin typeface="Oracle Sans" panose="020B0503020204020204" pitchFamily="34" charset="0"/>
                    <a:cs typeface="Adobe Devanagari" panose="02040503050201020203" pitchFamily="18" charset="0"/>
                  </a:rPr>
                  <a:t>logs</a:t>
                </a:r>
              </a:p>
            </p:txBody>
          </p:sp>
          <p:sp>
            <p:nvSpPr>
              <p:cNvPr id="75" name="Line 24">
                <a:extLst>
                  <a:ext uri="{FF2B5EF4-FFF2-40B4-BE49-F238E27FC236}">
                    <a16:creationId xmlns="" xmlns:a16="http://schemas.microsoft.com/office/drawing/2014/main" id="{EDE71C89-6031-4A88-A821-2AF3EE12922D}"/>
                  </a:ext>
                </a:extLst>
              </p:cNvPr>
              <p:cNvSpPr>
                <a:spLocks noChangeShapeType="1"/>
              </p:cNvSpPr>
              <p:nvPr/>
            </p:nvSpPr>
            <p:spPr bwMode="auto">
              <a:xfrm>
                <a:off x="2654300" y="2998788"/>
                <a:ext cx="0" cy="4302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sp>
            <p:nvSpPr>
              <p:cNvPr id="77" name="Line 26">
                <a:extLst>
                  <a:ext uri="{FF2B5EF4-FFF2-40B4-BE49-F238E27FC236}">
                    <a16:creationId xmlns="" xmlns:a16="http://schemas.microsoft.com/office/drawing/2014/main" id="{99DCBF19-A1FA-4236-A277-354EE7873175}"/>
                  </a:ext>
                </a:extLst>
              </p:cNvPr>
              <p:cNvSpPr>
                <a:spLocks noChangeShapeType="1"/>
              </p:cNvSpPr>
              <p:nvPr/>
            </p:nvSpPr>
            <p:spPr bwMode="auto">
              <a:xfrm>
                <a:off x="7300913" y="2566988"/>
                <a:ext cx="0" cy="7604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IN" sz="2000" b="1" dirty="0">
                  <a:latin typeface="Oracle Sans" panose="020B0503020204020204" pitchFamily="34" charset="0"/>
                  <a:cs typeface="Adobe Devanagari" panose="02040503050201020203" pitchFamily="18" charset="0"/>
                </a:endParaRPr>
              </a:p>
            </p:txBody>
          </p:sp>
          <p:grpSp>
            <p:nvGrpSpPr>
              <p:cNvPr id="78" name="Group 27">
                <a:extLst>
                  <a:ext uri="{FF2B5EF4-FFF2-40B4-BE49-F238E27FC236}">
                    <a16:creationId xmlns="" xmlns:a16="http://schemas.microsoft.com/office/drawing/2014/main" id="{6C6CF190-AF78-4451-8197-3A56D621F743}"/>
                  </a:ext>
                </a:extLst>
              </p:cNvPr>
              <p:cNvGrpSpPr>
                <a:grpSpLocks/>
              </p:cNvGrpSpPr>
              <p:nvPr/>
            </p:nvGrpSpPr>
            <p:grpSpPr bwMode="auto">
              <a:xfrm>
                <a:off x="3149600" y="5334000"/>
                <a:ext cx="762000" cy="990600"/>
                <a:chOff x="3735" y="2533"/>
                <a:chExt cx="828" cy="1006"/>
              </a:xfrm>
            </p:grpSpPr>
            <p:pic>
              <p:nvPicPr>
                <p:cNvPr id="104" name="Picture 28" descr="4segdatabase">
                  <a:extLst>
                    <a:ext uri="{FF2B5EF4-FFF2-40B4-BE49-F238E27FC236}">
                      <a16:creationId xmlns="" xmlns:a16="http://schemas.microsoft.com/office/drawing/2014/main" id="{ABC5152D-2BEB-4FE5-A398-E5D8D7BFE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 descr="4segdatabase">
                  <a:extLst>
                    <a:ext uri="{FF2B5EF4-FFF2-40B4-BE49-F238E27FC236}">
                      <a16:creationId xmlns="" xmlns:a16="http://schemas.microsoft.com/office/drawing/2014/main" id="{B71597EB-73A1-4E2E-B411-1691BB8F3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Rectangle 31">
                <a:extLst>
                  <a:ext uri="{FF2B5EF4-FFF2-40B4-BE49-F238E27FC236}">
                    <a16:creationId xmlns="" xmlns:a16="http://schemas.microsoft.com/office/drawing/2014/main" id="{C3C17252-6815-42A6-9F67-1475FD77B3B0}"/>
                  </a:ext>
                </a:extLst>
              </p:cNvPr>
              <p:cNvSpPr>
                <a:spLocks noChangeArrowheads="1"/>
              </p:cNvSpPr>
              <p:nvPr/>
            </p:nvSpPr>
            <p:spPr bwMode="auto">
              <a:xfrm>
                <a:off x="1335019" y="5770563"/>
                <a:ext cx="1801881" cy="52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Archived redo </a:t>
                </a:r>
              </a:p>
              <a:p>
                <a:pPr algn="ctr"/>
                <a:r>
                  <a:rPr lang="en-US" altLang="en-US" sz="2000" b="1" dirty="0">
                    <a:latin typeface="Oracle Sans" panose="020B0503020204020204" pitchFamily="34" charset="0"/>
                    <a:cs typeface="Adobe Devanagari" panose="02040503050201020203" pitchFamily="18" charset="0"/>
                  </a:rPr>
                  <a:t>logs</a:t>
                </a:r>
              </a:p>
            </p:txBody>
          </p:sp>
          <p:pic>
            <p:nvPicPr>
              <p:cNvPr id="80" name="Picture 32" descr="Database: Database with Segments">
                <a:extLst>
                  <a:ext uri="{FF2B5EF4-FFF2-40B4-BE49-F238E27FC236}">
                    <a16:creationId xmlns="" xmlns:a16="http://schemas.microsoft.com/office/drawing/2014/main" id="{86B0477F-9234-45B8-B862-F5310B104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63588" y="2166938"/>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33" descr="Database: Database with Segments">
                <a:extLst>
                  <a:ext uri="{FF2B5EF4-FFF2-40B4-BE49-F238E27FC236}">
                    <a16:creationId xmlns="" xmlns:a16="http://schemas.microsoft.com/office/drawing/2014/main" id="{36D1D1D6-8C8E-482F-9CDF-A1D165466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54863" y="1752600"/>
                <a:ext cx="850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35">
                <a:extLst>
                  <a:ext uri="{FF2B5EF4-FFF2-40B4-BE49-F238E27FC236}">
                    <a16:creationId xmlns="" xmlns:a16="http://schemas.microsoft.com/office/drawing/2014/main" id="{DBCBBA91-4FBF-4D21-A78E-CEBC947B1D2A}"/>
                  </a:ext>
                </a:extLst>
              </p:cNvPr>
              <p:cNvSpPr>
                <a:spLocks noChangeArrowheads="1"/>
              </p:cNvSpPr>
              <p:nvPr/>
            </p:nvSpPr>
            <p:spPr bwMode="blackWhite">
              <a:xfrm>
                <a:off x="2397125" y="4953000"/>
                <a:ext cx="600075" cy="600075"/>
              </a:xfrm>
              <a:prstGeom prst="ellipse">
                <a:avLst/>
              </a:prstGeom>
              <a:solidFill>
                <a:srgbClr val="6666FF"/>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sp>
            <p:nvSpPr>
              <p:cNvPr id="86" name="Rectangle 38">
                <a:extLst>
                  <a:ext uri="{FF2B5EF4-FFF2-40B4-BE49-F238E27FC236}">
                    <a16:creationId xmlns="" xmlns:a16="http://schemas.microsoft.com/office/drawing/2014/main" id="{237591F7-09C5-47C6-9BE5-9E0B9C559814}"/>
                  </a:ext>
                </a:extLst>
              </p:cNvPr>
              <p:cNvSpPr>
                <a:spLocks noChangeArrowheads="1"/>
              </p:cNvSpPr>
              <p:nvPr/>
            </p:nvSpPr>
            <p:spPr bwMode="auto">
              <a:xfrm>
                <a:off x="2768600" y="2069696"/>
                <a:ext cx="1489075" cy="2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NSSn</a:t>
                </a:r>
              </a:p>
            </p:txBody>
          </p:sp>
          <p:sp>
            <p:nvSpPr>
              <p:cNvPr id="87" name="Oval 39">
                <a:extLst>
                  <a:ext uri="{FF2B5EF4-FFF2-40B4-BE49-F238E27FC236}">
                    <a16:creationId xmlns="" xmlns:a16="http://schemas.microsoft.com/office/drawing/2014/main" id="{893F9592-090B-4468-B98D-A78BEABC5631}"/>
                  </a:ext>
                </a:extLst>
              </p:cNvPr>
              <p:cNvSpPr>
                <a:spLocks noChangeArrowheads="1"/>
              </p:cNvSpPr>
              <p:nvPr/>
            </p:nvSpPr>
            <p:spPr bwMode="blackWhite">
              <a:xfrm>
                <a:off x="4669632" y="2700222"/>
                <a:ext cx="600075" cy="600075"/>
              </a:xfrm>
              <a:prstGeom prst="ellipse">
                <a:avLst/>
              </a:prstGeom>
              <a:solidFill>
                <a:srgbClr val="FFFF00"/>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sp>
            <p:nvSpPr>
              <p:cNvPr id="90" name="Oval 42">
                <a:extLst>
                  <a:ext uri="{FF2B5EF4-FFF2-40B4-BE49-F238E27FC236}">
                    <a16:creationId xmlns="" xmlns:a16="http://schemas.microsoft.com/office/drawing/2014/main" id="{A8294DFB-30C8-45BB-86C8-94EE85004071}"/>
                  </a:ext>
                </a:extLst>
              </p:cNvPr>
              <p:cNvSpPr>
                <a:spLocks noChangeArrowheads="1"/>
              </p:cNvSpPr>
              <p:nvPr/>
            </p:nvSpPr>
            <p:spPr bwMode="blackWhite">
              <a:xfrm>
                <a:off x="3200400" y="2371725"/>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sp>
            <p:nvSpPr>
              <p:cNvPr id="91" name="Oval 54">
                <a:extLst>
                  <a:ext uri="{FF2B5EF4-FFF2-40B4-BE49-F238E27FC236}">
                    <a16:creationId xmlns="" xmlns:a16="http://schemas.microsoft.com/office/drawing/2014/main" id="{F40B56EC-BEBC-4EDE-B8EE-627DA27AA6C0}"/>
                  </a:ext>
                </a:extLst>
              </p:cNvPr>
              <p:cNvSpPr>
                <a:spLocks noChangeArrowheads="1"/>
              </p:cNvSpPr>
              <p:nvPr/>
            </p:nvSpPr>
            <p:spPr bwMode="blackWhite">
              <a:xfrm>
                <a:off x="6254750" y="1693863"/>
                <a:ext cx="600075" cy="600075"/>
              </a:xfrm>
              <a:prstGeom prst="ellipse">
                <a:avLst/>
              </a:prstGeom>
              <a:solidFill>
                <a:schemeClr val="accent1"/>
              </a:solidFill>
              <a:ln w="28575">
                <a:solidFill>
                  <a:srgbClr val="000000"/>
                </a:solidFill>
                <a:round/>
                <a:headEnd/>
                <a:tailEnd type="none" w="med" len="lg"/>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b="1" dirty="0">
                  <a:latin typeface="Oracle Sans" panose="020B0503020204020204" pitchFamily="34" charset="0"/>
                  <a:cs typeface="Adobe Devanagari" panose="02040503050201020203" pitchFamily="18" charset="0"/>
                </a:endParaRPr>
              </a:p>
            </p:txBody>
          </p:sp>
          <p:sp>
            <p:nvSpPr>
              <p:cNvPr id="92" name="Rectangle 55">
                <a:extLst>
                  <a:ext uri="{FF2B5EF4-FFF2-40B4-BE49-F238E27FC236}">
                    <a16:creationId xmlns="" xmlns:a16="http://schemas.microsoft.com/office/drawing/2014/main" id="{4E57BCD0-FC95-48DD-9571-39EDA61948CF}"/>
                  </a:ext>
                </a:extLst>
              </p:cNvPr>
              <p:cNvSpPr>
                <a:spLocks noChangeArrowheads="1"/>
              </p:cNvSpPr>
              <p:nvPr/>
            </p:nvSpPr>
            <p:spPr bwMode="auto">
              <a:xfrm rot="16200000">
                <a:off x="3421856" y="3526971"/>
                <a:ext cx="1412875" cy="29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Oracle Net</a:t>
                </a:r>
              </a:p>
            </p:txBody>
          </p:sp>
          <p:sp>
            <p:nvSpPr>
              <p:cNvPr id="93" name="Freeform 56">
                <a:extLst>
                  <a:ext uri="{FF2B5EF4-FFF2-40B4-BE49-F238E27FC236}">
                    <a16:creationId xmlns="" xmlns:a16="http://schemas.microsoft.com/office/drawing/2014/main" id="{9286A31C-6593-458D-B852-FDCC9AB56556}"/>
                  </a:ext>
                </a:extLst>
              </p:cNvPr>
              <p:cNvSpPr>
                <a:spLocks/>
              </p:cNvSpPr>
              <p:nvPr/>
            </p:nvSpPr>
            <p:spPr bwMode="auto">
              <a:xfrm>
                <a:off x="3016250" y="3327400"/>
                <a:ext cx="1676400" cy="1971675"/>
              </a:xfrm>
              <a:custGeom>
                <a:avLst/>
                <a:gdLst>
                  <a:gd name="T0" fmla="*/ 0 w 1155"/>
                  <a:gd name="T1" fmla="*/ 2147483647 h 1047"/>
                  <a:gd name="T2" fmla="*/ 2147483647 w 1155"/>
                  <a:gd name="T3" fmla="*/ 2147483647 h 1047"/>
                  <a:gd name="T4" fmla="*/ 2147483647 w 1155"/>
                  <a:gd name="T5" fmla="*/ 0 h 1047"/>
                  <a:gd name="T6" fmla="*/ 0 60000 65536"/>
                  <a:gd name="T7" fmla="*/ 0 60000 65536"/>
                  <a:gd name="T8" fmla="*/ 0 60000 65536"/>
                  <a:gd name="T9" fmla="*/ 0 w 1155"/>
                  <a:gd name="T10" fmla="*/ 0 h 1047"/>
                  <a:gd name="T11" fmla="*/ 1155 w 1155"/>
                  <a:gd name="T12" fmla="*/ 1047 h 1047"/>
                </a:gdLst>
                <a:ahLst/>
                <a:cxnLst>
                  <a:cxn ang="T6">
                    <a:pos x="T0" y="T1"/>
                  </a:cxn>
                  <a:cxn ang="T7">
                    <a:pos x="T2" y="T3"/>
                  </a:cxn>
                  <a:cxn ang="T8">
                    <a:pos x="T4" y="T5"/>
                  </a:cxn>
                </a:cxnLst>
                <a:rect l="T9" t="T10" r="T11" b="T12"/>
                <a:pathLst>
                  <a:path w="1155" h="1047">
                    <a:moveTo>
                      <a:pt x="0" y="1047"/>
                    </a:moveTo>
                    <a:lnTo>
                      <a:pt x="1155" y="1047"/>
                    </a:lnTo>
                    <a:lnTo>
                      <a:pt x="1155" y="0"/>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sz="2000" b="1" dirty="0">
                  <a:latin typeface="Oracle Sans" panose="020B0503020204020204" pitchFamily="34" charset="0"/>
                  <a:cs typeface="Adobe Devanagari" panose="02040503050201020203" pitchFamily="18" charset="0"/>
                </a:endParaRPr>
              </a:p>
            </p:txBody>
          </p:sp>
          <p:grpSp>
            <p:nvGrpSpPr>
              <p:cNvPr id="94" name="Group 57">
                <a:extLst>
                  <a:ext uri="{FF2B5EF4-FFF2-40B4-BE49-F238E27FC236}">
                    <a16:creationId xmlns="" xmlns:a16="http://schemas.microsoft.com/office/drawing/2014/main" id="{27129560-41E0-4B93-9909-BC5AAC1D2643}"/>
                  </a:ext>
                </a:extLst>
              </p:cNvPr>
              <p:cNvGrpSpPr>
                <a:grpSpLocks/>
              </p:cNvGrpSpPr>
              <p:nvPr/>
            </p:nvGrpSpPr>
            <p:grpSpPr bwMode="auto">
              <a:xfrm>
                <a:off x="5254625" y="5310188"/>
                <a:ext cx="762000" cy="990600"/>
                <a:chOff x="3735" y="2533"/>
                <a:chExt cx="828" cy="1006"/>
              </a:xfrm>
            </p:grpSpPr>
            <p:pic>
              <p:nvPicPr>
                <p:cNvPr id="102" name="Picture 58" descr="4segdatabase">
                  <a:extLst>
                    <a:ext uri="{FF2B5EF4-FFF2-40B4-BE49-F238E27FC236}">
                      <a16:creationId xmlns="" xmlns:a16="http://schemas.microsoft.com/office/drawing/2014/main" id="{21450DAC-2B8F-47BD-B38B-3D9E884AD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59" descr="4segdatabase">
                  <a:extLst>
                    <a:ext uri="{FF2B5EF4-FFF2-40B4-BE49-F238E27FC236}">
                      <a16:creationId xmlns="" xmlns:a16="http://schemas.microsoft.com/office/drawing/2014/main" id="{3689EBFB-21EE-4602-8506-E70989140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Rectangle 60">
                <a:extLst>
                  <a:ext uri="{FF2B5EF4-FFF2-40B4-BE49-F238E27FC236}">
                    <a16:creationId xmlns="" xmlns:a16="http://schemas.microsoft.com/office/drawing/2014/main" id="{0E057651-A1DB-4807-97C6-D1FB8410B06D}"/>
                  </a:ext>
                </a:extLst>
              </p:cNvPr>
              <p:cNvSpPr>
                <a:spLocks noChangeArrowheads="1"/>
              </p:cNvSpPr>
              <p:nvPr/>
            </p:nvSpPr>
            <p:spPr bwMode="auto">
              <a:xfrm>
                <a:off x="6735762" y="4286275"/>
                <a:ext cx="1071563" cy="29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Reports</a:t>
                </a:r>
              </a:p>
            </p:txBody>
          </p:sp>
          <p:pic>
            <p:nvPicPr>
              <p:cNvPr id="96" name="Picture 61" descr="docum091">
                <a:extLst>
                  <a:ext uri="{FF2B5EF4-FFF2-40B4-BE49-F238E27FC236}">
                    <a16:creationId xmlns="" xmlns:a16="http://schemas.microsoft.com/office/drawing/2014/main" id="{1C354082-AF2B-40DE-AF18-112ABD8A79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062788" y="3262313"/>
                <a:ext cx="4175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62" descr="Media: Tape">
                <a:extLst>
                  <a:ext uri="{FF2B5EF4-FFF2-40B4-BE49-F238E27FC236}">
                    <a16:creationId xmlns="" xmlns:a16="http://schemas.microsoft.com/office/drawing/2014/main" id="{7B49F687-08B3-44EA-AFD9-03667B4F5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518400" y="3263900"/>
                <a:ext cx="7683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Rectangle 63">
                <a:extLst>
                  <a:ext uri="{FF2B5EF4-FFF2-40B4-BE49-F238E27FC236}">
                    <a16:creationId xmlns="" xmlns:a16="http://schemas.microsoft.com/office/drawing/2014/main" id="{EB885FCD-5B65-414B-9501-15AFF782FB20}"/>
                  </a:ext>
                </a:extLst>
              </p:cNvPr>
              <p:cNvSpPr>
                <a:spLocks noChangeArrowheads="1"/>
              </p:cNvSpPr>
              <p:nvPr/>
            </p:nvSpPr>
            <p:spPr bwMode="auto">
              <a:xfrm>
                <a:off x="7450028" y="3789190"/>
                <a:ext cx="1214437" cy="27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2000" b="1" dirty="0">
                    <a:latin typeface="Oracle Sans" panose="020B0503020204020204" pitchFamily="34" charset="0"/>
                    <a:cs typeface="Adobe Devanagari" panose="02040503050201020203" pitchFamily="18" charset="0"/>
                  </a:rPr>
                  <a:t>Backup</a:t>
                </a:r>
              </a:p>
            </p:txBody>
          </p:sp>
          <p:sp>
            <p:nvSpPr>
              <p:cNvPr id="99" name="Rectangle 64">
                <a:extLst>
                  <a:ext uri="{FF2B5EF4-FFF2-40B4-BE49-F238E27FC236}">
                    <a16:creationId xmlns="" xmlns:a16="http://schemas.microsoft.com/office/drawing/2014/main" id="{CBE4EA2D-7981-4A08-80A6-55FC96C33032}"/>
                  </a:ext>
                </a:extLst>
              </p:cNvPr>
              <p:cNvSpPr>
                <a:spLocks noChangeArrowheads="1"/>
              </p:cNvSpPr>
              <p:nvPr/>
            </p:nvSpPr>
            <p:spPr bwMode="auto">
              <a:xfrm>
                <a:off x="8079856" y="1948466"/>
                <a:ext cx="1071562" cy="52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000" b="1" dirty="0">
                    <a:latin typeface="Oracle Sans" panose="020B0503020204020204" pitchFamily="34" charset="0"/>
                    <a:cs typeface="Adobe Devanagari" panose="02040503050201020203" pitchFamily="18" charset="0"/>
                  </a:rPr>
                  <a:t>Standby</a:t>
                </a:r>
              </a:p>
              <a:p>
                <a:pPr algn="ctr"/>
                <a:r>
                  <a:rPr lang="en-US" altLang="en-US" sz="2000" b="1" dirty="0">
                    <a:latin typeface="Oracle Sans" panose="020B0503020204020204" pitchFamily="34" charset="0"/>
                    <a:cs typeface="Adobe Devanagari" panose="02040503050201020203" pitchFamily="18" charset="0"/>
                  </a:rPr>
                  <a:t>database</a:t>
                </a:r>
              </a:p>
            </p:txBody>
          </p:sp>
          <p:pic>
            <p:nvPicPr>
              <p:cNvPr id="100" name="Picture 65" descr="4segdatabase">
                <a:extLst>
                  <a:ext uri="{FF2B5EF4-FFF2-40B4-BE49-F238E27FC236}">
                    <a16:creationId xmlns="" xmlns:a16="http://schemas.microsoft.com/office/drawing/2014/main" id="{C6818447-F45C-4EDC-9AF2-3BC5729C0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354263" y="3429000"/>
                <a:ext cx="5556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Line 66">
                <a:extLst>
                  <a:ext uri="{FF2B5EF4-FFF2-40B4-BE49-F238E27FC236}">
                    <a16:creationId xmlns="" xmlns:a16="http://schemas.microsoft.com/office/drawing/2014/main" id="{DA93254A-530B-4086-8399-423D29418C2E}"/>
                  </a:ext>
                </a:extLst>
              </p:cNvPr>
              <p:cNvSpPr>
                <a:spLocks noChangeShapeType="1"/>
              </p:cNvSpPr>
              <p:nvPr/>
            </p:nvSpPr>
            <p:spPr bwMode="auto">
              <a:xfrm>
                <a:off x="4284663" y="1338263"/>
                <a:ext cx="0" cy="4724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sz="2000" b="1" dirty="0">
                  <a:latin typeface="Oracle Sans" panose="020B0503020204020204" pitchFamily="34" charset="0"/>
                  <a:cs typeface="Adobe Devanagari" panose="02040503050201020203" pitchFamily="18" charset="0"/>
                </a:endParaRPr>
              </a:p>
            </p:txBody>
          </p:sp>
        </p:grpSp>
        <p:cxnSp>
          <p:nvCxnSpPr>
            <p:cNvPr id="5" name="Straight Arrow Connector 4">
              <a:extLst>
                <a:ext uri="{FF2B5EF4-FFF2-40B4-BE49-F238E27FC236}">
                  <a16:creationId xmlns="" xmlns:a16="http://schemas.microsoft.com/office/drawing/2014/main" id="{732616CD-CE2E-451E-82B7-32D6F65E287A}"/>
                </a:ext>
              </a:extLst>
            </p:cNvPr>
            <p:cNvCxnSpPr>
              <a:cxnSpLocks/>
            </p:cNvCxnSpPr>
            <p:nvPr/>
          </p:nvCxnSpPr>
          <p:spPr bwMode="auto">
            <a:xfrm flipH="1" flipV="1">
              <a:off x="11664280" y="4340844"/>
              <a:ext cx="14625" cy="4691088"/>
            </a:xfrm>
            <a:prstGeom prst="straightConnector1">
              <a:avLst/>
            </a:prstGeom>
            <a:noFill/>
            <a:ln w="28575" cap="flat" cmpd="sng" algn="ctr">
              <a:solidFill>
                <a:schemeClr val="tx1"/>
              </a:solidFill>
              <a:prstDash val="solid"/>
              <a:round/>
              <a:headEnd type="none" w="sm" len="sm"/>
              <a:tailEnd type="triangle"/>
            </a:ln>
            <a:effectLst/>
          </p:spPr>
        </p:cxnSp>
      </p:grpSp>
    </p:spTree>
    <p:custDataLst>
      <p:tags r:id="rId1"/>
    </p:custDataLst>
    <p:extLst>
      <p:ext uri="{BB962C8B-B14F-4D97-AF65-F5344CB8AC3E}">
        <p14:creationId xmlns:p14="http://schemas.microsoft.com/office/powerpoint/2010/main" val="2195244451"/>
      </p:ext>
    </p:extLst>
  </p:cSld>
  <p:clrMapOvr>
    <a:masterClrMapping/>
  </p:clrMapOvr>
  <p:transition spd="slow"/>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78">
            <a:extLst>
              <a:ext uri="{FF2B5EF4-FFF2-40B4-BE49-F238E27FC236}">
                <a16:creationId xmlns="" xmlns:a16="http://schemas.microsoft.com/office/drawing/2014/main" id="{97B1644B-692A-464A-9798-E9C4663C1A48}"/>
              </a:ext>
            </a:extLst>
          </p:cNvPr>
          <p:cNvSpPr>
            <a:spLocks noGrp="1" noChangeArrowheads="1"/>
          </p:cNvSpPr>
          <p:nvPr>
            <p:ph type="title"/>
          </p:nvPr>
        </p:nvSpPr>
        <p:spPr>
          <a:xfrm>
            <a:off x="933451" y="589503"/>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Compressing Redo Data by Setting the </a:t>
            </a:r>
            <a:r>
              <a:rPr lang="en-US" altLang="en-US" dirty="0">
                <a:latin typeface="Courier New" panose="02070309020205020404" pitchFamily="49" charset="0"/>
                <a:cs typeface="Courier New" panose="02070309020205020404" pitchFamily="49" charset="0"/>
              </a:rPr>
              <a:t>RedoCompression</a:t>
            </a:r>
            <a:r>
              <a:rPr lang="en-US" altLang="en-US" dirty="0">
                <a:latin typeface="Georgia" panose="02040502050405020303" pitchFamily="18" charset="0"/>
                <a:cs typeface="Adobe Devanagari" panose="02040503050201020203" pitchFamily="18" charset="0"/>
              </a:rPr>
              <a:t> Property</a:t>
            </a:r>
          </a:p>
        </p:txBody>
      </p:sp>
      <p:sp>
        <p:nvSpPr>
          <p:cNvPr id="11267" name="Rectangle 3079">
            <a:extLst>
              <a:ext uri="{FF2B5EF4-FFF2-40B4-BE49-F238E27FC236}">
                <a16:creationId xmlns="" xmlns:a16="http://schemas.microsoft.com/office/drawing/2014/main" id="{1324F754-1D79-4E90-9B17-3B532164E186}"/>
              </a:ext>
            </a:extLst>
          </p:cNvPr>
          <p:cNvSpPr>
            <a:spLocks noGrp="1" noChangeArrowheads="1"/>
          </p:cNvSpPr>
          <p:nvPr>
            <p:ph idx="1"/>
          </p:nvPr>
        </p:nvSpPr>
        <p:spPr>
          <a:xfrm>
            <a:off x="933451" y="2688032"/>
            <a:ext cx="16421100" cy="574067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This can be enabled for all redo transport methods (ASYNC and SYNC).</a:t>
            </a:r>
          </a:p>
          <a:p>
            <a:pPr lvl="1">
              <a:spcBef>
                <a:spcPts val="1200"/>
              </a:spcBef>
            </a:pPr>
            <a:r>
              <a:rPr lang="en-US" altLang="en-US" dirty="0">
                <a:latin typeface="Oracle Sans" panose="020B0503020204020204" pitchFamily="34" charset="0"/>
                <a:cs typeface="Adobe Devanagari" panose="02040503050201020203" pitchFamily="18" charset="0"/>
              </a:rPr>
              <a:t>The setting is propagated to the </a:t>
            </a:r>
            <a:r>
              <a:rPr lang="en-US" altLang="en-US" dirty="0">
                <a:latin typeface="Courier New" panose="02070309020205020404" pitchFamily="49" charset="0"/>
                <a:cs typeface="Adobe Devanagari" panose="02040503050201020203" pitchFamily="18" charset="0"/>
              </a:rPr>
              <a:t>COMPRESSION</a:t>
            </a:r>
            <a:r>
              <a:rPr lang="en-US" altLang="en-US" dirty="0">
                <a:latin typeface="Oracle Sans" panose="020B0503020204020204" pitchFamily="34" charset="0"/>
                <a:cs typeface="Adobe Devanagari" panose="02040503050201020203" pitchFamily="18" charset="0"/>
              </a:rPr>
              <a:t> attribute of the </a:t>
            </a:r>
            <a:r>
              <a:rPr lang="en-US" altLang="en-US" dirty="0">
                <a:latin typeface="Courier New" panose="02070309020205020404" pitchFamily="49" charset="0"/>
                <a:cs typeface="Adobe Devanagari" panose="02040503050201020203" pitchFamily="18" charset="0"/>
              </a:rPr>
              <a:t>LOG_ARCHIVE_DEST_</a:t>
            </a:r>
            <a:r>
              <a:rPr lang="en-US" altLang="en-US" i="1" dirty="0">
                <a:latin typeface="Courier New" panose="02070309020205020404" pitchFamily="49" charset="0"/>
                <a:cs typeface="Adobe Devanagari" panose="02040503050201020203" pitchFamily="18" charset="0"/>
              </a:rPr>
              <a:t>n</a:t>
            </a:r>
            <a:r>
              <a:rPr lang="en-US" altLang="en-US" dirty="0">
                <a:latin typeface="Oracle Sans" panose="020B0503020204020204" pitchFamily="34" charset="0"/>
                <a:cs typeface="Adobe Devanagari" panose="02040503050201020203" pitchFamily="18" charset="0"/>
              </a:rPr>
              <a:t> initialization parameter.</a:t>
            </a:r>
          </a:p>
          <a:p>
            <a:pPr lvl="1">
              <a:spcBef>
                <a:spcPts val="1200"/>
              </a:spcBef>
            </a:pPr>
            <a:r>
              <a:rPr lang="en-US" altLang="en-US" dirty="0">
                <a:latin typeface="Oracle Sans" panose="020B0503020204020204" pitchFamily="34" charset="0"/>
                <a:cs typeface="Adobe Devanagari" panose="02040503050201020203" pitchFamily="18" charset="0"/>
              </a:rPr>
              <a:t>Determine whether redo compression is enabled by querying the </a:t>
            </a:r>
            <a:r>
              <a:rPr lang="en-US" altLang="en-US" dirty="0">
                <a:latin typeface="Courier New" panose="02070309020205020404" pitchFamily="49" charset="0"/>
                <a:cs typeface="Adobe Devanagari" panose="02040503050201020203" pitchFamily="18" charset="0"/>
              </a:rPr>
              <a:t>COMPRESSION</a:t>
            </a:r>
            <a:r>
              <a:rPr lang="en-US" altLang="en-US" dirty="0">
                <a:latin typeface="Oracle Sans" panose="020B0503020204020204" pitchFamily="34" charset="0"/>
                <a:cs typeface="Adobe Devanagari" panose="02040503050201020203" pitchFamily="18" charset="0"/>
              </a:rPr>
              <a:t> column of the </a:t>
            </a:r>
            <a:r>
              <a:rPr lang="en-US" altLang="en-US" dirty="0">
                <a:latin typeface="Courier New" panose="02070309020205020404" pitchFamily="49" charset="0"/>
                <a:cs typeface="Adobe Devanagari" panose="02040503050201020203" pitchFamily="18" charset="0"/>
              </a:rPr>
              <a:t>V$ARCHIVE_DEST</a:t>
            </a:r>
            <a:r>
              <a:rPr lang="en-US" altLang="en-US" dirty="0">
                <a:latin typeface="Oracle Sans" panose="020B0503020204020204" pitchFamily="34" charset="0"/>
                <a:cs typeface="Adobe Devanagari" panose="02040503050201020203" pitchFamily="18" charset="0"/>
              </a:rPr>
              <a:t> view.</a:t>
            </a:r>
          </a:p>
          <a:p>
            <a:pPr lvl="1">
              <a:spcBef>
                <a:spcPts val="1200"/>
              </a:spcBef>
            </a:pPr>
            <a:r>
              <a:rPr lang="en-US" altLang="en-US" dirty="0">
                <a:latin typeface="Oracle Sans" panose="020B0503020204020204" pitchFamily="34" charset="0"/>
                <a:cs typeface="Adobe Devanagari" panose="02040503050201020203" pitchFamily="18" charset="0"/>
              </a:rPr>
              <a:t>Enable by using DGMGRL: </a:t>
            </a:r>
          </a:p>
          <a:p>
            <a:pPr lvl="3">
              <a:spcBef>
                <a:spcPts val="1200"/>
              </a:spcBef>
            </a:pPr>
            <a:endParaRPr lang="en-US" altLang="en-US" sz="2500" dirty="0">
              <a:latin typeface="Oracle Sans" panose="020B0503020204020204" pitchFamily="34" charset="0"/>
              <a:cs typeface="Adobe Devanagari" panose="02040503050201020203" pitchFamily="18" charset="0"/>
            </a:endParaRPr>
          </a:p>
          <a:p>
            <a:pPr lvl="3">
              <a:spcBef>
                <a:spcPts val="1200"/>
              </a:spcBef>
            </a:pPr>
            <a:endParaRPr lang="en-US" altLang="en-US" sz="2500" dirty="0">
              <a:latin typeface="Oracle Sans" panose="020B0503020204020204" pitchFamily="34" charset="0"/>
              <a:cs typeface="Adobe Devanagari" panose="02040503050201020203" pitchFamily="18" charset="0"/>
            </a:endParaRPr>
          </a:p>
          <a:p>
            <a:pPr lvl="1">
              <a:spcBef>
                <a:spcPts val="1200"/>
              </a:spcBef>
            </a:pPr>
            <a:r>
              <a:rPr lang="en-US" altLang="en-US" dirty="0">
                <a:latin typeface="Oracle Sans" panose="020B0503020204020204" pitchFamily="34" charset="0"/>
                <a:cs typeface="Adobe Devanagari" panose="02040503050201020203" pitchFamily="18" charset="0"/>
              </a:rPr>
              <a:t>Enable by using SQL:</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6525402"/>
            <a:ext cx="1404156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2800" b="1" dirty="0">
                <a:latin typeface="Courier New" panose="02070309020205020404" pitchFamily="49" charset="0"/>
                <a:cs typeface="Adobe Devanagari" panose="02040503050201020203" pitchFamily="18" charset="0"/>
              </a:rPr>
              <a:t>DGMGRL&gt; EDIT DATABASE 'london' SET PROPERTY 'RedoCompression'='ENABLE';</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812067" y="8359068"/>
            <a:ext cx="14028677"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Adobe Devanagari" panose="02040503050201020203" pitchFamily="18" charset="0"/>
              </a:rPr>
              <a:t>SQL&gt; ALTER SYSTEM SET LOG_ARCHIVE_DEST_3 = 'SERVICE=london SYNC COMPRESSION=ENABLE';</a:t>
            </a:r>
          </a:p>
        </p:txBody>
      </p:sp>
    </p:spTree>
    <p:custDataLst>
      <p:tags r:id="rId1"/>
    </p:custDataLst>
    <p:extLst>
      <p:ext uri="{BB962C8B-B14F-4D97-AF65-F5344CB8AC3E}">
        <p14:creationId xmlns:p14="http://schemas.microsoft.com/office/powerpoint/2010/main" val="19724237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a:extLst>
              <a:ext uri="{FF2B5EF4-FFF2-40B4-BE49-F238E27FC236}">
                <a16:creationId xmlns="" xmlns:a16="http://schemas.microsoft.com/office/drawing/2014/main" id="{19834DF6-8F8B-406F-88E9-7ACF811A9D1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Delaying the Application of Redo</a:t>
            </a:r>
          </a:p>
        </p:txBody>
      </p:sp>
      <p:sp>
        <p:nvSpPr>
          <p:cNvPr id="12291" name="Rectangle 1027">
            <a:extLst>
              <a:ext uri="{FF2B5EF4-FFF2-40B4-BE49-F238E27FC236}">
                <a16:creationId xmlns="" xmlns:a16="http://schemas.microsoft.com/office/drawing/2014/main" id="{0C9B214F-0C3B-4719-A2FB-C45FA85120BD}"/>
              </a:ext>
            </a:extLst>
          </p:cNvPr>
          <p:cNvSpPr>
            <a:spLocks noGrp="1" noChangeArrowheads="1"/>
          </p:cNvSpPr>
          <p:nvPr>
            <p:ph type="body"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Adobe Devanagari" panose="02040503050201020203" pitchFamily="18" charset="0"/>
              </a:rPr>
              <a:t>Delaying the application of redo helps safeguard against:</a:t>
            </a:r>
          </a:p>
          <a:p>
            <a:pPr lvl="1">
              <a:spcBef>
                <a:spcPts val="1200"/>
              </a:spcBef>
            </a:pPr>
            <a:r>
              <a:rPr lang="en-US" altLang="en-US" dirty="0">
                <a:latin typeface="Oracle Sans" panose="020B0503020204020204" pitchFamily="34" charset="0"/>
                <a:cs typeface="Adobe Devanagari" panose="02040503050201020203" pitchFamily="18" charset="0"/>
              </a:rPr>
              <a:t>Data corruption</a:t>
            </a:r>
          </a:p>
          <a:p>
            <a:pPr lvl="1">
              <a:spcBef>
                <a:spcPts val="1200"/>
              </a:spcBef>
            </a:pPr>
            <a:r>
              <a:rPr lang="en-US" altLang="en-US" dirty="0">
                <a:latin typeface="Oracle Sans" panose="020B0503020204020204" pitchFamily="34" charset="0"/>
                <a:cs typeface="Adobe Devanagari" panose="02040503050201020203" pitchFamily="18" charset="0"/>
              </a:rPr>
              <a:t>User errors</a:t>
            </a:r>
          </a:p>
        </p:txBody>
      </p:sp>
      <p:grpSp>
        <p:nvGrpSpPr>
          <p:cNvPr id="4" name="Group 3">
            <a:extLst>
              <a:ext uri="{FF2B5EF4-FFF2-40B4-BE49-F238E27FC236}">
                <a16:creationId xmlns="" xmlns:a16="http://schemas.microsoft.com/office/drawing/2014/main" id="{7970382A-C58F-46C7-84ED-CC861550A0F1}"/>
              </a:ext>
            </a:extLst>
          </p:cNvPr>
          <p:cNvGrpSpPr/>
          <p:nvPr/>
        </p:nvGrpSpPr>
        <p:grpSpPr>
          <a:xfrm>
            <a:off x="3563381" y="4495428"/>
            <a:ext cx="11161240" cy="4668102"/>
            <a:chOff x="4698207" y="4457700"/>
            <a:chExt cx="8917781" cy="3706970"/>
          </a:xfrm>
        </p:grpSpPr>
        <p:grpSp>
          <p:nvGrpSpPr>
            <p:cNvPr id="12292" name="Group 1028">
              <a:extLst>
                <a:ext uri="{FF2B5EF4-FFF2-40B4-BE49-F238E27FC236}">
                  <a16:creationId xmlns="" xmlns:a16="http://schemas.microsoft.com/office/drawing/2014/main" id="{75F9CC31-FE45-402A-8526-2911756AEE5D}"/>
                </a:ext>
              </a:extLst>
            </p:cNvPr>
            <p:cNvGrpSpPr>
              <a:grpSpLocks/>
            </p:cNvGrpSpPr>
            <p:nvPr/>
          </p:nvGrpSpPr>
          <p:grpSpPr bwMode="auto">
            <a:xfrm>
              <a:off x="12091988" y="4860132"/>
              <a:ext cx="1090613" cy="1112043"/>
              <a:chOff x="4134" y="1350"/>
              <a:chExt cx="708" cy="828"/>
            </a:xfrm>
          </p:grpSpPr>
          <p:sp>
            <p:nvSpPr>
              <p:cNvPr id="12314" name="Freeform 1029">
                <a:extLst>
                  <a:ext uri="{FF2B5EF4-FFF2-40B4-BE49-F238E27FC236}">
                    <a16:creationId xmlns="" xmlns:a16="http://schemas.microsoft.com/office/drawing/2014/main" id="{089F5123-9CE3-40BF-A8E1-729E929F8801}"/>
                  </a:ext>
                </a:extLst>
              </p:cNvPr>
              <p:cNvSpPr>
                <a:spLocks/>
              </p:cNvSpPr>
              <p:nvPr/>
            </p:nvSpPr>
            <p:spPr bwMode="auto">
              <a:xfrm>
                <a:off x="4134" y="1926"/>
                <a:ext cx="708" cy="252"/>
              </a:xfrm>
              <a:custGeom>
                <a:avLst/>
                <a:gdLst>
                  <a:gd name="T0" fmla="*/ 708 w 708"/>
                  <a:gd name="T1" fmla="*/ 252 h 252"/>
                  <a:gd name="T2" fmla="*/ 318 w 708"/>
                  <a:gd name="T3" fmla="*/ 252 h 252"/>
                  <a:gd name="T4" fmla="*/ 318 w 708"/>
                  <a:gd name="T5" fmla="*/ 0 h 252"/>
                  <a:gd name="T6" fmla="*/ 0 w 708"/>
                  <a:gd name="T7" fmla="*/ 0 h 252"/>
                  <a:gd name="T8" fmla="*/ 0 60000 65536"/>
                  <a:gd name="T9" fmla="*/ 0 60000 65536"/>
                  <a:gd name="T10" fmla="*/ 0 60000 65536"/>
                  <a:gd name="T11" fmla="*/ 0 60000 65536"/>
                  <a:gd name="T12" fmla="*/ 0 w 708"/>
                  <a:gd name="T13" fmla="*/ 0 h 252"/>
                  <a:gd name="T14" fmla="*/ 708 w 708"/>
                  <a:gd name="T15" fmla="*/ 252 h 252"/>
                </a:gdLst>
                <a:ahLst/>
                <a:cxnLst>
                  <a:cxn ang="T8">
                    <a:pos x="T0" y="T1"/>
                  </a:cxn>
                  <a:cxn ang="T9">
                    <a:pos x="T2" y="T3"/>
                  </a:cxn>
                  <a:cxn ang="T10">
                    <a:pos x="T4" y="T5"/>
                  </a:cxn>
                  <a:cxn ang="T11">
                    <a:pos x="T6" y="T7"/>
                  </a:cxn>
                </a:cxnLst>
                <a:rect l="T12" t="T13" r="T14" b="T15"/>
                <a:pathLst>
                  <a:path w="708" h="252">
                    <a:moveTo>
                      <a:pt x="708" y="252"/>
                    </a:moveTo>
                    <a:lnTo>
                      <a:pt x="318" y="252"/>
                    </a:lnTo>
                    <a:lnTo>
                      <a:pt x="318" y="0"/>
                    </a:lnTo>
                    <a:lnTo>
                      <a:pt x="0" y="0"/>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315" name="Freeform 1030">
                <a:extLst>
                  <a:ext uri="{FF2B5EF4-FFF2-40B4-BE49-F238E27FC236}">
                    <a16:creationId xmlns="" xmlns:a16="http://schemas.microsoft.com/office/drawing/2014/main" id="{3E1A9C25-30ED-44FB-8BB1-84448E8F6A1C}"/>
                  </a:ext>
                </a:extLst>
              </p:cNvPr>
              <p:cNvSpPr>
                <a:spLocks/>
              </p:cNvSpPr>
              <p:nvPr/>
            </p:nvSpPr>
            <p:spPr bwMode="auto">
              <a:xfrm>
                <a:off x="4134" y="1350"/>
                <a:ext cx="648" cy="402"/>
              </a:xfrm>
              <a:custGeom>
                <a:avLst/>
                <a:gdLst>
                  <a:gd name="T0" fmla="*/ 648 w 648"/>
                  <a:gd name="T1" fmla="*/ 0 h 402"/>
                  <a:gd name="T2" fmla="*/ 318 w 648"/>
                  <a:gd name="T3" fmla="*/ 0 h 402"/>
                  <a:gd name="T4" fmla="*/ 318 w 648"/>
                  <a:gd name="T5" fmla="*/ 402 h 402"/>
                  <a:gd name="T6" fmla="*/ 0 w 648"/>
                  <a:gd name="T7" fmla="*/ 402 h 402"/>
                  <a:gd name="T8" fmla="*/ 0 60000 65536"/>
                  <a:gd name="T9" fmla="*/ 0 60000 65536"/>
                  <a:gd name="T10" fmla="*/ 0 60000 65536"/>
                  <a:gd name="T11" fmla="*/ 0 60000 65536"/>
                  <a:gd name="T12" fmla="*/ 0 w 648"/>
                  <a:gd name="T13" fmla="*/ 0 h 402"/>
                  <a:gd name="T14" fmla="*/ 648 w 648"/>
                  <a:gd name="T15" fmla="*/ 402 h 402"/>
                </a:gdLst>
                <a:ahLst/>
                <a:cxnLst>
                  <a:cxn ang="T8">
                    <a:pos x="T0" y="T1"/>
                  </a:cxn>
                  <a:cxn ang="T9">
                    <a:pos x="T2" y="T3"/>
                  </a:cxn>
                  <a:cxn ang="T10">
                    <a:pos x="T4" y="T5"/>
                  </a:cxn>
                  <a:cxn ang="T11">
                    <a:pos x="T6" y="T7"/>
                  </a:cxn>
                </a:cxnLst>
                <a:rect l="T12" t="T13" r="T14" b="T15"/>
                <a:pathLst>
                  <a:path w="648" h="402">
                    <a:moveTo>
                      <a:pt x="648" y="0"/>
                    </a:moveTo>
                    <a:lnTo>
                      <a:pt x="318" y="0"/>
                    </a:lnTo>
                    <a:lnTo>
                      <a:pt x="318" y="402"/>
                    </a:lnTo>
                    <a:lnTo>
                      <a:pt x="0" y="402"/>
                    </a:lnTo>
                  </a:path>
                </a:pathLst>
              </a:custGeom>
              <a:noFill/>
              <a:ln w="28575" cap="flat">
                <a:solidFill>
                  <a:schemeClr val="tx1"/>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grpSp>
        <p:grpSp>
          <p:nvGrpSpPr>
            <p:cNvPr id="12293" name="Group 1031">
              <a:extLst>
                <a:ext uri="{FF2B5EF4-FFF2-40B4-BE49-F238E27FC236}">
                  <a16:creationId xmlns="" xmlns:a16="http://schemas.microsoft.com/office/drawing/2014/main" id="{7F9AC4D0-3D80-4D0F-A2B2-0BA38CD54E31}"/>
                </a:ext>
              </a:extLst>
            </p:cNvPr>
            <p:cNvGrpSpPr>
              <a:grpSpLocks/>
            </p:cNvGrpSpPr>
            <p:nvPr/>
          </p:nvGrpSpPr>
          <p:grpSpPr bwMode="auto">
            <a:xfrm>
              <a:off x="5203032" y="4741070"/>
              <a:ext cx="902493" cy="1107281"/>
              <a:chOff x="1240" y="1352"/>
              <a:chExt cx="584" cy="824"/>
            </a:xfrm>
          </p:grpSpPr>
          <p:sp>
            <p:nvSpPr>
              <p:cNvPr id="12312" name="Freeform 1032">
                <a:extLst>
                  <a:ext uri="{FF2B5EF4-FFF2-40B4-BE49-F238E27FC236}">
                    <a16:creationId xmlns="" xmlns:a16="http://schemas.microsoft.com/office/drawing/2014/main" id="{76FA4F28-6A7E-443A-9168-8CF7FBFA561A}"/>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313" name="Freeform 1033">
                <a:extLst>
                  <a:ext uri="{FF2B5EF4-FFF2-40B4-BE49-F238E27FC236}">
                    <a16:creationId xmlns="" xmlns:a16="http://schemas.microsoft.com/office/drawing/2014/main" id="{3AFA3A66-E981-46C3-B092-001D071B499B}"/>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grpSp>
        <p:sp>
          <p:nvSpPr>
            <p:cNvPr id="12294" name="Line 1034">
              <a:extLst>
                <a:ext uri="{FF2B5EF4-FFF2-40B4-BE49-F238E27FC236}">
                  <a16:creationId xmlns="" xmlns:a16="http://schemas.microsoft.com/office/drawing/2014/main" id="{83CC133F-8958-4335-97D8-91E7C55E60D9}"/>
                </a:ext>
              </a:extLst>
            </p:cNvPr>
            <p:cNvSpPr>
              <a:spLocks noChangeShapeType="1"/>
            </p:cNvSpPr>
            <p:nvPr/>
          </p:nvSpPr>
          <p:spPr bwMode="auto">
            <a:xfrm>
              <a:off x="6253163" y="5762625"/>
              <a:ext cx="0" cy="1250157"/>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295" name="Line 1035">
              <a:extLst>
                <a:ext uri="{FF2B5EF4-FFF2-40B4-BE49-F238E27FC236}">
                  <a16:creationId xmlns="" xmlns:a16="http://schemas.microsoft.com/office/drawing/2014/main" id="{87D94CF2-E045-4A66-B99F-B412774B6326}"/>
                </a:ext>
              </a:extLst>
            </p:cNvPr>
            <p:cNvSpPr>
              <a:spLocks noChangeShapeType="1"/>
            </p:cNvSpPr>
            <p:nvPr/>
          </p:nvSpPr>
          <p:spPr bwMode="auto">
            <a:xfrm>
              <a:off x="12013407" y="5674520"/>
              <a:ext cx="0" cy="12477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296" name="Freeform 1036">
              <a:extLst>
                <a:ext uri="{FF2B5EF4-FFF2-40B4-BE49-F238E27FC236}">
                  <a16:creationId xmlns="" xmlns:a16="http://schemas.microsoft.com/office/drawing/2014/main" id="{2ACC238B-B46E-4509-AFB8-FE2B8C4C6E98}"/>
                </a:ext>
              </a:extLst>
            </p:cNvPr>
            <p:cNvSpPr>
              <a:spLocks/>
            </p:cNvSpPr>
            <p:nvPr/>
          </p:nvSpPr>
          <p:spPr bwMode="auto">
            <a:xfrm>
              <a:off x="6967538" y="5241132"/>
              <a:ext cx="2212182" cy="428625"/>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297" name="Rectangle 1037">
              <a:extLst>
                <a:ext uri="{FF2B5EF4-FFF2-40B4-BE49-F238E27FC236}">
                  <a16:creationId xmlns="" xmlns:a16="http://schemas.microsoft.com/office/drawing/2014/main" id="{D895521B-CA01-4A9A-8EDA-5F51AE2D09BB}"/>
                </a:ext>
              </a:extLst>
            </p:cNvPr>
            <p:cNvSpPr>
              <a:spLocks noChangeArrowheads="1"/>
            </p:cNvSpPr>
            <p:nvPr/>
          </p:nvSpPr>
          <p:spPr bwMode="auto">
            <a:xfrm>
              <a:off x="5229225" y="7548563"/>
              <a:ext cx="2085975" cy="59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sz="2200" b="1" dirty="0">
                  <a:latin typeface="Oracle Sans" panose="020B0503020204020204" pitchFamily="34" charset="0"/>
                  <a:cs typeface="Adobe Devanagari" panose="02040503050201020203" pitchFamily="18" charset="0"/>
                </a:rPr>
                <a:t>Production</a:t>
              </a:r>
            </a:p>
            <a:p>
              <a:pPr eaLnBrk="1" hangingPunct="1">
                <a:lnSpc>
                  <a:spcPct val="90000"/>
                </a:lnSpc>
              </a:pPr>
              <a:r>
                <a:rPr lang="en-US" altLang="en-US" sz="2200" b="1" dirty="0">
                  <a:latin typeface="Oracle Sans" panose="020B0503020204020204" pitchFamily="34" charset="0"/>
                  <a:cs typeface="Adobe Devanagari" panose="02040503050201020203" pitchFamily="18" charset="0"/>
                </a:rPr>
                <a:t>database</a:t>
              </a:r>
            </a:p>
          </p:txBody>
        </p:sp>
        <p:sp>
          <p:nvSpPr>
            <p:cNvPr id="12298" name="Rectangle 1038">
              <a:extLst>
                <a:ext uri="{FF2B5EF4-FFF2-40B4-BE49-F238E27FC236}">
                  <a16:creationId xmlns="" xmlns:a16="http://schemas.microsoft.com/office/drawing/2014/main" id="{829D5687-0754-467B-9225-C4E83A01DC80}"/>
                </a:ext>
              </a:extLst>
            </p:cNvPr>
            <p:cNvSpPr>
              <a:spLocks noChangeArrowheads="1"/>
            </p:cNvSpPr>
            <p:nvPr/>
          </p:nvSpPr>
          <p:spPr bwMode="auto">
            <a:xfrm>
              <a:off x="11339513" y="7569995"/>
              <a:ext cx="1762125" cy="59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sz="2200" b="1" dirty="0">
                  <a:latin typeface="Oracle Sans" panose="020B0503020204020204" pitchFamily="34" charset="0"/>
                  <a:cs typeface="Adobe Devanagari" panose="02040503050201020203" pitchFamily="18" charset="0"/>
                </a:rPr>
                <a:t>Standby</a:t>
              </a:r>
            </a:p>
            <a:p>
              <a:pPr eaLnBrk="1" hangingPunct="1">
                <a:lnSpc>
                  <a:spcPct val="90000"/>
                </a:lnSpc>
              </a:pPr>
              <a:r>
                <a:rPr lang="en-US" altLang="en-US" sz="2200" b="1" dirty="0">
                  <a:latin typeface="Oracle Sans" panose="020B0503020204020204" pitchFamily="34" charset="0"/>
                  <a:cs typeface="Adobe Devanagari" panose="02040503050201020203" pitchFamily="18" charset="0"/>
                </a:rPr>
                <a:t>database</a:t>
              </a:r>
            </a:p>
          </p:txBody>
        </p:sp>
        <p:sp>
          <p:nvSpPr>
            <p:cNvPr id="12299" name="Line 1039">
              <a:extLst>
                <a:ext uri="{FF2B5EF4-FFF2-40B4-BE49-F238E27FC236}">
                  <a16:creationId xmlns="" xmlns:a16="http://schemas.microsoft.com/office/drawing/2014/main" id="{C3F49D63-7EE7-4766-97D3-A81F340145AA}"/>
                </a:ext>
              </a:extLst>
            </p:cNvPr>
            <p:cNvSpPr>
              <a:spLocks noChangeShapeType="1"/>
            </p:cNvSpPr>
            <p:nvPr/>
          </p:nvSpPr>
          <p:spPr bwMode="auto">
            <a:xfrm>
              <a:off x="7900988" y="4457700"/>
              <a:ext cx="0" cy="2812257"/>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pic>
          <p:nvPicPr>
            <p:cNvPr id="12300" name="Picture 1040" descr="iasicon10">
              <a:extLst>
                <a:ext uri="{FF2B5EF4-FFF2-40B4-BE49-F238E27FC236}">
                  <a16:creationId xmlns="" xmlns:a16="http://schemas.microsoft.com/office/drawing/2014/main" id="{E492FD6A-0364-4D31-89BB-1C43F0F1F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834063" y="6503195"/>
              <a:ext cx="1397795" cy="100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041" descr="iasicon10">
              <a:extLst>
                <a:ext uri="{FF2B5EF4-FFF2-40B4-BE49-F238E27FC236}">
                  <a16:creationId xmlns="" xmlns:a16="http://schemas.microsoft.com/office/drawing/2014/main" id="{4A4D6FE0-DEF1-46AD-8124-2E258A83E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575257" y="6503195"/>
              <a:ext cx="1400175" cy="100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042" descr="iasicon18">
              <a:extLst>
                <a:ext uri="{FF2B5EF4-FFF2-40B4-BE49-F238E27FC236}">
                  <a16:creationId xmlns="" xmlns:a16="http://schemas.microsoft.com/office/drawing/2014/main" id="{47DEF0C5-C297-4306-809B-B9EAB52E51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31707" y="4988720"/>
              <a:ext cx="9525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043" descr="iasicon18">
              <a:extLst>
                <a:ext uri="{FF2B5EF4-FFF2-40B4-BE49-F238E27FC236}">
                  <a16:creationId xmlns="" xmlns:a16="http://schemas.microsoft.com/office/drawing/2014/main" id="{8047CB88-2C62-4822-ADD1-72F798F65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268075" y="4860132"/>
              <a:ext cx="95488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044" descr="iasicon05">
              <a:extLst>
                <a:ext uri="{FF2B5EF4-FFF2-40B4-BE49-F238E27FC236}">
                  <a16:creationId xmlns="" xmlns:a16="http://schemas.microsoft.com/office/drawing/2014/main" id="{E42A45A2-B289-441A-AE12-0152C8B95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698207" y="4471988"/>
              <a:ext cx="645318" cy="64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1045" descr="iasicon05">
              <a:extLst>
                <a:ext uri="{FF2B5EF4-FFF2-40B4-BE49-F238E27FC236}">
                  <a16:creationId xmlns="" xmlns:a16="http://schemas.microsoft.com/office/drawing/2014/main" id="{C7D302D3-E054-405A-919A-C2F03354B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698207" y="5622132"/>
              <a:ext cx="645318" cy="64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1046" descr="iasicon05">
              <a:extLst>
                <a:ext uri="{FF2B5EF4-FFF2-40B4-BE49-F238E27FC236}">
                  <a16:creationId xmlns="" xmlns:a16="http://schemas.microsoft.com/office/drawing/2014/main" id="{5A091475-A40A-4CF3-97D6-B0386F997B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896851" y="4471988"/>
              <a:ext cx="645320" cy="64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Rectangle 1048">
              <a:extLst>
                <a:ext uri="{FF2B5EF4-FFF2-40B4-BE49-F238E27FC236}">
                  <a16:creationId xmlns="" xmlns:a16="http://schemas.microsoft.com/office/drawing/2014/main" id="{3EC4090C-B549-4A52-890B-0F6298E4C53E}"/>
                </a:ext>
              </a:extLst>
            </p:cNvPr>
            <p:cNvSpPr>
              <a:spLocks noChangeArrowheads="1"/>
            </p:cNvSpPr>
            <p:nvPr/>
          </p:nvSpPr>
          <p:spPr bwMode="auto">
            <a:xfrm rot="16200000">
              <a:off x="6422233" y="6614458"/>
              <a:ext cx="2393156" cy="37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200" b="1" dirty="0">
                  <a:latin typeface="Oracle Sans" panose="020B0503020204020204" pitchFamily="34" charset="0"/>
                  <a:cs typeface="Adobe Devanagari" panose="02040503050201020203" pitchFamily="18" charset="0"/>
                </a:rPr>
                <a:t>Oracle Net</a:t>
              </a:r>
            </a:p>
          </p:txBody>
        </p:sp>
        <p:pic>
          <p:nvPicPr>
            <p:cNvPr id="12308" name="Picture 1049" descr="Clock, Time&#10;">
              <a:extLst>
                <a:ext uri="{FF2B5EF4-FFF2-40B4-BE49-F238E27FC236}">
                  <a16:creationId xmlns="" xmlns:a16="http://schemas.microsoft.com/office/drawing/2014/main" id="{B8424B89-1FA5-47CC-B8D8-60A63174A7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179720" y="4926808"/>
              <a:ext cx="8858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Line 1050">
              <a:extLst>
                <a:ext uri="{FF2B5EF4-FFF2-40B4-BE49-F238E27FC236}">
                  <a16:creationId xmlns="" xmlns:a16="http://schemas.microsoft.com/office/drawing/2014/main" id="{97AA7BFC-4797-4F54-BAA1-B0E3B4B4E8F2}"/>
                </a:ext>
              </a:extLst>
            </p:cNvPr>
            <p:cNvSpPr>
              <a:spLocks noChangeShapeType="1"/>
            </p:cNvSpPr>
            <p:nvPr/>
          </p:nvSpPr>
          <p:spPr bwMode="auto">
            <a:xfrm>
              <a:off x="10127458" y="5384007"/>
              <a:ext cx="1128713"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Adobe Devanagari" panose="02040503050201020203" pitchFamily="18" charset="0"/>
              </a:endParaRPr>
            </a:p>
          </p:txBody>
        </p:sp>
        <p:sp>
          <p:nvSpPr>
            <p:cNvPr id="12310" name="Rectangle 1051">
              <a:extLst>
                <a:ext uri="{FF2B5EF4-FFF2-40B4-BE49-F238E27FC236}">
                  <a16:creationId xmlns="" xmlns:a16="http://schemas.microsoft.com/office/drawing/2014/main" id="{1A92B11F-30B6-4DA4-8FAC-AFBC530BA3F3}"/>
                </a:ext>
              </a:extLst>
            </p:cNvPr>
            <p:cNvSpPr>
              <a:spLocks noChangeArrowheads="1"/>
            </p:cNvSpPr>
            <p:nvPr/>
          </p:nvSpPr>
          <p:spPr bwMode="auto">
            <a:xfrm>
              <a:off x="9000729" y="5985126"/>
              <a:ext cx="2085975" cy="59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lnSpc>
                  <a:spcPct val="90000"/>
                </a:lnSpc>
              </a:pPr>
              <a:r>
                <a:rPr lang="en-US" altLang="en-US" sz="2200" b="1" dirty="0">
                  <a:latin typeface="Oracle Sans" panose="020B0503020204020204" pitchFamily="34" charset="0"/>
                  <a:cs typeface="Adobe Devanagari" panose="02040503050201020203" pitchFamily="18" charset="0"/>
                </a:rPr>
                <a:t>Delayed</a:t>
              </a:r>
            </a:p>
            <a:p>
              <a:pPr eaLnBrk="1" hangingPunct="1">
                <a:lnSpc>
                  <a:spcPct val="90000"/>
                </a:lnSpc>
              </a:pPr>
              <a:r>
                <a:rPr lang="en-US" altLang="en-US" sz="2200" b="1" dirty="0">
                  <a:latin typeface="Oracle Sans" panose="020B0503020204020204" pitchFamily="34" charset="0"/>
                  <a:cs typeface="Adobe Devanagari" panose="02040503050201020203" pitchFamily="18" charset="0"/>
                </a:rPr>
                <a:t>application</a:t>
              </a:r>
            </a:p>
          </p:txBody>
        </p:sp>
        <p:pic>
          <p:nvPicPr>
            <p:cNvPr id="12311" name="Picture 1047" descr="iasicon05">
              <a:extLst>
                <a:ext uri="{FF2B5EF4-FFF2-40B4-BE49-F238E27FC236}">
                  <a16:creationId xmlns="" xmlns:a16="http://schemas.microsoft.com/office/drawing/2014/main" id="{C9D18990-0649-44DB-91B3-E7CF299B7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970670" y="5622132"/>
              <a:ext cx="645318" cy="64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652556092"/>
      </p:ext>
    </p:extLst>
  </p:cSld>
  <p:clrMapOvr>
    <a:masterClrMapping/>
  </p:clrMapOvr>
  <p:transition spd="slow"/>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a:extLst>
              <a:ext uri="{FF2B5EF4-FFF2-40B4-BE49-F238E27FC236}">
                <a16:creationId xmlns="" xmlns:a16="http://schemas.microsoft.com/office/drawing/2014/main" id="{220EBD0D-F12A-4FE2-8602-B8512A8CE965}"/>
              </a:ext>
            </a:extLst>
          </p:cNvPr>
          <p:cNvSpPr>
            <a:spLocks noGrp="1" noChangeArrowheads="1"/>
          </p:cNvSpPr>
          <p:nvPr>
            <p:ph type="title"/>
          </p:nvPr>
        </p:nvSpPr>
        <p:spPr>
          <a:xfrm>
            <a:off x="933451" y="65682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Setting the </a:t>
            </a:r>
            <a:r>
              <a:rPr lang="en-US" altLang="en-US" dirty="0">
                <a:latin typeface="Courier New" panose="02070309020205020404" pitchFamily="49" charset="0"/>
                <a:cs typeface="Courier New" panose="02070309020205020404" pitchFamily="49" charset="0"/>
              </a:rPr>
              <a:t>DelayMins</a:t>
            </a:r>
            <a:r>
              <a:rPr lang="en-US" altLang="en-US" dirty="0">
                <a:latin typeface="Georgia" panose="02040502050405020303" pitchFamily="18" charset="0"/>
                <a:cs typeface="Adobe Devanagari" panose="02040503050201020203" pitchFamily="18" charset="0"/>
              </a:rPr>
              <a:t> Database Property to Delay the Application of Redo</a:t>
            </a:r>
          </a:p>
        </p:txBody>
      </p:sp>
      <p:sp>
        <p:nvSpPr>
          <p:cNvPr id="13315" name="Rectangle 1027">
            <a:extLst>
              <a:ext uri="{FF2B5EF4-FFF2-40B4-BE49-F238E27FC236}">
                <a16:creationId xmlns="" xmlns:a16="http://schemas.microsoft.com/office/drawing/2014/main" id="{189B189F-6B96-423E-91F8-2DBA92D1D651}"/>
              </a:ext>
            </a:extLst>
          </p:cNvPr>
          <p:cNvSpPr>
            <a:spLocks noGrp="1" noChangeArrowheads="1"/>
          </p:cNvSpPr>
          <p:nvPr>
            <p:ph idx="1"/>
          </p:nvPr>
        </p:nvSpPr>
        <p:spPr>
          <a:xfrm>
            <a:off x="933451" y="2688032"/>
            <a:ext cx="16421100" cy="30260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This property specifies the number of minutes that log apply services must wait before applying redo data to the standby database.</a:t>
            </a:r>
          </a:p>
          <a:p>
            <a:pPr lvl="1">
              <a:spcBef>
                <a:spcPts val="1200"/>
              </a:spcBef>
            </a:pPr>
            <a:r>
              <a:rPr lang="en-US" altLang="en-US" dirty="0">
                <a:latin typeface="Oracle Sans" panose="020B0503020204020204" pitchFamily="34" charset="0"/>
                <a:cs typeface="Adobe Devanagari" panose="02040503050201020203" pitchFamily="18" charset="0"/>
              </a:rPr>
              <a:t>Broker default: </a:t>
            </a:r>
            <a:r>
              <a:rPr lang="en-US" altLang="en-US" dirty="0">
                <a:latin typeface="Courier New" panose="02070309020205020404" pitchFamily="49" charset="0"/>
                <a:cs typeface="Adobe Devanagari" panose="02040503050201020203" pitchFamily="18" charset="0"/>
              </a:rPr>
              <a:t>0</a:t>
            </a:r>
            <a:r>
              <a:rPr lang="en-US" altLang="en-US" dirty="0">
                <a:latin typeface="Oracle Sans" panose="020B0503020204020204" pitchFamily="34" charset="0"/>
                <a:cs typeface="Adobe Devanagari" panose="02040503050201020203" pitchFamily="18" charset="0"/>
              </a:rPr>
              <a:t> (meaning that apply services applies redo data as soon as possible)</a:t>
            </a:r>
          </a:p>
          <a:p>
            <a:pPr lvl="1">
              <a:spcBef>
                <a:spcPts val="1200"/>
              </a:spcBef>
            </a:pPr>
            <a:r>
              <a:rPr lang="en-US" altLang="en-US" dirty="0">
                <a:latin typeface="Oracle Sans" panose="020B0503020204020204" pitchFamily="34" charset="0"/>
                <a:cs typeface="Adobe Devanagari" panose="02040503050201020203" pitchFamily="18" charset="0"/>
              </a:rPr>
              <a:t>The setting is propagated to the </a:t>
            </a:r>
            <a:r>
              <a:rPr lang="en-US" altLang="en-US" dirty="0">
                <a:latin typeface="Courier New" panose="02070309020205020404" pitchFamily="49" charset="0"/>
                <a:cs typeface="Adobe Devanagari" panose="02040503050201020203" pitchFamily="18" charset="0"/>
              </a:rPr>
              <a:t>DELAY</a:t>
            </a:r>
            <a:r>
              <a:rPr lang="en-US" altLang="en-US" dirty="0">
                <a:latin typeface="Oracle Sans" panose="020B0503020204020204" pitchFamily="34" charset="0"/>
                <a:cs typeface="Adobe Devanagari" panose="02040503050201020203" pitchFamily="18" charset="0"/>
              </a:rPr>
              <a:t> attribute of the </a:t>
            </a:r>
            <a:r>
              <a:rPr lang="en-US" altLang="en-US" dirty="0">
                <a:latin typeface="Courier New" panose="02070309020205020404" pitchFamily="49" charset="0"/>
                <a:cs typeface="Adobe Devanagari" panose="02040503050201020203" pitchFamily="18" charset="0"/>
              </a:rPr>
              <a:t>LOG_ARCHIVE_DEST_</a:t>
            </a:r>
            <a:r>
              <a:rPr lang="en-US" altLang="en-US" i="1" dirty="0">
                <a:latin typeface="Courier New" panose="02070309020205020404" pitchFamily="49" charset="0"/>
                <a:cs typeface="Adobe Devanagari" panose="02040503050201020203" pitchFamily="18" charset="0"/>
              </a:rPr>
              <a:t>n</a:t>
            </a:r>
            <a:r>
              <a:rPr lang="en-US" altLang="en-US" dirty="0">
                <a:latin typeface="Oracle Sans" panose="020B0503020204020204" pitchFamily="34" charset="0"/>
                <a:cs typeface="Adobe Devanagari" panose="02040503050201020203" pitchFamily="18" charset="0"/>
              </a:rPr>
              <a:t> initialization parameter of the primary database or Far Sync.</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5941302"/>
            <a:ext cx="14028677"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buSzPct val="100000"/>
            </a:pPr>
            <a:r>
              <a:rPr lang="en-US" altLang="en-US" sz="2800" b="1" dirty="0">
                <a:solidFill>
                  <a:srgbClr val="000000"/>
                </a:solidFill>
                <a:latin typeface="Courier New" panose="02070309020205020404" pitchFamily="49" charset="0"/>
                <a:cs typeface="Adobe Devanagari" panose="02040503050201020203" pitchFamily="18" charset="0"/>
              </a:rPr>
              <a:t>DGMGRL&gt; EDIT DATABASE 'london' SET PROPERTY 'DelayMins'=5;</a:t>
            </a:r>
          </a:p>
        </p:txBody>
      </p:sp>
    </p:spTree>
    <p:custDataLst>
      <p:tags r:id="rId1"/>
    </p:custDataLst>
    <p:extLst>
      <p:ext uri="{BB962C8B-B14F-4D97-AF65-F5344CB8AC3E}">
        <p14:creationId xmlns:p14="http://schemas.microsoft.com/office/powerpoint/2010/main" val="158267440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a:extLst>
              <a:ext uri="{FF2B5EF4-FFF2-40B4-BE49-F238E27FC236}">
                <a16:creationId xmlns:a16="http://schemas.microsoft.com/office/drawing/2014/main" xmlns="" id="{38D21296-EE31-46B6-A08B-C1B1F59A5A3C}"/>
              </a:ext>
            </a:extLst>
          </p:cNvPr>
          <p:cNvSpPr>
            <a:spLocks noGrp="1" noChangeArrowheads="1"/>
          </p:cNvSpPr>
          <p:nvPr>
            <p:ph type="title"/>
          </p:nvPr>
        </p:nvSpPr>
        <p:spPr>
          <a:xfrm>
            <a:off x="933451" y="649735"/>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Static Listener Entries: </a:t>
            </a:r>
            <a:r>
              <a:rPr lang="en-US" altLang="en-US" dirty="0">
                <a:latin typeface="Courier New" panose="02070309020205020404" pitchFamily="49" charset="0"/>
                <a:cs typeface="Oracle Sans" panose="020B0503020204020204" pitchFamily="34" charset="0"/>
              </a:rPr>
              <a:t>listener.ora</a:t>
            </a:r>
            <a:endParaRPr lang="en-US" altLang="en-US" dirty="0"/>
          </a:p>
        </p:txBody>
      </p:sp>
      <p:sp>
        <p:nvSpPr>
          <p:cNvPr id="12291" name="Rectangle 1027">
            <a:extLst>
              <a:ext uri="{FF2B5EF4-FFF2-40B4-BE49-F238E27FC236}">
                <a16:creationId xmlns:a16="http://schemas.microsoft.com/office/drawing/2014/main" xmlns="" id="{54CE27CE-C3AB-49AC-BA2B-013D7AD590E5}"/>
              </a:ext>
            </a:extLst>
          </p:cNvPr>
          <p:cNvSpPr>
            <a:spLocks noGrp="1" noChangeArrowheads="1"/>
          </p:cNvSpPr>
          <p:nvPr>
            <p:ph type="body"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n-lt"/>
              </a:rPr>
              <a:t>Static listener entries are needed for Recovery Manager and Data Guard broker operations.</a:t>
            </a:r>
          </a:p>
        </p:txBody>
      </p:sp>
      <p:sp>
        <p:nvSpPr>
          <p:cNvPr id="12292" name="Rectangle 2053">
            <a:extLst>
              <a:ext uri="{FF2B5EF4-FFF2-40B4-BE49-F238E27FC236}">
                <a16:creationId xmlns:a16="http://schemas.microsoft.com/office/drawing/2014/main" xmlns="" id="{480BAC3D-8B2B-4E91-BA92-D4A7A64C6DE2}"/>
              </a:ext>
            </a:extLst>
          </p:cNvPr>
          <p:cNvSpPr>
            <a:spLocks noChangeArrowheads="1"/>
          </p:cNvSpPr>
          <p:nvPr/>
        </p:nvSpPr>
        <p:spPr bwMode="gray">
          <a:xfrm>
            <a:off x="1066800" y="3543300"/>
            <a:ext cx="11830050" cy="4090351"/>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SID_LIST_LISTENER =</a:t>
            </a:r>
          </a:p>
          <a:p>
            <a:r>
              <a:rPr lang="en-US" altLang="en-US" sz="2400" b="1" dirty="0">
                <a:latin typeface="Courier New" panose="02070309020205020404" pitchFamily="49" charset="0"/>
                <a:cs typeface="Oracle Sans" panose="020B0503020204020204" pitchFamily="34" charset="0"/>
              </a:rPr>
              <a:t>  (SID_LIST =</a:t>
            </a:r>
          </a:p>
          <a:p>
            <a:r>
              <a:rPr lang="en-US" altLang="en-US" sz="2400" b="1" dirty="0">
                <a:latin typeface="Courier New" panose="02070309020205020404" pitchFamily="49" charset="0"/>
                <a:cs typeface="Oracle Sans" panose="020B0503020204020204" pitchFamily="34" charset="0"/>
              </a:rPr>
              <a:t>    (SID_DESC =</a:t>
            </a:r>
          </a:p>
          <a:p>
            <a:r>
              <a:rPr lang="en-US" altLang="en-US" sz="2400" b="1" dirty="0">
                <a:latin typeface="Courier New" panose="02070309020205020404" pitchFamily="49" charset="0"/>
                <a:cs typeface="Oracle Sans" panose="020B0503020204020204" pitchFamily="34" charset="0"/>
              </a:rPr>
              <a:t>      (GLOBAL_DBNAME = </a:t>
            </a:r>
            <a:r>
              <a:rPr lang="en-US" altLang="en-US" sz="2400" b="1" dirty="0">
                <a:solidFill>
                  <a:srgbClr val="FF0000"/>
                </a:solidFill>
                <a:latin typeface="Courier New" panose="02070309020205020404" pitchFamily="49" charset="0"/>
                <a:cs typeface="Oracle Sans" panose="020B0503020204020204" pitchFamily="34" charset="0"/>
              </a:rPr>
              <a:t>london.example.com</a:t>
            </a:r>
            <a:r>
              <a:rPr lang="en-US" altLang="en-US" sz="2400" b="1" dirty="0">
                <a:latin typeface="Courier New" panose="02070309020205020404" pitchFamily="49" charset="0"/>
                <a:cs typeface="Oracle Sans" panose="020B0503020204020204" pitchFamily="34" charset="0"/>
              </a:rPr>
              <a:t>)</a:t>
            </a:r>
          </a:p>
          <a:p>
            <a:r>
              <a:rPr lang="en-US" altLang="en-US" sz="2400" b="1" dirty="0">
                <a:latin typeface="Courier New" panose="02070309020205020404" pitchFamily="49" charset="0"/>
                <a:cs typeface="Oracle Sans" panose="020B0503020204020204" pitchFamily="34" charset="0"/>
              </a:rPr>
              <a:t>      (ORACLE_HOME = /u01/app/oracle/product/19.3.0/dbhome_1)</a:t>
            </a:r>
          </a:p>
          <a:p>
            <a:r>
              <a:rPr lang="en-US" altLang="en-US" sz="2400" b="1" dirty="0">
                <a:latin typeface="Courier New" panose="02070309020205020404" pitchFamily="49" charset="0"/>
                <a:cs typeface="Oracle Sans" panose="020B0503020204020204" pitchFamily="34" charset="0"/>
              </a:rPr>
              <a:t>      (SID_NAME = london))</a:t>
            </a:r>
          </a:p>
          <a:p>
            <a:r>
              <a:rPr lang="en-US" altLang="en-US" sz="2400" b="1" dirty="0">
                <a:latin typeface="Courier New" panose="02070309020205020404" pitchFamily="49" charset="0"/>
                <a:cs typeface="Oracle Sans" panose="020B0503020204020204" pitchFamily="34" charset="0"/>
              </a:rPr>
              <a:t>    (SID_DESC =</a:t>
            </a:r>
          </a:p>
          <a:p>
            <a:r>
              <a:rPr lang="en-US" altLang="en-US" sz="2400" b="1" dirty="0">
                <a:latin typeface="Courier New" panose="02070309020205020404" pitchFamily="49" charset="0"/>
                <a:cs typeface="Oracle Sans" panose="020B0503020204020204" pitchFamily="34" charset="0"/>
              </a:rPr>
              <a:t>      (GLOBAL_DBNAME = </a:t>
            </a:r>
            <a:r>
              <a:rPr lang="en-US" altLang="en-US" sz="2400" b="1" dirty="0">
                <a:solidFill>
                  <a:srgbClr val="FF0000"/>
                </a:solidFill>
                <a:latin typeface="Courier New" panose="02070309020205020404" pitchFamily="49" charset="0"/>
                <a:cs typeface="Oracle Sans" panose="020B0503020204020204" pitchFamily="34" charset="0"/>
              </a:rPr>
              <a:t>london_DGMGRL.example.com</a:t>
            </a:r>
            <a:r>
              <a:rPr lang="en-US" altLang="en-US" sz="2400" b="1" dirty="0">
                <a:latin typeface="Courier New" panose="02070309020205020404" pitchFamily="49" charset="0"/>
                <a:cs typeface="Oracle Sans" panose="020B0503020204020204" pitchFamily="34" charset="0"/>
              </a:rPr>
              <a:t>)</a:t>
            </a:r>
          </a:p>
          <a:p>
            <a:r>
              <a:rPr lang="en-US" altLang="en-US" sz="2400" b="1" dirty="0">
                <a:latin typeface="Courier New" panose="02070309020205020404" pitchFamily="49" charset="0"/>
                <a:cs typeface="Oracle Sans" panose="020B0503020204020204" pitchFamily="34" charset="0"/>
              </a:rPr>
              <a:t>      (ORACLE_HOME = /u01/app/oracle/product/19.3.0/dbhome_1)</a:t>
            </a:r>
          </a:p>
          <a:p>
            <a:r>
              <a:rPr lang="en-US" altLang="en-US" sz="2400" b="1" dirty="0">
                <a:latin typeface="Courier New" panose="02070309020205020404" pitchFamily="49" charset="0"/>
                <a:cs typeface="Oracle Sans" panose="020B0503020204020204" pitchFamily="34" charset="0"/>
              </a:rPr>
              <a:t>      (SID_NAME = london))</a:t>
            </a:r>
          </a:p>
          <a:p>
            <a:r>
              <a:rPr lang="en-US" altLang="en-US" sz="2400" b="1" dirty="0">
                <a:latin typeface="Courier New" panose="02070309020205020404" pitchFamily="49" charset="0"/>
                <a:cs typeface="Oracle Sans" panose="020B0503020204020204" pitchFamily="34" charset="0"/>
              </a:rPr>
              <a:t>  )</a:t>
            </a:r>
          </a:p>
        </p:txBody>
      </p:sp>
    </p:spTree>
    <p:custDataLst>
      <p:tags r:id="rId1"/>
    </p:custDataLst>
    <p:extLst>
      <p:ext uri="{BB962C8B-B14F-4D97-AF65-F5344CB8AC3E}">
        <p14:creationId xmlns:p14="http://schemas.microsoft.com/office/powerpoint/2010/main" val="3936105992"/>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9" y="2666979"/>
            <a:ext cx="15337704" cy="6724993"/>
          </a:xfrm>
          <a:prstGeom prst="rect">
            <a:avLst/>
          </a:prstGeom>
          <a:ln>
            <a:solidFill>
              <a:schemeClr val="bg1">
                <a:lumMod val="90000"/>
              </a:schemeClr>
            </a:solidFill>
          </a:ln>
        </p:spPr>
      </p:pic>
      <p:sp>
        <p:nvSpPr>
          <p:cNvPr id="14339" name="Rectangle 3075">
            <a:extLst>
              <a:ext uri="{FF2B5EF4-FFF2-40B4-BE49-F238E27FC236}">
                <a16:creationId xmlns="" xmlns:a16="http://schemas.microsoft.com/office/drawing/2014/main" id="{130AA9B3-53CA-4B7B-BD03-B0CC629C922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Using Enterprise Manager to Delay the Application of Redo</a:t>
            </a:r>
          </a:p>
        </p:txBody>
      </p:sp>
      <p:sp>
        <p:nvSpPr>
          <p:cNvPr id="14340" name="Line 3076">
            <a:extLst>
              <a:ext uri="{FF2B5EF4-FFF2-40B4-BE49-F238E27FC236}">
                <a16:creationId xmlns="" xmlns:a16="http://schemas.microsoft.com/office/drawing/2014/main" id="{E5C16B26-89D2-44CE-B0A2-C4DCC0DD9504}"/>
              </a:ext>
            </a:extLst>
          </p:cNvPr>
          <p:cNvSpPr>
            <a:spLocks noChangeShapeType="1"/>
          </p:cNvSpPr>
          <p:nvPr/>
        </p:nvSpPr>
        <p:spPr bwMode="auto">
          <a:xfrm>
            <a:off x="6911752" y="6915451"/>
            <a:ext cx="1728192" cy="0"/>
          </a:xfrm>
          <a:prstGeom prst="line">
            <a:avLst/>
          </a:prstGeom>
          <a:noFill/>
          <a:ln w="28575" cap="rnd">
            <a:solidFill>
              <a:srgbClr val="FF0000"/>
            </a:solidFill>
            <a:round/>
            <a:headEnd type="triangle" w="med" len="med"/>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Adobe Devanagari" panose="02040503050201020203" pitchFamily="18" charset="0"/>
            </a:endParaRPr>
          </a:p>
        </p:txBody>
      </p:sp>
      <p:sp>
        <p:nvSpPr>
          <p:cNvPr id="14341" name="Rectangle 3077">
            <a:extLst>
              <a:ext uri="{FF2B5EF4-FFF2-40B4-BE49-F238E27FC236}">
                <a16:creationId xmlns="" xmlns:a16="http://schemas.microsoft.com/office/drawing/2014/main" id="{CCBC1A11-A687-40A3-BAD6-23A40E59826C}"/>
              </a:ext>
            </a:extLst>
          </p:cNvPr>
          <p:cNvSpPr>
            <a:spLocks noChangeArrowheads="1"/>
          </p:cNvSpPr>
          <p:nvPr/>
        </p:nvSpPr>
        <p:spPr bwMode="blackWhite">
          <a:xfrm>
            <a:off x="8639944" y="6771435"/>
            <a:ext cx="3543300" cy="322012"/>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Adobe Devanagari" panose="02040503050201020203" pitchFamily="18" charset="0"/>
              </a:rPr>
              <a:t>Specify the delay in minutes.</a:t>
            </a:r>
          </a:p>
        </p:txBody>
      </p:sp>
    </p:spTree>
    <p:custDataLst>
      <p:tags r:id="rId1"/>
    </p:custDataLst>
    <p:extLst>
      <p:ext uri="{BB962C8B-B14F-4D97-AF65-F5344CB8AC3E}">
        <p14:creationId xmlns:p14="http://schemas.microsoft.com/office/powerpoint/2010/main" val="634885235"/>
      </p:ext>
    </p:extLst>
  </p:cSld>
  <p:clrMapOvr>
    <a:masterClrMapping/>
  </p:clrMapOvr>
  <p:transition spd="slow"/>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 xmlns:a16="http://schemas.microsoft.com/office/drawing/2014/main" id="{8EB9AF28-D68A-4A4F-94BD-9FFD31268DD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Optimizing SQL Apply</a:t>
            </a:r>
          </a:p>
        </p:txBody>
      </p:sp>
      <p:sp>
        <p:nvSpPr>
          <p:cNvPr id="15363" name="Rectangle 3">
            <a:extLst>
              <a:ext uri="{FF2B5EF4-FFF2-40B4-BE49-F238E27FC236}">
                <a16:creationId xmlns="" xmlns:a16="http://schemas.microsoft.com/office/drawing/2014/main" id="{F423E9F5-2D1E-4CDA-8FC1-52DFD68EA43A}"/>
              </a:ext>
            </a:extLst>
          </p:cNvPr>
          <p:cNvSpPr>
            <a:spLocks noGrp="1" noChangeArrowheads="1"/>
          </p:cNvSpPr>
          <p:nvPr>
            <p:ph type="body" idx="1"/>
          </p:nvPr>
        </p:nvSpPr>
        <p:spPr>
          <a:xfrm>
            <a:off x="933451" y="2272710"/>
            <a:ext cx="16421100" cy="632833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Adjust the number of processes allocated to SQL Apply.</a:t>
            </a:r>
          </a:p>
          <a:p>
            <a:pPr lvl="2">
              <a:spcBef>
                <a:spcPts val="1200"/>
              </a:spcBef>
            </a:pPr>
            <a:r>
              <a:rPr lang="en-US" altLang="en-US" dirty="0">
                <a:latin typeface="Oracle Sans" panose="020B0503020204020204" pitchFamily="34" charset="0"/>
                <a:cs typeface="Adobe Devanagari" panose="02040503050201020203" pitchFamily="18" charset="0"/>
              </a:rPr>
              <a:t>APPLIER processes</a:t>
            </a:r>
          </a:p>
          <a:p>
            <a:pPr lvl="2">
              <a:spcBef>
                <a:spcPts val="1200"/>
              </a:spcBef>
            </a:pPr>
            <a:r>
              <a:rPr lang="en-US" altLang="en-US" dirty="0">
                <a:latin typeface="Oracle Sans" panose="020B0503020204020204" pitchFamily="34" charset="0"/>
                <a:cs typeface="Adobe Devanagari" panose="02040503050201020203" pitchFamily="18" charset="0"/>
              </a:rPr>
              <a:t>PREPARER processes</a:t>
            </a:r>
          </a:p>
          <a:p>
            <a:pPr lvl="1">
              <a:spcBef>
                <a:spcPts val="1200"/>
              </a:spcBef>
            </a:pPr>
            <a:r>
              <a:rPr lang="en-US" altLang="en-US" dirty="0">
                <a:latin typeface="Oracle Sans" panose="020B0503020204020204" pitchFamily="34" charset="0"/>
                <a:cs typeface="Adobe Devanagari" panose="02040503050201020203" pitchFamily="18" charset="0"/>
              </a:rPr>
              <a:t>Modify SQL Apply parameters to control the number of processes allocated to SQL Apply.</a:t>
            </a:r>
          </a:p>
          <a:p>
            <a:pPr lvl="2">
              <a:spcBef>
                <a:spcPts val="1200"/>
              </a:spcBef>
            </a:pPr>
            <a:r>
              <a:rPr lang="en-US" altLang="en-US" dirty="0">
                <a:latin typeface="Courier New" panose="02070309020205020404" pitchFamily="49" charset="0"/>
                <a:cs typeface="Adobe Devanagari" panose="02040503050201020203" pitchFamily="18" charset="0"/>
              </a:rPr>
              <a:t>APPLY_SERVERS</a:t>
            </a:r>
            <a:r>
              <a:rPr lang="en-US" altLang="en-US" dirty="0">
                <a:latin typeface="Oracle Sans" panose="020B0503020204020204" pitchFamily="34" charset="0"/>
                <a:cs typeface="Adobe Devanagari" panose="02040503050201020203" pitchFamily="18" charset="0"/>
              </a:rPr>
              <a:t>: The number of APPLIER processes that are used to apply changes</a:t>
            </a:r>
          </a:p>
          <a:p>
            <a:pPr lvl="2">
              <a:spcBef>
                <a:spcPts val="1200"/>
              </a:spcBef>
            </a:pPr>
            <a:r>
              <a:rPr lang="en-US" altLang="en-US" dirty="0">
                <a:latin typeface="Courier New" panose="02070309020205020404" pitchFamily="49" charset="0"/>
                <a:cs typeface="Adobe Devanagari" panose="02040503050201020203" pitchFamily="18" charset="0"/>
              </a:rPr>
              <a:t>MAX_SERVERS</a:t>
            </a:r>
            <a:r>
              <a:rPr lang="en-US" altLang="en-US" dirty="0">
                <a:latin typeface="Oracle Sans" panose="020B0503020204020204" pitchFamily="34" charset="0"/>
                <a:cs typeface="Adobe Devanagari" panose="02040503050201020203" pitchFamily="18" charset="0"/>
              </a:rPr>
              <a:t>: The number of processes that SQL Apply uses to read and apply redo</a:t>
            </a:r>
          </a:p>
          <a:p>
            <a:pPr lvl="2">
              <a:spcBef>
                <a:spcPts val="1200"/>
              </a:spcBef>
            </a:pPr>
            <a:r>
              <a:rPr lang="en-US" altLang="en-US" dirty="0">
                <a:latin typeface="Courier New" panose="02070309020205020404" pitchFamily="49" charset="0"/>
                <a:cs typeface="Adobe Devanagari" panose="02040503050201020203" pitchFamily="18" charset="0"/>
              </a:rPr>
              <a:t>PREPARE_SERVERS</a:t>
            </a:r>
            <a:r>
              <a:rPr lang="en-US" altLang="en-US" dirty="0">
                <a:latin typeface="Oracle Sans" panose="020B0503020204020204" pitchFamily="34" charset="0"/>
                <a:cs typeface="Adobe Devanagari" panose="02040503050201020203" pitchFamily="18" charset="0"/>
              </a:rPr>
              <a:t>: The number of PREPARER processes that are used to prepare changes</a:t>
            </a:r>
          </a:p>
          <a:p>
            <a:pPr lvl="1">
              <a:spcBef>
                <a:spcPts val="1200"/>
              </a:spcBef>
            </a:pPr>
            <a:r>
              <a:rPr lang="en-US" altLang="en-US" dirty="0">
                <a:latin typeface="Oracle Sans" panose="020B0503020204020204" pitchFamily="34" charset="0"/>
                <a:cs typeface="Adobe Devanagari" panose="02040503050201020203" pitchFamily="18" charset="0"/>
              </a:rPr>
              <a:t>Set SQL Apply parameters by using the </a:t>
            </a:r>
            <a:r>
              <a:rPr lang="en-US" altLang="en-US" dirty="0">
                <a:latin typeface="Courier New" panose="02070309020205020404" pitchFamily="49" charset="0"/>
                <a:cs typeface="Adobe Devanagari" panose="02040503050201020203" pitchFamily="18" charset="0"/>
              </a:rPr>
              <a:t>DBMS_LOGSTDBY</a:t>
            </a:r>
            <a:r>
              <a:rPr lang="en-US" altLang="en-US" dirty="0">
                <a:latin typeface="Oracle Sans" panose="020B0503020204020204" pitchFamily="34" charset="0"/>
                <a:cs typeface="Adobe Devanagari" panose="02040503050201020203" pitchFamily="18" charset="0"/>
              </a:rPr>
              <a:t> package.</a:t>
            </a:r>
          </a:p>
        </p:txBody>
      </p:sp>
    </p:spTree>
    <p:custDataLst>
      <p:tags r:id="rId1"/>
    </p:custDataLst>
    <p:extLst>
      <p:ext uri="{BB962C8B-B14F-4D97-AF65-F5344CB8AC3E}">
        <p14:creationId xmlns:p14="http://schemas.microsoft.com/office/powerpoint/2010/main" val="2551161572"/>
      </p:ext>
    </p:extLst>
  </p:cSld>
  <p:clrMapOvr>
    <a:masterClrMapping/>
  </p:clrMapOvr>
  <p:transition spd="slow"/>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dirty="0"/>
              <a:t>Adjusting the Number of APPLIER Processes</a:t>
            </a:r>
          </a:p>
        </p:txBody>
      </p:sp>
      <p:sp>
        <p:nvSpPr>
          <p:cNvPr id="31747" name="Rectangle 3"/>
          <p:cNvSpPr>
            <a:spLocks noGrp="1" noChangeArrowheads="1"/>
          </p:cNvSpPr>
          <p:nvPr>
            <p:ph idx="1"/>
          </p:nvPr>
        </p:nvSpPr>
        <p:spPr>
          <a:xfrm>
            <a:off x="1075828" y="2272710"/>
            <a:ext cx="16421100" cy="7014737"/>
          </a:xfrm>
        </p:spPr>
        <p:txBody>
          <a:bodyPr/>
          <a:lstStyle/>
          <a:p>
            <a:pPr lvl="1" eaLnBrk="1" hangingPunct="1">
              <a:spcBef>
                <a:spcPts val="1200"/>
              </a:spcBef>
            </a:pPr>
            <a:r>
              <a:rPr lang="en-US" altLang="en-US" dirty="0">
                <a:latin typeface="Oracle Sans" panose="020B0503020204020204" pitchFamily="34" charset="0"/>
              </a:rPr>
              <a:t>Determine whether adjusting the number of APPLIER processes achieves greater throughput.</a:t>
            </a:r>
          </a:p>
          <a:p>
            <a:pPr lvl="2" eaLnBrk="1" hangingPunct="1">
              <a:spcBef>
                <a:spcPts val="1200"/>
              </a:spcBef>
            </a:pPr>
            <a:r>
              <a:rPr lang="en-US" altLang="en-US" dirty="0">
                <a:latin typeface="Oracle Sans" panose="020B0503020204020204" pitchFamily="34" charset="0"/>
              </a:rPr>
              <a:t>Check whether APPLIER processes are busy:</a:t>
            </a:r>
          </a:p>
          <a:p>
            <a:pPr lvl="2" eaLnBrk="1" hangingPunct="1">
              <a:spcBef>
                <a:spcPts val="0"/>
              </a:spcBef>
            </a:pPr>
            <a:endParaRPr lang="en-US" altLang="en-US" dirty="0">
              <a:latin typeface="Oracle Sans" panose="020B0503020204020204" pitchFamily="34" charset="0"/>
            </a:endParaRPr>
          </a:p>
          <a:p>
            <a:pPr lvl="2" eaLnBrk="1" hangingPunct="1">
              <a:spcBef>
                <a:spcPts val="0"/>
              </a:spcBef>
            </a:pPr>
            <a:endParaRPr lang="en-US" altLang="en-US" sz="2700" dirty="0">
              <a:latin typeface="Oracle Sans" panose="020B0503020204020204" pitchFamily="34" charset="0"/>
            </a:endParaRPr>
          </a:p>
          <a:p>
            <a:pPr lvl="2" eaLnBrk="1" hangingPunct="1">
              <a:spcBef>
                <a:spcPts val="0"/>
              </a:spcBef>
            </a:pPr>
            <a:endParaRPr lang="en-US" altLang="en-US" sz="1000" dirty="0">
              <a:latin typeface="Oracle Sans" panose="020B0503020204020204" pitchFamily="34" charset="0"/>
            </a:endParaRPr>
          </a:p>
          <a:p>
            <a:pPr lvl="2" eaLnBrk="1" hangingPunct="1">
              <a:spcBef>
                <a:spcPts val="0"/>
              </a:spcBef>
            </a:pPr>
            <a:endParaRPr lang="en-US" altLang="en-US" sz="1000" dirty="0">
              <a:latin typeface="Oracle Sans" panose="020B0503020204020204" pitchFamily="34" charset="0"/>
            </a:endParaRPr>
          </a:p>
          <a:p>
            <a:pPr lvl="2" eaLnBrk="1" hangingPunct="1">
              <a:spcBef>
                <a:spcPts val="1200"/>
              </a:spcBef>
            </a:pPr>
            <a:r>
              <a:rPr lang="en-US" altLang="en-US" dirty="0">
                <a:latin typeface="Oracle Sans" panose="020B0503020204020204" pitchFamily="34" charset="0"/>
              </a:rPr>
              <a:t>Ensure there is enough work available for additional APPLIER processes:</a:t>
            </a:r>
          </a:p>
          <a:p>
            <a:pPr lvl="1" eaLnBrk="1" hangingPunct="1">
              <a:spcBef>
                <a:spcPts val="0"/>
              </a:spcBef>
            </a:pPr>
            <a:endParaRPr lang="en-US" altLang="en-US" dirty="0">
              <a:latin typeface="Oracle Sans" panose="020B0503020204020204" pitchFamily="34" charset="0"/>
            </a:endParaRPr>
          </a:p>
          <a:p>
            <a:pPr lvl="1" eaLnBrk="1" hangingPunct="1">
              <a:spcBef>
                <a:spcPts val="0"/>
              </a:spcBef>
            </a:pPr>
            <a:endParaRPr lang="en-US" altLang="en-US" sz="1400" dirty="0">
              <a:latin typeface="Oracle Sans" panose="020B0503020204020204" pitchFamily="34" charset="0"/>
            </a:endParaRPr>
          </a:p>
          <a:p>
            <a:pPr lvl="1" eaLnBrk="1" hangingPunct="1">
              <a:spcBef>
                <a:spcPts val="0"/>
              </a:spcBef>
            </a:pPr>
            <a:endParaRPr lang="en-US" altLang="en-US" dirty="0">
              <a:latin typeface="Oracle Sans" panose="020B0503020204020204" pitchFamily="34" charset="0"/>
            </a:endParaRPr>
          </a:p>
          <a:p>
            <a:pPr lvl="1" eaLnBrk="1" hangingPunct="1">
              <a:spcBef>
                <a:spcPts val="1200"/>
              </a:spcBef>
            </a:pPr>
            <a:r>
              <a:rPr lang="en-US" altLang="en-US" dirty="0">
                <a:latin typeface="Oracle Sans" panose="020B0503020204020204" pitchFamily="34" charset="0"/>
              </a:rPr>
              <a:t>Adjust the </a:t>
            </a:r>
            <a:r>
              <a:rPr lang="en-US" altLang="en-US" dirty="0">
                <a:latin typeface="Courier New" panose="02070309020205020404" pitchFamily="49" charset="0"/>
              </a:rPr>
              <a:t>MAX_SERVERS</a:t>
            </a:r>
            <a:r>
              <a:rPr lang="en-US" altLang="en-US" dirty="0">
                <a:latin typeface="Oracle Sans" panose="020B0503020204020204" pitchFamily="34" charset="0"/>
              </a:rPr>
              <a:t> parameter (if necessary).</a:t>
            </a:r>
          </a:p>
          <a:p>
            <a:pPr lvl="1" eaLnBrk="1" hangingPunct="1">
              <a:spcBef>
                <a:spcPts val="1200"/>
              </a:spcBef>
            </a:pPr>
            <a:r>
              <a:rPr lang="en-US" altLang="en-US" dirty="0">
                <a:latin typeface="Oracle Sans" panose="020B0503020204020204" pitchFamily="34" charset="0"/>
              </a:rPr>
              <a:t>Adjust the </a:t>
            </a:r>
            <a:r>
              <a:rPr lang="en-US" altLang="en-US" dirty="0">
                <a:latin typeface="Courier New" panose="02070309020205020404" pitchFamily="49" charset="0"/>
              </a:rPr>
              <a:t>APPLY_SERVERS</a:t>
            </a:r>
            <a:r>
              <a:rPr lang="en-US" altLang="en-US" dirty="0">
                <a:latin typeface="Oracle Sans" panose="020B0503020204020204" pitchFamily="34" charset="0"/>
              </a:rPr>
              <a:t> parameter to increase the number of APPLIER processes.</a:t>
            </a:r>
          </a:p>
        </p:txBody>
      </p:sp>
      <p:sp>
        <p:nvSpPr>
          <p:cNvPr id="31748" name="Rectangle 4"/>
          <p:cNvSpPr>
            <a:spLocks noChangeArrowheads="1"/>
          </p:cNvSpPr>
          <p:nvPr/>
        </p:nvSpPr>
        <p:spPr bwMode="gray">
          <a:xfrm>
            <a:off x="3074590" y="4135388"/>
            <a:ext cx="11830050" cy="1135696"/>
          </a:xfrm>
          <a:prstGeom prst="rect">
            <a:avLst/>
          </a:prstGeom>
          <a:solidFill>
            <a:srgbClr val="CCCCCC"/>
          </a:solidFill>
          <a:ln w="28575">
            <a:solidFill>
              <a:srgbClr val="000000"/>
            </a:solidFill>
            <a:miter lim="800000"/>
            <a:headEnd/>
            <a:tailEnd/>
          </a:ln>
        </p:spPr>
        <p:txBody>
          <a:bodyPr lIns="138113" tIns="13716" rIns="138113" bIns="13716">
            <a:spAutoFit/>
          </a:bodyPr>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400" b="1" dirty="0">
                <a:latin typeface="Courier New" panose="02070309020205020404" pitchFamily="49" charset="0"/>
                <a:cs typeface="Adobe Devanagari" panose="02040503050201020203" pitchFamily="18" charset="0"/>
              </a:rPr>
              <a:t>SQL&gt; SELECT COUNT(*) AS IDLE_APPLIER</a:t>
            </a:r>
          </a:p>
          <a:p>
            <a:pPr>
              <a:spcBef>
                <a:spcPct val="0"/>
              </a:spcBef>
              <a:buClrTx/>
              <a:buFontTx/>
              <a:buNone/>
            </a:pPr>
            <a:r>
              <a:rPr lang="en-US" altLang="en-US" sz="2400" b="1" dirty="0">
                <a:latin typeface="Courier New" panose="02070309020205020404" pitchFamily="49" charset="0"/>
                <a:cs typeface="Adobe Devanagari" panose="02040503050201020203" pitchFamily="18" charset="0"/>
              </a:rPr>
              <a:t>  2  FROM V$LOGSTDBY_PROCESS</a:t>
            </a:r>
          </a:p>
          <a:p>
            <a:pPr>
              <a:spcBef>
                <a:spcPct val="0"/>
              </a:spcBef>
              <a:buClrTx/>
              <a:buFontTx/>
              <a:buNone/>
            </a:pPr>
            <a:r>
              <a:rPr lang="en-US" altLang="en-US" sz="2400" b="1" dirty="0">
                <a:latin typeface="Courier New" panose="02070309020205020404" pitchFamily="49" charset="0"/>
                <a:cs typeface="Adobe Devanagari" panose="02040503050201020203" pitchFamily="18" charset="0"/>
              </a:rPr>
              <a:t>  3  WHERE TYPE = 'APPLIER' and status_code = 16116;</a:t>
            </a:r>
          </a:p>
        </p:txBody>
      </p:sp>
      <p:sp>
        <p:nvSpPr>
          <p:cNvPr id="31749" name="Rectangle 5"/>
          <p:cNvSpPr>
            <a:spLocks noChangeArrowheads="1"/>
          </p:cNvSpPr>
          <p:nvPr/>
        </p:nvSpPr>
        <p:spPr bwMode="gray">
          <a:xfrm>
            <a:off x="3074590" y="6096036"/>
            <a:ext cx="11830050" cy="1135696"/>
          </a:xfrm>
          <a:prstGeom prst="rect">
            <a:avLst/>
          </a:prstGeom>
          <a:solidFill>
            <a:srgbClr val="CCCCCC"/>
          </a:solidFill>
          <a:ln w="28575">
            <a:solidFill>
              <a:srgbClr val="000000"/>
            </a:solidFill>
            <a:miter lim="800000"/>
            <a:headEnd/>
            <a:tailEnd/>
          </a:ln>
        </p:spPr>
        <p:txBody>
          <a:bodyPr lIns="138113" tIns="13716" rIns="138113" bIns="13716">
            <a:spAutoFit/>
          </a:bodyPr>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400" b="1" dirty="0">
                <a:latin typeface="Courier New" panose="02070309020205020404" pitchFamily="49" charset="0"/>
                <a:cs typeface="Adobe Devanagari" panose="02040503050201020203" pitchFamily="18" charset="0"/>
              </a:rPr>
              <a:t>SQL&gt; SELECT NAME, VALUE FROM V$LOGSTDBY_STATS </a:t>
            </a:r>
          </a:p>
          <a:p>
            <a:pPr>
              <a:spcBef>
                <a:spcPct val="0"/>
              </a:spcBef>
              <a:buClrTx/>
              <a:buFontTx/>
              <a:buNone/>
            </a:pPr>
            <a:r>
              <a:rPr lang="en-US" altLang="en-US" sz="2400" b="1" dirty="0">
                <a:latin typeface="Courier New" panose="02070309020205020404" pitchFamily="49" charset="0"/>
                <a:cs typeface="Adobe Devanagari" panose="02040503050201020203" pitchFamily="18" charset="0"/>
              </a:rPr>
              <a:t>  2  WHERE </a:t>
            </a:r>
            <a:r>
              <a:rPr lang="en-US" altLang="en-US" sz="2400" b="1" dirty="0">
                <a:latin typeface="Courier New" panose="02070309020205020404" pitchFamily="49" charset="0"/>
                <a:cs typeface="Courier New" panose="02070309020205020404" pitchFamily="49" charset="0"/>
              </a:rPr>
              <a:t>NAME = 'txns applied' </a:t>
            </a:r>
          </a:p>
          <a:p>
            <a:pPr>
              <a:spcBef>
                <a:spcPct val="0"/>
              </a:spcBef>
              <a:buClrTx/>
              <a:buFontTx/>
              <a:buNone/>
            </a:pPr>
            <a:r>
              <a:rPr lang="en-US" altLang="en-US" sz="2400" b="1" dirty="0">
                <a:latin typeface="Courier New" panose="02070309020205020404" pitchFamily="49" charset="0"/>
                <a:cs typeface="Courier New" panose="02070309020205020404" pitchFamily="49" charset="0"/>
              </a:rPr>
              <a:t>  3  OR NAME = 'distinct txns in queue';</a:t>
            </a:r>
          </a:p>
        </p:txBody>
      </p:sp>
    </p:spTree>
    <p:extLst>
      <p:ext uri="{BB962C8B-B14F-4D97-AF65-F5344CB8AC3E}">
        <p14:creationId xmlns:p14="http://schemas.microsoft.com/office/powerpoint/2010/main" val="2029670175"/>
      </p:ext>
    </p:extLst>
  </p:cSld>
  <p:clrMapOvr>
    <a:masterClrMapping/>
  </p:clrMapOvr>
  <p:transition spd="slow"/>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a:t>Adjusting the Number of PREPARER Processes</a:t>
            </a:r>
          </a:p>
        </p:txBody>
      </p:sp>
      <p:sp>
        <p:nvSpPr>
          <p:cNvPr id="33795" name="Rectangle 3"/>
          <p:cNvSpPr>
            <a:spLocks noGrp="1" noChangeArrowheads="1"/>
          </p:cNvSpPr>
          <p:nvPr>
            <p:ph idx="1"/>
          </p:nvPr>
        </p:nvSpPr>
        <p:spPr>
          <a:xfrm>
            <a:off x="1075828" y="2272710"/>
            <a:ext cx="16421100" cy="3964671"/>
          </a:xfrm>
        </p:spPr>
        <p:txBody>
          <a:bodyPr/>
          <a:lstStyle/>
          <a:p>
            <a:pPr lvl="1" eaLnBrk="1" hangingPunct="1">
              <a:spcBef>
                <a:spcPts val="1200"/>
              </a:spcBef>
            </a:pPr>
            <a:r>
              <a:rPr lang="en-US" altLang="en-US" dirty="0">
                <a:latin typeface="Oracle Sans" panose="020B0503020204020204" pitchFamily="34" charset="0"/>
              </a:rPr>
              <a:t>Determine whether adjusting the number of PREPARER processes is required.</a:t>
            </a:r>
          </a:p>
          <a:p>
            <a:pPr lvl="2" eaLnBrk="1" hangingPunct="1">
              <a:spcBef>
                <a:spcPts val="1200"/>
              </a:spcBef>
            </a:pPr>
            <a:r>
              <a:rPr lang="en-US" altLang="en-US" dirty="0">
                <a:latin typeface="Oracle Sans" panose="020B0503020204020204" pitchFamily="34" charset="0"/>
              </a:rPr>
              <a:t>Ensure all PREPARER processes are busy:</a:t>
            </a:r>
          </a:p>
          <a:p>
            <a:pPr lvl="2" eaLnBrk="1" hangingPunct="1">
              <a:spcBef>
                <a:spcPts val="0"/>
              </a:spcBef>
            </a:pPr>
            <a:endParaRPr lang="en-US" altLang="en-US" sz="1400" dirty="0">
              <a:latin typeface="Oracle Sans" panose="020B0503020204020204" pitchFamily="34" charset="0"/>
            </a:endParaRPr>
          </a:p>
          <a:p>
            <a:pPr lvl="2" eaLnBrk="1" hangingPunct="1">
              <a:spcBef>
                <a:spcPts val="0"/>
              </a:spcBef>
            </a:pPr>
            <a:endParaRPr lang="en-US" altLang="en-US" sz="2000" dirty="0">
              <a:latin typeface="Oracle Sans" panose="020B0503020204020204" pitchFamily="34" charset="0"/>
            </a:endParaRPr>
          </a:p>
          <a:p>
            <a:pPr lvl="2" eaLnBrk="1" hangingPunct="1">
              <a:spcBef>
                <a:spcPts val="0"/>
              </a:spcBef>
            </a:pPr>
            <a:endParaRPr lang="en-US" altLang="en-US" dirty="0">
              <a:latin typeface="Oracle Sans" panose="020B0503020204020204" pitchFamily="34" charset="0"/>
            </a:endParaRPr>
          </a:p>
          <a:p>
            <a:pPr lvl="2" eaLnBrk="1" hangingPunct="1">
              <a:spcBef>
                <a:spcPts val="0"/>
              </a:spcBef>
            </a:pPr>
            <a:endParaRPr lang="en-US" altLang="en-US" sz="2700" dirty="0">
              <a:latin typeface="Oracle Sans" panose="020B0503020204020204" pitchFamily="34" charset="0"/>
            </a:endParaRPr>
          </a:p>
          <a:p>
            <a:pPr lvl="2" eaLnBrk="1" hangingPunct="1">
              <a:spcBef>
                <a:spcPts val="1200"/>
              </a:spcBef>
            </a:pPr>
            <a:r>
              <a:rPr lang="en-US" altLang="en-US" dirty="0">
                <a:latin typeface="Oracle Sans" panose="020B0503020204020204" pitchFamily="34" charset="0"/>
              </a:rPr>
              <a:t>Ensure the number of transactions ready to be applied is less than the number of available APPLIER processes:</a:t>
            </a:r>
          </a:p>
        </p:txBody>
      </p:sp>
      <p:sp>
        <p:nvSpPr>
          <p:cNvPr id="33796" name="Rectangle 4"/>
          <p:cNvSpPr>
            <a:spLocks noChangeArrowheads="1"/>
          </p:cNvSpPr>
          <p:nvPr/>
        </p:nvSpPr>
        <p:spPr bwMode="gray">
          <a:xfrm>
            <a:off x="3074590" y="3597118"/>
            <a:ext cx="11830050" cy="1359693"/>
          </a:xfrm>
          <a:prstGeom prst="rect">
            <a:avLst/>
          </a:prstGeom>
          <a:solidFill>
            <a:srgbClr val="CCCCCC"/>
          </a:solidFill>
          <a:ln w="28575">
            <a:solidFill>
              <a:srgbClr val="000000"/>
            </a:solidFill>
            <a:miter lim="800000"/>
            <a:headEnd/>
            <a:tailEnd/>
          </a:ln>
        </p:spPr>
        <p:txBody>
          <a:bodyPr lIns="138113" tIns="13716" rIns="138113" bIns="13716"/>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700" b="1" dirty="0">
                <a:latin typeface="Courier New" panose="02070309020205020404" pitchFamily="49" charset="0"/>
                <a:cs typeface="Adobe Devanagari" panose="02040503050201020203" pitchFamily="18" charset="0"/>
              </a:rPr>
              <a:t>SQL&gt; SELECT COUNT(*) AS IDLE_PREPARER</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  2  FROM V$LOGSTDBY_PROCESS</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  3  WHERE TYPE = 'PREPARER' and status_code = 16116;</a:t>
            </a:r>
          </a:p>
        </p:txBody>
      </p:sp>
      <p:sp>
        <p:nvSpPr>
          <p:cNvPr id="33797" name="Rectangle 5"/>
          <p:cNvSpPr>
            <a:spLocks noChangeArrowheads="1"/>
          </p:cNvSpPr>
          <p:nvPr/>
        </p:nvSpPr>
        <p:spPr bwMode="gray">
          <a:xfrm>
            <a:off x="3069725" y="6381129"/>
            <a:ext cx="11830050" cy="2290763"/>
          </a:xfrm>
          <a:prstGeom prst="rect">
            <a:avLst/>
          </a:prstGeom>
          <a:solidFill>
            <a:srgbClr val="CCCCCC"/>
          </a:solidFill>
          <a:ln w="28575">
            <a:solidFill>
              <a:srgbClr val="000000"/>
            </a:solidFill>
            <a:miter lim="800000"/>
            <a:headEnd/>
            <a:tailEnd/>
          </a:ln>
        </p:spPr>
        <p:txBody>
          <a:bodyPr lIns="138113" tIns="13716" rIns="138113" bIns="13716"/>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700" b="1" dirty="0">
                <a:latin typeface="Courier New" panose="02070309020205020404" pitchFamily="49" charset="0"/>
                <a:cs typeface="Adobe Devanagari" panose="02040503050201020203" pitchFamily="18" charset="0"/>
              </a:rPr>
              <a:t>SQL&gt; SELECT NAME, VALUE FROM V$LOGSTDBY_STATS </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  2  WHERE NAME = 'txns applied' </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  3  OR NAME = 'distinct txns in queue'</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SQL&gt; SELECT COUNT(*) AS APPLIER_COUNT</a:t>
            </a:r>
          </a:p>
          <a:p>
            <a:pPr>
              <a:spcBef>
                <a:spcPct val="0"/>
              </a:spcBef>
              <a:buClrTx/>
              <a:buFontTx/>
              <a:buNone/>
            </a:pPr>
            <a:r>
              <a:rPr lang="en-US" altLang="en-US" sz="2700" b="1" dirty="0">
                <a:latin typeface="Courier New" panose="02070309020205020404" pitchFamily="49" charset="0"/>
                <a:cs typeface="Adobe Devanagari" panose="02040503050201020203" pitchFamily="18" charset="0"/>
              </a:rPr>
              <a:t>  2  FROM V$LOGSTDBY_PROCESS WHERE TYPE = 'APPLIER';</a:t>
            </a:r>
          </a:p>
        </p:txBody>
      </p:sp>
    </p:spTree>
    <p:extLst>
      <p:ext uri="{BB962C8B-B14F-4D97-AF65-F5344CB8AC3E}">
        <p14:creationId xmlns:p14="http://schemas.microsoft.com/office/powerpoint/2010/main" val="1419808543"/>
      </p:ext>
    </p:extLst>
  </p:cSld>
  <p:clrMapOvr>
    <a:masterClrMapping/>
  </p:clrMapOvr>
  <p:transition spd="slow"/>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836ABD5D-2B1B-4005-B677-281B2DE7132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Adjusting the Number of PREPARER Processes</a:t>
            </a:r>
          </a:p>
        </p:txBody>
      </p:sp>
      <p:sp>
        <p:nvSpPr>
          <p:cNvPr id="18435" name="Rectangle 3">
            <a:extLst>
              <a:ext uri="{FF2B5EF4-FFF2-40B4-BE49-F238E27FC236}">
                <a16:creationId xmlns="" xmlns:a16="http://schemas.microsoft.com/office/drawing/2014/main" id="{79B3E740-8483-4B51-A030-929274992955}"/>
              </a:ext>
            </a:extLst>
          </p:cNvPr>
          <p:cNvSpPr>
            <a:spLocks noGrp="1" noChangeArrowheads="1"/>
          </p:cNvSpPr>
          <p:nvPr>
            <p:ph type="body" idx="1"/>
          </p:nvPr>
        </p:nvSpPr>
        <p:spPr>
          <a:xfrm>
            <a:off x="946898" y="2276627"/>
            <a:ext cx="13323117" cy="415549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Adobe Devanagari" panose="02040503050201020203" pitchFamily="18" charset="0"/>
              </a:rPr>
              <a:t>Determine whether there are idle APPLIER processes:</a:t>
            </a:r>
          </a:p>
          <a:p>
            <a:pPr lvl="4">
              <a:spcBef>
                <a:spcPts val="1200"/>
              </a:spcBef>
            </a:pPr>
            <a:endParaRPr lang="en-US" altLang="en-US" dirty="0">
              <a:latin typeface="Oracle Sans" panose="020B0503020204020204" pitchFamily="34" charset="0"/>
              <a:cs typeface="Adobe Devanagari" panose="02040503050201020203" pitchFamily="18" charset="0"/>
            </a:endParaRPr>
          </a:p>
          <a:p>
            <a:pPr lvl="4">
              <a:spcBef>
                <a:spcPts val="1200"/>
              </a:spcBef>
            </a:pPr>
            <a:endParaRPr lang="en-US" altLang="en-US" dirty="0">
              <a:latin typeface="Oracle Sans" panose="020B0503020204020204" pitchFamily="34" charset="0"/>
              <a:cs typeface="Adobe Devanagari" panose="02040503050201020203" pitchFamily="18" charset="0"/>
            </a:endParaRPr>
          </a:p>
          <a:p>
            <a:pPr lvl="4">
              <a:spcBef>
                <a:spcPts val="1200"/>
              </a:spcBef>
            </a:pPr>
            <a:endParaRPr lang="en-US" altLang="en-US" dirty="0">
              <a:latin typeface="Oracle Sans" panose="020B0503020204020204" pitchFamily="34" charset="0"/>
              <a:cs typeface="Adobe Devanagari" panose="02040503050201020203" pitchFamily="18" charset="0"/>
            </a:endParaRPr>
          </a:p>
          <a:p>
            <a:pPr lvl="2">
              <a:spcBef>
                <a:spcPts val="1200"/>
              </a:spcBef>
            </a:pPr>
            <a:r>
              <a:rPr lang="en-US" altLang="en-US" dirty="0">
                <a:latin typeface="Oracle Sans" panose="020B0503020204020204" pitchFamily="34" charset="0"/>
                <a:cs typeface="Adobe Devanagari" panose="02040503050201020203" pitchFamily="18" charset="0"/>
              </a:rPr>
              <a:t>Adjust the </a:t>
            </a:r>
            <a:r>
              <a:rPr lang="en-US" altLang="en-US" dirty="0">
                <a:latin typeface="Courier New" panose="02070309020205020404" pitchFamily="49" charset="0"/>
                <a:cs typeface="Adobe Devanagari" panose="02040503050201020203" pitchFamily="18" charset="0"/>
              </a:rPr>
              <a:t>MAX_SERVERS</a:t>
            </a:r>
            <a:r>
              <a:rPr lang="en-US" altLang="en-US" dirty="0">
                <a:latin typeface="Oracle Sans" panose="020B0503020204020204" pitchFamily="34" charset="0"/>
                <a:cs typeface="Adobe Devanagari" panose="02040503050201020203" pitchFamily="18" charset="0"/>
              </a:rPr>
              <a:t> parameter if necessary.</a:t>
            </a:r>
          </a:p>
          <a:p>
            <a:pPr lvl="2">
              <a:spcBef>
                <a:spcPts val="1200"/>
              </a:spcBef>
            </a:pPr>
            <a:r>
              <a:rPr lang="en-US" altLang="en-US" dirty="0">
                <a:latin typeface="Oracle Sans" panose="020B0503020204020204" pitchFamily="34" charset="0"/>
                <a:cs typeface="Adobe Devanagari" panose="02040503050201020203" pitchFamily="18" charset="0"/>
              </a:rPr>
              <a:t>Adjust the </a:t>
            </a:r>
            <a:r>
              <a:rPr lang="en-US" altLang="en-US" dirty="0">
                <a:latin typeface="Courier New" panose="02070309020205020404" pitchFamily="49" charset="0"/>
                <a:cs typeface="Adobe Devanagari" panose="02040503050201020203" pitchFamily="18" charset="0"/>
              </a:rPr>
              <a:t>PREPARE_SERVERS</a:t>
            </a:r>
            <a:r>
              <a:rPr lang="en-US" altLang="en-US" dirty="0">
                <a:latin typeface="Oracle Sans" panose="020B0503020204020204" pitchFamily="34" charset="0"/>
                <a:cs typeface="Adobe Devanagari" panose="02040503050201020203" pitchFamily="18" charset="0"/>
              </a:rPr>
              <a:t> parameter to increase the number of PREPARER processes.</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62361" y="2983260"/>
            <a:ext cx="11665296"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Adobe Devanagari" panose="02040503050201020203" pitchFamily="18" charset="0"/>
              </a:rPr>
              <a:t>SQL&gt; SELECT COUNT(*) AS IDLE_APPLIER</a:t>
            </a:r>
          </a:p>
          <a:p>
            <a:r>
              <a:rPr lang="en-US" altLang="en-US" sz="2800" b="1" dirty="0">
                <a:latin typeface="Courier New" panose="02070309020205020404" pitchFamily="49" charset="0"/>
                <a:cs typeface="Adobe Devanagari" panose="02040503050201020203" pitchFamily="18" charset="0"/>
              </a:rPr>
              <a:t>  2  FROM V$LOGSTDBY_PROCESS</a:t>
            </a:r>
          </a:p>
          <a:p>
            <a:r>
              <a:rPr lang="en-US" altLang="en-US" sz="2800" b="1" dirty="0">
                <a:latin typeface="Courier New" panose="02070309020205020404" pitchFamily="49" charset="0"/>
                <a:cs typeface="Adobe Devanagari" panose="02040503050201020203" pitchFamily="18" charset="0"/>
              </a:rPr>
              <a:t>  3  WHERE TYPE = 'APPLIER' and status_code = 16116;</a:t>
            </a:r>
          </a:p>
        </p:txBody>
      </p:sp>
    </p:spTree>
    <p:custDataLst>
      <p:tags r:id="rId1"/>
    </p:custDataLst>
    <p:extLst>
      <p:ext uri="{BB962C8B-B14F-4D97-AF65-F5344CB8AC3E}">
        <p14:creationId xmlns:p14="http://schemas.microsoft.com/office/powerpoint/2010/main" val="1172691011"/>
      </p:ext>
    </p:extLst>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dirty="0"/>
              <a:t>Tuning Automatic Outage Resolution</a:t>
            </a:r>
          </a:p>
        </p:txBody>
      </p:sp>
      <p:sp>
        <p:nvSpPr>
          <p:cNvPr id="37891" name="Rectangle 3"/>
          <p:cNvSpPr>
            <a:spLocks noGrp="1" noChangeArrowheads="1"/>
          </p:cNvSpPr>
          <p:nvPr>
            <p:ph idx="1"/>
          </p:nvPr>
        </p:nvSpPr>
        <p:spPr>
          <a:xfrm>
            <a:off x="1079104" y="2272710"/>
            <a:ext cx="16421100" cy="6469588"/>
          </a:xfrm>
        </p:spPr>
        <p:txBody>
          <a:bodyPr/>
          <a:lstStyle/>
          <a:p>
            <a:pPr lvl="1" eaLnBrk="1" hangingPunct="1">
              <a:spcBef>
                <a:spcPts val="1200"/>
              </a:spcBef>
            </a:pPr>
            <a:r>
              <a:rPr lang="en-US" altLang="en-US" dirty="0">
                <a:latin typeface="Oracle Sans" panose="020B0503020204020204" pitchFamily="34" charset="0"/>
              </a:rPr>
              <a:t>Data Guard maintains internal mechanisms that detect and correct issues with its redo transport and gap resolution processes.</a:t>
            </a:r>
          </a:p>
          <a:p>
            <a:pPr lvl="2" eaLnBrk="1" hangingPunct="1">
              <a:spcBef>
                <a:spcPts val="1200"/>
              </a:spcBef>
            </a:pPr>
            <a:r>
              <a:rPr lang="en-US" altLang="en-US" dirty="0">
                <a:latin typeface="Oracle Sans" panose="020B0503020204020204" pitchFamily="34" charset="0"/>
              </a:rPr>
              <a:t>In case of network or disk I/O problems, these mechanisms prevent those processes from hanging and causing unnecessarily long gaps.</a:t>
            </a:r>
          </a:p>
          <a:p>
            <a:pPr lvl="1" eaLnBrk="1" hangingPunct="1">
              <a:spcBef>
                <a:spcPts val="1200"/>
              </a:spcBef>
            </a:pPr>
            <a:r>
              <a:rPr lang="en-US" altLang="en-US" dirty="0">
                <a:latin typeface="Oracle Sans" panose="020B0503020204020204" pitchFamily="34" charset="0"/>
              </a:rPr>
              <a:t>Use the following parameters to influence the outage resolution:</a:t>
            </a:r>
          </a:p>
          <a:p>
            <a:pPr lvl="2" eaLnBrk="1" hangingPunct="1">
              <a:spcBef>
                <a:spcPts val="1200"/>
              </a:spcBef>
            </a:pPr>
            <a:r>
              <a:rPr lang="en-US" altLang="en-US" dirty="0">
                <a:latin typeface="Courier New" panose="02070309020205020404" pitchFamily="49" charset="0"/>
                <a:cs typeface="Courier New" panose="02070309020205020404" pitchFamily="49" charset="0"/>
              </a:rPr>
              <a:t>DATA_GUARD_MAX_IO_TIME</a:t>
            </a:r>
            <a:r>
              <a:rPr lang="en-US" altLang="en-US" dirty="0">
                <a:latin typeface="Oracle Sans" panose="020B0503020204020204" pitchFamily="34" charset="0"/>
              </a:rPr>
              <a:t>: Sets the maximum number of seconds that can elapse before a process is considered hung while performing reads, writes, and status operations. </a:t>
            </a:r>
          </a:p>
          <a:p>
            <a:pPr lvl="2" eaLnBrk="1" hangingPunct="1">
              <a:spcBef>
                <a:spcPts val="1200"/>
              </a:spcBef>
            </a:pPr>
            <a:r>
              <a:rPr lang="en-US" altLang="en-US" dirty="0">
                <a:latin typeface="Courier New" panose="02070309020205020404" pitchFamily="49" charset="0"/>
                <a:cs typeface="Courier New" panose="02070309020205020404" pitchFamily="49" charset="0"/>
              </a:rPr>
              <a:t>DATA_GUARD_MAX_LONGIO_TIME</a:t>
            </a:r>
            <a:r>
              <a:rPr lang="en-US" altLang="en-US" dirty="0">
                <a:latin typeface="Oracle Sans" panose="020B0503020204020204" pitchFamily="34" charset="0"/>
              </a:rPr>
              <a:t>: Sets the maximum number of seconds as above, but for operations such as open and close.</a:t>
            </a:r>
          </a:p>
          <a:p>
            <a:pPr lvl="2" eaLnBrk="1" hangingPunct="1">
              <a:spcBef>
                <a:spcPts val="1200"/>
              </a:spcBef>
            </a:pPr>
            <a:endParaRPr lang="en-US" altLang="en-US" dirty="0">
              <a:latin typeface="Oracle Sans" panose="020B0503020204020204" pitchFamily="34" charset="0"/>
            </a:endParaRPr>
          </a:p>
        </p:txBody>
      </p:sp>
    </p:spTree>
    <p:extLst>
      <p:ext uri="{BB962C8B-B14F-4D97-AF65-F5344CB8AC3E}">
        <p14:creationId xmlns:p14="http://schemas.microsoft.com/office/powerpoint/2010/main" val="2754058011"/>
      </p:ext>
    </p:extLst>
  </p:cSld>
  <p:clrMapOvr>
    <a:masterClrMapping/>
  </p:clrMapOvr>
  <p:transition spd="slow"/>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dirty="0"/>
              <a:t>Diagnostic Tools in Active Data Guard (Read-Only) </a:t>
            </a:r>
            <a:br>
              <a:rPr lang="en-US" altLang="en-US" dirty="0"/>
            </a:br>
            <a:r>
              <a:rPr lang="en-US" altLang="en-US" dirty="0"/>
              <a:t>Standby Databases</a:t>
            </a:r>
          </a:p>
        </p:txBody>
      </p:sp>
      <p:sp>
        <p:nvSpPr>
          <p:cNvPr id="39939" name="Rectangle 3"/>
          <p:cNvSpPr>
            <a:spLocks noGrp="1" noChangeArrowheads="1"/>
          </p:cNvSpPr>
          <p:nvPr>
            <p:ph idx="1"/>
          </p:nvPr>
        </p:nvSpPr>
        <p:spPr>
          <a:xfrm>
            <a:off x="1079104" y="2551212"/>
            <a:ext cx="16421100" cy="6157579"/>
          </a:xfrm>
        </p:spPr>
        <p:txBody>
          <a:bodyPr/>
          <a:lstStyle/>
          <a:p>
            <a:pPr lvl="1" eaLnBrk="1" hangingPunct="1">
              <a:spcBef>
                <a:spcPts val="1200"/>
              </a:spcBef>
            </a:pPr>
            <a:r>
              <a:rPr lang="en-US" altLang="en-US" dirty="0">
                <a:latin typeface="Oracle Sans" panose="020B0503020204020204" pitchFamily="34" charset="0"/>
              </a:rPr>
              <a:t>Standby Statspack</a:t>
            </a:r>
          </a:p>
          <a:p>
            <a:pPr lvl="1" eaLnBrk="1" hangingPunct="1">
              <a:spcBef>
                <a:spcPts val="1200"/>
              </a:spcBef>
            </a:pPr>
            <a:r>
              <a:rPr lang="en-US" altLang="en-US" dirty="0">
                <a:latin typeface="Oracle Sans" panose="020B0503020204020204" pitchFamily="34" charset="0"/>
              </a:rPr>
              <a:t>In-Memory Active Session History (ASH)</a:t>
            </a:r>
          </a:p>
          <a:p>
            <a:pPr lvl="1" eaLnBrk="1" hangingPunct="1">
              <a:spcBef>
                <a:spcPts val="1200"/>
              </a:spcBef>
            </a:pPr>
            <a:r>
              <a:rPr lang="en-US" altLang="en-US" dirty="0">
                <a:latin typeface="Oracle Sans" panose="020B0503020204020204" pitchFamily="34" charset="0"/>
              </a:rPr>
              <a:t>Real-Time SQL Monitoring</a:t>
            </a:r>
          </a:p>
          <a:p>
            <a:pPr lvl="1" eaLnBrk="1" hangingPunct="1">
              <a:spcBef>
                <a:spcPts val="1200"/>
              </a:spcBef>
            </a:pPr>
            <a:r>
              <a:rPr lang="en-US" altLang="en-US" dirty="0">
                <a:latin typeface="Oracle Sans" panose="020B0503020204020204" pitchFamily="34" charset="0"/>
              </a:rPr>
              <a:t>10046 &amp; 10053 trace</a:t>
            </a:r>
          </a:p>
          <a:p>
            <a:pPr lvl="1" eaLnBrk="1" hangingPunct="1">
              <a:spcBef>
                <a:spcPts val="1200"/>
              </a:spcBef>
            </a:pPr>
            <a:r>
              <a:rPr lang="en-US" altLang="en-US" dirty="0">
                <a:latin typeface="Oracle Sans" panose="020B0503020204020204" pitchFamily="34" charset="0"/>
              </a:rPr>
              <a:t>SQLT XTRSBY Method</a:t>
            </a:r>
          </a:p>
          <a:p>
            <a:pPr lvl="1" eaLnBrk="1" hangingPunct="1">
              <a:spcBef>
                <a:spcPts val="1200"/>
              </a:spcBef>
            </a:pPr>
            <a:r>
              <a:rPr lang="en-US" altLang="en-US" dirty="0">
                <a:latin typeface="Oracle Sans" panose="020B0503020204020204" pitchFamily="34" charset="0"/>
              </a:rPr>
              <a:t>SQL Health Check Report</a:t>
            </a:r>
          </a:p>
          <a:p>
            <a:pPr lvl="1" eaLnBrk="1" hangingPunct="1">
              <a:spcBef>
                <a:spcPts val="1200"/>
              </a:spcBef>
            </a:pPr>
            <a:r>
              <a:rPr lang="en-US" altLang="en-US" dirty="0">
                <a:latin typeface="Oracle Sans" panose="020B0503020204020204" pitchFamily="34" charset="0"/>
              </a:rPr>
              <a:t>Systemstate Dump and Hanganalyze Trace</a:t>
            </a:r>
          </a:p>
          <a:p>
            <a:pPr lvl="1" eaLnBrk="1" hangingPunct="1">
              <a:spcBef>
                <a:spcPts val="1200"/>
              </a:spcBef>
            </a:pPr>
            <a:r>
              <a:rPr lang="en-US" altLang="en-US" dirty="0">
                <a:latin typeface="Oracle Sans" panose="020B0503020204020204" pitchFamily="34" charset="0"/>
              </a:rPr>
              <a:t>Automatic Workload Repository (AWR)</a:t>
            </a:r>
          </a:p>
          <a:p>
            <a:pPr lvl="1" eaLnBrk="1" hangingPunct="1">
              <a:spcBef>
                <a:spcPts val="1200"/>
              </a:spcBef>
            </a:pPr>
            <a:r>
              <a:rPr lang="en-US" altLang="en-US" dirty="0">
                <a:latin typeface="Oracle Sans" panose="020B0503020204020204" pitchFamily="34" charset="0"/>
              </a:rPr>
              <a:t>Automatic Diagnostic Database Monitor (ADDM</a:t>
            </a:r>
            <a:r>
              <a:rPr lang="en-US" altLang="en-US" dirty="0" smtClean="0">
                <a:latin typeface="Oracle Sans" panose="020B0503020204020204" pitchFamily="34" charset="0"/>
              </a:rPr>
              <a:t>)</a:t>
            </a:r>
            <a:endParaRPr lang="en-US" altLang="en-US" dirty="0">
              <a:latin typeface="Oracle Sans" panose="020B0503020204020204" pitchFamily="34" charset="0"/>
            </a:endParaRPr>
          </a:p>
        </p:txBody>
      </p:sp>
    </p:spTree>
    <p:extLst>
      <p:ext uri="{BB962C8B-B14F-4D97-AF65-F5344CB8AC3E}">
        <p14:creationId xmlns:p14="http://schemas.microsoft.com/office/powerpoint/2010/main" val="548245133"/>
      </p:ext>
    </p:extLst>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dirty="0"/>
              <a:t>AWR Unified Management Framework Topology</a:t>
            </a:r>
          </a:p>
        </p:txBody>
      </p:sp>
      <p:pic>
        <p:nvPicPr>
          <p:cNvPr id="41987"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415625" y="2335188"/>
            <a:ext cx="13456751" cy="6334105"/>
          </a:xfrm>
        </p:spPr>
      </p:pic>
      <p:sp>
        <p:nvSpPr>
          <p:cNvPr id="2" name="Rectangle 1"/>
          <p:cNvSpPr/>
          <p:nvPr/>
        </p:nvSpPr>
        <p:spPr bwMode="auto">
          <a:xfrm>
            <a:off x="5183560" y="4711452"/>
            <a:ext cx="3888432" cy="1010711"/>
          </a:xfrm>
          <a:prstGeom prst="rect">
            <a:avLst/>
          </a:prstGeom>
          <a:solidFill>
            <a:srgbClr val="FFFFFF"/>
          </a:solidFill>
          <a:ln w="28575" cap="flat" cmpd="sng" algn="ctr">
            <a:solidFill>
              <a:srgbClr val="FFFF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Oracle Sans" panose="020B0503020204020204" pitchFamily="34" charset="0"/>
              <a:cs typeface="Adobe Devanagari" panose="02040503050201020203" pitchFamily="18" charset="0"/>
            </a:endParaRPr>
          </a:p>
        </p:txBody>
      </p:sp>
    </p:spTree>
    <p:extLst>
      <p:ext uri="{BB962C8B-B14F-4D97-AF65-F5344CB8AC3E}">
        <p14:creationId xmlns:p14="http://schemas.microsoft.com/office/powerpoint/2010/main" val="2434796021"/>
      </p:ext>
    </p:extLst>
  </p:cSld>
  <p:clrMapOvr>
    <a:masterClrMapping/>
  </p:clrMapOvr>
  <p:transition spd="slow"/>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dirty="0"/>
              <a:t>Remote Snapshot Configuration for ADG Database</a:t>
            </a:r>
          </a:p>
        </p:txBody>
      </p:sp>
      <p:pic>
        <p:nvPicPr>
          <p:cNvPr id="44035"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508875" y="2623220"/>
            <a:ext cx="13270251" cy="5826968"/>
          </a:xfrm>
        </p:spPr>
      </p:pic>
    </p:spTree>
    <p:extLst>
      <p:ext uri="{BB962C8B-B14F-4D97-AF65-F5344CB8AC3E}">
        <p14:creationId xmlns:p14="http://schemas.microsoft.com/office/powerpoint/2010/main" val="1804305703"/>
      </p:ext>
    </p:extLst>
  </p:cSld>
  <p:clrMapOvr>
    <a:masterClrMapping/>
  </p:clrMapOvr>
  <p:transition spd="slow"/>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035">
            <a:extLst>
              <a:ext uri="{FF2B5EF4-FFF2-40B4-BE49-F238E27FC236}">
                <a16:creationId xmlns="" xmlns:a16="http://schemas.microsoft.com/office/drawing/2014/main" id="{FB0C3994-AA8E-4F19-9EAC-2826CCF5FC35}"/>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Adobe Devanagari" panose="02040503050201020203" pitchFamily="18" charset="0"/>
              </a:rPr>
              <a:t>Enabling Data Guard network redo compression requires the Oracle database Advanced Compression option.</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False</a:t>
            </a:r>
          </a:p>
        </p:txBody>
      </p:sp>
      <p:sp>
        <p:nvSpPr>
          <p:cNvPr id="19458" name="Rectangle 1034">
            <a:extLst>
              <a:ext uri="{FF2B5EF4-FFF2-40B4-BE49-F238E27FC236}">
                <a16:creationId xmlns="" xmlns:a16="http://schemas.microsoft.com/office/drawing/2014/main" id="{194626BC-0B75-4A06-9358-1ACA9B08871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Quiz</a:t>
            </a:r>
          </a:p>
        </p:txBody>
      </p:sp>
    </p:spTree>
    <p:custDataLst>
      <p:tags r:id="rId1"/>
    </p:custDataLst>
    <p:extLst>
      <p:ext uri="{BB962C8B-B14F-4D97-AF65-F5344CB8AC3E}">
        <p14:creationId xmlns:p14="http://schemas.microsoft.com/office/powerpoint/2010/main" val="1474676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a:extLst>
              <a:ext uri="{FF2B5EF4-FFF2-40B4-BE49-F238E27FC236}">
                <a16:creationId xmlns:a16="http://schemas.microsoft.com/office/drawing/2014/main" xmlns="" id="{AF52DC1D-C359-454D-9E3C-41A9B778BC3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Optimizing Oracle Net for Data Guard</a:t>
            </a:r>
          </a:p>
        </p:txBody>
      </p:sp>
      <p:sp>
        <p:nvSpPr>
          <p:cNvPr id="13315" name="Rectangle 1027">
            <a:extLst>
              <a:ext uri="{FF2B5EF4-FFF2-40B4-BE49-F238E27FC236}">
                <a16:creationId xmlns:a16="http://schemas.microsoft.com/office/drawing/2014/main" xmlns="" id="{0D832844-4FDB-4701-9A08-8B0AD1175CB7}"/>
              </a:ext>
            </a:extLst>
          </p:cNvPr>
          <p:cNvSpPr>
            <a:spLocks noGrp="1" noChangeArrowheads="1"/>
          </p:cNvSpPr>
          <p:nvPr>
            <p:ph type="body" idx="1"/>
          </p:nvPr>
        </p:nvSpPr>
        <p:spPr>
          <a:xfrm>
            <a:off x="933451" y="2272710"/>
            <a:ext cx="16421100" cy="654377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lnSpc>
                <a:spcPct val="120000"/>
              </a:lnSpc>
            </a:pPr>
            <a:r>
              <a:rPr lang="en-US" altLang="en-US" dirty="0">
                <a:latin typeface="Oracle Sans" panose="020B0503020204020204" pitchFamily="34" charset="0"/>
                <a:cs typeface="Oracle Sans" panose="020B0503020204020204" pitchFamily="34" charset="0"/>
              </a:rPr>
              <a:t>Calculate the TCP Socket buffer size by multiplying the bandwidth delay product (BDP) by 3.</a:t>
            </a:r>
          </a:p>
          <a:p>
            <a:pPr>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r>
              <a:rPr lang="en-US" altLang="en-US" dirty="0">
                <a:latin typeface="Oracle Sans" panose="020B0503020204020204" pitchFamily="34" charset="0"/>
                <a:cs typeface="Oracle Sans" panose="020B0503020204020204" pitchFamily="34" charset="0"/>
              </a:rPr>
              <a:t>Set the send and receive buffer sizes to the larger of BDP*3 or 10 MB in both the </a:t>
            </a:r>
            <a:r>
              <a:rPr lang="en-US" altLang="en-US" dirty="0">
                <a:latin typeface="Courier New" panose="02070309020205020404" pitchFamily="49" charset="0"/>
                <a:cs typeface="Oracle Sans" panose="020B0503020204020204" pitchFamily="34" charset="0"/>
              </a:rPr>
              <a:t>tnsnames.ora</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listener.ora</a:t>
            </a:r>
            <a:r>
              <a:rPr lang="en-US" altLang="en-US" dirty="0">
                <a:latin typeface="Oracle Sans" panose="020B0503020204020204" pitchFamily="34" charset="0"/>
                <a:cs typeface="Oracle Sans" panose="020B0503020204020204" pitchFamily="34" charset="0"/>
              </a:rPr>
              <a:t>.</a:t>
            </a: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endParaRPr lang="en-US" altLang="en-US" dirty="0">
              <a:latin typeface="Oracle Sans" panose="020B0503020204020204" pitchFamily="34" charset="0"/>
              <a:cs typeface="Oracle Sans" panose="020B0503020204020204" pitchFamily="34" charset="0"/>
            </a:endParaRPr>
          </a:p>
          <a:p>
            <a:pPr lvl="1">
              <a:lnSpc>
                <a:spcPct val="120000"/>
              </a:lnSpc>
            </a:pPr>
            <a:r>
              <a:rPr lang="en-US" altLang="en-US" dirty="0">
                <a:latin typeface="Oracle Sans" panose="020B0503020204020204" pitchFamily="34" charset="0"/>
                <a:cs typeface="Oracle Sans" panose="020B0503020204020204" pitchFamily="34" charset="0"/>
              </a:rPr>
              <a:t>Increase the session data unit (SDU) to 64 KB in both the </a:t>
            </a:r>
            <a:r>
              <a:rPr lang="en-US" altLang="en-US" dirty="0">
                <a:latin typeface="Courier New" panose="02070309020205020404" pitchFamily="49" charset="0"/>
                <a:cs typeface="Oracle Sans" panose="020B0503020204020204" pitchFamily="34" charset="0"/>
              </a:rPr>
              <a:t>tnsnames.ora</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listener.ora</a:t>
            </a:r>
            <a:r>
              <a:rPr lang="en-US" altLang="en-US" dirty="0">
                <a:latin typeface="Oracle Sans" panose="020B0503020204020204" pitchFamily="34" charset="0"/>
                <a:cs typeface="Oracle Sans" panose="020B0503020204020204" pitchFamily="34" charset="0"/>
              </a:rPr>
              <a:t>.</a:t>
            </a:r>
          </a:p>
          <a:p>
            <a:pPr lvl="1">
              <a:lnSpc>
                <a:spcPct val="120000"/>
              </a:lnSpc>
              <a:buNone/>
            </a:pPr>
            <a:endParaRPr lang="en-US" altLang="en-US" dirty="0">
              <a:latin typeface="Oracle Sans" panose="020B0503020204020204" pitchFamily="34" charset="0"/>
              <a:cs typeface="Oracle Sans" panose="020B0503020204020204" pitchFamily="34" charset="0"/>
            </a:endParaRPr>
          </a:p>
          <a:p>
            <a:pPr lvl="1">
              <a:lnSpc>
                <a:spcPct val="120000"/>
              </a:lnSpc>
            </a:pPr>
            <a:r>
              <a:rPr lang="en-US" altLang="en-US" dirty="0">
                <a:latin typeface="Oracle Sans" panose="020B0503020204020204" pitchFamily="34" charset="0"/>
                <a:cs typeface="Oracle Sans" panose="020B0503020204020204" pitchFamily="34" charset="0"/>
              </a:rPr>
              <a:t>Disable the TCP Nagle algorithm in the </a:t>
            </a:r>
            <a:r>
              <a:rPr lang="en-US" altLang="en-US" dirty="0">
                <a:latin typeface="Courier New" panose="02070309020205020404" pitchFamily="49" charset="0"/>
                <a:cs typeface="Oracle Sans" panose="020B0503020204020204" pitchFamily="34" charset="0"/>
              </a:rPr>
              <a:t>sqlnet.ora</a:t>
            </a:r>
            <a:r>
              <a:rPr lang="en-US" altLang="en-US" dirty="0">
                <a:latin typeface="Oracle Sans" panose="020B0503020204020204" pitchFamily="34" charset="0"/>
                <a:cs typeface="Oracle Sans" panose="020B0503020204020204" pitchFamily="34" charset="0"/>
              </a:rPr>
              <a:t> file.</a:t>
            </a:r>
          </a:p>
        </p:txBody>
      </p:sp>
      <p:sp>
        <p:nvSpPr>
          <p:cNvPr id="13316" name="Rectangle 2053">
            <a:extLst>
              <a:ext uri="{FF2B5EF4-FFF2-40B4-BE49-F238E27FC236}">
                <a16:creationId xmlns:a16="http://schemas.microsoft.com/office/drawing/2014/main" xmlns="" id="{A0D12C8C-F33C-40FD-A12B-6F8EE7EC7D1E}"/>
              </a:ext>
            </a:extLst>
          </p:cNvPr>
          <p:cNvSpPr>
            <a:spLocks noChangeArrowheads="1"/>
          </p:cNvSpPr>
          <p:nvPr/>
        </p:nvSpPr>
        <p:spPr bwMode="gray">
          <a:xfrm>
            <a:off x="1841173" y="5266376"/>
            <a:ext cx="11830050" cy="1028700"/>
          </a:xfrm>
          <a:prstGeom prst="rect">
            <a:avLst/>
          </a:prstGeom>
          <a:solidFill>
            <a:srgbClr val="CCCCCC"/>
          </a:solidFill>
          <a:ln w="28575">
            <a:solidFill>
              <a:srgbClr val="000000"/>
            </a:solidFill>
            <a:miter lim="800000"/>
            <a:headEnd/>
            <a:tailEnd/>
          </a:ln>
        </p:spPr>
        <p:txBody>
          <a:bodyPr lIns="138113" tIns="13716" rIns="138113" bIns="13716"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(SEND_BUF_SIZE=10485760)</a:t>
            </a:r>
          </a:p>
          <a:p>
            <a:r>
              <a:rPr lang="en-US" altLang="en-US" sz="2400" b="1" dirty="0">
                <a:latin typeface="Courier New" panose="02070309020205020404" pitchFamily="49" charset="0"/>
                <a:cs typeface="Oracle Sans" panose="020B0503020204020204" pitchFamily="34" charset="0"/>
              </a:rPr>
              <a:t>(RECV_BUF_SIZE=10485760)</a:t>
            </a:r>
          </a:p>
        </p:txBody>
      </p:sp>
      <p:sp>
        <p:nvSpPr>
          <p:cNvPr id="13317" name="Rectangle 2053">
            <a:extLst>
              <a:ext uri="{FF2B5EF4-FFF2-40B4-BE49-F238E27FC236}">
                <a16:creationId xmlns:a16="http://schemas.microsoft.com/office/drawing/2014/main" xmlns="" id="{AF3E306B-091F-4445-8F20-D459D1D8FE9F}"/>
              </a:ext>
            </a:extLst>
          </p:cNvPr>
          <p:cNvSpPr>
            <a:spLocks noChangeArrowheads="1"/>
          </p:cNvSpPr>
          <p:nvPr/>
        </p:nvSpPr>
        <p:spPr bwMode="gray">
          <a:xfrm>
            <a:off x="1832429" y="3537098"/>
            <a:ext cx="11830050" cy="397032"/>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TCP Socket Buffer size=</a:t>
            </a:r>
            <a:r>
              <a:rPr lang="en-US" altLang="en-US" sz="2400" b="1" dirty="0">
                <a:solidFill>
                  <a:srgbClr val="FF0000"/>
                </a:solidFill>
                <a:latin typeface="Courier New" panose="02070309020205020404" pitchFamily="49" charset="0"/>
                <a:cs typeface="Oracle Sans" panose="020B0503020204020204" pitchFamily="34" charset="0"/>
              </a:rPr>
              <a:t>BDP</a:t>
            </a:r>
            <a:r>
              <a:rPr lang="en-US" altLang="en-US" sz="2400" b="1" dirty="0">
                <a:latin typeface="Courier New" panose="02070309020205020404" pitchFamily="49" charset="0"/>
                <a:cs typeface="Oracle Sans" panose="020B0503020204020204" pitchFamily="34" charset="0"/>
              </a:rPr>
              <a:t>*3=</a:t>
            </a:r>
            <a:r>
              <a:rPr lang="en-US" altLang="en-US" sz="2400" b="1" dirty="0">
                <a:solidFill>
                  <a:srgbClr val="FF0000"/>
                </a:solidFill>
                <a:latin typeface="Courier New" panose="02070309020205020404" pitchFamily="49" charset="0"/>
                <a:cs typeface="Oracle Sans" panose="020B0503020204020204" pitchFamily="34" charset="0"/>
              </a:rPr>
              <a:t>network bandwidth*latency</a:t>
            </a:r>
            <a:r>
              <a:rPr lang="en-US" altLang="en-US" sz="2400" b="1" dirty="0">
                <a:latin typeface="Courier New" panose="02070309020205020404" pitchFamily="49" charset="0"/>
                <a:cs typeface="Oracle Sans" panose="020B0503020204020204" pitchFamily="34" charset="0"/>
              </a:rPr>
              <a:t>*3</a:t>
            </a:r>
            <a:endParaRPr lang="en-US" altLang="en-US" sz="2400" b="1" dirty="0">
              <a:solidFill>
                <a:schemeClr val="accent2"/>
              </a:solidFill>
              <a:latin typeface="Courier New" panose="02070309020205020404" pitchFamily="49" charset="0"/>
              <a:cs typeface="Oracle Sans" panose="020B0503020204020204" pitchFamily="34" charset="0"/>
            </a:endParaRPr>
          </a:p>
        </p:txBody>
      </p:sp>
      <p:sp>
        <p:nvSpPr>
          <p:cNvPr id="13318" name="Rectangle 2053">
            <a:extLst>
              <a:ext uri="{FF2B5EF4-FFF2-40B4-BE49-F238E27FC236}">
                <a16:creationId xmlns:a16="http://schemas.microsoft.com/office/drawing/2014/main" xmlns="" id="{032E1B52-9B4E-4090-87DB-3B714E962A7F}"/>
              </a:ext>
            </a:extLst>
          </p:cNvPr>
          <p:cNvSpPr>
            <a:spLocks noChangeArrowheads="1"/>
          </p:cNvSpPr>
          <p:nvPr/>
        </p:nvSpPr>
        <p:spPr bwMode="gray">
          <a:xfrm>
            <a:off x="1832429" y="7611934"/>
            <a:ext cx="11830050" cy="397032"/>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(SDU=65535)</a:t>
            </a:r>
          </a:p>
        </p:txBody>
      </p:sp>
      <p:sp>
        <p:nvSpPr>
          <p:cNvPr id="13319" name="Rectangle 2053">
            <a:extLst>
              <a:ext uri="{FF2B5EF4-FFF2-40B4-BE49-F238E27FC236}">
                <a16:creationId xmlns:a16="http://schemas.microsoft.com/office/drawing/2014/main" xmlns="" id="{EF1E71FE-417B-404D-A548-3D679CB45C2C}"/>
              </a:ext>
            </a:extLst>
          </p:cNvPr>
          <p:cNvSpPr>
            <a:spLocks noChangeArrowheads="1"/>
          </p:cNvSpPr>
          <p:nvPr/>
        </p:nvSpPr>
        <p:spPr bwMode="gray">
          <a:xfrm>
            <a:off x="1832429" y="8785414"/>
            <a:ext cx="11830050" cy="397032"/>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TCP.NODELAY=YES</a:t>
            </a:r>
          </a:p>
        </p:txBody>
      </p:sp>
    </p:spTree>
    <p:custDataLst>
      <p:tags r:id="rId1"/>
    </p:custDataLst>
    <p:extLst>
      <p:ext uri="{BB962C8B-B14F-4D97-AF65-F5344CB8AC3E}">
        <p14:creationId xmlns:p14="http://schemas.microsoft.com/office/powerpoint/2010/main" val="4197919318"/>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35">
            <a:extLst>
              <a:ext uri="{FF2B5EF4-FFF2-40B4-BE49-F238E27FC236}">
                <a16:creationId xmlns="" xmlns:a16="http://schemas.microsoft.com/office/drawing/2014/main" id="{7F0C2555-4D03-47EB-B686-D85554932DE2}"/>
              </a:ext>
            </a:extLst>
          </p:cNvPr>
          <p:cNvSpPr>
            <a:spLocks noGrp="1" noChangeArrowheads="1"/>
          </p:cNvSpPr>
          <p:nvPr>
            <p:ph idx="1"/>
          </p:nvPr>
        </p:nvSpPr>
        <p:spPr>
          <a:xfrm>
            <a:off x="932689" y="2267712"/>
            <a:ext cx="15844159"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Adobe Devanagari" panose="02040503050201020203" pitchFamily="18" charset="0"/>
              </a:rPr>
              <a:t>The Data Guard </a:t>
            </a:r>
            <a:r>
              <a:rPr lang="en-US" altLang="en-US" dirty="0">
                <a:latin typeface="Courier New" panose="02070309020205020404" pitchFamily="49" charset="0"/>
                <a:cs typeface="Courier New" panose="02070309020205020404" pitchFamily="49" charset="0"/>
              </a:rPr>
              <a:t>MAX_SERVERS</a:t>
            </a:r>
            <a:r>
              <a:rPr lang="en-US" altLang="en-US" dirty="0">
                <a:latin typeface="Oracle Sans" panose="020B0503020204020204" pitchFamily="34" charset="0"/>
                <a:cs typeface="Adobe Devanagari" panose="02040503050201020203" pitchFamily="18" charset="0"/>
              </a:rPr>
              <a:t>, </a:t>
            </a:r>
            <a:r>
              <a:rPr lang="en-US" altLang="en-US" dirty="0">
                <a:latin typeface="Courier New" panose="02070309020205020404" pitchFamily="49" charset="0"/>
                <a:cs typeface="Courier New" panose="02070309020205020404" pitchFamily="49" charset="0"/>
              </a:rPr>
              <a:t>APPLY_SERVERS</a:t>
            </a:r>
            <a:r>
              <a:rPr lang="en-US" altLang="en-US" dirty="0">
                <a:latin typeface="Oracle Sans" panose="020B0503020204020204" pitchFamily="34" charset="0"/>
                <a:cs typeface="Adobe Devanagari" panose="02040503050201020203" pitchFamily="18" charset="0"/>
              </a:rPr>
              <a:t>, and </a:t>
            </a:r>
            <a:r>
              <a:rPr lang="en-US" altLang="en-US" dirty="0">
                <a:latin typeface="Courier New" panose="02070309020205020404" pitchFamily="49" charset="0"/>
                <a:cs typeface="Courier New" panose="02070309020205020404" pitchFamily="49" charset="0"/>
              </a:rPr>
              <a:t>PREPARE_SERVERS</a:t>
            </a:r>
            <a:r>
              <a:rPr lang="en-US" altLang="en-US" dirty="0">
                <a:latin typeface="Oracle Sans" panose="020B0503020204020204" pitchFamily="34" charset="0"/>
                <a:cs typeface="Adobe Devanagari" panose="02040503050201020203" pitchFamily="18" charset="0"/>
              </a:rPr>
              <a:t> parameters can be adjusted with the database initialization parameter file.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False</a:t>
            </a:r>
          </a:p>
        </p:txBody>
      </p:sp>
      <p:sp>
        <p:nvSpPr>
          <p:cNvPr id="20482" name="Rectangle 1034">
            <a:extLst>
              <a:ext uri="{FF2B5EF4-FFF2-40B4-BE49-F238E27FC236}">
                <a16:creationId xmlns="" xmlns:a16="http://schemas.microsoft.com/office/drawing/2014/main" id="{3979125C-445C-4F47-B4C9-AB14B146C8F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Quiz</a:t>
            </a:r>
          </a:p>
        </p:txBody>
      </p:sp>
    </p:spTree>
    <p:custDataLst>
      <p:tags r:id="rId1"/>
    </p:custDataLst>
    <p:extLst>
      <p:ext uri="{BB962C8B-B14F-4D97-AF65-F5344CB8AC3E}">
        <p14:creationId xmlns:p14="http://schemas.microsoft.com/office/powerpoint/2010/main" val="326705960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35">
            <a:extLst>
              <a:ext uri="{FF2B5EF4-FFF2-40B4-BE49-F238E27FC236}">
                <a16:creationId xmlns="" xmlns:a16="http://schemas.microsoft.com/office/drawing/2014/main" id="{7F0C2555-4D03-47EB-B686-D85554932DE2}"/>
              </a:ext>
            </a:extLst>
          </p:cNvPr>
          <p:cNvSpPr>
            <a:spLocks noGrp="1" noChangeArrowheads="1"/>
          </p:cNvSpPr>
          <p:nvPr>
            <p:ph idx="1"/>
          </p:nvPr>
        </p:nvSpPr>
        <p:spPr>
          <a:xfrm>
            <a:off x="863080" y="2267712"/>
            <a:ext cx="15844159" cy="408778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Adobe Devanagari" panose="02040503050201020203" pitchFamily="18" charset="0"/>
              </a:rPr>
              <a:t>Which diagnostic tools are available for the Active Data Guard instances? </a:t>
            </a:r>
          </a:p>
          <a:p>
            <a:pPr marL="815975" lvl="1" indent="-641350">
              <a:spcBef>
                <a:spcPts val="1200"/>
              </a:spcBef>
            </a:pPr>
            <a:r>
              <a:rPr lang="en-US" altLang="en-US" dirty="0">
                <a:latin typeface="Oracle Sans" panose="020B0503020204020204" pitchFamily="34" charset="0"/>
                <a:cs typeface="Adobe Devanagari" panose="02040503050201020203" pitchFamily="18" charset="0"/>
              </a:rPr>
              <a:t>In-Memory Active Session History (ASH)</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AWR</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ADDM</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Real-Time SQL Monitoring</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Adobe Devanagari" panose="02040503050201020203" pitchFamily="18" charset="0"/>
              </a:rPr>
              <a:t>All of above</a:t>
            </a:r>
          </a:p>
        </p:txBody>
      </p:sp>
      <p:sp>
        <p:nvSpPr>
          <p:cNvPr id="20482" name="Rectangle 1034">
            <a:extLst>
              <a:ext uri="{FF2B5EF4-FFF2-40B4-BE49-F238E27FC236}">
                <a16:creationId xmlns="" xmlns:a16="http://schemas.microsoft.com/office/drawing/2014/main" id="{3979125C-445C-4F47-B4C9-AB14B146C8F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Quiz</a:t>
            </a:r>
          </a:p>
        </p:txBody>
      </p:sp>
    </p:spTree>
    <p:custDataLst>
      <p:tags r:id="rId1"/>
    </p:custDataLst>
    <p:extLst>
      <p:ext uri="{BB962C8B-B14F-4D97-AF65-F5344CB8AC3E}">
        <p14:creationId xmlns:p14="http://schemas.microsoft.com/office/powerpoint/2010/main" val="220092360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 xmlns:a16="http://schemas.microsoft.com/office/drawing/2014/main" id="{9FC81933-4B9A-462D-88B4-EE1E7077971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cs typeface="Adobe Devanagari" panose="02040503050201020203" pitchFamily="18" charset="0"/>
              </a:rPr>
              <a:t>Summary</a:t>
            </a:r>
          </a:p>
        </p:txBody>
      </p:sp>
      <p:sp>
        <p:nvSpPr>
          <p:cNvPr id="21507" name="Rectangle 5">
            <a:extLst>
              <a:ext uri="{FF2B5EF4-FFF2-40B4-BE49-F238E27FC236}">
                <a16:creationId xmlns="" xmlns:a16="http://schemas.microsoft.com/office/drawing/2014/main" id="{E9F351E5-9774-4FC1-B08B-042197182F56}"/>
              </a:ext>
            </a:extLst>
          </p:cNvPr>
          <p:cNvSpPr>
            <a:spLocks noGrp="1" noChangeArrowheads="1"/>
          </p:cNvSpPr>
          <p:nvPr>
            <p:ph idx="1"/>
          </p:nvPr>
        </p:nvSpPr>
        <p:spPr>
          <a:xfrm>
            <a:off x="933451" y="2272710"/>
            <a:ext cx="16421100" cy="40463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Adobe Devanagari" panose="02040503050201020203" pitchFamily="18" charset="0"/>
              </a:rPr>
              <a:t>In this lesson, you should have learned how to:</a:t>
            </a:r>
          </a:p>
          <a:p>
            <a:pPr lvl="1">
              <a:spcBef>
                <a:spcPts val="1200"/>
              </a:spcBef>
            </a:pPr>
            <a:r>
              <a:rPr lang="en-US" altLang="en-US" dirty="0">
                <a:latin typeface="Oracle Sans" panose="020B0503020204020204" pitchFamily="34" charset="0"/>
                <a:cs typeface="Adobe Devanagari" panose="02040503050201020203" pitchFamily="18" charset="0"/>
              </a:rPr>
              <a:t>Monitor configuration performance</a:t>
            </a:r>
          </a:p>
          <a:p>
            <a:pPr lvl="1">
              <a:spcBef>
                <a:spcPts val="1200"/>
              </a:spcBef>
            </a:pPr>
            <a:r>
              <a:rPr lang="en-US" altLang="en-US" dirty="0">
                <a:latin typeface="Oracle Sans" panose="020B0503020204020204" pitchFamily="34" charset="0"/>
                <a:cs typeface="Adobe Devanagari" panose="02040503050201020203" pitchFamily="18" charset="0"/>
              </a:rPr>
              <a:t>Optimize redo transport for best performance</a:t>
            </a:r>
          </a:p>
          <a:p>
            <a:pPr lvl="1">
              <a:spcBef>
                <a:spcPts val="1200"/>
              </a:spcBef>
            </a:pPr>
            <a:r>
              <a:rPr lang="en-US" altLang="en-US" dirty="0">
                <a:latin typeface="Oracle Sans" panose="020B0503020204020204" pitchFamily="34" charset="0"/>
                <a:cs typeface="Adobe Devanagari" panose="02040503050201020203" pitchFamily="18" charset="0"/>
              </a:rPr>
              <a:t>Optimize SQL Apply</a:t>
            </a:r>
          </a:p>
          <a:p>
            <a:pPr lvl="1">
              <a:spcBef>
                <a:spcPts val="1200"/>
              </a:spcBef>
            </a:pPr>
            <a:r>
              <a:rPr lang="en-US" altLang="en-US" dirty="0">
                <a:latin typeface="Oracle Sans" panose="020B0503020204020204" pitchFamily="34" charset="0"/>
                <a:cs typeface="Adobe Devanagari" panose="02040503050201020203" pitchFamily="18" charset="0"/>
              </a:rPr>
              <a:t>Describe Tunable Automatic Outage Resolution </a:t>
            </a:r>
          </a:p>
          <a:p>
            <a:pPr lvl="1">
              <a:spcBef>
                <a:spcPts val="1200"/>
              </a:spcBef>
            </a:pPr>
            <a:r>
              <a:rPr lang="en-US" altLang="en-US" dirty="0">
                <a:latin typeface="Oracle Sans" panose="020B0503020204020204" pitchFamily="34" charset="0"/>
                <a:cs typeface="Adobe Devanagari" panose="02040503050201020203" pitchFamily="18" charset="0"/>
              </a:rPr>
              <a:t>List Diagnostic Tools in Active Data Guard (Read-Only) environment</a:t>
            </a:r>
          </a:p>
        </p:txBody>
      </p:sp>
    </p:spTree>
    <p:custDataLst>
      <p:tags r:id="rId1"/>
    </p:custDataLst>
    <p:extLst>
      <p:ext uri="{BB962C8B-B14F-4D97-AF65-F5344CB8AC3E}">
        <p14:creationId xmlns:p14="http://schemas.microsoft.com/office/powerpoint/2010/main" val="2657459771"/>
      </p:ext>
    </p:extLst>
  </p:cSld>
  <p:clrMapOvr>
    <a:masterClrMapping/>
  </p:clrMapOvr>
  <p:transition spd="slow"/>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mtClean="0"/>
              <a:t>Practice 13: Overview</a:t>
            </a:r>
            <a:endParaRPr lang="en-US" dirty="0"/>
          </a:p>
        </p:txBody>
      </p:sp>
      <p:sp>
        <p:nvSpPr>
          <p:cNvPr id="5" name="Content Placeholder 4"/>
          <p:cNvSpPr>
            <a:spLocks noGrp="1"/>
          </p:cNvSpPr>
          <p:nvPr>
            <p:ph idx="1"/>
          </p:nvPr>
        </p:nvSpPr>
        <p:spPr>
          <a:xfrm>
            <a:off x="933451" y="2272710"/>
            <a:ext cx="16421100" cy="3699983"/>
          </a:xfrm>
        </p:spPr>
        <p:txBody>
          <a:bodyPr/>
          <a:lstStyle/>
          <a:p>
            <a:r>
              <a:rPr lang="en-US" altLang="en-US" dirty="0"/>
              <a:t>This practice covers the following topics:</a:t>
            </a:r>
          </a:p>
          <a:p>
            <a:pPr lvl="1"/>
            <a:r>
              <a:rPr lang="en-US" altLang="en-US" dirty="0"/>
              <a:t>Configuring network compression of redo data.</a:t>
            </a:r>
          </a:p>
          <a:p>
            <a:pPr lvl="1"/>
            <a:r>
              <a:rPr lang="en-US" altLang="en-US" dirty="0"/>
              <a:t>Generating AWR report for an Active Data Guard Instance</a:t>
            </a:r>
          </a:p>
          <a:p>
            <a:pPr lvl="1"/>
            <a:r>
              <a:rPr lang="en-US" altLang="en-US" dirty="0"/>
              <a:t>Using SQL Tuning Advisor for an Active Data Guard Instance</a:t>
            </a:r>
          </a:p>
          <a:p>
            <a:pPr lvl="1"/>
            <a:r>
              <a:rPr lang="en-US" altLang="en-US" dirty="0"/>
              <a:t>Using ADDM for an Active Data Guard Instance</a:t>
            </a:r>
            <a:endParaRPr lang="en-US" dirty="0"/>
          </a:p>
        </p:txBody>
      </p:sp>
    </p:spTree>
    <p:custDataLst>
      <p:tags r:id="rId1"/>
    </p:custDataLst>
    <p:extLst>
      <p:ext uri="{BB962C8B-B14F-4D97-AF65-F5344CB8AC3E}">
        <p14:creationId xmlns:p14="http://schemas.microsoft.com/office/powerpoint/2010/main" val="2647268500"/>
      </p:ext>
    </p:extLst>
  </p:cSld>
  <p:clrMapOvr>
    <a:masterClrMapping/>
  </p:clrMapOvr>
  <p:transition spd="slow"/>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35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20289046-1991-4D00-BB6C-5F90BB229C88}"/>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Role Transitions</a:t>
            </a:r>
          </a:p>
        </p:txBody>
      </p:sp>
      <p:sp>
        <p:nvSpPr>
          <p:cNvPr id="3" name="Subtitle 2">
            <a:extLst>
              <a:ext uri="{FF2B5EF4-FFF2-40B4-BE49-F238E27FC236}">
                <a16:creationId xmlns="" xmlns:a16="http://schemas.microsoft.com/office/drawing/2014/main" id="{A4D31E29-9EFF-45E0-8E53-7C09A275EE39}"/>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EBDE5B5B-7A0D-4532-A906-13612CC40A6A}"/>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D62527B2-4134-41AA-A002-284BA07FCB00}"/>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52746739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 xmlns:a16="http://schemas.microsoft.com/office/drawing/2014/main" id="{F4A3031A-9884-4DF6-A020-B8BD4612677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5">
            <a:extLst>
              <a:ext uri="{FF2B5EF4-FFF2-40B4-BE49-F238E27FC236}">
                <a16:creationId xmlns="" xmlns:a16="http://schemas.microsoft.com/office/drawing/2014/main" id="{863F01F5-5F89-469A-A94A-894F78E6B65A}"/>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Explain the database roles</a:t>
            </a:r>
          </a:p>
          <a:p>
            <a:pPr lvl="1">
              <a:spcBef>
                <a:spcPts val="1200"/>
              </a:spcBef>
            </a:pPr>
            <a:r>
              <a:rPr lang="en-US" altLang="en-US" dirty="0">
                <a:latin typeface="Oracle Sans" panose="020B0503020204020204" pitchFamily="34" charset="0"/>
                <a:cs typeface="Oracle Sans" panose="020B0503020204020204" pitchFamily="34" charset="0"/>
              </a:rPr>
              <a:t>Perform a switchover</a:t>
            </a:r>
          </a:p>
          <a:p>
            <a:pPr lvl="1">
              <a:spcBef>
                <a:spcPts val="1200"/>
              </a:spcBef>
            </a:pPr>
            <a:r>
              <a:rPr lang="en-US" altLang="en-US" dirty="0">
                <a:latin typeface="Oracle Sans" panose="020B0503020204020204" pitchFamily="34" charset="0"/>
                <a:cs typeface="Oracle Sans" panose="020B0503020204020204" pitchFamily="34" charset="0"/>
              </a:rPr>
              <a:t>Perform a failover</a:t>
            </a:r>
          </a:p>
          <a:p>
            <a:pPr lvl="1">
              <a:spcBef>
                <a:spcPts val="1200"/>
              </a:spcBef>
            </a:pPr>
            <a:r>
              <a:rPr lang="en-US" altLang="en-US" dirty="0">
                <a:latin typeface="Oracle Sans" panose="020B0503020204020204" pitchFamily="34" charset="0"/>
                <a:cs typeface="Oracle Sans" panose="020B0503020204020204" pitchFamily="34" charset="0"/>
              </a:rPr>
              <a:t>Explain how to keep physical standby sessions during role transit</a:t>
            </a:r>
          </a:p>
        </p:txBody>
      </p:sp>
    </p:spTree>
    <p:custDataLst>
      <p:tags r:id="rId1"/>
    </p:custDataLst>
    <p:extLst>
      <p:ext uri="{BB962C8B-B14F-4D97-AF65-F5344CB8AC3E}">
        <p14:creationId xmlns:p14="http://schemas.microsoft.com/office/powerpoint/2010/main" val="1745779822"/>
      </p:ext>
    </p:extLst>
  </p:cSld>
  <p:clrMapOvr>
    <a:masterClrMapping/>
  </p:clrMapOvr>
  <p:transition spd="slow"/>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 xmlns:a16="http://schemas.microsoft.com/office/drawing/2014/main" id="{DA6D38DA-89E1-4457-9E14-A1FED7C96E9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Role Management Services</a:t>
            </a:r>
          </a:p>
        </p:txBody>
      </p:sp>
      <p:sp>
        <p:nvSpPr>
          <p:cNvPr id="5123" name="Rectangle 6">
            <a:extLst>
              <a:ext uri="{FF2B5EF4-FFF2-40B4-BE49-F238E27FC236}">
                <a16:creationId xmlns="" xmlns:a16="http://schemas.microsoft.com/office/drawing/2014/main" id="{9FD268A8-E1A3-4522-828C-C212E0240EE7}"/>
              </a:ext>
            </a:extLst>
          </p:cNvPr>
          <p:cNvSpPr>
            <a:spLocks noGrp="1" noChangeArrowheads="1"/>
          </p:cNvSpPr>
          <p:nvPr>
            <p:ph type="body" idx="1"/>
          </p:nvPr>
        </p:nvSpPr>
        <p:spPr>
          <a:xfrm>
            <a:off x="933451" y="2272710"/>
            <a:ext cx="16421100" cy="311225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In a Data Guard configuration, a database operates in one of two mutually exclusive roles:</a:t>
            </a:r>
          </a:p>
          <a:p>
            <a:pPr lvl="2">
              <a:spcBef>
                <a:spcPts val="1200"/>
              </a:spcBef>
            </a:pPr>
            <a:r>
              <a:rPr lang="en-US" altLang="en-US" dirty="0">
                <a:latin typeface="Oracle Sans" panose="020B0503020204020204" pitchFamily="34" charset="0"/>
                <a:cs typeface="Oracle Sans" panose="020B0503020204020204" pitchFamily="34" charset="0"/>
              </a:rPr>
              <a:t>Primary role</a:t>
            </a:r>
          </a:p>
          <a:p>
            <a:pPr lvl="2">
              <a:spcBef>
                <a:spcPts val="1200"/>
              </a:spcBef>
            </a:pPr>
            <a:r>
              <a:rPr lang="en-US" altLang="en-US" dirty="0">
                <a:latin typeface="Oracle Sans" panose="020B0503020204020204" pitchFamily="34" charset="0"/>
                <a:cs typeface="Oracle Sans" panose="020B0503020204020204" pitchFamily="34" charset="0"/>
              </a:rPr>
              <a:t>Standby role (Physical, Logical, Snapshot subtypes)</a:t>
            </a:r>
          </a:p>
          <a:p>
            <a:pPr lvl="1">
              <a:spcBef>
                <a:spcPts val="1200"/>
              </a:spcBef>
            </a:pPr>
            <a:r>
              <a:rPr lang="en-US" altLang="en-US" dirty="0">
                <a:latin typeface="Oracle Sans" panose="020B0503020204020204" pitchFamily="34" charset="0"/>
                <a:cs typeface="Oracle Sans" panose="020B0503020204020204" pitchFamily="34" charset="0"/>
              </a:rPr>
              <a:t>With role management services, you can change these roles dynamically.</a:t>
            </a:r>
          </a:p>
        </p:txBody>
      </p:sp>
      <p:pic>
        <p:nvPicPr>
          <p:cNvPr id="5124" name="Picture 4" descr="Media: Performing Arts, Theater">
            <a:extLst>
              <a:ext uri="{FF2B5EF4-FFF2-40B4-BE49-F238E27FC236}">
                <a16:creationId xmlns="" xmlns:a16="http://schemas.microsoft.com/office/drawing/2014/main" id="{8EFA7A2E-939A-41AB-AEDA-A1CEB4610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4928216" y="6210300"/>
            <a:ext cx="2521584" cy="248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549752555"/>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 xmlns:a16="http://schemas.microsoft.com/office/drawing/2014/main" id="{7FC9D2EA-AF8A-4698-89ED-4D5A1EA228F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Role Transitions: Switchover and Failover</a:t>
            </a:r>
          </a:p>
        </p:txBody>
      </p:sp>
      <p:sp>
        <p:nvSpPr>
          <p:cNvPr id="6147" name="Rectangle 5">
            <a:extLst>
              <a:ext uri="{FF2B5EF4-FFF2-40B4-BE49-F238E27FC236}">
                <a16:creationId xmlns="" xmlns:a16="http://schemas.microsoft.com/office/drawing/2014/main" id="{24B70A68-084E-48FC-B907-E187540B5BD3}"/>
              </a:ext>
            </a:extLst>
          </p:cNvPr>
          <p:cNvSpPr>
            <a:spLocks noGrp="1" noChangeArrowheads="1"/>
          </p:cNvSpPr>
          <p:nvPr>
            <p:ph type="body" idx="1"/>
          </p:nvPr>
        </p:nvSpPr>
        <p:spPr>
          <a:xfrm>
            <a:off x="933451" y="2272710"/>
            <a:ext cx="16421100" cy="705936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Switchover</a:t>
            </a:r>
          </a:p>
          <a:p>
            <a:pPr lvl="2">
              <a:spcBef>
                <a:spcPts val="600"/>
              </a:spcBef>
            </a:pPr>
            <a:r>
              <a:rPr lang="en-US" altLang="en-US" dirty="0">
                <a:latin typeface="Oracle Sans" panose="020B0503020204020204" pitchFamily="34" charset="0"/>
                <a:cs typeface="Oracle Sans" panose="020B0503020204020204" pitchFamily="34" charset="0"/>
              </a:rPr>
              <a:t>Planned role transition</a:t>
            </a:r>
          </a:p>
          <a:p>
            <a:pPr lvl="2">
              <a:spcBef>
                <a:spcPts val="600"/>
              </a:spcBef>
            </a:pPr>
            <a:r>
              <a:rPr lang="en-US" altLang="en-US" dirty="0">
                <a:latin typeface="Oracle Sans" panose="020B0503020204020204" pitchFamily="34" charset="0"/>
                <a:cs typeface="Oracle Sans" panose="020B0503020204020204" pitchFamily="34" charset="0"/>
              </a:rPr>
              <a:t>Used for operating-system or hardware maintenance</a:t>
            </a:r>
          </a:p>
          <a:p>
            <a:pPr lvl="2">
              <a:spcBef>
                <a:spcPts val="600"/>
              </a:spcBef>
            </a:pPr>
            <a:r>
              <a:rPr lang="en-US" altLang="en-US" dirty="0">
                <a:latin typeface="Oracle Sans" panose="020B0503020204020204" pitchFamily="34" charset="0"/>
                <a:cs typeface="Oracle Sans" panose="020B0503020204020204" pitchFamily="34" charset="0"/>
              </a:rPr>
              <a:t>Used for database rolling upgrade</a:t>
            </a:r>
          </a:p>
          <a:p>
            <a:pPr lvl="2">
              <a:spcBef>
                <a:spcPts val="600"/>
              </a:spcBef>
            </a:pPr>
            <a:r>
              <a:rPr lang="en-US" altLang="en-US" dirty="0">
                <a:latin typeface="Oracle Sans" panose="020B0503020204020204" pitchFamily="34" charset="0"/>
                <a:cs typeface="Oracle Sans" panose="020B0503020204020204" pitchFamily="34" charset="0"/>
              </a:rPr>
              <a:t>Manually invoked on primary database</a:t>
            </a:r>
          </a:p>
          <a:p>
            <a:pPr lvl="1">
              <a:spcBef>
                <a:spcPts val="1200"/>
              </a:spcBef>
            </a:pPr>
            <a:r>
              <a:rPr lang="en-US" altLang="en-US" dirty="0">
                <a:latin typeface="Oracle Sans" panose="020B0503020204020204" pitchFamily="34" charset="0"/>
                <a:cs typeface="Oracle Sans" panose="020B0503020204020204" pitchFamily="34" charset="0"/>
              </a:rPr>
              <a:t>Failover</a:t>
            </a:r>
          </a:p>
          <a:p>
            <a:pPr lvl="2">
              <a:spcBef>
                <a:spcPts val="600"/>
              </a:spcBef>
            </a:pPr>
            <a:r>
              <a:rPr lang="en-US" altLang="en-US" dirty="0">
                <a:latin typeface="Oracle Sans" panose="020B0503020204020204" pitchFamily="34" charset="0"/>
                <a:cs typeface="Oracle Sans" panose="020B0503020204020204" pitchFamily="34" charset="0"/>
              </a:rPr>
              <a:t>Unplanned role transition</a:t>
            </a:r>
          </a:p>
          <a:p>
            <a:pPr lvl="2">
              <a:spcBef>
                <a:spcPts val="600"/>
              </a:spcBef>
            </a:pPr>
            <a:r>
              <a:rPr lang="en-US" altLang="en-US" dirty="0">
                <a:latin typeface="Oracle Sans" panose="020B0503020204020204" pitchFamily="34" charset="0"/>
                <a:cs typeface="Oracle Sans" panose="020B0503020204020204" pitchFamily="34" charset="0"/>
              </a:rPr>
              <a:t>Used in an emergency</a:t>
            </a:r>
          </a:p>
          <a:p>
            <a:pPr lvl="2">
              <a:spcBef>
                <a:spcPts val="600"/>
              </a:spcBef>
            </a:pPr>
            <a:r>
              <a:rPr lang="en-US" altLang="en-US" dirty="0">
                <a:latin typeface="Oracle Sans" panose="020B0503020204020204" pitchFamily="34" charset="0"/>
                <a:cs typeface="Oracle Sans" panose="020B0503020204020204" pitchFamily="34" charset="0"/>
              </a:rPr>
              <a:t>Minimal or no data loss (depending on the</a:t>
            </a:r>
            <a:br>
              <a:rPr lang="en-US" altLang="en-US" dirty="0">
                <a:latin typeface="Oracle Sans" panose="020B0503020204020204" pitchFamily="34" charset="0"/>
                <a:cs typeface="Oracle Sans" panose="020B0503020204020204" pitchFamily="34" charset="0"/>
              </a:rPr>
            </a:br>
            <a:r>
              <a:rPr lang="en-US" altLang="en-US" dirty="0">
                <a:latin typeface="Oracle Sans" panose="020B0503020204020204" pitchFamily="34" charset="0"/>
                <a:cs typeface="Oracle Sans" panose="020B0503020204020204" pitchFamily="34" charset="0"/>
              </a:rPr>
              <a:t>data-protection mode)</a:t>
            </a:r>
          </a:p>
          <a:p>
            <a:pPr lvl="2">
              <a:spcBef>
                <a:spcPts val="600"/>
              </a:spcBef>
            </a:pPr>
            <a:r>
              <a:rPr lang="en-US" altLang="en-US" dirty="0">
                <a:latin typeface="Oracle Sans" panose="020B0503020204020204" pitchFamily="34" charset="0"/>
                <a:cs typeface="Oracle Sans" panose="020B0503020204020204" pitchFamily="34" charset="0"/>
              </a:rPr>
              <a:t>Fast-start failover can be enabled for automatic failover</a:t>
            </a:r>
          </a:p>
          <a:p>
            <a:pPr lvl="2">
              <a:spcBef>
                <a:spcPts val="600"/>
              </a:spcBef>
            </a:pPr>
            <a:r>
              <a:rPr lang="en-US" altLang="en-US" dirty="0">
                <a:latin typeface="Oracle Sans" panose="020B0503020204020204" pitchFamily="34" charset="0"/>
                <a:cs typeface="Oracle Sans" panose="020B0503020204020204" pitchFamily="34" charset="0"/>
              </a:rPr>
              <a:t>Initiated at standby database</a:t>
            </a:r>
          </a:p>
        </p:txBody>
      </p:sp>
    </p:spTree>
    <p:custDataLst>
      <p:tags r:id="rId1"/>
    </p:custDataLst>
    <p:extLst>
      <p:ext uri="{BB962C8B-B14F-4D97-AF65-F5344CB8AC3E}">
        <p14:creationId xmlns:p14="http://schemas.microsoft.com/office/powerpoint/2010/main" val="1705416062"/>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latin typeface="+mj-lt"/>
              </a:rPr>
              <a:t>Buffer Cache Preservation During Role Change</a:t>
            </a:r>
          </a:p>
        </p:txBody>
      </p:sp>
      <p:sp>
        <p:nvSpPr>
          <p:cNvPr id="13315" name="Content Placeholder 2"/>
          <p:cNvSpPr>
            <a:spLocks noGrp="1"/>
          </p:cNvSpPr>
          <p:nvPr>
            <p:ph idx="1"/>
          </p:nvPr>
        </p:nvSpPr>
        <p:spPr>
          <a:xfrm>
            <a:off x="1066800" y="2286000"/>
            <a:ext cx="16421100" cy="4805029"/>
          </a:xfrm>
        </p:spPr>
        <p:txBody>
          <a:bodyPr/>
          <a:lstStyle/>
          <a:p>
            <a:pPr lvl="1">
              <a:spcBef>
                <a:spcPts val="1200"/>
              </a:spcBef>
            </a:pPr>
            <a:r>
              <a:rPr lang="en-US" altLang="en-US" dirty="0"/>
              <a:t>The database buffer cache state is now maintained on an Active Data Guard (ADG) standby during a role change.</a:t>
            </a:r>
          </a:p>
          <a:p>
            <a:pPr lvl="1">
              <a:spcBef>
                <a:spcPts val="1200"/>
              </a:spcBef>
            </a:pPr>
            <a:r>
              <a:rPr lang="en-US" altLang="en-US" dirty="0"/>
              <a:t>Previously when an open ADG Standby transitioned to Primary, the buffer cache that was in use was recycled and had to be populated again from disk as blocks were read.</a:t>
            </a:r>
          </a:p>
          <a:p>
            <a:pPr lvl="1">
              <a:spcBef>
                <a:spcPts val="1200"/>
              </a:spcBef>
            </a:pPr>
            <a:r>
              <a:rPr lang="en-US" altLang="en-US" dirty="0"/>
              <a:t>With 18.1, the buffer cache remains intact during the role change so that performance is not affected by physical blocks read from disk to populate the buffer cache.</a:t>
            </a:r>
          </a:p>
          <a:p>
            <a:pPr lvl="1">
              <a:spcBef>
                <a:spcPts val="1200"/>
              </a:spcBef>
            </a:pPr>
            <a:r>
              <a:rPr lang="en-US" altLang="en-US" dirty="0"/>
              <a:t>Because of this, application performance is improved on the new primary after a role transition.</a:t>
            </a:r>
          </a:p>
        </p:txBody>
      </p:sp>
    </p:spTree>
    <p:custDataLst>
      <p:tags r:id="rId1"/>
    </p:custDataLst>
    <p:extLst>
      <p:ext uri="{BB962C8B-B14F-4D97-AF65-F5344CB8AC3E}">
        <p14:creationId xmlns:p14="http://schemas.microsoft.com/office/powerpoint/2010/main" val="1017969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xmlns="" id="{548F3FDF-123B-4E2E-A164-D3465B12BAF4}"/>
              </a:ext>
            </a:extLst>
          </p:cNvPr>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Optimizing Oracle Net for Data Guard   (Notes Only)</a:t>
            </a:r>
          </a:p>
        </p:txBody>
      </p:sp>
    </p:spTree>
    <p:custDataLst>
      <p:tags r:id="rId1"/>
    </p:custDataLst>
    <p:extLst>
      <p:ext uri="{BB962C8B-B14F-4D97-AF65-F5344CB8AC3E}">
        <p14:creationId xmlns:p14="http://schemas.microsoft.com/office/powerpoint/2010/main" val="1311497443"/>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Keeping Physical Standby Sessions Connected </a:t>
            </a:r>
            <a:br>
              <a:rPr lang="en-US" altLang="en-US" dirty="0"/>
            </a:br>
            <a:r>
              <a:rPr lang="en-US" altLang="en-US" dirty="0"/>
              <a:t>During Role Transition</a:t>
            </a:r>
            <a:br>
              <a:rPr lang="en-US" altLang="en-US" dirty="0"/>
            </a:br>
            <a:endParaRPr lang="en-US" altLang="en-US" dirty="0"/>
          </a:p>
        </p:txBody>
      </p:sp>
      <p:sp>
        <p:nvSpPr>
          <p:cNvPr id="3" name="Content Placeholder 2"/>
          <p:cNvSpPr>
            <a:spLocks noGrp="1"/>
          </p:cNvSpPr>
          <p:nvPr>
            <p:ph idx="1"/>
          </p:nvPr>
        </p:nvSpPr>
        <p:spPr>
          <a:xfrm>
            <a:off x="1066800" y="2688032"/>
            <a:ext cx="16421100" cy="6180791"/>
          </a:xfrm>
        </p:spPr>
        <p:txBody>
          <a:bodyPr/>
          <a:lstStyle/>
          <a:p>
            <a:pPr lvl="1">
              <a:spcBef>
                <a:spcPts val="1200"/>
              </a:spcBef>
              <a:defRPr/>
            </a:pPr>
            <a:r>
              <a:rPr lang="en-US" b="1" dirty="0">
                <a:latin typeface="Courier New" pitchFamily="49" charset="0"/>
                <a:cs typeface="Courier New" pitchFamily="49" charset="0"/>
              </a:rPr>
              <a:t>STANDBY_DB_PRESERVE_STATES</a:t>
            </a:r>
            <a:r>
              <a:rPr lang="en-US" dirty="0"/>
              <a:t> allows you to keep user sessions when a physical standby is converted to a primary.</a:t>
            </a:r>
          </a:p>
          <a:p>
            <a:pPr lvl="1">
              <a:spcBef>
                <a:spcPts val="1200"/>
              </a:spcBef>
              <a:defRPr/>
            </a:pPr>
            <a:r>
              <a:rPr lang="en-US" dirty="0"/>
              <a:t>The values that are allowed include:</a:t>
            </a:r>
          </a:p>
          <a:p>
            <a:pPr lvl="2">
              <a:spcBef>
                <a:spcPts val="1200"/>
              </a:spcBef>
              <a:defRPr/>
            </a:pPr>
            <a:r>
              <a:rPr lang="en-US" b="1" dirty="0">
                <a:latin typeface="Courier New" pitchFamily="49" charset="0"/>
                <a:cs typeface="Courier New" pitchFamily="49" charset="0"/>
              </a:rPr>
              <a:t>NONE</a:t>
            </a:r>
            <a:r>
              <a:rPr lang="en-US" dirty="0"/>
              <a:t>: No sessions on the standby are retained during a switchover or failover. This is the default value.</a:t>
            </a:r>
          </a:p>
          <a:p>
            <a:pPr lvl="2">
              <a:spcBef>
                <a:spcPts val="1200"/>
              </a:spcBef>
              <a:defRPr/>
            </a:pPr>
            <a:r>
              <a:rPr lang="en-US" b="1" dirty="0">
                <a:latin typeface="Courier New" pitchFamily="49" charset="0"/>
                <a:cs typeface="Courier New" pitchFamily="49" charset="0"/>
              </a:rPr>
              <a:t>SESSION</a:t>
            </a:r>
            <a:r>
              <a:rPr lang="en-US" dirty="0"/>
              <a:t>: User sessions are retained during a switchover or failover.</a:t>
            </a:r>
          </a:p>
          <a:p>
            <a:pPr lvl="2">
              <a:spcBef>
                <a:spcPts val="1200"/>
              </a:spcBef>
              <a:defRPr/>
            </a:pPr>
            <a:r>
              <a:rPr lang="en-US" b="1" dirty="0">
                <a:latin typeface="Courier New" panose="02070309020205020404" pitchFamily="49" charset="0"/>
                <a:cs typeface="Courier New" panose="02070309020205020404" pitchFamily="49" charset="0"/>
              </a:rPr>
              <a:t>BUFFER</a:t>
            </a:r>
            <a:r>
              <a:rPr lang="en-US" dirty="0">
                <a:latin typeface="Courier New" panose="02070309020205020404" pitchFamily="49" charset="0"/>
                <a:cs typeface="Courier New" panose="02070309020205020404" pitchFamily="49" charset="0"/>
              </a:rPr>
              <a:t>:</a:t>
            </a:r>
            <a:r>
              <a:rPr lang="en-US" b="1" dirty="0">
                <a:latin typeface="+mj-lt"/>
                <a:cs typeface="Courier New" panose="02070309020205020404" pitchFamily="49" charset="0"/>
              </a:rPr>
              <a:t> </a:t>
            </a:r>
            <a:r>
              <a:rPr lang="en-US" dirty="0"/>
              <a:t>Current buffers are retained during switchover or failover.</a:t>
            </a:r>
          </a:p>
          <a:p>
            <a:pPr lvl="2">
              <a:spcBef>
                <a:spcPts val="1200"/>
              </a:spcBef>
              <a:defRPr/>
            </a:pPr>
            <a:r>
              <a:rPr lang="en-US" b="1" dirty="0">
                <a:latin typeface="Courier New" pitchFamily="49" charset="0"/>
                <a:cs typeface="Courier New" pitchFamily="49" charset="0"/>
              </a:rPr>
              <a:t>ALL</a:t>
            </a:r>
            <a:r>
              <a:rPr lang="en-US" dirty="0"/>
              <a:t>: This value is equivalent to setting both the </a:t>
            </a:r>
            <a:r>
              <a:rPr lang="en-US" dirty="0">
                <a:latin typeface="Courier New" panose="02070309020205020404" pitchFamily="49" charset="0"/>
                <a:cs typeface="Courier New" panose="02070309020205020404" pitchFamily="49" charset="0"/>
              </a:rPr>
              <a:t>SESSION</a:t>
            </a:r>
            <a:r>
              <a:rPr lang="en-US" dirty="0"/>
              <a:t> and </a:t>
            </a:r>
            <a:r>
              <a:rPr lang="en-US" dirty="0">
                <a:latin typeface="Courier New" panose="02070309020205020404" pitchFamily="49" charset="0"/>
                <a:cs typeface="Courier New" panose="02070309020205020404" pitchFamily="49" charset="0"/>
              </a:rPr>
              <a:t>BUFFER</a:t>
            </a:r>
            <a:r>
              <a:rPr lang="en-US" dirty="0"/>
              <a:t> values.</a:t>
            </a:r>
          </a:p>
          <a:p>
            <a:pPr lvl="1">
              <a:spcBef>
                <a:spcPts val="1200"/>
              </a:spcBef>
              <a:defRPr/>
            </a:pPr>
            <a:r>
              <a:rPr lang="en-US" dirty="0"/>
              <a:t>This parameter is meaningful on a physical standby database that is open in real-time query mode.</a:t>
            </a:r>
          </a:p>
        </p:txBody>
      </p:sp>
    </p:spTree>
    <p:custDataLst>
      <p:tags r:id="rId1"/>
    </p:custDataLst>
    <p:extLst>
      <p:ext uri="{BB962C8B-B14F-4D97-AF65-F5344CB8AC3E}">
        <p14:creationId xmlns:p14="http://schemas.microsoft.com/office/powerpoint/2010/main" val="8764915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9EF98588-5130-418A-8BCD-F5354587875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Switchover</a:t>
            </a:r>
          </a:p>
        </p:txBody>
      </p:sp>
      <p:sp>
        <p:nvSpPr>
          <p:cNvPr id="7171" name="Rectangle 3">
            <a:extLst>
              <a:ext uri="{FF2B5EF4-FFF2-40B4-BE49-F238E27FC236}">
                <a16:creationId xmlns="" xmlns:a16="http://schemas.microsoft.com/office/drawing/2014/main" id="{850359FD-4569-4FF2-A9A2-4080D8D85FC6}"/>
              </a:ext>
            </a:extLst>
          </p:cNvPr>
          <p:cNvSpPr>
            <a:spLocks noGrp="1" noChangeArrowheads="1"/>
          </p:cNvSpPr>
          <p:nvPr>
            <p:ph type="body" idx="1"/>
          </p:nvPr>
        </p:nvSpPr>
        <p:spPr>
          <a:xfrm>
            <a:off x="933451" y="2272710"/>
            <a:ext cx="16421100" cy="19427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Transitions the roles of the primary and standby databases</a:t>
            </a:r>
          </a:p>
          <a:p>
            <a:pPr lvl="1">
              <a:spcBef>
                <a:spcPts val="1200"/>
              </a:spcBef>
            </a:pPr>
            <a:r>
              <a:rPr lang="en-US" altLang="en-US" dirty="0">
                <a:latin typeface="Oracle Sans" panose="020B0503020204020204" pitchFamily="34" charset="0"/>
                <a:cs typeface="Oracle Sans" panose="020B0503020204020204" pitchFamily="34" charset="0"/>
              </a:rPr>
              <a:t>Requires no resetting of the online redo logs of the new primary database</a:t>
            </a:r>
          </a:p>
          <a:p>
            <a:pPr lvl="1">
              <a:spcBef>
                <a:spcPts val="1200"/>
              </a:spcBef>
            </a:pPr>
            <a:r>
              <a:rPr lang="en-US" altLang="en-US" dirty="0">
                <a:latin typeface="Oracle Sans" panose="020B0503020204020204" pitchFamily="34" charset="0"/>
                <a:cs typeface="Oracle Sans" panose="020B0503020204020204" pitchFamily="34" charset="0"/>
              </a:rPr>
              <a:t>Incurs no data loss</a:t>
            </a:r>
          </a:p>
        </p:txBody>
      </p:sp>
    </p:spTree>
    <p:custDataLst>
      <p:tags r:id="rId1"/>
    </p:custDataLst>
    <p:extLst>
      <p:ext uri="{BB962C8B-B14F-4D97-AF65-F5344CB8AC3E}">
        <p14:creationId xmlns:p14="http://schemas.microsoft.com/office/powerpoint/2010/main" val="264764371"/>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C2C472CB-27B1-4EC5-9ABB-412CA2F5899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Switchover: Before</a:t>
            </a:r>
          </a:p>
        </p:txBody>
      </p:sp>
      <p:grpSp>
        <p:nvGrpSpPr>
          <p:cNvPr id="2" name="Group 1"/>
          <p:cNvGrpSpPr/>
          <p:nvPr/>
        </p:nvGrpSpPr>
        <p:grpSpPr>
          <a:xfrm>
            <a:off x="2742010" y="2369344"/>
            <a:ext cx="13166908" cy="5979319"/>
            <a:chOff x="2539602" y="2427060"/>
            <a:chExt cx="13166908" cy="5979319"/>
          </a:xfrm>
        </p:grpSpPr>
        <p:sp>
          <p:nvSpPr>
            <p:cNvPr id="8195" name="Freeform 3">
              <a:extLst>
                <a:ext uri="{FF2B5EF4-FFF2-40B4-BE49-F238E27FC236}">
                  <a16:creationId xmlns="" xmlns:a16="http://schemas.microsoft.com/office/drawing/2014/main" id="{FD5EB746-D0CF-46F2-B7D7-4B9CCF60B2C8}"/>
                </a:ext>
              </a:extLst>
            </p:cNvPr>
            <p:cNvSpPr>
              <a:spLocks/>
            </p:cNvSpPr>
            <p:nvPr/>
          </p:nvSpPr>
          <p:spPr bwMode="auto">
            <a:xfrm flipV="1">
              <a:off x="8877300" y="3620064"/>
              <a:ext cx="416718" cy="3352235"/>
            </a:xfrm>
            <a:custGeom>
              <a:avLst/>
              <a:gdLst>
                <a:gd name="T0" fmla="*/ 2147483647 w 139"/>
                <a:gd name="T1" fmla="*/ 2147483647 h 1152"/>
                <a:gd name="T2" fmla="*/ 2147483647 w 139"/>
                <a:gd name="T3" fmla="*/ 2147483647 h 1152"/>
                <a:gd name="T4" fmla="*/ 0 w 139"/>
                <a:gd name="T5" fmla="*/ 2147483647 h 1152"/>
                <a:gd name="T6" fmla="*/ 2147483647 w 139"/>
                <a:gd name="T7" fmla="*/ 2147483647 h 1152"/>
                <a:gd name="T8" fmla="*/ 2147483647 w 139"/>
                <a:gd name="T9" fmla="*/ 2147483647 h 1152"/>
                <a:gd name="T10" fmla="*/ 2147483647 w 139"/>
                <a:gd name="T11" fmla="*/ 0 h 1152"/>
                <a:gd name="T12" fmla="*/ 0 60000 65536"/>
                <a:gd name="T13" fmla="*/ 0 60000 65536"/>
                <a:gd name="T14" fmla="*/ 0 60000 65536"/>
                <a:gd name="T15" fmla="*/ 0 60000 65536"/>
                <a:gd name="T16" fmla="*/ 0 60000 65536"/>
                <a:gd name="T17" fmla="*/ 0 60000 65536"/>
                <a:gd name="T18" fmla="*/ 0 w 139"/>
                <a:gd name="T19" fmla="*/ 0 h 1152"/>
                <a:gd name="T20" fmla="*/ 139 w 139"/>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139" h="1152">
                  <a:moveTo>
                    <a:pt x="88" y="1152"/>
                  </a:moveTo>
                  <a:lnTo>
                    <a:pt x="91" y="371"/>
                  </a:lnTo>
                  <a:lnTo>
                    <a:pt x="0" y="287"/>
                  </a:lnTo>
                  <a:lnTo>
                    <a:pt x="139" y="218"/>
                  </a:lnTo>
                  <a:lnTo>
                    <a:pt x="78" y="165"/>
                  </a:lnTo>
                  <a:lnTo>
                    <a:pt x="78" y="0"/>
                  </a:lnTo>
                </a:path>
              </a:pathLst>
            </a:custGeom>
            <a:noFill/>
            <a:ln w="28575" cap="flat" cmpd="sng">
              <a:solidFill>
                <a:schemeClr val="tx1"/>
              </a:solidFill>
              <a:prstDash val="solid"/>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wrap="square" lIns="19050" tIns="19050" rIns="19050" bIns="1905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b="1" dirty="0">
                <a:latin typeface="Oracle Sans" panose="020B0503020204020204" pitchFamily="34" charset="0"/>
                <a:cs typeface="Oracle Sans" panose="020B0503020204020204" pitchFamily="34" charset="0"/>
              </a:endParaRPr>
            </a:p>
          </p:txBody>
        </p:sp>
        <p:sp>
          <p:nvSpPr>
            <p:cNvPr id="8197" name="Line 5">
              <a:extLst>
                <a:ext uri="{FF2B5EF4-FFF2-40B4-BE49-F238E27FC236}">
                  <a16:creationId xmlns="" xmlns:a16="http://schemas.microsoft.com/office/drawing/2014/main" id="{8957A5DF-3182-404F-A7D5-E22BE0AF3089}"/>
                </a:ext>
              </a:extLst>
            </p:cNvPr>
            <p:cNvSpPr>
              <a:spLocks noChangeShapeType="1"/>
            </p:cNvSpPr>
            <p:nvPr/>
          </p:nvSpPr>
          <p:spPr bwMode="auto">
            <a:xfrm>
              <a:off x="4569619" y="5682228"/>
              <a:ext cx="869394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b="1" dirty="0">
                <a:latin typeface="Oracle Sans" panose="020B0503020204020204" pitchFamily="34" charset="0"/>
                <a:cs typeface="Oracle Sans" panose="020B0503020204020204" pitchFamily="34" charset="0"/>
              </a:endParaRPr>
            </a:p>
          </p:txBody>
        </p:sp>
        <p:sp>
          <p:nvSpPr>
            <p:cNvPr id="8198" name="Text Box 6">
              <a:extLst>
                <a:ext uri="{FF2B5EF4-FFF2-40B4-BE49-F238E27FC236}">
                  <a16:creationId xmlns="" xmlns:a16="http://schemas.microsoft.com/office/drawing/2014/main" id="{9060260A-3198-473D-9A75-4B59BCCA6F17}"/>
                </a:ext>
              </a:extLst>
            </p:cNvPr>
            <p:cNvSpPr txBox="1">
              <a:spLocks noChangeArrowheads="1"/>
            </p:cNvSpPr>
            <p:nvPr/>
          </p:nvSpPr>
          <p:spPr bwMode="auto">
            <a:xfrm>
              <a:off x="4512469" y="7284810"/>
              <a:ext cx="3826670" cy="77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Standby database</a:t>
              </a:r>
            </a:p>
            <a:p>
              <a:pPr algn="ctr" eaLnBrk="1" hangingPunct="1"/>
              <a:r>
                <a:rPr lang="en-US" altLang="en-US" sz="2400" b="1" dirty="0">
                  <a:latin typeface="Oracle Sans" panose="020B0503020204020204" pitchFamily="34" charset="0"/>
                  <a:cs typeface="Oracle Sans" panose="020B0503020204020204" pitchFamily="34" charset="0"/>
                </a:rPr>
                <a:t>(Instance name: london)</a:t>
              </a:r>
            </a:p>
          </p:txBody>
        </p:sp>
        <p:sp>
          <p:nvSpPr>
            <p:cNvPr id="8199" name="Rectangle 7">
              <a:extLst>
                <a:ext uri="{FF2B5EF4-FFF2-40B4-BE49-F238E27FC236}">
                  <a16:creationId xmlns="" xmlns:a16="http://schemas.microsoft.com/office/drawing/2014/main" id="{2EA198D9-13DD-45E2-B825-690F76F1DD6F}"/>
                </a:ext>
              </a:extLst>
            </p:cNvPr>
            <p:cNvSpPr>
              <a:spLocks noChangeArrowheads="1"/>
            </p:cNvSpPr>
            <p:nvPr/>
          </p:nvSpPr>
          <p:spPr bwMode="auto">
            <a:xfrm>
              <a:off x="6157914" y="2777265"/>
              <a:ext cx="2181225" cy="777136"/>
            </a:xfrm>
            <a:prstGeom prst="rect">
              <a:avLst/>
            </a:prstGeom>
            <a:solidFill>
              <a:schemeClr val="bg1"/>
            </a:solidFill>
            <a:ln w="28575">
              <a:solidFill>
                <a:schemeClr val="tx1"/>
              </a:solidFill>
              <a:miter lim="800000"/>
              <a:headEnd/>
              <a:tailEnd/>
            </a:ln>
          </p:spPr>
          <p:txBody>
            <a:bodyPr wrap="square" lIns="19050" tIns="19050" rIns="19050" bIns="19050"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Read/write</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transactions</a:t>
              </a:r>
            </a:p>
          </p:txBody>
        </p:sp>
        <p:sp>
          <p:nvSpPr>
            <p:cNvPr id="8200" name="Text Box 8">
              <a:extLst>
                <a:ext uri="{FF2B5EF4-FFF2-40B4-BE49-F238E27FC236}">
                  <a16:creationId xmlns="" xmlns:a16="http://schemas.microsoft.com/office/drawing/2014/main" id="{C368D8ED-267B-45A6-966D-BEAF31E44A73}"/>
                </a:ext>
              </a:extLst>
            </p:cNvPr>
            <p:cNvSpPr txBox="1">
              <a:spLocks noChangeArrowheads="1"/>
            </p:cNvSpPr>
            <p:nvPr/>
          </p:nvSpPr>
          <p:spPr bwMode="auto">
            <a:xfrm>
              <a:off x="9998868" y="2753290"/>
              <a:ext cx="3829050" cy="77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Primary database</a:t>
              </a:r>
            </a:p>
            <a:p>
              <a:pPr algn="ctr" eaLnBrk="1" hangingPunct="1"/>
              <a:r>
                <a:rPr lang="en-US" altLang="en-US" sz="2400" b="1" dirty="0">
                  <a:latin typeface="Oracle Sans" panose="020B0503020204020204" pitchFamily="34" charset="0"/>
                  <a:cs typeface="Oracle Sans" panose="020B0503020204020204" pitchFamily="34" charset="0"/>
                </a:rPr>
                <a:t>(Instance name: boston)</a:t>
              </a:r>
            </a:p>
          </p:txBody>
        </p:sp>
        <p:sp>
          <p:nvSpPr>
            <p:cNvPr id="8202" name="Text Box 10">
              <a:extLst>
                <a:ext uri="{FF2B5EF4-FFF2-40B4-BE49-F238E27FC236}">
                  <a16:creationId xmlns="" xmlns:a16="http://schemas.microsoft.com/office/drawing/2014/main" id="{9EFAD39B-F073-400D-BAA8-F5E809458743}"/>
                </a:ext>
              </a:extLst>
            </p:cNvPr>
            <p:cNvSpPr txBox="1">
              <a:spLocks noChangeArrowheads="1"/>
            </p:cNvSpPr>
            <p:nvPr/>
          </p:nvSpPr>
          <p:spPr bwMode="auto">
            <a:xfrm>
              <a:off x="5879306" y="5236935"/>
              <a:ext cx="1114425"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Boston</a:t>
              </a:r>
            </a:p>
          </p:txBody>
        </p:sp>
        <p:sp>
          <p:nvSpPr>
            <p:cNvPr id="8203" name="Text Box 11">
              <a:extLst>
                <a:ext uri="{FF2B5EF4-FFF2-40B4-BE49-F238E27FC236}">
                  <a16:creationId xmlns="" xmlns:a16="http://schemas.microsoft.com/office/drawing/2014/main" id="{1413E961-27D9-4263-9C99-575B4D9762E4}"/>
                </a:ext>
              </a:extLst>
            </p:cNvPr>
            <p:cNvSpPr txBox="1">
              <a:spLocks noChangeArrowheads="1"/>
            </p:cNvSpPr>
            <p:nvPr/>
          </p:nvSpPr>
          <p:spPr bwMode="auto">
            <a:xfrm>
              <a:off x="5841206" y="5682228"/>
              <a:ext cx="1190625"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London</a:t>
              </a:r>
            </a:p>
          </p:txBody>
        </p:sp>
        <p:sp>
          <p:nvSpPr>
            <p:cNvPr id="8204" name="Text Box 12">
              <a:extLst>
                <a:ext uri="{FF2B5EF4-FFF2-40B4-BE49-F238E27FC236}">
                  <a16:creationId xmlns="" xmlns:a16="http://schemas.microsoft.com/office/drawing/2014/main" id="{E9842F80-44F5-47AA-A9AE-14562A7D85DB}"/>
                </a:ext>
              </a:extLst>
            </p:cNvPr>
            <p:cNvSpPr txBox="1">
              <a:spLocks noChangeArrowheads="1"/>
            </p:cNvSpPr>
            <p:nvPr/>
          </p:nvSpPr>
          <p:spPr bwMode="auto">
            <a:xfrm>
              <a:off x="10741818" y="5272653"/>
              <a:ext cx="1819275" cy="37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Oracle Net</a:t>
              </a:r>
            </a:p>
          </p:txBody>
        </p:sp>
        <p:sp>
          <p:nvSpPr>
            <p:cNvPr id="8205" name="Text Box 13">
              <a:extLst>
                <a:ext uri="{FF2B5EF4-FFF2-40B4-BE49-F238E27FC236}">
                  <a16:creationId xmlns="" xmlns:a16="http://schemas.microsoft.com/office/drawing/2014/main" id="{2125A681-DA6D-4A78-8CCB-A0607ED321E4}"/>
                </a:ext>
              </a:extLst>
            </p:cNvPr>
            <p:cNvSpPr txBox="1">
              <a:spLocks noChangeArrowheads="1"/>
            </p:cNvSpPr>
            <p:nvPr/>
          </p:nvSpPr>
          <p:spPr bwMode="auto">
            <a:xfrm>
              <a:off x="2539602" y="6562681"/>
              <a:ext cx="1733550"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App A</a:t>
              </a:r>
            </a:p>
          </p:txBody>
        </p:sp>
        <p:pic>
          <p:nvPicPr>
            <p:cNvPr id="8206" name="Picture 14" descr="comp">
              <a:extLst>
                <a:ext uri="{FF2B5EF4-FFF2-40B4-BE49-F238E27FC236}">
                  <a16:creationId xmlns="" xmlns:a16="http://schemas.microsoft.com/office/drawing/2014/main" id="{7DDA6CCB-E426-418E-8094-00363CB59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616992" y="4860092"/>
              <a:ext cx="157877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Text Box 15">
              <a:extLst>
                <a:ext uri="{FF2B5EF4-FFF2-40B4-BE49-F238E27FC236}">
                  <a16:creationId xmlns="" xmlns:a16="http://schemas.microsoft.com/office/drawing/2014/main" id="{D2EDD319-2F43-41B1-9A42-DDC0064E4378}"/>
                </a:ext>
              </a:extLst>
            </p:cNvPr>
            <p:cNvSpPr txBox="1">
              <a:spLocks noChangeArrowheads="1"/>
            </p:cNvSpPr>
            <p:nvPr/>
          </p:nvSpPr>
          <p:spPr bwMode="auto">
            <a:xfrm>
              <a:off x="13972960" y="6562681"/>
              <a:ext cx="1733550"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App B</a:t>
              </a:r>
            </a:p>
          </p:txBody>
        </p:sp>
        <p:pic>
          <p:nvPicPr>
            <p:cNvPr id="8208" name="Picture 16" descr="comp">
              <a:extLst>
                <a:ext uri="{FF2B5EF4-FFF2-40B4-BE49-F238E27FC236}">
                  <a16:creationId xmlns="" xmlns:a16="http://schemas.microsoft.com/office/drawing/2014/main" id="{3B5C992E-81FB-4ECF-8785-FF559E984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972960" y="4898796"/>
              <a:ext cx="157877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Rectangle 17">
              <a:extLst>
                <a:ext uri="{FF2B5EF4-FFF2-40B4-BE49-F238E27FC236}">
                  <a16:creationId xmlns="" xmlns:a16="http://schemas.microsoft.com/office/drawing/2014/main" id="{DEEA3E87-AF5F-44A8-AFEE-E9E746350CB9}"/>
                </a:ext>
              </a:extLst>
            </p:cNvPr>
            <p:cNvSpPr>
              <a:spLocks noChangeArrowheads="1"/>
            </p:cNvSpPr>
            <p:nvPr/>
          </p:nvSpPr>
          <p:spPr bwMode="auto">
            <a:xfrm>
              <a:off x="10091738" y="7319680"/>
              <a:ext cx="2366963" cy="777136"/>
            </a:xfrm>
            <a:prstGeom prst="rect">
              <a:avLst/>
            </a:prstGeom>
            <a:solidFill>
              <a:schemeClr val="bg1"/>
            </a:solidFill>
            <a:ln w="28575">
              <a:solidFill>
                <a:schemeClr val="tx1"/>
              </a:solidFill>
              <a:miter lim="800000"/>
              <a:headEnd/>
              <a:tailEnd/>
            </a:ln>
          </p:spPr>
          <p:txBody>
            <a:bodyPr wrap="square" lIns="19050" tIns="19050" rIns="19050" bIns="19050"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Read-only reports</a:t>
              </a:r>
            </a:p>
          </p:txBody>
        </p:sp>
        <p:pic>
          <p:nvPicPr>
            <p:cNvPr id="8210" name="Picture 18" descr="Database: Database with Segments">
              <a:extLst>
                <a:ext uri="{FF2B5EF4-FFF2-40B4-BE49-F238E27FC236}">
                  <a16:creationId xmlns="" xmlns:a16="http://schemas.microsoft.com/office/drawing/2014/main" id="{8AB6E374-FEF4-474E-B0F6-266AD30E8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505825" y="2427060"/>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1" name="Picture 19" descr="Database: Database with Segments">
              <a:extLst>
                <a:ext uri="{FF2B5EF4-FFF2-40B4-BE49-F238E27FC236}">
                  <a16:creationId xmlns="" xmlns:a16="http://schemas.microsoft.com/office/drawing/2014/main" id="{1BDBF52A-2FFE-4363-88CB-740D735B1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89156" y="6953816"/>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Straight Arrow Connector 5"/>
          <p:cNvCxnSpPr/>
          <p:nvPr/>
        </p:nvCxnSpPr>
        <p:spPr bwMode="auto">
          <a:xfrm>
            <a:off x="3352800" y="3089067"/>
            <a:ext cx="0" cy="1521033"/>
          </a:xfrm>
          <a:prstGeom prst="straightConnector1">
            <a:avLst/>
          </a:prstGeom>
          <a:noFill/>
          <a:ln w="28575" cap="flat" cmpd="sng" algn="ctr">
            <a:solidFill>
              <a:schemeClr val="tx1"/>
            </a:solidFill>
            <a:prstDash val="solid"/>
            <a:round/>
            <a:headEnd type="none" w="sm" len="sm"/>
            <a:tailEnd type="triangle"/>
          </a:ln>
          <a:effectLst/>
        </p:spPr>
      </p:cxnSp>
      <p:cxnSp>
        <p:nvCxnSpPr>
          <p:cNvPr id="8" name="Straight Connector 7"/>
          <p:cNvCxnSpPr>
            <a:stCxn id="8199" idx="1"/>
          </p:cNvCxnSpPr>
          <p:nvPr/>
        </p:nvCxnSpPr>
        <p:spPr bwMode="auto">
          <a:xfrm flipH="1" flipV="1">
            <a:off x="3352800" y="3089067"/>
            <a:ext cx="3007522" cy="19050"/>
          </a:xfrm>
          <a:prstGeom prst="line">
            <a:avLst/>
          </a:prstGeom>
          <a:noFill/>
          <a:ln w="28575" cap="flat" cmpd="sng" algn="ctr">
            <a:solidFill>
              <a:schemeClr val="tx1"/>
            </a:solidFill>
            <a:prstDash val="solid"/>
            <a:round/>
            <a:headEnd type="none" w="sm" len="sm"/>
            <a:tailEnd type="none" w="sm" len="sm"/>
          </a:ln>
          <a:effectLst/>
        </p:spPr>
      </p:cxnSp>
      <p:cxnSp>
        <p:nvCxnSpPr>
          <p:cNvPr id="14" name="Straight Connector 13"/>
          <p:cNvCxnSpPr>
            <a:stCxn id="8209" idx="3"/>
          </p:cNvCxnSpPr>
          <p:nvPr/>
        </p:nvCxnSpPr>
        <p:spPr bwMode="auto">
          <a:xfrm flipV="1">
            <a:off x="12661109" y="7650530"/>
            <a:ext cx="2381034" cy="2"/>
          </a:xfrm>
          <a:prstGeom prst="line">
            <a:avLst/>
          </a:prstGeom>
          <a:noFill/>
          <a:ln w="28575" cap="flat" cmpd="sng" algn="ctr">
            <a:solidFill>
              <a:schemeClr val="tx1"/>
            </a:solidFill>
            <a:prstDash val="solid"/>
            <a:round/>
            <a:headEnd type="none" w="sm" len="sm"/>
            <a:tailEnd type="none" w="sm" len="sm"/>
          </a:ln>
          <a:effectLst/>
        </p:spPr>
      </p:cxnSp>
      <p:cxnSp>
        <p:nvCxnSpPr>
          <p:cNvPr id="16" name="Straight Arrow Connector 15"/>
          <p:cNvCxnSpPr/>
          <p:nvPr/>
        </p:nvCxnSpPr>
        <p:spPr bwMode="auto">
          <a:xfrm flipV="1">
            <a:off x="15028072" y="7048500"/>
            <a:ext cx="14071" cy="609601"/>
          </a:xfrm>
          <a:prstGeom prst="straightConnector1">
            <a:avLst/>
          </a:prstGeom>
          <a:noFill/>
          <a:ln w="28575" cap="flat" cmpd="sng" algn="ctr">
            <a:solidFill>
              <a:schemeClr val="tx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2094415086"/>
      </p:ext>
    </p:extLst>
  </p:cSld>
  <p:clrMapOvr>
    <a:masterClrMapping/>
  </p:clrMapOvr>
  <p:transition spd="slow"/>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08F9346B-9C03-43F0-8057-7A53447F9DC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Switchover: After</a:t>
            </a:r>
          </a:p>
        </p:txBody>
      </p:sp>
      <p:grpSp>
        <p:nvGrpSpPr>
          <p:cNvPr id="2" name="Group 1"/>
          <p:cNvGrpSpPr/>
          <p:nvPr/>
        </p:nvGrpSpPr>
        <p:grpSpPr>
          <a:xfrm>
            <a:off x="2609597" y="2369344"/>
            <a:ext cx="13082197" cy="5995988"/>
            <a:chOff x="2407189" y="2400300"/>
            <a:chExt cx="13082197" cy="5995988"/>
          </a:xfrm>
        </p:grpSpPr>
        <p:sp>
          <p:nvSpPr>
            <p:cNvPr id="9220" name="Freeform 4">
              <a:extLst>
                <a:ext uri="{FF2B5EF4-FFF2-40B4-BE49-F238E27FC236}">
                  <a16:creationId xmlns="" xmlns:a16="http://schemas.microsoft.com/office/drawing/2014/main" id="{EE2CDCBB-1291-4920-BBEF-91B350ABC4DC}"/>
                </a:ext>
              </a:extLst>
            </p:cNvPr>
            <p:cNvSpPr>
              <a:spLocks/>
            </p:cNvSpPr>
            <p:nvPr/>
          </p:nvSpPr>
          <p:spPr bwMode="auto">
            <a:xfrm>
              <a:off x="8877300" y="3888581"/>
              <a:ext cx="416718" cy="3083719"/>
            </a:xfrm>
            <a:custGeom>
              <a:avLst/>
              <a:gdLst>
                <a:gd name="T0" fmla="*/ 2147483647 w 139"/>
                <a:gd name="T1" fmla="*/ 2147483647 h 1152"/>
                <a:gd name="T2" fmla="*/ 2147483647 w 139"/>
                <a:gd name="T3" fmla="*/ 2147483647 h 1152"/>
                <a:gd name="T4" fmla="*/ 0 w 139"/>
                <a:gd name="T5" fmla="*/ 2147483647 h 1152"/>
                <a:gd name="T6" fmla="*/ 2147483647 w 139"/>
                <a:gd name="T7" fmla="*/ 2147483647 h 1152"/>
                <a:gd name="T8" fmla="*/ 2147483647 w 139"/>
                <a:gd name="T9" fmla="*/ 2147483647 h 1152"/>
                <a:gd name="T10" fmla="*/ 2147483647 w 139"/>
                <a:gd name="T11" fmla="*/ 0 h 1152"/>
                <a:gd name="T12" fmla="*/ 0 60000 65536"/>
                <a:gd name="T13" fmla="*/ 0 60000 65536"/>
                <a:gd name="T14" fmla="*/ 0 60000 65536"/>
                <a:gd name="T15" fmla="*/ 0 60000 65536"/>
                <a:gd name="T16" fmla="*/ 0 60000 65536"/>
                <a:gd name="T17" fmla="*/ 0 60000 65536"/>
                <a:gd name="T18" fmla="*/ 0 w 139"/>
                <a:gd name="T19" fmla="*/ 0 h 1152"/>
                <a:gd name="T20" fmla="*/ 139 w 139"/>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139" h="1152">
                  <a:moveTo>
                    <a:pt x="88" y="1152"/>
                  </a:moveTo>
                  <a:lnTo>
                    <a:pt x="91" y="371"/>
                  </a:lnTo>
                  <a:lnTo>
                    <a:pt x="0" y="287"/>
                  </a:lnTo>
                  <a:lnTo>
                    <a:pt x="139" y="218"/>
                  </a:lnTo>
                  <a:lnTo>
                    <a:pt x="78" y="165"/>
                  </a:lnTo>
                  <a:lnTo>
                    <a:pt x="78" y="0"/>
                  </a:lnTo>
                </a:path>
              </a:pathLst>
            </a:custGeom>
            <a:noFill/>
            <a:ln w="28575" cap="flat" cmpd="sng">
              <a:solidFill>
                <a:schemeClr val="tx1"/>
              </a:solidFill>
              <a:prstDash val="solid"/>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wrap="square" lIns="19050" tIns="19050" rIns="19050" bIns="1905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b="1" dirty="0">
                <a:latin typeface="Oracle Sans" panose="020B0503020204020204" pitchFamily="34" charset="0"/>
                <a:cs typeface="Oracle Sans" panose="020B0503020204020204" pitchFamily="34" charset="0"/>
              </a:endParaRPr>
            </a:p>
          </p:txBody>
        </p:sp>
        <p:sp>
          <p:nvSpPr>
            <p:cNvPr id="9222" name="Line 6">
              <a:extLst>
                <a:ext uri="{FF2B5EF4-FFF2-40B4-BE49-F238E27FC236}">
                  <a16:creationId xmlns="" xmlns:a16="http://schemas.microsoft.com/office/drawing/2014/main" id="{E88A6209-F971-48DD-8A9B-F051EF0CF37F}"/>
                </a:ext>
              </a:extLst>
            </p:cNvPr>
            <p:cNvSpPr>
              <a:spLocks noChangeShapeType="1"/>
            </p:cNvSpPr>
            <p:nvPr/>
          </p:nvSpPr>
          <p:spPr bwMode="auto">
            <a:xfrm>
              <a:off x="4569619" y="5655468"/>
              <a:ext cx="869394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b="1" dirty="0">
                <a:latin typeface="Oracle Sans" panose="020B0503020204020204" pitchFamily="34" charset="0"/>
                <a:cs typeface="Oracle Sans" panose="020B0503020204020204" pitchFamily="34" charset="0"/>
              </a:endParaRPr>
            </a:p>
          </p:txBody>
        </p:sp>
        <p:sp>
          <p:nvSpPr>
            <p:cNvPr id="9223" name="Rectangle 8">
              <a:extLst>
                <a:ext uri="{FF2B5EF4-FFF2-40B4-BE49-F238E27FC236}">
                  <a16:creationId xmlns="" xmlns:a16="http://schemas.microsoft.com/office/drawing/2014/main" id="{72A7BF0E-FB19-4703-A7EC-38C9F06B0456}"/>
                </a:ext>
              </a:extLst>
            </p:cNvPr>
            <p:cNvSpPr>
              <a:spLocks noChangeArrowheads="1"/>
            </p:cNvSpPr>
            <p:nvPr/>
          </p:nvSpPr>
          <p:spPr bwMode="auto">
            <a:xfrm>
              <a:off x="6198392" y="7357823"/>
              <a:ext cx="2133600" cy="777136"/>
            </a:xfrm>
            <a:prstGeom prst="rect">
              <a:avLst/>
            </a:prstGeom>
            <a:solidFill>
              <a:schemeClr val="bg1"/>
            </a:solidFill>
            <a:ln w="28575">
              <a:solidFill>
                <a:schemeClr val="tx1"/>
              </a:solidFill>
              <a:miter lim="800000"/>
              <a:headEnd/>
              <a:tailEnd/>
            </a:ln>
          </p:spPr>
          <p:txBody>
            <a:bodyPr wrap="square" lIns="19050" tIns="19050" rIns="19050" bIns="19050"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Read/write</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transactions</a:t>
              </a:r>
            </a:p>
          </p:txBody>
        </p:sp>
        <p:sp>
          <p:nvSpPr>
            <p:cNvPr id="9224" name="Text Box 10">
              <a:extLst>
                <a:ext uri="{FF2B5EF4-FFF2-40B4-BE49-F238E27FC236}">
                  <a16:creationId xmlns="" xmlns:a16="http://schemas.microsoft.com/office/drawing/2014/main" id="{45BBCE4B-AA98-42B4-B711-74ECB8AEA0C9}"/>
                </a:ext>
              </a:extLst>
            </p:cNvPr>
            <p:cNvSpPr txBox="1">
              <a:spLocks noChangeArrowheads="1"/>
            </p:cNvSpPr>
            <p:nvPr/>
          </p:nvSpPr>
          <p:spPr bwMode="auto">
            <a:xfrm>
              <a:off x="2407189" y="6564496"/>
              <a:ext cx="1733550"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App A</a:t>
              </a:r>
            </a:p>
          </p:txBody>
        </p:sp>
        <p:pic>
          <p:nvPicPr>
            <p:cNvPr id="9225" name="Picture 11" descr="comp">
              <a:extLst>
                <a:ext uri="{FF2B5EF4-FFF2-40B4-BE49-F238E27FC236}">
                  <a16:creationId xmlns="" xmlns:a16="http://schemas.microsoft.com/office/drawing/2014/main" id="{B3616F47-573C-4C9C-A617-F959BA4B5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639879" y="4924619"/>
              <a:ext cx="157877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12">
              <a:extLst>
                <a:ext uri="{FF2B5EF4-FFF2-40B4-BE49-F238E27FC236}">
                  <a16:creationId xmlns="" xmlns:a16="http://schemas.microsoft.com/office/drawing/2014/main" id="{D3B45A42-3188-42BA-8B92-38FF61F8209D}"/>
                </a:ext>
              </a:extLst>
            </p:cNvPr>
            <p:cNvSpPr txBox="1">
              <a:spLocks noChangeArrowheads="1"/>
            </p:cNvSpPr>
            <p:nvPr/>
          </p:nvSpPr>
          <p:spPr bwMode="auto">
            <a:xfrm>
              <a:off x="13755836" y="6564496"/>
              <a:ext cx="1733550"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App B</a:t>
              </a:r>
            </a:p>
          </p:txBody>
        </p:sp>
        <p:pic>
          <p:nvPicPr>
            <p:cNvPr id="9227" name="Picture 13" descr="comp">
              <a:extLst>
                <a:ext uri="{FF2B5EF4-FFF2-40B4-BE49-F238E27FC236}">
                  <a16:creationId xmlns="" xmlns:a16="http://schemas.microsoft.com/office/drawing/2014/main" id="{8771E12B-BBCF-492F-8BCD-60B7F3546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745766" y="4950194"/>
              <a:ext cx="157877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Rectangle 14">
              <a:extLst>
                <a:ext uri="{FF2B5EF4-FFF2-40B4-BE49-F238E27FC236}">
                  <a16:creationId xmlns="" xmlns:a16="http://schemas.microsoft.com/office/drawing/2014/main" id="{8FE41AB6-1AE8-490F-9099-592FAF621854}"/>
                </a:ext>
              </a:extLst>
            </p:cNvPr>
            <p:cNvSpPr>
              <a:spLocks noChangeArrowheads="1"/>
            </p:cNvSpPr>
            <p:nvPr/>
          </p:nvSpPr>
          <p:spPr bwMode="auto">
            <a:xfrm>
              <a:off x="10023852" y="2749919"/>
              <a:ext cx="2366963" cy="777136"/>
            </a:xfrm>
            <a:prstGeom prst="rect">
              <a:avLst/>
            </a:prstGeom>
            <a:solidFill>
              <a:schemeClr val="bg1"/>
            </a:solidFill>
            <a:ln w="28575">
              <a:solidFill>
                <a:schemeClr val="tx1"/>
              </a:solidFill>
              <a:miter lim="800000"/>
              <a:headEnd/>
              <a:tailEnd/>
            </a:ln>
          </p:spPr>
          <p:txBody>
            <a:bodyPr wrap="square" lIns="19050" tIns="19050" rIns="19050" bIns="19050"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Read-only reports</a:t>
              </a:r>
            </a:p>
          </p:txBody>
        </p:sp>
        <p:pic>
          <p:nvPicPr>
            <p:cNvPr id="9229" name="Picture 15" descr="Database: Database with Segments">
              <a:extLst>
                <a:ext uri="{FF2B5EF4-FFF2-40B4-BE49-F238E27FC236}">
                  <a16:creationId xmlns="" xmlns:a16="http://schemas.microsoft.com/office/drawing/2014/main" id="{84981C12-D0E1-4B50-8430-44E50AFA8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505825" y="2400300"/>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16" descr="Database: Database with Segments">
              <a:extLst>
                <a:ext uri="{FF2B5EF4-FFF2-40B4-BE49-F238E27FC236}">
                  <a16:creationId xmlns="" xmlns:a16="http://schemas.microsoft.com/office/drawing/2014/main" id="{28C4FF62-F78B-4656-9626-8A8492C73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89156" y="6943725"/>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Text Box 17">
              <a:extLst>
                <a:ext uri="{FF2B5EF4-FFF2-40B4-BE49-F238E27FC236}">
                  <a16:creationId xmlns="" xmlns:a16="http://schemas.microsoft.com/office/drawing/2014/main" id="{9B59D429-80AB-4803-ACE2-221EB43BDB8C}"/>
                </a:ext>
              </a:extLst>
            </p:cNvPr>
            <p:cNvSpPr txBox="1">
              <a:spLocks noChangeArrowheads="1"/>
            </p:cNvSpPr>
            <p:nvPr/>
          </p:nvSpPr>
          <p:spPr bwMode="auto">
            <a:xfrm>
              <a:off x="5879306" y="5210175"/>
              <a:ext cx="1114425"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Boston</a:t>
              </a:r>
            </a:p>
          </p:txBody>
        </p:sp>
        <p:sp>
          <p:nvSpPr>
            <p:cNvPr id="9232" name="Text Box 18">
              <a:extLst>
                <a:ext uri="{FF2B5EF4-FFF2-40B4-BE49-F238E27FC236}">
                  <a16:creationId xmlns="" xmlns:a16="http://schemas.microsoft.com/office/drawing/2014/main" id="{99A25993-6172-4F17-BC70-FF79CAFF2A99}"/>
                </a:ext>
              </a:extLst>
            </p:cNvPr>
            <p:cNvSpPr txBox="1">
              <a:spLocks noChangeArrowheads="1"/>
            </p:cNvSpPr>
            <p:nvPr/>
          </p:nvSpPr>
          <p:spPr bwMode="auto">
            <a:xfrm>
              <a:off x="5841206" y="5655468"/>
              <a:ext cx="1190625"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London</a:t>
              </a:r>
            </a:p>
          </p:txBody>
        </p:sp>
        <p:sp>
          <p:nvSpPr>
            <p:cNvPr id="9233" name="Text Box 19">
              <a:extLst>
                <a:ext uri="{FF2B5EF4-FFF2-40B4-BE49-F238E27FC236}">
                  <a16:creationId xmlns="" xmlns:a16="http://schemas.microsoft.com/office/drawing/2014/main" id="{E27FA284-1179-4C37-8408-B458FD245AA7}"/>
                </a:ext>
              </a:extLst>
            </p:cNvPr>
            <p:cNvSpPr txBox="1">
              <a:spLocks noChangeArrowheads="1"/>
            </p:cNvSpPr>
            <p:nvPr/>
          </p:nvSpPr>
          <p:spPr bwMode="auto">
            <a:xfrm>
              <a:off x="10741818" y="5245893"/>
              <a:ext cx="1819275" cy="37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Oracle Net</a:t>
              </a:r>
            </a:p>
          </p:txBody>
        </p:sp>
        <p:sp>
          <p:nvSpPr>
            <p:cNvPr id="9234" name="Text Box 8">
              <a:extLst>
                <a:ext uri="{FF2B5EF4-FFF2-40B4-BE49-F238E27FC236}">
                  <a16:creationId xmlns="" xmlns:a16="http://schemas.microsoft.com/office/drawing/2014/main" id="{7370B941-F109-42FA-94C7-A1637355FBD5}"/>
                </a:ext>
              </a:extLst>
            </p:cNvPr>
            <p:cNvSpPr txBox="1">
              <a:spLocks noChangeArrowheads="1"/>
            </p:cNvSpPr>
            <p:nvPr/>
          </p:nvSpPr>
          <p:spPr bwMode="auto">
            <a:xfrm>
              <a:off x="4206237" y="2779739"/>
              <a:ext cx="4067175" cy="77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Standby database</a:t>
              </a:r>
            </a:p>
            <a:p>
              <a:pPr algn="ctr" eaLnBrk="1" hangingPunct="1"/>
              <a:r>
                <a:rPr lang="en-US" altLang="en-US" sz="2400" b="1" dirty="0">
                  <a:latin typeface="Oracle Sans" panose="020B0503020204020204" pitchFamily="34" charset="0"/>
                  <a:cs typeface="Oracle Sans" panose="020B0503020204020204" pitchFamily="34" charset="0"/>
                </a:rPr>
                <a:t>(Instance name: boston)</a:t>
              </a:r>
            </a:p>
          </p:txBody>
        </p:sp>
        <p:sp>
          <p:nvSpPr>
            <p:cNvPr id="9235" name="Text Box 6">
              <a:extLst>
                <a:ext uri="{FF2B5EF4-FFF2-40B4-BE49-F238E27FC236}">
                  <a16:creationId xmlns="" xmlns:a16="http://schemas.microsoft.com/office/drawing/2014/main" id="{9FF9C2FD-EDC4-410E-927F-04E842E37DA2}"/>
                </a:ext>
              </a:extLst>
            </p:cNvPr>
            <p:cNvSpPr txBox="1">
              <a:spLocks noChangeArrowheads="1"/>
            </p:cNvSpPr>
            <p:nvPr/>
          </p:nvSpPr>
          <p:spPr bwMode="auto">
            <a:xfrm>
              <a:off x="10023852" y="7281438"/>
              <a:ext cx="3829050" cy="77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Primary database</a:t>
              </a:r>
            </a:p>
            <a:p>
              <a:pPr algn="ctr" eaLnBrk="1" hangingPunct="1"/>
              <a:r>
                <a:rPr lang="en-US" altLang="en-US" sz="2400" b="1" dirty="0">
                  <a:latin typeface="Oracle Sans" panose="020B0503020204020204" pitchFamily="34" charset="0"/>
                  <a:cs typeface="Oracle Sans" panose="020B0503020204020204" pitchFamily="34" charset="0"/>
                </a:rPr>
                <a:t>(Instance name: london)</a:t>
              </a:r>
            </a:p>
          </p:txBody>
        </p:sp>
      </p:grpSp>
      <p:cxnSp>
        <p:nvCxnSpPr>
          <p:cNvPr id="4" name="Straight Connector 3"/>
          <p:cNvCxnSpPr>
            <a:stCxn id="9223" idx="1"/>
          </p:cNvCxnSpPr>
          <p:nvPr/>
        </p:nvCxnSpPr>
        <p:spPr bwMode="auto">
          <a:xfrm flipH="1">
            <a:off x="3476372" y="7715435"/>
            <a:ext cx="2924428" cy="0"/>
          </a:xfrm>
          <a:prstGeom prst="line">
            <a:avLst/>
          </a:prstGeom>
          <a:noFill/>
          <a:ln w="28575" cap="flat" cmpd="sng" algn="ctr">
            <a:solidFill>
              <a:schemeClr val="tx1"/>
            </a:solidFill>
            <a:prstDash val="solid"/>
            <a:round/>
            <a:headEnd type="none" w="sm" len="sm"/>
            <a:tailEnd type="none" w="sm" len="sm"/>
          </a:ln>
          <a:effectLst/>
        </p:spPr>
      </p:cxnSp>
      <p:cxnSp>
        <p:nvCxnSpPr>
          <p:cNvPr id="6" name="Straight Arrow Connector 5"/>
          <p:cNvCxnSpPr/>
          <p:nvPr/>
        </p:nvCxnSpPr>
        <p:spPr bwMode="auto">
          <a:xfrm flipV="1">
            <a:off x="3476372" y="7124700"/>
            <a:ext cx="0" cy="590736"/>
          </a:xfrm>
          <a:prstGeom prst="straightConnector1">
            <a:avLst/>
          </a:prstGeom>
          <a:noFill/>
          <a:ln w="28575" cap="flat" cmpd="sng" algn="ctr">
            <a:solidFill>
              <a:schemeClr val="tx1"/>
            </a:solidFill>
            <a:prstDash val="solid"/>
            <a:round/>
            <a:headEnd type="none" w="sm" len="sm"/>
            <a:tailEnd type="triangle"/>
          </a:ln>
          <a:effectLst/>
        </p:spPr>
      </p:cxnSp>
      <p:cxnSp>
        <p:nvCxnSpPr>
          <p:cNvPr id="11" name="Straight Connector 10"/>
          <p:cNvCxnSpPr>
            <a:stCxn id="9228" idx="3"/>
          </p:cNvCxnSpPr>
          <p:nvPr/>
        </p:nvCxnSpPr>
        <p:spPr bwMode="auto">
          <a:xfrm>
            <a:off x="12593223" y="3107531"/>
            <a:ext cx="1808577" cy="29820"/>
          </a:xfrm>
          <a:prstGeom prst="line">
            <a:avLst/>
          </a:prstGeom>
          <a:noFill/>
          <a:ln w="28575" cap="flat" cmpd="sng" algn="ctr">
            <a:solidFill>
              <a:schemeClr val="tx1"/>
            </a:solidFill>
            <a:prstDash val="solid"/>
            <a:round/>
            <a:headEnd type="none" w="sm" len="sm"/>
            <a:tailEnd type="none" w="sm" len="sm"/>
          </a:ln>
          <a:effectLst/>
        </p:spPr>
      </p:cxnSp>
      <p:cxnSp>
        <p:nvCxnSpPr>
          <p:cNvPr id="13" name="Straight Arrow Connector 12"/>
          <p:cNvCxnSpPr/>
          <p:nvPr/>
        </p:nvCxnSpPr>
        <p:spPr bwMode="auto">
          <a:xfrm>
            <a:off x="14401800" y="3137351"/>
            <a:ext cx="0" cy="1472749"/>
          </a:xfrm>
          <a:prstGeom prst="straightConnector1">
            <a:avLst/>
          </a:prstGeom>
          <a:noFill/>
          <a:ln w="28575" cap="flat" cmpd="sng" algn="ctr">
            <a:solidFill>
              <a:schemeClr val="tx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226928022"/>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924" y="2463692"/>
            <a:ext cx="15925800" cy="6426415"/>
          </a:xfrm>
          <a:prstGeom prst="rect">
            <a:avLst/>
          </a:prstGeom>
          <a:ln>
            <a:solidFill>
              <a:schemeClr val="bg1">
                <a:lumMod val="90000"/>
              </a:schemeClr>
            </a:solidFill>
          </a:ln>
        </p:spPr>
      </p:pic>
      <p:sp>
        <p:nvSpPr>
          <p:cNvPr id="10243" name="Rectangle 3">
            <a:extLst>
              <a:ext uri="{FF2B5EF4-FFF2-40B4-BE49-F238E27FC236}">
                <a16:creationId xmlns="" xmlns:a16="http://schemas.microsoft.com/office/drawing/2014/main" id="{3534B228-1B59-417E-9BF8-E8862F11F75C}"/>
              </a:ext>
            </a:extLst>
          </p:cNvPr>
          <p:cNvSpPr>
            <a:spLocks noGrp="1" noChangeArrowheads="1"/>
          </p:cNvSpPr>
          <p:nvPr>
            <p:ph type="title"/>
          </p:nvPr>
        </p:nvSpPr>
        <p:spPr>
          <a:xfrm>
            <a:off x="933450" y="616397"/>
            <a:ext cx="16668749" cy="9457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Switchover by Using Enterprise Manager</a:t>
            </a:r>
          </a:p>
        </p:txBody>
      </p:sp>
      <p:sp>
        <p:nvSpPr>
          <p:cNvPr id="10244" name="Line 5">
            <a:extLst>
              <a:ext uri="{FF2B5EF4-FFF2-40B4-BE49-F238E27FC236}">
                <a16:creationId xmlns="" xmlns:a16="http://schemas.microsoft.com/office/drawing/2014/main" id="{62099A93-9D31-4902-997A-2B2763585698}"/>
              </a:ext>
            </a:extLst>
          </p:cNvPr>
          <p:cNvSpPr>
            <a:spLocks noChangeShapeType="1"/>
          </p:cNvSpPr>
          <p:nvPr/>
        </p:nvSpPr>
        <p:spPr bwMode="auto">
          <a:xfrm>
            <a:off x="3352800" y="7048500"/>
            <a:ext cx="0" cy="609600"/>
          </a:xfrm>
          <a:prstGeom prst="line">
            <a:avLst/>
          </a:prstGeom>
          <a:noFill/>
          <a:ln w="28575">
            <a:solidFill>
              <a:schemeClr val="accent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45" name="Rectangle 4">
            <a:extLst>
              <a:ext uri="{FF2B5EF4-FFF2-40B4-BE49-F238E27FC236}">
                <a16:creationId xmlns="" xmlns:a16="http://schemas.microsoft.com/office/drawing/2014/main" id="{628A6928-DE35-46EA-B81E-148E86D2268C}"/>
              </a:ext>
            </a:extLst>
          </p:cNvPr>
          <p:cNvSpPr>
            <a:spLocks noChangeArrowheads="1"/>
          </p:cNvSpPr>
          <p:nvPr/>
        </p:nvSpPr>
        <p:spPr bwMode="blackWhite">
          <a:xfrm>
            <a:off x="2743200" y="6362700"/>
            <a:ext cx="2819400" cy="685800"/>
          </a:xfrm>
          <a:prstGeom prst="rect">
            <a:avLst/>
          </a:prstGeom>
          <a:solidFill>
            <a:srgbClr val="FFFFCC"/>
          </a:solidFill>
          <a:ln w="28575">
            <a:solidFill>
              <a:schemeClr val="tx1"/>
            </a:solidFill>
            <a:miter lim="800000"/>
            <a:headEnd/>
            <a:tailEnd/>
          </a:ln>
        </p:spPr>
        <p:txBody>
          <a:bodyPr wrap="square" lIns="85725" tIns="42863" rIns="85725" bIns="42863"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Select the database and </a:t>
            </a:r>
          </a:p>
          <a:p>
            <a:pPr algn="ctr">
              <a:lnSpc>
                <a:spcPct val="85000"/>
              </a:lnSpc>
            </a:pPr>
            <a:r>
              <a:rPr lang="en-US" altLang="en-US" dirty="0">
                <a:latin typeface="Oracle Sans" panose="020B0503020204020204" pitchFamily="34" charset="0"/>
                <a:cs typeface="Oracle Sans" panose="020B0503020204020204" pitchFamily="34" charset="0"/>
              </a:rPr>
              <a:t>click Switchover.</a:t>
            </a:r>
          </a:p>
        </p:txBody>
      </p:sp>
    </p:spTree>
    <p:custDataLst>
      <p:tags r:id="rId1"/>
    </p:custDataLst>
    <p:extLst>
      <p:ext uri="{BB962C8B-B14F-4D97-AF65-F5344CB8AC3E}">
        <p14:creationId xmlns:p14="http://schemas.microsoft.com/office/powerpoint/2010/main" val="740540964"/>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587" y="2400300"/>
            <a:ext cx="15232473" cy="5888183"/>
          </a:xfrm>
          <a:prstGeom prst="rect">
            <a:avLst/>
          </a:prstGeom>
          <a:ln>
            <a:solidFill>
              <a:schemeClr val="bg1">
                <a:lumMod val="90000"/>
              </a:schemeClr>
            </a:solidFill>
          </a:ln>
        </p:spPr>
      </p:pic>
      <p:sp>
        <p:nvSpPr>
          <p:cNvPr id="11267" name="Rectangle 2">
            <a:extLst>
              <a:ext uri="{FF2B5EF4-FFF2-40B4-BE49-F238E27FC236}">
                <a16:creationId xmlns="" xmlns:a16="http://schemas.microsoft.com/office/drawing/2014/main" id="{60BEDE04-D69E-4294-948B-94BEC7D03F32}"/>
              </a:ext>
            </a:extLst>
          </p:cNvPr>
          <p:cNvSpPr>
            <a:spLocks noGrp="1" noChangeArrowheads="1"/>
          </p:cNvSpPr>
          <p:nvPr>
            <p:ph type="title"/>
          </p:nvPr>
        </p:nvSpPr>
        <p:spPr>
          <a:xfrm>
            <a:off x="933450" y="616397"/>
            <a:ext cx="16668749" cy="945703"/>
          </a:xfr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Performing a Switchover by Using Enterprise Manager</a:t>
            </a:r>
          </a:p>
        </p:txBody>
      </p:sp>
      <p:sp>
        <p:nvSpPr>
          <p:cNvPr id="11268" name="Rectangle 3">
            <a:extLst>
              <a:ext uri="{FF2B5EF4-FFF2-40B4-BE49-F238E27FC236}">
                <a16:creationId xmlns="" xmlns:a16="http://schemas.microsoft.com/office/drawing/2014/main" id="{4422072D-E1CE-4EBB-BDF2-ABDE36EB6613}"/>
              </a:ext>
            </a:extLst>
          </p:cNvPr>
          <p:cNvSpPr>
            <a:spLocks noChangeArrowheads="1"/>
          </p:cNvSpPr>
          <p:nvPr/>
        </p:nvSpPr>
        <p:spPr bwMode="blackWhite">
          <a:xfrm>
            <a:off x="14009419" y="8872807"/>
            <a:ext cx="2874641" cy="507752"/>
          </a:xfrm>
          <a:prstGeom prst="rect">
            <a:avLst/>
          </a:prstGeom>
          <a:solidFill>
            <a:srgbClr val="FFFFCC"/>
          </a:solidFill>
          <a:ln w="28575">
            <a:solidFill>
              <a:schemeClr val="tx1"/>
            </a:solidFill>
            <a:miter lim="800000"/>
            <a:headEnd/>
            <a:tailEnd/>
          </a:ln>
        </p:spPr>
        <p:txBody>
          <a:bodyPr wrap="square" lIns="85725" tIns="42863" rIns="85725" bIns="42863"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Click Yes to confirm. </a:t>
            </a:r>
          </a:p>
        </p:txBody>
      </p:sp>
      <p:sp>
        <p:nvSpPr>
          <p:cNvPr id="11269" name="Line 6">
            <a:extLst>
              <a:ext uri="{FF2B5EF4-FFF2-40B4-BE49-F238E27FC236}">
                <a16:creationId xmlns="" xmlns:a16="http://schemas.microsoft.com/office/drawing/2014/main" id="{68DA350A-AF98-4FBA-822E-B968545B869D}"/>
              </a:ext>
            </a:extLst>
          </p:cNvPr>
          <p:cNvSpPr>
            <a:spLocks noChangeShapeType="1"/>
          </p:cNvSpPr>
          <p:nvPr/>
        </p:nvSpPr>
        <p:spPr bwMode="auto">
          <a:xfrm>
            <a:off x="16459200" y="8288483"/>
            <a:ext cx="0" cy="584324"/>
          </a:xfrm>
          <a:prstGeom prst="line">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731625141"/>
      </p:ext>
    </p:extLst>
  </p:cSld>
  <p:clrMapOvr>
    <a:masterClrMapping/>
  </p:clrMapOvr>
  <p:transition spd="slow"/>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7BEB9D78-96E9-4291-89C1-50B9C6E89E91}"/>
              </a:ext>
            </a:extLst>
          </p:cNvPr>
          <p:cNvSpPr>
            <a:spLocks noGrp="1" noChangeArrowheads="1"/>
          </p:cNvSpPr>
          <p:nvPr>
            <p:ph type="title"/>
          </p:nvPr>
        </p:nvSpPr>
        <p:spPr>
          <a:xfrm>
            <a:off x="933450" y="616397"/>
            <a:ext cx="16668749" cy="1174304"/>
          </a:xfr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Performing a Switchover by Using Enterprise Manager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961" y="2628900"/>
            <a:ext cx="15285725" cy="4495800"/>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2332378773"/>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75650BB7-7F64-4291-9F80-9EDF67BBCFA9}"/>
              </a:ext>
            </a:extLst>
          </p:cNvPr>
          <p:cNvSpPr>
            <a:spLocks noGrp="1" noChangeArrowheads="1"/>
          </p:cNvSpPr>
          <p:nvPr>
            <p:ph type="title"/>
          </p:nvPr>
        </p:nvSpPr>
        <p:spPr>
          <a:xfrm>
            <a:off x="933450" y="616397"/>
            <a:ext cx="17049749" cy="9457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Validating Databases for Switchover by Using DGMGRL</a:t>
            </a:r>
          </a:p>
        </p:txBody>
      </p:sp>
      <p:sp>
        <p:nvSpPr>
          <p:cNvPr id="13315" name="Rectangle 3">
            <a:extLst>
              <a:ext uri="{FF2B5EF4-FFF2-40B4-BE49-F238E27FC236}">
                <a16:creationId xmlns="" xmlns:a16="http://schemas.microsoft.com/office/drawing/2014/main" id="{439E4A6D-2CCD-408E-9061-EBA1DB389888}"/>
              </a:ext>
            </a:extLst>
          </p:cNvPr>
          <p:cNvSpPr>
            <a:spLocks noGrp="1" noChangeArrowheads="1"/>
          </p:cNvSpPr>
          <p:nvPr>
            <p:ph idx="1"/>
          </p:nvPr>
        </p:nvSpPr>
        <p:spPr>
          <a:xfrm>
            <a:off x="963430" y="2171700"/>
            <a:ext cx="16421100"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VALIDATE DATABASE</a:t>
            </a:r>
            <a:r>
              <a:rPr lang="en-US" altLang="en-US" dirty="0">
                <a:latin typeface="Oracle Sans" panose="020B0503020204020204" pitchFamily="34" charset="0"/>
                <a:cs typeface="Oracle Sans" panose="020B0503020204020204" pitchFamily="34" charset="0"/>
              </a:rPr>
              <a:t> command performs a comprehensive set of database checks prior to a role change. </a:t>
            </a:r>
          </a:p>
        </p:txBody>
      </p:sp>
      <p:sp>
        <p:nvSpPr>
          <p:cNvPr id="13316" name="Rectangle 4">
            <a:extLst>
              <a:ext uri="{FF2B5EF4-FFF2-40B4-BE49-F238E27FC236}">
                <a16:creationId xmlns="" xmlns:a16="http://schemas.microsoft.com/office/drawing/2014/main" id="{F77ADCC5-F767-4638-BB43-319DFF22BF9A}"/>
              </a:ext>
            </a:extLst>
          </p:cNvPr>
          <p:cNvSpPr>
            <a:spLocks noChangeArrowheads="1"/>
          </p:cNvSpPr>
          <p:nvPr/>
        </p:nvSpPr>
        <p:spPr bwMode="blackGray">
          <a:xfrm>
            <a:off x="3286124" y="3619500"/>
            <a:ext cx="12344400" cy="604837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solidFill>
                  <a:srgbClr val="000000"/>
                </a:solidFill>
                <a:latin typeface="Courier New" panose="02070309020205020404" pitchFamily="49" charset="0"/>
                <a:cs typeface="Oracle Sans" panose="020B0503020204020204" pitchFamily="34" charset="0"/>
              </a:rPr>
              <a:t>DGMGRL&gt; validate database london</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Database Role:     Physical standby database</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Primary Database:  boston</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Ready for Switchover:  Yes</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Ready for Failover:    Yes (Primary Running)</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Flashback Database Status:</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boston:  Off</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london:  Off</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Current Log File Groups Configuration:</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Thread#   Online Redo Log Groups   Standby Redo Log Groups  </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(boston)                 (london)                 </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1         3                        2                        </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Future Log File Groups Configuration:</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Thread #  Online Redo Log Groups   Standby Redo Log Groups  </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(london)                 (boston)                 </a:t>
            </a:r>
          </a:p>
          <a:p>
            <a:pPr eaLnBrk="1" hangingPunct="1"/>
            <a:r>
              <a:rPr lang="en-US" altLang="en-US" sz="2400" b="1" dirty="0">
                <a:solidFill>
                  <a:srgbClr val="000000"/>
                </a:solidFill>
                <a:latin typeface="Courier New" panose="02070309020205020404" pitchFamily="49" charset="0"/>
                <a:cs typeface="Oracle Sans" panose="020B0503020204020204" pitchFamily="34" charset="0"/>
              </a:rPr>
              <a:t>    1         3                        0</a:t>
            </a:r>
          </a:p>
        </p:txBody>
      </p:sp>
    </p:spTree>
    <p:custDataLst>
      <p:tags r:id="rId1"/>
    </p:custDataLst>
    <p:extLst>
      <p:ext uri="{BB962C8B-B14F-4D97-AF65-F5344CB8AC3E}">
        <p14:creationId xmlns:p14="http://schemas.microsoft.com/office/powerpoint/2010/main" val="3575711873"/>
      </p:ext>
    </p:extLst>
  </p:cSld>
  <p:clrMapOvr>
    <a:masterClrMapping/>
  </p:clrMapOvr>
  <p:transition spd="slow"/>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a:extLst>
              <a:ext uri="{FF2B5EF4-FFF2-40B4-BE49-F238E27FC236}">
                <a16:creationId xmlns="" xmlns:a16="http://schemas.microsoft.com/office/drawing/2014/main" id="{43074738-C65E-48CF-BD52-D39F2DEC6AAE}"/>
              </a:ext>
            </a:extLst>
          </p:cNvPr>
          <p:cNvSpPr>
            <a:spLocks noGrp="1"/>
          </p:cNvSpPr>
          <p:nvPr>
            <p:ph type="title"/>
          </p:nvPr>
        </p:nvSpPr>
        <p:spPr>
          <a:xfrm>
            <a:off x="933451" y="556866"/>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sz="4700" dirty="0">
                <a:latin typeface="+mj-lt"/>
                <a:cs typeface="Oracle Sans" panose="020B0503020204020204" pitchFamily="34" charset="0"/>
              </a:rPr>
              <a:t>Validating Databases for Switchover by Using DGMGRL (Notes Only)</a:t>
            </a:r>
          </a:p>
        </p:txBody>
      </p:sp>
    </p:spTree>
    <p:custDataLst>
      <p:tags r:id="rId1"/>
    </p:custDataLst>
    <p:extLst>
      <p:ext uri="{BB962C8B-B14F-4D97-AF65-F5344CB8AC3E}">
        <p14:creationId xmlns:p14="http://schemas.microsoft.com/office/powerpoint/2010/main" val="2935285138"/>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5493935D-41FA-419D-93A5-959D43707DC0}"/>
              </a:ext>
            </a:extLst>
          </p:cNvPr>
          <p:cNvSpPr txBox="1">
            <a:spLocks/>
          </p:cNvSpPr>
          <p:nvPr/>
        </p:nvSpPr>
        <p:spPr bwMode="auto">
          <a:xfrm>
            <a:off x="933451" y="556866"/>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sz="4700" dirty="0">
                <a:latin typeface="Georgia" panose="02040502050405020303" pitchFamily="18" charset="0"/>
              </a:rPr>
              <a:t>Validating Databases for Switchover by Using DGMGRL (Notes Only)</a:t>
            </a:r>
            <a:endParaRPr lang="en-US" altLang="en-US" sz="4700" dirty="0">
              <a:latin typeface="+mj-lt"/>
              <a:cs typeface="Oracle Sans" panose="020B0503020204020204" pitchFamily="34" charset="0"/>
            </a:endParaRPr>
          </a:p>
        </p:txBody>
      </p:sp>
    </p:spTree>
    <p:custDataLst>
      <p:tags r:id="rId1"/>
    </p:custDataLst>
    <p:extLst>
      <p:ext uri="{BB962C8B-B14F-4D97-AF65-F5344CB8AC3E}">
        <p14:creationId xmlns:p14="http://schemas.microsoft.com/office/powerpoint/2010/main" val="38454594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 xmlns:a16="http://schemas.microsoft.com/office/drawing/2014/main" id="{BB0597B5-3DAE-4621-9246-73073B0E51E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Types of Standby Databases</a:t>
            </a:r>
          </a:p>
        </p:txBody>
      </p:sp>
      <p:sp>
        <p:nvSpPr>
          <p:cNvPr id="6147" name="Rectangle 5">
            <a:extLst>
              <a:ext uri="{FF2B5EF4-FFF2-40B4-BE49-F238E27FC236}">
                <a16:creationId xmlns="" xmlns:a16="http://schemas.microsoft.com/office/drawing/2014/main" id="{E48E93CF-769E-481E-A6ED-70CCB611AD2E}"/>
              </a:ext>
            </a:extLst>
          </p:cNvPr>
          <p:cNvSpPr>
            <a:spLocks noGrp="1" noChangeArrowheads="1"/>
          </p:cNvSpPr>
          <p:nvPr>
            <p:ph type="body" idx="1"/>
          </p:nvPr>
        </p:nvSpPr>
        <p:spPr>
          <a:xfrm>
            <a:off x="933451" y="2272710"/>
            <a:ext cx="16421100" cy="674350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Physical standby database:</a:t>
            </a:r>
          </a:p>
          <a:p>
            <a:pPr lvl="2">
              <a:spcBef>
                <a:spcPts val="1200"/>
              </a:spcBef>
            </a:pPr>
            <a:r>
              <a:rPr lang="en-US" altLang="en-US" dirty="0">
                <a:latin typeface="Oracle Sans" panose="020B0503020204020204" pitchFamily="34" charset="0"/>
                <a:cs typeface="Oracle Sans" panose="020B0503020204020204" pitchFamily="34" charset="0"/>
              </a:rPr>
              <a:t>Is identical to the primary database on a block-for-block basis</a:t>
            </a:r>
          </a:p>
          <a:p>
            <a:pPr lvl="2">
              <a:spcBef>
                <a:spcPts val="1200"/>
              </a:spcBef>
            </a:pPr>
            <a:r>
              <a:rPr lang="en-US" altLang="en-US" dirty="0">
                <a:latin typeface="Oracle Sans" panose="020B0503020204020204" pitchFamily="34" charset="0"/>
                <a:cs typeface="Oracle Sans" panose="020B0503020204020204" pitchFamily="34" charset="0"/>
              </a:rPr>
              <a:t>Is synchronized with the primary database through application of redo data received from the primary database</a:t>
            </a:r>
          </a:p>
          <a:p>
            <a:pPr lvl="2">
              <a:spcBef>
                <a:spcPts val="1200"/>
              </a:spcBef>
            </a:pPr>
            <a:r>
              <a:rPr lang="en-US" altLang="en-US" dirty="0">
                <a:latin typeface="Oracle Sans" panose="020B0503020204020204" pitchFamily="34" charset="0"/>
                <a:cs typeface="Oracle Sans" panose="020B0503020204020204" pitchFamily="34" charset="0"/>
              </a:rPr>
              <a:t>Can be used concurrently for data protection and reporting</a:t>
            </a:r>
          </a:p>
          <a:p>
            <a:pPr lvl="1">
              <a:spcBef>
                <a:spcPts val="1200"/>
              </a:spcBef>
            </a:pPr>
            <a:r>
              <a:rPr lang="en-US" altLang="en-US" dirty="0">
                <a:latin typeface="Oracle Sans" panose="020B0503020204020204" pitchFamily="34" charset="0"/>
                <a:cs typeface="Oracle Sans" panose="020B0503020204020204" pitchFamily="34" charset="0"/>
              </a:rPr>
              <a:t>Logical standby database</a:t>
            </a:r>
          </a:p>
          <a:p>
            <a:pPr lvl="2">
              <a:spcBef>
                <a:spcPts val="1200"/>
              </a:spcBef>
            </a:pPr>
            <a:r>
              <a:rPr lang="en-US" altLang="en-US" dirty="0">
                <a:latin typeface="Oracle Sans" panose="020B0503020204020204" pitchFamily="34" charset="0"/>
                <a:cs typeface="Oracle Sans" panose="020B0503020204020204" pitchFamily="34" charset="0"/>
              </a:rPr>
              <a:t>Shares the same schema definition</a:t>
            </a:r>
          </a:p>
          <a:p>
            <a:pPr lvl="2">
              <a:spcBef>
                <a:spcPts val="1200"/>
              </a:spcBef>
            </a:pPr>
            <a:r>
              <a:rPr lang="en-US" altLang="en-US" dirty="0">
                <a:latin typeface="Oracle Sans" panose="020B0503020204020204" pitchFamily="34" charset="0"/>
                <a:cs typeface="Oracle Sans" panose="020B0503020204020204" pitchFamily="34" charset="0"/>
              </a:rPr>
              <a:t>Is kept synchronized with the primary database by transforming the data in the redo received from the primary database into SQL statements and then executing the SQL statements</a:t>
            </a:r>
          </a:p>
          <a:p>
            <a:pPr lvl="2">
              <a:spcBef>
                <a:spcPts val="1200"/>
              </a:spcBef>
            </a:pPr>
            <a:r>
              <a:rPr lang="en-US" altLang="en-US" dirty="0">
                <a:latin typeface="Oracle Sans" panose="020B0503020204020204" pitchFamily="34" charset="0"/>
                <a:cs typeface="Oracle Sans" panose="020B0503020204020204" pitchFamily="34" charset="0"/>
              </a:rPr>
              <a:t>Can be used concurrently for data protection, reporting, and database upgrades</a:t>
            </a:r>
          </a:p>
        </p:txBody>
      </p:sp>
    </p:spTree>
    <p:custDataLst>
      <p:tags r:id="rId1"/>
    </p:custDataLst>
    <p:extLst>
      <p:ext uri="{BB962C8B-B14F-4D97-AF65-F5344CB8AC3E}">
        <p14:creationId xmlns:p14="http://schemas.microsoft.com/office/powerpoint/2010/main" val="42994242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35">
            <a:extLst>
              <a:ext uri="{FF2B5EF4-FFF2-40B4-BE49-F238E27FC236}">
                <a16:creationId xmlns:a16="http://schemas.microsoft.com/office/drawing/2014/main" xmlns="" id="{6B7BA853-EE56-48B9-BC43-50CA5A5D6A8B}"/>
              </a:ext>
            </a:extLst>
          </p:cNvPr>
          <p:cNvSpPr>
            <a:spLocks noGrp="1" noChangeArrowheads="1"/>
          </p:cNvSpPr>
          <p:nvPr>
            <p:ph idx="1"/>
          </p:nvPr>
        </p:nvSpPr>
        <p:spPr>
          <a:xfrm>
            <a:off x="932689" y="2267712"/>
            <a:ext cx="16422624" cy="307686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Running the </a:t>
            </a:r>
            <a:r>
              <a:rPr lang="en-US" altLang="en-US" dirty="0">
                <a:latin typeface="Courier New" panose="02070309020205020404" pitchFamily="49" charset="0"/>
              </a:rPr>
              <a:t>oracle-database-preinstall-19c</a:t>
            </a:r>
            <a:r>
              <a:rPr lang="en-US" altLang="en-US" dirty="0">
                <a:latin typeface="Oracle Sans" panose="020B0503020204020204" pitchFamily="34" charset="0"/>
                <a:cs typeface="Oracle Sans" panose="020B0503020204020204" pitchFamily="34" charset="0"/>
              </a:rPr>
              <a:t> package is sufficient to set up operating system kernel parameters for an Oracle Linux Data Guard environment using best-practice guidelines.</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15362" name="Rectangle 1034">
            <a:extLst>
              <a:ext uri="{FF2B5EF4-FFF2-40B4-BE49-F238E27FC236}">
                <a16:creationId xmlns:a16="http://schemas.microsoft.com/office/drawing/2014/main" xmlns="" id="{61B7E4E0-CAAF-4DF2-A13F-35A67DC4C08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11993696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E100C34D-AC90-4C9F-9D36-AF2907A17DF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Switchover by Using DGMGRL</a:t>
            </a:r>
          </a:p>
        </p:txBody>
      </p:sp>
      <p:sp>
        <p:nvSpPr>
          <p:cNvPr id="16387" name="Rectangle 3">
            <a:extLst>
              <a:ext uri="{FF2B5EF4-FFF2-40B4-BE49-F238E27FC236}">
                <a16:creationId xmlns="" xmlns:a16="http://schemas.microsoft.com/office/drawing/2014/main" id="{32CEB150-DB20-413D-AF8C-D1FD8EF24075}"/>
              </a:ext>
            </a:extLst>
          </p:cNvPr>
          <p:cNvSpPr>
            <a:spLocks noGrp="1" noChangeArrowheads="1"/>
          </p:cNvSpPr>
          <p:nvPr>
            <p:ph idx="1"/>
          </p:nvPr>
        </p:nvSpPr>
        <p:spPr>
          <a:xfrm>
            <a:off x="933451" y="2272710"/>
            <a:ext cx="16421100" cy="112575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After verifying the conditions required for a switchover, execute the </a:t>
            </a:r>
            <a:r>
              <a:rPr lang="en-US" altLang="en-US" dirty="0">
                <a:latin typeface="Courier New" panose="02070309020205020404" pitchFamily="49" charset="0"/>
                <a:cs typeface="Oracle Sans" panose="020B0503020204020204" pitchFamily="34" charset="0"/>
              </a:rPr>
              <a:t>SWITCHOVER</a:t>
            </a:r>
            <a:r>
              <a:rPr lang="en-US" altLang="en-US" dirty="0">
                <a:latin typeface="Oracle Sans" panose="020B0503020204020204" pitchFamily="34" charset="0"/>
                <a:cs typeface="Oracle Sans" panose="020B0503020204020204" pitchFamily="34" charset="0"/>
              </a:rPr>
              <a:t> command: </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3311353" y="3619500"/>
            <a:ext cx="11665296" cy="534088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solidFill>
                  <a:srgbClr val="000000"/>
                </a:solidFill>
                <a:latin typeface="Courier New" panose="02070309020205020404" pitchFamily="49" charset="0"/>
                <a:cs typeface="Oracle Sans" panose="020B0503020204020204" pitchFamily="34" charset="0"/>
              </a:rPr>
              <a:t>DGMGRL&gt; SWITCHOVER TO 'london';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Performing switchover NOW, please wait...</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Operation requires a connection to instance "london" on database "london"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Connecting to instance "london"...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Connected as SYSDG.</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New primary database "london" is opening...</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Operation requires startup of instance "boston" on database "boston"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Starting instance "boston"...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ORACLE instance started.</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Database mounted.</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Switchover succeeded, new primary is "london"</a:t>
            </a:r>
          </a:p>
        </p:txBody>
      </p:sp>
    </p:spTree>
    <p:custDataLst>
      <p:tags r:id="rId1"/>
    </p:custDataLst>
    <p:extLst>
      <p:ext uri="{BB962C8B-B14F-4D97-AF65-F5344CB8AC3E}">
        <p14:creationId xmlns:p14="http://schemas.microsoft.com/office/powerpoint/2010/main" val="889500906"/>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 xmlns:a16="http://schemas.microsoft.com/office/drawing/2014/main" id="{BDD58A9D-D8B1-47F9-B852-9291219537B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Preparing for a Switchover Using SQL</a:t>
            </a:r>
          </a:p>
        </p:txBody>
      </p:sp>
      <p:sp>
        <p:nvSpPr>
          <p:cNvPr id="17411" name="Rectangle 3">
            <a:extLst>
              <a:ext uri="{FF2B5EF4-FFF2-40B4-BE49-F238E27FC236}">
                <a16:creationId xmlns="" xmlns:a16="http://schemas.microsoft.com/office/drawing/2014/main" id="{48281EEA-A5DD-4FE8-AF71-3AD761F28BD4}"/>
              </a:ext>
            </a:extLst>
          </p:cNvPr>
          <p:cNvSpPr>
            <a:spLocks noGrp="1" noChangeArrowheads="1"/>
          </p:cNvSpPr>
          <p:nvPr>
            <p:ph type="body" idx="1"/>
          </p:nvPr>
        </p:nvSpPr>
        <p:spPr>
          <a:xfrm>
            <a:off x="933451" y="2272710"/>
            <a:ext cx="16421100" cy="690868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To prepare for the SQL switchover operation, verify that: </a:t>
            </a:r>
          </a:p>
          <a:p>
            <a:pPr lvl="1">
              <a:spcBef>
                <a:spcPts val="1200"/>
              </a:spcBef>
            </a:pPr>
            <a:r>
              <a:rPr lang="en-US" altLang="en-US" dirty="0">
                <a:latin typeface="Oracle Sans" panose="020B0503020204020204" pitchFamily="34" charset="0"/>
                <a:cs typeface="Oracle Sans" panose="020B0503020204020204" pitchFamily="34" charset="0"/>
              </a:rPr>
              <a:t>Each database is properly configured for the role it is about to assume</a:t>
            </a:r>
          </a:p>
          <a:p>
            <a:pPr lvl="1">
              <a:spcBef>
                <a:spcPts val="1200"/>
              </a:spcBef>
            </a:pPr>
            <a:r>
              <a:rPr lang="en-US" altLang="en-US" dirty="0">
                <a:latin typeface="Oracle Sans" panose="020B0503020204020204" pitchFamily="34" charset="0"/>
                <a:cs typeface="Oracle Sans" panose="020B0503020204020204" pitchFamily="34" charset="0"/>
              </a:rPr>
              <a:t>There are no redo transport errors or gaps at the standby database by querying </a:t>
            </a:r>
            <a:r>
              <a:rPr lang="en-US" altLang="en-US" dirty="0">
                <a:latin typeface="Courier New" panose="02070309020205020404" pitchFamily="49" charset="0"/>
                <a:cs typeface="Oracle Sans" panose="020B0503020204020204" pitchFamily="34" charset="0"/>
              </a:rPr>
              <a:t>V$ARCHIVE_DEST_STATUS</a:t>
            </a:r>
          </a:p>
          <a:p>
            <a:pPr lvl="1">
              <a:spcBef>
                <a:spcPts val="1200"/>
              </a:spcBef>
            </a:pPr>
            <a:r>
              <a:rPr lang="en-US" altLang="en-US" dirty="0">
                <a:latin typeface="Oracle Sans" panose="020B0503020204020204" pitchFamily="34" charset="0"/>
                <a:cs typeface="Oracle Sans" panose="020B0503020204020204" pitchFamily="34" charset="0"/>
              </a:rPr>
              <a:t>Temporary files exist on the standby database to match the temporary files on the primary database</a:t>
            </a:r>
          </a:p>
          <a:p>
            <a:pPr lvl="1">
              <a:spcBef>
                <a:spcPts val="1200"/>
              </a:spcBef>
            </a:pPr>
            <a:r>
              <a:rPr lang="en-US" altLang="en-US" dirty="0">
                <a:latin typeface="Oracle Sans" panose="020B0503020204020204" pitchFamily="34" charset="0"/>
                <a:cs typeface="Oracle Sans" panose="020B0503020204020204" pitchFamily="34" charset="0"/>
              </a:rPr>
              <a:t>Delays in applying redo on the standby database that will become the new primary are removed</a:t>
            </a:r>
          </a:p>
          <a:p>
            <a:pPr lvl="1">
              <a:spcBef>
                <a:spcPts val="1200"/>
              </a:spcBef>
            </a:pPr>
            <a:r>
              <a:rPr lang="en-US" altLang="en-US" dirty="0">
                <a:latin typeface="Oracle Sans" panose="020B0503020204020204" pitchFamily="34" charset="0"/>
                <a:cs typeface="Oracle Sans" panose="020B0503020204020204" pitchFamily="34" charset="0"/>
              </a:rPr>
              <a:t>Active Data Guard is stopped for the fastest possible role transition</a:t>
            </a:r>
          </a:p>
          <a:p>
            <a:pPr lvl="1">
              <a:spcBef>
                <a:spcPts val="1200"/>
              </a:spcBef>
            </a:pPr>
            <a:r>
              <a:rPr lang="en-US" altLang="en-US" dirty="0">
                <a:latin typeface="Oracle Sans" panose="020B0503020204020204" pitchFamily="34" charset="0"/>
                <a:cs typeface="Oracle Sans" panose="020B0503020204020204" pitchFamily="34" charset="0"/>
              </a:rPr>
              <a:t>Any user sessions connected to the physical standby are cleanly terminated prior to switchover</a:t>
            </a:r>
          </a:p>
        </p:txBody>
      </p:sp>
    </p:spTree>
    <p:custDataLst>
      <p:tags r:id="rId1"/>
    </p:custDataLst>
    <p:extLst>
      <p:ext uri="{BB962C8B-B14F-4D97-AF65-F5344CB8AC3E}">
        <p14:creationId xmlns:p14="http://schemas.microsoft.com/office/powerpoint/2010/main" val="2778788324"/>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558717A0-F36B-45AF-B43A-67EADA41C89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Switchover by Using SQL</a:t>
            </a:r>
          </a:p>
        </p:txBody>
      </p:sp>
      <p:sp>
        <p:nvSpPr>
          <p:cNvPr id="18435" name="Content Placeholder 7">
            <a:extLst>
              <a:ext uri="{FF2B5EF4-FFF2-40B4-BE49-F238E27FC236}">
                <a16:creationId xmlns="" xmlns:a16="http://schemas.microsoft.com/office/drawing/2014/main" id="{F100861B-02CB-4465-BE66-A15BFA7FA2AB}"/>
              </a:ext>
            </a:extLst>
          </p:cNvPr>
          <p:cNvSpPr>
            <a:spLocks noGrp="1"/>
          </p:cNvSpPr>
          <p:nvPr>
            <p:ph idx="1"/>
          </p:nvPr>
        </p:nvSpPr>
        <p:spPr>
          <a:xfrm>
            <a:off x="932689" y="2265654"/>
            <a:ext cx="16422624" cy="56836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Verify that the target standby database is ready:</a:t>
            </a:r>
          </a:p>
          <a:p>
            <a:pPr marL="2490094" lvl="3" indent="-685800">
              <a:spcBef>
                <a:spcPts val="1200"/>
              </a:spcBef>
              <a:buFont typeface="Arial" panose="020B0604020202020204" pitchFamily="34" charset="0"/>
              <a:buAutoNum type="arabicPeriod"/>
            </a:pPr>
            <a:endParaRPr lang="en-US" altLang="en-US" sz="2400" dirty="0">
              <a:latin typeface="Oracle Sans" panose="020B0503020204020204" pitchFamily="34" charset="0"/>
              <a:cs typeface="Oracle Sans" panose="020B0503020204020204" pitchFamily="34" charset="0"/>
            </a:endParaRPr>
          </a:p>
          <a:p>
            <a:pPr marL="2490094" lvl="3" indent="-685800">
              <a:spcBef>
                <a:spcPts val="1200"/>
              </a:spcBef>
              <a:buFont typeface="Arial" panose="020B0604020202020204" pitchFamily="34" charset="0"/>
              <a:buAutoNum type="arabicPeriod"/>
            </a:pPr>
            <a:endParaRPr lang="en-US" altLang="en-US" sz="2400" dirty="0">
              <a:latin typeface="Oracle Sans" panose="020B0503020204020204" pitchFamily="34" charset="0"/>
              <a:cs typeface="Oracle Sans" panose="020B0503020204020204" pitchFamily="34" charset="0"/>
            </a:endParaRP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Initiate the switchover on the primary database:</a:t>
            </a:r>
          </a:p>
          <a:p>
            <a:pPr marL="2490094" lvl="3" indent="-685800">
              <a:spcBef>
                <a:spcPts val="1200"/>
              </a:spcBef>
              <a:buFont typeface="Arial" panose="020B0604020202020204" pitchFamily="34" charset="0"/>
              <a:buAutoNum type="arabicPeriod"/>
            </a:pPr>
            <a:endParaRPr lang="en-US" altLang="en-US" sz="2400" dirty="0">
              <a:latin typeface="Oracle Sans" panose="020B0503020204020204" pitchFamily="34" charset="0"/>
              <a:cs typeface="Oracle Sans" panose="020B0503020204020204" pitchFamily="34" charset="0"/>
            </a:endParaRPr>
          </a:p>
          <a:p>
            <a:pPr marL="2490094" lvl="3" indent="-685800">
              <a:spcBef>
                <a:spcPts val="1200"/>
              </a:spcBef>
              <a:buFont typeface="Arial" panose="020B0604020202020204" pitchFamily="34" charset="0"/>
              <a:buAutoNum type="arabicPeriod"/>
            </a:pPr>
            <a:endParaRPr lang="en-US" altLang="en-US" sz="2800" dirty="0">
              <a:latin typeface="Oracle Sans" panose="020B0503020204020204" pitchFamily="34" charset="0"/>
              <a:cs typeface="Oracle Sans" panose="020B0503020204020204" pitchFamily="34" charset="0"/>
            </a:endParaRP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Open the new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Mount the new physical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Redo Apply on the new physical standby database.</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823803" y="2933700"/>
            <a:ext cx="13263796" cy="9396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solidFill>
                  <a:srgbClr val="000000"/>
                </a:solidFill>
                <a:latin typeface="Courier New" panose="02070309020205020404" pitchFamily="49" charset="0"/>
                <a:cs typeface="Oracle Sans" panose="020B0503020204020204" pitchFamily="34" charset="0"/>
              </a:rPr>
              <a:t>SQL&gt; ALTER DATABASE SWITCHOVER TO 'london' VERIFY;</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Database altered.</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830048" y="4762500"/>
            <a:ext cx="13257551" cy="9396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solidFill>
                  <a:srgbClr val="000000"/>
                </a:solidFill>
                <a:latin typeface="Courier New" panose="02070309020205020404" pitchFamily="49" charset="0"/>
                <a:cs typeface="Oracle Sans" panose="020B0503020204020204" pitchFamily="34" charset="0"/>
              </a:rPr>
              <a:t>SQL&gt; ALTER DATABASE SWITCHOVER TO 'london';</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Database altered.</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23803" y="8039100"/>
            <a:ext cx="13263797" cy="93968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600" b="1" dirty="0">
                <a:solidFill>
                  <a:srgbClr val="000000"/>
                </a:solidFill>
                <a:latin typeface="Courier New" panose="02070309020205020404" pitchFamily="49" charset="0"/>
                <a:cs typeface="Oracle Sans" panose="020B0503020204020204" pitchFamily="34" charset="0"/>
              </a:rPr>
              <a:t>SQL&gt; ALTER DATABASE RECOVER MANAGED STANDBY DATABASE DISCONNECT;</a:t>
            </a:r>
          </a:p>
          <a:p>
            <a:pPr eaLnBrk="1" hangingPunct="1"/>
            <a:r>
              <a:rPr lang="en-US" altLang="en-US" sz="2600" b="1" dirty="0">
                <a:solidFill>
                  <a:srgbClr val="000000"/>
                </a:solidFill>
                <a:latin typeface="Courier New" panose="02070309020205020404" pitchFamily="49" charset="0"/>
                <a:cs typeface="Oracle Sans" panose="020B0503020204020204" pitchFamily="34" charset="0"/>
              </a:rPr>
              <a:t>Database altered.</a:t>
            </a:r>
          </a:p>
        </p:txBody>
      </p:sp>
    </p:spTree>
    <p:custDataLst>
      <p:tags r:id="rId1"/>
    </p:custDataLst>
    <p:extLst>
      <p:ext uri="{BB962C8B-B14F-4D97-AF65-F5344CB8AC3E}">
        <p14:creationId xmlns:p14="http://schemas.microsoft.com/office/powerpoint/2010/main" val="2530416097"/>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Considerations When Performing a Switchover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to a Logical Standby Database </a:t>
            </a:r>
            <a:endParaRPr lang="en-US" dirty="0"/>
          </a:p>
        </p:txBody>
      </p:sp>
      <p:sp>
        <p:nvSpPr>
          <p:cNvPr id="19459" name="Rectangle 5">
            <a:extLst>
              <a:ext uri="{FF2B5EF4-FFF2-40B4-BE49-F238E27FC236}">
                <a16:creationId xmlns="" xmlns:a16="http://schemas.microsoft.com/office/drawing/2014/main" id="{FAFDBC56-2D20-4E6B-AAEC-E29F9B74EBDE}"/>
              </a:ext>
            </a:extLst>
          </p:cNvPr>
          <p:cNvSpPr>
            <a:spLocks noGrp="1" noChangeArrowheads="1"/>
          </p:cNvSpPr>
          <p:nvPr>
            <p:ph idx="1"/>
          </p:nvPr>
        </p:nvSpPr>
        <p:spPr>
          <a:xfrm>
            <a:off x="933451" y="2688032"/>
            <a:ext cx="16421100" cy="441723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switchover operation does not cause a shutdown of the primary database instance.</a:t>
            </a:r>
          </a:p>
          <a:p>
            <a:pPr lvl="1">
              <a:spcBef>
                <a:spcPts val="1200"/>
              </a:spcBef>
            </a:pPr>
            <a:r>
              <a:rPr lang="en-US" altLang="en-US" dirty="0">
                <a:latin typeface="Oracle Sans" panose="020B0503020204020204" pitchFamily="34" charset="0"/>
                <a:cs typeface="Oracle Sans" panose="020B0503020204020204" pitchFamily="34" charset="0"/>
              </a:rPr>
              <a:t>Although there is no need to terminate user sessions, termination is recommended.</a:t>
            </a:r>
          </a:p>
          <a:p>
            <a:pPr lvl="1">
              <a:spcBef>
                <a:spcPts val="1200"/>
              </a:spcBef>
            </a:pPr>
            <a:r>
              <a:rPr lang="en-US" altLang="en-US" dirty="0">
                <a:latin typeface="Oracle Sans" panose="020B0503020204020204" pitchFamily="34" charset="0"/>
                <a:cs typeface="Oracle Sans" panose="020B0503020204020204" pitchFamily="34" charset="0"/>
              </a:rPr>
              <a:t>The logical standby database may not have all data.</a:t>
            </a:r>
          </a:p>
          <a:p>
            <a:pPr lvl="1">
              <a:spcBef>
                <a:spcPts val="1200"/>
              </a:spcBef>
            </a:pPr>
            <a:r>
              <a:rPr lang="en-US" altLang="en-US" dirty="0">
                <a:latin typeface="Oracle Sans" panose="020B0503020204020204" pitchFamily="34" charset="0"/>
                <a:cs typeface="Oracle Sans" panose="020B0503020204020204" pitchFamily="34" charset="0"/>
              </a:rPr>
              <a:t>Switchover to a logical standby database invalidates and disables all physical and snapshot standby databases in the broker-managed Data Guard configuration.</a:t>
            </a:r>
          </a:p>
          <a:p>
            <a:pPr lvl="1">
              <a:spcBef>
                <a:spcPts val="1200"/>
              </a:spcBef>
            </a:pPr>
            <a:r>
              <a:rPr lang="en-US" altLang="en-US" dirty="0">
                <a:latin typeface="Oracle Sans" panose="020B0503020204020204" pitchFamily="34" charset="0"/>
                <a:cs typeface="Oracle Sans" panose="020B0503020204020204" pitchFamily="34" charset="0"/>
              </a:rPr>
              <a:t>Other logical standbys in the configuration will become standbys of the new primary.</a:t>
            </a:r>
          </a:p>
        </p:txBody>
      </p:sp>
    </p:spTree>
    <p:custDataLst>
      <p:tags r:id="rId1"/>
    </p:custDataLst>
    <p:extLst>
      <p:ext uri="{BB962C8B-B14F-4D97-AF65-F5344CB8AC3E}">
        <p14:creationId xmlns:p14="http://schemas.microsoft.com/office/powerpoint/2010/main" val="3897726435"/>
      </p:ext>
    </p:extLst>
  </p:cSld>
  <p:clrMapOvr>
    <a:masterClrMapping/>
  </p:clrMapOvr>
  <p:transition spd="slow"/>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 xmlns:a16="http://schemas.microsoft.com/office/drawing/2014/main" id="{40354675-30F7-4685-A72A-A25021E96C6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Situations That Prevent a Switchover </a:t>
            </a:r>
          </a:p>
        </p:txBody>
      </p:sp>
      <p:sp>
        <p:nvSpPr>
          <p:cNvPr id="20483" name="Rectangle 5">
            <a:extLst>
              <a:ext uri="{FF2B5EF4-FFF2-40B4-BE49-F238E27FC236}">
                <a16:creationId xmlns="" xmlns:a16="http://schemas.microsoft.com/office/drawing/2014/main" id="{6EFD3D2B-BCAA-42E7-B98A-0AFFBD572D1E}"/>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You cannot perform a switchover if:</a:t>
            </a:r>
          </a:p>
          <a:p>
            <a:pPr lvl="1">
              <a:spcBef>
                <a:spcPts val="1200"/>
              </a:spcBef>
            </a:pPr>
            <a:r>
              <a:rPr lang="en-US" altLang="en-US" dirty="0">
                <a:latin typeface="Oracle Sans" panose="020B0503020204020204" pitchFamily="34" charset="0"/>
                <a:cs typeface="Oracle Sans" panose="020B0503020204020204" pitchFamily="34" charset="0"/>
              </a:rPr>
              <a:t>Archived redo log files are unavailable</a:t>
            </a:r>
          </a:p>
          <a:p>
            <a:pPr lvl="1">
              <a:spcBef>
                <a:spcPts val="1200"/>
              </a:spcBef>
            </a:pPr>
            <a:r>
              <a:rPr lang="en-US" altLang="en-US" dirty="0">
                <a:latin typeface="Oracle Sans" panose="020B0503020204020204" pitchFamily="34" charset="0"/>
                <a:cs typeface="Oracle Sans" panose="020B0503020204020204" pitchFamily="34" charset="0"/>
              </a:rPr>
              <a:t>Point-in-time recovery is required</a:t>
            </a:r>
          </a:p>
          <a:p>
            <a:pPr lvl="1">
              <a:spcBef>
                <a:spcPts val="1200"/>
              </a:spcBef>
            </a:pPr>
            <a:r>
              <a:rPr lang="en-US" altLang="en-US" dirty="0">
                <a:latin typeface="Oracle Sans" panose="020B0503020204020204" pitchFamily="34" charset="0"/>
                <a:cs typeface="Oracle Sans" panose="020B0503020204020204" pitchFamily="34" charset="0"/>
              </a:rPr>
              <a:t>The primary database is not open and cannot be opened</a:t>
            </a:r>
          </a:p>
        </p:txBody>
      </p:sp>
    </p:spTree>
    <p:custDataLst>
      <p:tags r:id="rId1"/>
    </p:custDataLst>
    <p:extLst>
      <p:ext uri="{BB962C8B-B14F-4D97-AF65-F5344CB8AC3E}">
        <p14:creationId xmlns:p14="http://schemas.microsoft.com/office/powerpoint/2010/main" val="2796790092"/>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66476A34-CDE5-4E11-A563-96D55EBD2F35}"/>
              </a:ext>
            </a:extLst>
          </p:cNvPr>
          <p:cNvSpPr>
            <a:spLocks noGrp="1" noChangeArrowheads="1"/>
          </p:cNvSpPr>
          <p:nvPr>
            <p:ph type="title"/>
          </p:nvPr>
        </p:nvSpPr>
        <p:spPr>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Failover</a:t>
            </a:r>
          </a:p>
        </p:txBody>
      </p:sp>
      <p:grpSp>
        <p:nvGrpSpPr>
          <p:cNvPr id="2" name="Group 1"/>
          <p:cNvGrpSpPr/>
          <p:nvPr/>
        </p:nvGrpSpPr>
        <p:grpSpPr>
          <a:xfrm>
            <a:off x="3471863" y="1943100"/>
            <a:ext cx="11344275" cy="7798371"/>
            <a:chOff x="3286125" y="1809750"/>
            <a:chExt cx="11344275" cy="7798371"/>
          </a:xfrm>
        </p:grpSpPr>
        <p:sp>
          <p:nvSpPr>
            <p:cNvPr id="21507" name="Line 3">
              <a:extLst>
                <a:ext uri="{FF2B5EF4-FFF2-40B4-BE49-F238E27FC236}">
                  <a16:creationId xmlns="" xmlns:a16="http://schemas.microsoft.com/office/drawing/2014/main" id="{04EBC44F-4340-4784-836A-88CD2EAA5224}"/>
                </a:ext>
              </a:extLst>
            </p:cNvPr>
            <p:cNvSpPr>
              <a:spLocks noChangeShapeType="1"/>
            </p:cNvSpPr>
            <p:nvPr/>
          </p:nvSpPr>
          <p:spPr bwMode="auto">
            <a:xfrm>
              <a:off x="5257800" y="5981700"/>
              <a:ext cx="922972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21508" name="Text Box 4">
              <a:extLst>
                <a:ext uri="{FF2B5EF4-FFF2-40B4-BE49-F238E27FC236}">
                  <a16:creationId xmlns="" xmlns:a16="http://schemas.microsoft.com/office/drawing/2014/main" id="{E1633AF3-7771-4D8D-AFEC-7D082EF6F109}"/>
                </a:ext>
              </a:extLst>
            </p:cNvPr>
            <p:cNvSpPr txBox="1">
              <a:spLocks noChangeArrowheads="1"/>
            </p:cNvSpPr>
            <p:nvPr/>
          </p:nvSpPr>
          <p:spPr bwMode="auto">
            <a:xfrm>
              <a:off x="5369720" y="8646319"/>
              <a:ext cx="4000500" cy="9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Standby</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database becomes </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primary database</a:t>
              </a:r>
            </a:p>
          </p:txBody>
        </p:sp>
        <p:sp>
          <p:nvSpPr>
            <p:cNvPr id="21509" name="Freeform 5">
              <a:extLst>
                <a:ext uri="{FF2B5EF4-FFF2-40B4-BE49-F238E27FC236}">
                  <a16:creationId xmlns="" xmlns:a16="http://schemas.microsoft.com/office/drawing/2014/main" id="{84D45EA8-00DA-4885-8264-B62304FC436D}"/>
                </a:ext>
              </a:extLst>
            </p:cNvPr>
            <p:cNvSpPr>
              <a:spLocks/>
            </p:cNvSpPr>
            <p:nvPr/>
          </p:nvSpPr>
          <p:spPr bwMode="auto">
            <a:xfrm flipV="1">
              <a:off x="4283870" y="6167437"/>
              <a:ext cx="2286000" cy="1328566"/>
            </a:xfrm>
            <a:custGeom>
              <a:avLst/>
              <a:gdLst>
                <a:gd name="T0" fmla="*/ 0 w 768"/>
                <a:gd name="T1" fmla="*/ 2147483647 h 480"/>
                <a:gd name="T2" fmla="*/ 0 w 768"/>
                <a:gd name="T3" fmla="*/ 0 h 480"/>
                <a:gd name="T4" fmla="*/ 2147483647 w 768"/>
                <a:gd name="T5" fmla="*/ 0 h 480"/>
                <a:gd name="T6" fmla="*/ 0 60000 65536"/>
                <a:gd name="T7" fmla="*/ 0 60000 65536"/>
                <a:gd name="T8" fmla="*/ 0 60000 65536"/>
                <a:gd name="T9" fmla="*/ 0 w 768"/>
                <a:gd name="T10" fmla="*/ 0 h 480"/>
                <a:gd name="T11" fmla="*/ 768 w 768"/>
                <a:gd name="T12" fmla="*/ 480 h 480"/>
              </a:gdLst>
              <a:ahLst/>
              <a:cxnLst>
                <a:cxn ang="T6">
                  <a:pos x="T0" y="T1"/>
                </a:cxn>
                <a:cxn ang="T7">
                  <a:pos x="T2" y="T3"/>
                </a:cxn>
                <a:cxn ang="T8">
                  <a:pos x="T4" y="T5"/>
                </a:cxn>
              </a:cxnLst>
              <a:rect l="T9" t="T10" r="T11" b="T12"/>
              <a:pathLst>
                <a:path w="768" h="480">
                  <a:moveTo>
                    <a:pt x="0" y="480"/>
                  </a:moveTo>
                  <a:lnTo>
                    <a:pt x="0" y="0"/>
                  </a:lnTo>
                  <a:lnTo>
                    <a:pt x="768" y="0"/>
                  </a:ln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square" lIns="19050" tIns="19050" rIns="19050" bIns="19050"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21510" name="Rectangle 6">
              <a:extLst>
                <a:ext uri="{FF2B5EF4-FFF2-40B4-BE49-F238E27FC236}">
                  <a16:creationId xmlns="" xmlns:a16="http://schemas.microsoft.com/office/drawing/2014/main" id="{56096377-65B3-4821-B388-8A160C3C76F5}"/>
                </a:ext>
              </a:extLst>
            </p:cNvPr>
            <p:cNvSpPr>
              <a:spLocks noChangeArrowheads="1"/>
            </p:cNvSpPr>
            <p:nvPr/>
          </p:nvSpPr>
          <p:spPr bwMode="auto">
            <a:xfrm>
              <a:off x="3286125" y="6614332"/>
              <a:ext cx="2028825" cy="654025"/>
            </a:xfrm>
            <a:prstGeom prst="rect">
              <a:avLst/>
            </a:prstGeom>
            <a:solidFill>
              <a:schemeClr val="bg1"/>
            </a:solidFill>
            <a:ln w="28575">
              <a:solidFill>
                <a:schemeClr val="tx1"/>
              </a:solidFill>
              <a:miter lim="800000"/>
              <a:headEnd/>
              <a:tailEnd/>
            </a:ln>
          </p:spPr>
          <p:txBody>
            <a:bodyPr wrap="square" lIns="19050" tIns="19050" rIns="19050" bIns="19050"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Read/write</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transactions</a:t>
              </a:r>
            </a:p>
          </p:txBody>
        </p:sp>
        <p:sp>
          <p:nvSpPr>
            <p:cNvPr id="21511" name="Text Box 7">
              <a:extLst>
                <a:ext uri="{FF2B5EF4-FFF2-40B4-BE49-F238E27FC236}">
                  <a16:creationId xmlns="" xmlns:a16="http://schemas.microsoft.com/office/drawing/2014/main" id="{1DA14561-2A29-4C67-B7E6-F05F6D1D2A3B}"/>
                </a:ext>
              </a:extLst>
            </p:cNvPr>
            <p:cNvSpPr txBox="1">
              <a:spLocks noChangeArrowheads="1"/>
            </p:cNvSpPr>
            <p:nvPr/>
          </p:nvSpPr>
          <p:spPr bwMode="auto">
            <a:xfrm>
              <a:off x="9162429" y="8512504"/>
              <a:ext cx="1828800"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Online redo</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logs</a:t>
              </a:r>
            </a:p>
          </p:txBody>
        </p:sp>
        <p:sp>
          <p:nvSpPr>
            <p:cNvPr id="21512" name="Text Box 8">
              <a:extLst>
                <a:ext uri="{FF2B5EF4-FFF2-40B4-BE49-F238E27FC236}">
                  <a16:creationId xmlns="" xmlns:a16="http://schemas.microsoft.com/office/drawing/2014/main" id="{68979040-DDC0-4C34-A761-F5CF0C74EAE2}"/>
                </a:ext>
              </a:extLst>
            </p:cNvPr>
            <p:cNvSpPr txBox="1">
              <a:spLocks noChangeArrowheads="1"/>
            </p:cNvSpPr>
            <p:nvPr/>
          </p:nvSpPr>
          <p:spPr bwMode="auto">
            <a:xfrm>
              <a:off x="10515016" y="6369440"/>
              <a:ext cx="20574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Local archiving</a:t>
              </a:r>
            </a:p>
          </p:txBody>
        </p:sp>
        <p:sp>
          <p:nvSpPr>
            <p:cNvPr id="21513" name="Line 9">
              <a:extLst>
                <a:ext uri="{FF2B5EF4-FFF2-40B4-BE49-F238E27FC236}">
                  <a16:creationId xmlns="" xmlns:a16="http://schemas.microsoft.com/office/drawing/2014/main" id="{C8512072-35FC-4941-921E-E016A02CF361}"/>
                </a:ext>
              </a:extLst>
            </p:cNvPr>
            <p:cNvSpPr>
              <a:spLocks noChangeShapeType="1"/>
            </p:cNvSpPr>
            <p:nvPr/>
          </p:nvSpPr>
          <p:spPr bwMode="auto">
            <a:xfrm>
              <a:off x="10372726" y="7539037"/>
              <a:ext cx="21597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21514" name="Text Box 10">
              <a:extLst>
                <a:ext uri="{FF2B5EF4-FFF2-40B4-BE49-F238E27FC236}">
                  <a16:creationId xmlns="" xmlns:a16="http://schemas.microsoft.com/office/drawing/2014/main" id="{8330604F-B412-4C0D-AE05-0A2AFEBA9565}"/>
                </a:ext>
              </a:extLst>
            </p:cNvPr>
            <p:cNvSpPr txBox="1">
              <a:spLocks noChangeArrowheads="1"/>
            </p:cNvSpPr>
            <p:nvPr/>
          </p:nvSpPr>
          <p:spPr bwMode="auto">
            <a:xfrm>
              <a:off x="5686425" y="5557838"/>
              <a:ext cx="111680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Boston</a:t>
              </a:r>
            </a:p>
          </p:txBody>
        </p:sp>
        <p:sp>
          <p:nvSpPr>
            <p:cNvPr id="21515" name="Text Box 11">
              <a:extLst>
                <a:ext uri="{FF2B5EF4-FFF2-40B4-BE49-F238E27FC236}">
                  <a16:creationId xmlns="" xmlns:a16="http://schemas.microsoft.com/office/drawing/2014/main" id="{99ABB546-9EC5-452A-B210-5D2914540DC5}"/>
                </a:ext>
              </a:extLst>
            </p:cNvPr>
            <p:cNvSpPr txBox="1">
              <a:spLocks noChangeArrowheads="1"/>
            </p:cNvSpPr>
            <p:nvPr/>
          </p:nvSpPr>
          <p:spPr bwMode="auto">
            <a:xfrm>
              <a:off x="5719763" y="5981700"/>
              <a:ext cx="11906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London</a:t>
              </a:r>
            </a:p>
          </p:txBody>
        </p:sp>
        <p:grpSp>
          <p:nvGrpSpPr>
            <p:cNvPr id="21516" name="Group 12">
              <a:extLst>
                <a:ext uri="{FF2B5EF4-FFF2-40B4-BE49-F238E27FC236}">
                  <a16:creationId xmlns="" xmlns:a16="http://schemas.microsoft.com/office/drawing/2014/main" id="{92E94A5D-6F1B-4061-B4D9-3C7D8BA075B4}"/>
                </a:ext>
              </a:extLst>
            </p:cNvPr>
            <p:cNvGrpSpPr>
              <a:grpSpLocks/>
            </p:cNvGrpSpPr>
            <p:nvPr/>
          </p:nvGrpSpPr>
          <p:grpSpPr bwMode="auto">
            <a:xfrm>
              <a:off x="12558713" y="6210300"/>
              <a:ext cx="1995487" cy="2370351"/>
              <a:chOff x="4470" y="2395"/>
              <a:chExt cx="828" cy="1006"/>
            </a:xfrm>
          </p:grpSpPr>
          <p:pic>
            <p:nvPicPr>
              <p:cNvPr id="21536" name="Picture 13" descr="4segdatabase">
                <a:extLst>
                  <a:ext uri="{FF2B5EF4-FFF2-40B4-BE49-F238E27FC236}">
                    <a16:creationId xmlns="" xmlns:a16="http://schemas.microsoft.com/office/drawing/2014/main" id="{ED74D533-BEF9-4490-9DC8-84CC372EE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70" y="239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7" name="Picture 14" descr="4segdatabase">
                <a:extLst>
                  <a:ext uri="{FF2B5EF4-FFF2-40B4-BE49-F238E27FC236}">
                    <a16:creationId xmlns="" xmlns:a16="http://schemas.microsoft.com/office/drawing/2014/main" id="{91005630-6CEE-436D-AF7F-2C48DF2A2B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758" y="2587"/>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7" name="Text Box 15">
              <a:extLst>
                <a:ext uri="{FF2B5EF4-FFF2-40B4-BE49-F238E27FC236}">
                  <a16:creationId xmlns="" xmlns:a16="http://schemas.microsoft.com/office/drawing/2014/main" id="{040C0C89-1E49-4A96-909C-AFAF9145226A}"/>
                </a:ext>
              </a:extLst>
            </p:cNvPr>
            <p:cNvSpPr txBox="1">
              <a:spLocks noChangeArrowheads="1"/>
            </p:cNvSpPr>
            <p:nvPr/>
          </p:nvSpPr>
          <p:spPr bwMode="auto">
            <a:xfrm>
              <a:off x="12458700" y="8646320"/>
              <a:ext cx="2171700"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Archived redo</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logs</a:t>
              </a:r>
            </a:p>
          </p:txBody>
        </p:sp>
        <p:pic>
          <p:nvPicPr>
            <p:cNvPr id="21518" name="Picture 16" descr="comp">
              <a:extLst>
                <a:ext uri="{FF2B5EF4-FFF2-40B4-BE49-F238E27FC236}">
                  <a16:creationId xmlns="" xmlns:a16="http://schemas.microsoft.com/office/drawing/2014/main" id="{B2FA454C-E53E-4779-BA11-4F74B62B3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514725" y="4267201"/>
              <a:ext cx="1578770" cy="15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Text Box 17">
              <a:extLst>
                <a:ext uri="{FF2B5EF4-FFF2-40B4-BE49-F238E27FC236}">
                  <a16:creationId xmlns="" xmlns:a16="http://schemas.microsoft.com/office/drawing/2014/main" id="{17D4AED0-259B-4BF2-BD81-B69DECB58EC3}"/>
                </a:ext>
              </a:extLst>
            </p:cNvPr>
            <p:cNvSpPr txBox="1">
              <a:spLocks noChangeArrowheads="1"/>
            </p:cNvSpPr>
            <p:nvPr/>
          </p:nvSpPr>
          <p:spPr bwMode="auto">
            <a:xfrm>
              <a:off x="3438525" y="5805488"/>
              <a:ext cx="173355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Application</a:t>
              </a:r>
            </a:p>
          </p:txBody>
        </p:sp>
        <p:pic>
          <p:nvPicPr>
            <p:cNvPr id="21520" name="Picture 18" descr="4segdatabase">
              <a:extLst>
                <a:ext uri="{FF2B5EF4-FFF2-40B4-BE49-F238E27FC236}">
                  <a16:creationId xmlns="" xmlns:a16="http://schemas.microsoft.com/office/drawing/2014/main" id="{717C03F6-A3CE-46BF-9E54-F8507D88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72588" y="6479382"/>
              <a:ext cx="1285875" cy="189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Text Box 19">
              <a:extLst>
                <a:ext uri="{FF2B5EF4-FFF2-40B4-BE49-F238E27FC236}">
                  <a16:creationId xmlns="" xmlns:a16="http://schemas.microsoft.com/office/drawing/2014/main" id="{8996F57B-AB21-4BDB-BF4F-230E5EAE76A4}"/>
                </a:ext>
              </a:extLst>
            </p:cNvPr>
            <p:cNvSpPr txBox="1">
              <a:spLocks noChangeArrowheads="1"/>
            </p:cNvSpPr>
            <p:nvPr/>
          </p:nvSpPr>
          <p:spPr bwMode="auto">
            <a:xfrm>
              <a:off x="8798720" y="4220958"/>
              <a:ext cx="2352675"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Online redo</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logs</a:t>
              </a:r>
            </a:p>
          </p:txBody>
        </p:sp>
        <p:sp>
          <p:nvSpPr>
            <p:cNvPr id="21522" name="Text Box 20">
              <a:extLst>
                <a:ext uri="{FF2B5EF4-FFF2-40B4-BE49-F238E27FC236}">
                  <a16:creationId xmlns="" xmlns:a16="http://schemas.microsoft.com/office/drawing/2014/main" id="{6C0A132E-EF62-435F-A589-9CA7DCA93AED}"/>
                </a:ext>
              </a:extLst>
            </p:cNvPr>
            <p:cNvSpPr txBox="1">
              <a:spLocks noChangeArrowheads="1"/>
            </p:cNvSpPr>
            <p:nvPr/>
          </p:nvSpPr>
          <p:spPr bwMode="auto">
            <a:xfrm>
              <a:off x="10434638" y="2033588"/>
              <a:ext cx="20574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Local archiving</a:t>
              </a:r>
            </a:p>
          </p:txBody>
        </p:sp>
        <p:sp>
          <p:nvSpPr>
            <p:cNvPr id="21523" name="Line 21">
              <a:extLst>
                <a:ext uri="{FF2B5EF4-FFF2-40B4-BE49-F238E27FC236}">
                  <a16:creationId xmlns="" xmlns:a16="http://schemas.microsoft.com/office/drawing/2014/main" id="{76E9E862-75B6-4710-8693-5B32CE291E9A}"/>
                </a:ext>
              </a:extLst>
            </p:cNvPr>
            <p:cNvSpPr>
              <a:spLocks noChangeShapeType="1"/>
            </p:cNvSpPr>
            <p:nvPr/>
          </p:nvSpPr>
          <p:spPr bwMode="auto">
            <a:xfrm>
              <a:off x="10372726" y="3007519"/>
              <a:ext cx="21597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sp>
          <p:nvSpPr>
            <p:cNvPr id="21524" name="Text Box 22">
              <a:extLst>
                <a:ext uri="{FF2B5EF4-FFF2-40B4-BE49-F238E27FC236}">
                  <a16:creationId xmlns="" xmlns:a16="http://schemas.microsoft.com/office/drawing/2014/main" id="{423167B7-58AD-437A-A334-9F11AB7B855B}"/>
                </a:ext>
              </a:extLst>
            </p:cNvPr>
            <p:cNvSpPr txBox="1">
              <a:spLocks noChangeArrowheads="1"/>
            </p:cNvSpPr>
            <p:nvPr/>
          </p:nvSpPr>
          <p:spPr bwMode="auto">
            <a:xfrm>
              <a:off x="12458700" y="4188620"/>
              <a:ext cx="2171700"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Archived redo</a:t>
              </a:r>
              <a:br>
                <a:rPr lang="en-US" altLang="en-US" sz="2000" b="1" dirty="0">
                  <a:latin typeface="Oracle Sans" panose="020B0503020204020204" pitchFamily="34" charset="0"/>
                  <a:cs typeface="Oracle Sans" panose="020B0503020204020204" pitchFamily="34" charset="0"/>
                </a:rPr>
              </a:br>
              <a:r>
                <a:rPr lang="en-US" altLang="en-US" sz="2000" b="1" dirty="0">
                  <a:latin typeface="Oracle Sans" panose="020B0503020204020204" pitchFamily="34" charset="0"/>
                  <a:cs typeface="Oracle Sans" panose="020B0503020204020204" pitchFamily="34" charset="0"/>
                </a:rPr>
                <a:t>logs</a:t>
              </a:r>
            </a:p>
          </p:txBody>
        </p:sp>
        <p:pic>
          <p:nvPicPr>
            <p:cNvPr id="21525" name="Picture 23" descr="4segdatabase">
              <a:extLst>
                <a:ext uri="{FF2B5EF4-FFF2-40B4-BE49-F238E27FC236}">
                  <a16:creationId xmlns="" xmlns:a16="http://schemas.microsoft.com/office/drawing/2014/main" id="{3F17CA93-F52D-4D71-BC9B-64550813F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72588" y="2038350"/>
              <a:ext cx="1285875" cy="189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6" name="Text Box 24">
              <a:extLst>
                <a:ext uri="{FF2B5EF4-FFF2-40B4-BE49-F238E27FC236}">
                  <a16:creationId xmlns="" xmlns:a16="http://schemas.microsoft.com/office/drawing/2014/main" id="{AFA6FE72-F717-41BC-B49A-2CAE84B56FE6}"/>
                </a:ext>
              </a:extLst>
            </p:cNvPr>
            <p:cNvSpPr txBox="1">
              <a:spLocks noChangeArrowheads="1"/>
            </p:cNvSpPr>
            <p:nvPr/>
          </p:nvSpPr>
          <p:spPr bwMode="auto">
            <a:xfrm>
              <a:off x="5941220" y="4205288"/>
              <a:ext cx="28575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000" b="1" dirty="0">
                  <a:latin typeface="Oracle Sans" panose="020B0503020204020204" pitchFamily="34" charset="0"/>
                  <a:cs typeface="Oracle Sans" panose="020B0503020204020204" pitchFamily="34" charset="0"/>
                </a:rPr>
                <a:t>Primary database</a:t>
              </a:r>
            </a:p>
          </p:txBody>
        </p:sp>
        <p:sp>
          <p:nvSpPr>
            <p:cNvPr id="21527" name="Line 25">
              <a:extLst>
                <a:ext uri="{FF2B5EF4-FFF2-40B4-BE49-F238E27FC236}">
                  <a16:creationId xmlns="" xmlns:a16="http://schemas.microsoft.com/office/drawing/2014/main" id="{53505342-5A9B-4C56-A710-CBDFB8D257A8}"/>
                </a:ext>
              </a:extLst>
            </p:cNvPr>
            <p:cNvSpPr>
              <a:spLocks noChangeShapeType="1"/>
            </p:cNvSpPr>
            <p:nvPr/>
          </p:nvSpPr>
          <p:spPr bwMode="auto">
            <a:xfrm>
              <a:off x="7886701" y="7541419"/>
              <a:ext cx="13596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pic>
          <p:nvPicPr>
            <p:cNvPr id="21528" name="Picture 26" descr="old database">
              <a:extLst>
                <a:ext uri="{FF2B5EF4-FFF2-40B4-BE49-F238E27FC236}">
                  <a16:creationId xmlns="" xmlns:a16="http://schemas.microsoft.com/office/drawing/2014/main" id="{A798168A-08B4-42D6-B19B-67DC70DFA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615113" y="6648450"/>
              <a:ext cx="1512095" cy="156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29" name="Group 27">
              <a:extLst>
                <a:ext uri="{FF2B5EF4-FFF2-40B4-BE49-F238E27FC236}">
                  <a16:creationId xmlns="" xmlns:a16="http://schemas.microsoft.com/office/drawing/2014/main" id="{4E3EF2DB-29AC-458C-B262-9FE86B11B65B}"/>
                </a:ext>
              </a:extLst>
            </p:cNvPr>
            <p:cNvGrpSpPr>
              <a:grpSpLocks/>
            </p:cNvGrpSpPr>
            <p:nvPr/>
          </p:nvGrpSpPr>
          <p:grpSpPr bwMode="auto">
            <a:xfrm>
              <a:off x="12558713" y="1809750"/>
              <a:ext cx="1971675" cy="2342066"/>
              <a:chOff x="4470" y="2395"/>
              <a:chExt cx="828" cy="1006"/>
            </a:xfrm>
          </p:grpSpPr>
          <p:pic>
            <p:nvPicPr>
              <p:cNvPr id="21534" name="Picture 28" descr="4segdatabase">
                <a:extLst>
                  <a:ext uri="{FF2B5EF4-FFF2-40B4-BE49-F238E27FC236}">
                    <a16:creationId xmlns="" xmlns:a16="http://schemas.microsoft.com/office/drawing/2014/main" id="{9EF0BEF3-AC2A-4568-9D12-267A9460C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70" y="239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5" name="Picture 29" descr="4segdatabase">
                <a:extLst>
                  <a:ext uri="{FF2B5EF4-FFF2-40B4-BE49-F238E27FC236}">
                    <a16:creationId xmlns="" xmlns:a16="http://schemas.microsoft.com/office/drawing/2014/main" id="{4423CA6E-5675-458E-8279-B4FC479C9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758" y="2587"/>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30" name="Line 30">
              <a:extLst>
                <a:ext uri="{FF2B5EF4-FFF2-40B4-BE49-F238E27FC236}">
                  <a16:creationId xmlns="" xmlns:a16="http://schemas.microsoft.com/office/drawing/2014/main" id="{5AD9FF9F-3416-4CAA-B18C-876217262CD6}"/>
                </a:ext>
              </a:extLst>
            </p:cNvPr>
            <p:cNvSpPr>
              <a:spLocks noChangeShapeType="1"/>
            </p:cNvSpPr>
            <p:nvPr/>
          </p:nvSpPr>
          <p:spPr bwMode="auto">
            <a:xfrm>
              <a:off x="7920038" y="3007519"/>
              <a:ext cx="13596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000" b="1" dirty="0">
                <a:latin typeface="Oracle Sans" panose="020B0503020204020204" pitchFamily="34" charset="0"/>
                <a:cs typeface="Oracle Sans" panose="020B0503020204020204" pitchFamily="34" charset="0"/>
              </a:endParaRPr>
            </a:p>
          </p:txBody>
        </p:sp>
        <p:pic>
          <p:nvPicPr>
            <p:cNvPr id="21531" name="Picture 31" descr="old database">
              <a:extLst>
                <a:ext uri="{FF2B5EF4-FFF2-40B4-BE49-F238E27FC236}">
                  <a16:creationId xmlns="" xmlns:a16="http://schemas.microsoft.com/office/drawing/2014/main" id="{ECB078E3-9F2E-438F-A49F-268AB9411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612732" y="2207419"/>
              <a:ext cx="1512093" cy="156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2" name="Picture 32" descr="symbo004">
              <a:extLst>
                <a:ext uri="{FF2B5EF4-FFF2-40B4-BE49-F238E27FC236}">
                  <a16:creationId xmlns="" xmlns:a16="http://schemas.microsoft.com/office/drawing/2014/main" id="{B5130589-882A-4AF7-A596-585256DDD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7058025" y="1900238"/>
              <a:ext cx="1943100" cy="21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3" name="Picture 33" descr="symbo004">
              <a:extLst>
                <a:ext uri="{FF2B5EF4-FFF2-40B4-BE49-F238E27FC236}">
                  <a16:creationId xmlns="" xmlns:a16="http://schemas.microsoft.com/office/drawing/2014/main" id="{487D4132-90EE-4B46-A821-6D847E650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0487025" y="1900238"/>
              <a:ext cx="1943100" cy="218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165684424"/>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5F6B3662-F724-46A1-8C46-408BD287E98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Types of Failovers</a:t>
            </a:r>
          </a:p>
        </p:txBody>
      </p:sp>
      <p:sp>
        <p:nvSpPr>
          <p:cNvPr id="22531" name="Rectangle 3">
            <a:extLst>
              <a:ext uri="{FF2B5EF4-FFF2-40B4-BE49-F238E27FC236}">
                <a16:creationId xmlns="" xmlns:a16="http://schemas.microsoft.com/office/drawing/2014/main" id="{F23F6A6E-61D4-456B-9347-971498F657C6}"/>
              </a:ext>
            </a:extLst>
          </p:cNvPr>
          <p:cNvSpPr>
            <a:spLocks noGrp="1" noChangeArrowheads="1"/>
          </p:cNvSpPr>
          <p:nvPr>
            <p:ph type="body" idx="1"/>
          </p:nvPr>
        </p:nvSpPr>
        <p:spPr>
          <a:xfrm>
            <a:off x="933451" y="2272710"/>
            <a:ext cx="16421100" cy="30784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Manual failover: Invoked by the DBA</a:t>
            </a:r>
          </a:p>
          <a:p>
            <a:pPr lvl="2">
              <a:spcBef>
                <a:spcPts val="1200"/>
              </a:spcBef>
            </a:pPr>
            <a:r>
              <a:rPr lang="en-US" altLang="en-US" dirty="0">
                <a:latin typeface="Oracle Sans" panose="020B0503020204020204" pitchFamily="34" charset="0"/>
                <a:cs typeface="Oracle Sans" panose="020B0503020204020204" pitchFamily="34" charset="0"/>
              </a:rPr>
              <a:t>Complete: Attempts to minimize data loss by applying all available redo on the standby database</a:t>
            </a:r>
          </a:p>
          <a:p>
            <a:pPr lvl="2">
              <a:spcBef>
                <a:spcPts val="1200"/>
              </a:spcBef>
            </a:pPr>
            <a:r>
              <a:rPr lang="en-US" altLang="en-US" dirty="0">
                <a:latin typeface="Oracle Sans" panose="020B0503020204020204" pitchFamily="34" charset="0"/>
                <a:cs typeface="Oracle Sans" panose="020B0503020204020204" pitchFamily="34" charset="0"/>
              </a:rPr>
              <a:t>Immediate: No additional data is applied on the standby database</a:t>
            </a:r>
          </a:p>
          <a:p>
            <a:pPr lvl="1">
              <a:spcBef>
                <a:spcPts val="1200"/>
              </a:spcBef>
            </a:pPr>
            <a:r>
              <a:rPr lang="en-US" altLang="en-US" dirty="0">
                <a:latin typeface="Oracle Sans" panose="020B0503020204020204" pitchFamily="34" charset="0"/>
                <a:cs typeface="Oracle Sans" panose="020B0503020204020204" pitchFamily="34" charset="0"/>
              </a:rPr>
              <a:t>Fast-start failover: Invoked automatically by the Data Guard broker</a:t>
            </a:r>
          </a:p>
        </p:txBody>
      </p:sp>
    </p:spTree>
    <p:custDataLst>
      <p:tags r:id="rId1"/>
    </p:custDataLst>
    <p:extLst>
      <p:ext uri="{BB962C8B-B14F-4D97-AF65-F5344CB8AC3E}">
        <p14:creationId xmlns:p14="http://schemas.microsoft.com/office/powerpoint/2010/main" val="3907057185"/>
      </p:ext>
    </p:extLst>
  </p:cSld>
  <p:clrMapOvr>
    <a:masterClrMapping/>
  </p:clrMapOvr>
  <p:transition spd="slow"/>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1DD73C96-EF4D-43F6-AAA8-F41B76257A9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Failover Considerations</a:t>
            </a:r>
          </a:p>
        </p:txBody>
      </p:sp>
      <p:sp>
        <p:nvSpPr>
          <p:cNvPr id="23555" name="Rectangle 3">
            <a:extLst>
              <a:ext uri="{FF2B5EF4-FFF2-40B4-BE49-F238E27FC236}">
                <a16:creationId xmlns="" xmlns:a16="http://schemas.microsoft.com/office/drawing/2014/main" id="{B68B7E41-776C-4F4B-B62A-8648E5D2584B}"/>
              </a:ext>
            </a:extLst>
          </p:cNvPr>
          <p:cNvSpPr>
            <a:spLocks noGrp="1" noChangeArrowheads="1"/>
          </p:cNvSpPr>
          <p:nvPr>
            <p:ph idx="1"/>
          </p:nvPr>
        </p:nvSpPr>
        <p:spPr>
          <a:xfrm>
            <a:off x="933451" y="2272710"/>
            <a:ext cx="16421100" cy="396428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old primary database is disabled from the Data Guard configuration.</a:t>
            </a:r>
          </a:p>
          <a:p>
            <a:pPr lvl="1">
              <a:spcBef>
                <a:spcPts val="1200"/>
              </a:spcBef>
            </a:pPr>
            <a:r>
              <a:rPr lang="en-US" altLang="en-US" dirty="0">
                <a:latin typeface="Oracle Sans" panose="020B0503020204020204" pitchFamily="34" charset="0"/>
                <a:cs typeface="Oracle Sans" panose="020B0503020204020204" pitchFamily="34" charset="0"/>
              </a:rPr>
              <a:t>Data loss is possible.</a:t>
            </a:r>
          </a:p>
          <a:p>
            <a:pPr lvl="1">
              <a:spcBef>
                <a:spcPts val="1200"/>
              </a:spcBef>
            </a:pPr>
            <a:r>
              <a:rPr lang="en-US" altLang="en-US" dirty="0">
                <a:latin typeface="Oracle Sans" panose="020B0503020204020204" pitchFamily="34" charset="0"/>
                <a:cs typeface="Oracle Sans" panose="020B0503020204020204" pitchFamily="34" charset="0"/>
              </a:rPr>
              <a:t>Failover should be used only in an emergency.</a:t>
            </a:r>
          </a:p>
          <a:p>
            <a:pPr lvl="1">
              <a:spcBef>
                <a:spcPts val="1200"/>
              </a:spcBef>
            </a:pPr>
            <a:r>
              <a:rPr lang="en-US" altLang="en-US" dirty="0">
                <a:latin typeface="Oracle Sans" panose="020B0503020204020204" pitchFamily="34" charset="0"/>
                <a:cs typeface="Oracle Sans" panose="020B0503020204020204" pitchFamily="34" charset="0"/>
              </a:rPr>
              <a:t>When choosing a standby database to fail over to, you should:</a:t>
            </a:r>
          </a:p>
          <a:p>
            <a:pPr lvl="2">
              <a:spcBef>
                <a:spcPts val="1200"/>
              </a:spcBef>
            </a:pPr>
            <a:r>
              <a:rPr lang="en-US" altLang="en-US" dirty="0">
                <a:latin typeface="Oracle Sans" panose="020B0503020204020204" pitchFamily="34" charset="0"/>
                <a:cs typeface="Oracle Sans" panose="020B0503020204020204" pitchFamily="34" charset="0"/>
              </a:rPr>
              <a:t>Choose a physical standby database when possible</a:t>
            </a:r>
          </a:p>
          <a:p>
            <a:pPr lvl="2">
              <a:spcBef>
                <a:spcPts val="1200"/>
              </a:spcBef>
            </a:pPr>
            <a:r>
              <a:rPr lang="en-US" altLang="en-US" dirty="0">
                <a:latin typeface="Oracle Sans" panose="020B0503020204020204" pitchFamily="34" charset="0"/>
                <a:cs typeface="Oracle Sans" panose="020B0503020204020204" pitchFamily="34" charset="0"/>
              </a:rPr>
              <a:t>Choose the standby database that is most current</a:t>
            </a:r>
          </a:p>
        </p:txBody>
      </p:sp>
    </p:spTree>
    <p:custDataLst>
      <p:tags r:id="rId1"/>
    </p:custDataLst>
    <p:extLst>
      <p:ext uri="{BB962C8B-B14F-4D97-AF65-F5344CB8AC3E}">
        <p14:creationId xmlns:p14="http://schemas.microsoft.com/office/powerpoint/2010/main" val="2209384412"/>
      </p:ext>
    </p:extLst>
  </p:cSld>
  <p:clrMapOvr>
    <a:masterClrMapping/>
  </p:clrMapOvr>
  <p:transition spd="slow"/>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648" y="2247900"/>
            <a:ext cx="15468603" cy="6629400"/>
          </a:xfrm>
          <a:prstGeom prst="rect">
            <a:avLst/>
          </a:prstGeom>
        </p:spPr>
      </p:pic>
      <p:sp>
        <p:nvSpPr>
          <p:cNvPr id="24579" name="Rectangle 3">
            <a:extLst>
              <a:ext uri="{FF2B5EF4-FFF2-40B4-BE49-F238E27FC236}">
                <a16:creationId xmlns="" xmlns:a16="http://schemas.microsoft.com/office/drawing/2014/main" id="{57C856C8-144B-4C14-8785-8B6994B84E33}"/>
              </a:ext>
            </a:extLst>
          </p:cNvPr>
          <p:cNvSpPr>
            <a:spLocks noGrp="1" noChangeArrowheads="1"/>
          </p:cNvSpPr>
          <p:nvPr>
            <p:ph type="title"/>
          </p:nvPr>
        </p:nvSpPr>
        <p:spPr>
          <a:xfrm>
            <a:off x="933451" y="616397"/>
            <a:ext cx="16421100" cy="9457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Failover by Using Enterprise Manager</a:t>
            </a:r>
          </a:p>
        </p:txBody>
      </p:sp>
      <p:sp>
        <p:nvSpPr>
          <p:cNvPr id="24580" name="Line 4">
            <a:extLst>
              <a:ext uri="{FF2B5EF4-FFF2-40B4-BE49-F238E27FC236}">
                <a16:creationId xmlns="" xmlns:a16="http://schemas.microsoft.com/office/drawing/2014/main" id="{650DCA50-ABAE-46B5-B7AE-BED9852AB602}"/>
              </a:ext>
            </a:extLst>
          </p:cNvPr>
          <p:cNvSpPr>
            <a:spLocks noChangeShapeType="1"/>
          </p:cNvSpPr>
          <p:nvPr/>
        </p:nvSpPr>
        <p:spPr bwMode="auto">
          <a:xfrm>
            <a:off x="4191000" y="7096124"/>
            <a:ext cx="0" cy="485775"/>
          </a:xfrm>
          <a:prstGeom prst="line">
            <a:avLst/>
          </a:prstGeom>
          <a:noFill/>
          <a:ln w="28575">
            <a:solidFill>
              <a:schemeClr val="accent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81" name="Rectangle 5">
            <a:extLst>
              <a:ext uri="{FF2B5EF4-FFF2-40B4-BE49-F238E27FC236}">
                <a16:creationId xmlns="" xmlns:a16="http://schemas.microsoft.com/office/drawing/2014/main" id="{BBBA20DA-8171-4A0F-AA9F-6DAB36A42AB4}"/>
              </a:ext>
            </a:extLst>
          </p:cNvPr>
          <p:cNvSpPr>
            <a:spLocks noChangeArrowheads="1"/>
          </p:cNvSpPr>
          <p:nvPr/>
        </p:nvSpPr>
        <p:spPr bwMode="blackWhite">
          <a:xfrm>
            <a:off x="3581400" y="6320085"/>
            <a:ext cx="2895600" cy="776040"/>
          </a:xfrm>
          <a:prstGeom prst="rect">
            <a:avLst/>
          </a:prstGeom>
          <a:solidFill>
            <a:srgbClr val="FFFFCC"/>
          </a:solidFill>
          <a:ln w="28575">
            <a:solidFill>
              <a:schemeClr val="tx1"/>
            </a:solidFill>
            <a:miter lim="800000"/>
            <a:headEnd/>
            <a:tailEnd/>
          </a:ln>
        </p:spPr>
        <p:txBody>
          <a:bodyPr wrap="square" lIns="85725" tIns="42863" rIns="85725" bIns="42863"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Select the database and </a:t>
            </a:r>
          </a:p>
          <a:p>
            <a:pPr algn="ctr">
              <a:lnSpc>
                <a:spcPct val="85000"/>
              </a:lnSpc>
            </a:pPr>
            <a:r>
              <a:rPr lang="en-US" altLang="en-US" dirty="0">
                <a:latin typeface="Oracle Sans" panose="020B0503020204020204" pitchFamily="34" charset="0"/>
                <a:cs typeface="Oracle Sans" panose="020B0503020204020204" pitchFamily="34" charset="0"/>
              </a:rPr>
              <a:t>click Failover.</a:t>
            </a:r>
          </a:p>
        </p:txBody>
      </p:sp>
    </p:spTree>
    <p:custDataLst>
      <p:tags r:id="rId1"/>
    </p:custDataLst>
    <p:extLst>
      <p:ext uri="{BB962C8B-B14F-4D97-AF65-F5344CB8AC3E}">
        <p14:creationId xmlns:p14="http://schemas.microsoft.com/office/powerpoint/2010/main" val="3749884332"/>
      </p:ext>
    </p:extLst>
  </p:cSld>
  <p:clrMapOvr>
    <a:masterClrMapping/>
  </p:clrMapOvr>
  <p:transition spd="slow"/>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91091848-D286-4194-AA2B-EF34185B601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Failover by Using Enterprise Manager</a:t>
            </a:r>
          </a:p>
        </p:txBody>
      </p:sp>
      <p:pic>
        <p:nvPicPr>
          <p:cNvPr id="25603" name="Picture 3" descr="Snap67.png">
            <a:extLst>
              <a:ext uri="{FF2B5EF4-FFF2-40B4-BE49-F238E27FC236}">
                <a16:creationId xmlns="" xmlns:a16="http://schemas.microsoft.com/office/drawing/2014/main" id="{DE090FE0-E789-4F4A-ABDE-C5A584714E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2476500"/>
            <a:ext cx="14478000" cy="5956465"/>
          </a:xfrm>
          <a:prstGeom prst="rect">
            <a:avLst/>
          </a:prstGeom>
          <a:noFill/>
          <a:ln w="9525">
            <a:solidFill>
              <a:schemeClr val="tx1">
                <a:lumMod val="25000"/>
                <a:lumOff val="75000"/>
              </a:schemeClr>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5205918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35">
            <a:extLst>
              <a:ext uri="{FF2B5EF4-FFF2-40B4-BE49-F238E27FC236}">
                <a16:creationId xmlns:a16="http://schemas.microsoft.com/office/drawing/2014/main" xmlns="" id="{0D918DBB-AB5B-4A86-90A0-6AEFBB4EDC38}"/>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In order to use the connect-time failover feature, the failover clause must be included in the </a:t>
            </a:r>
            <a:r>
              <a:rPr lang="en-US" altLang="en-US" dirty="0">
                <a:latin typeface="Courier New" panose="02070309020205020404" pitchFamily="49" charset="0"/>
                <a:cs typeface="Courier New" panose="02070309020205020404" pitchFamily="49" charset="0"/>
              </a:rPr>
              <a:t>tnsnames.ora</a:t>
            </a:r>
            <a:r>
              <a:rPr lang="en-US" altLang="en-US" dirty="0">
                <a:latin typeface="Oracle Sans" panose="020B0503020204020204" pitchFamily="34" charset="0"/>
                <a:cs typeface="Oracle Sans" panose="020B0503020204020204" pitchFamily="34" charset="0"/>
              </a:rPr>
              <a:t> file.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16386" name="Rectangle 1034">
            <a:extLst>
              <a:ext uri="{FF2B5EF4-FFF2-40B4-BE49-F238E27FC236}">
                <a16:creationId xmlns:a16="http://schemas.microsoft.com/office/drawing/2014/main" xmlns="" id="{0A8BEB99-FCB9-47B1-8CDD-8386BF1EA6A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90805212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A17F3687-6938-4AF5-B98D-D2DE92C993A0}"/>
              </a:ext>
            </a:extLst>
          </p:cNvPr>
          <p:cNvSpPr>
            <a:spLocks noGrp="1" noChangeArrowheads="1"/>
          </p:cNvSpPr>
          <p:nvPr>
            <p:ph type="title"/>
          </p:nvPr>
        </p:nvSpPr>
        <p:spPr>
          <a:xfrm>
            <a:off x="933451" y="616397"/>
            <a:ext cx="16421100" cy="945703"/>
          </a:xfr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Performing a Failover by Using Enterprise Manager</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2781300"/>
            <a:ext cx="15544800" cy="4112380"/>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823997521"/>
      </p:ext>
    </p:extLst>
  </p:cSld>
  <p:clrMapOvr>
    <a:masterClrMapping/>
  </p:clrMapOvr>
  <p:transition spd="slow"/>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797" y="2095500"/>
            <a:ext cx="14100653" cy="7341561"/>
          </a:xfrm>
          <a:prstGeom prst="rect">
            <a:avLst/>
          </a:prstGeom>
          <a:ln>
            <a:solidFill>
              <a:schemeClr val="bg1">
                <a:lumMod val="90000"/>
              </a:schemeClr>
            </a:solidFill>
          </a:ln>
        </p:spPr>
      </p:pic>
      <p:sp>
        <p:nvSpPr>
          <p:cNvPr id="27651" name="Rectangle 3">
            <a:extLst>
              <a:ext uri="{FF2B5EF4-FFF2-40B4-BE49-F238E27FC236}">
                <a16:creationId xmlns="" xmlns:a16="http://schemas.microsoft.com/office/drawing/2014/main" id="{A1BD1C70-E6C4-443C-8FDE-D47562533C1C}"/>
              </a:ext>
            </a:extLst>
          </p:cNvPr>
          <p:cNvSpPr>
            <a:spLocks noGrp="1" noChangeArrowheads="1"/>
          </p:cNvSpPr>
          <p:nvPr>
            <p:ph type="title"/>
          </p:nvPr>
        </p:nvSpPr>
        <p:spPr>
          <a:xfrm>
            <a:off x="933450" y="616397"/>
            <a:ext cx="16897349" cy="945703"/>
          </a:xfr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Performing a Failover to a Physical Standby Database</a:t>
            </a:r>
            <a:endParaRPr lang="en-US" altLang="en-US" dirty="0">
              <a:solidFill>
                <a:schemeClr val="accent2"/>
              </a:solidFill>
              <a:latin typeface="+mj-lt"/>
              <a:cs typeface="Oracle Sans" panose="020B0503020204020204" pitchFamily="34" charset="0"/>
            </a:endParaRPr>
          </a:p>
        </p:txBody>
      </p:sp>
      <p:sp>
        <p:nvSpPr>
          <p:cNvPr id="27652" name="Line 4">
            <a:extLst>
              <a:ext uri="{FF2B5EF4-FFF2-40B4-BE49-F238E27FC236}">
                <a16:creationId xmlns="" xmlns:a16="http://schemas.microsoft.com/office/drawing/2014/main" id="{D89B5FB9-09E6-438B-977A-75199F6B54EA}"/>
              </a:ext>
            </a:extLst>
          </p:cNvPr>
          <p:cNvSpPr>
            <a:spLocks noChangeShapeType="1"/>
          </p:cNvSpPr>
          <p:nvPr/>
        </p:nvSpPr>
        <p:spPr bwMode="auto">
          <a:xfrm>
            <a:off x="7467600" y="7397922"/>
            <a:ext cx="0" cy="1028700"/>
          </a:xfrm>
          <a:prstGeom prst="line">
            <a:avLst/>
          </a:prstGeom>
          <a:noFill/>
          <a:ln w="28575">
            <a:solidFill>
              <a:schemeClr val="accent1"/>
            </a:solidFill>
            <a:round/>
            <a:headEnd type="none" w="med" len="lg"/>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7653" name="Rectangle 5">
            <a:extLst>
              <a:ext uri="{FF2B5EF4-FFF2-40B4-BE49-F238E27FC236}">
                <a16:creationId xmlns="" xmlns:a16="http://schemas.microsoft.com/office/drawing/2014/main" id="{8D0B7732-4320-4AC0-A1B8-E80F7C6B08F4}"/>
              </a:ext>
            </a:extLst>
          </p:cNvPr>
          <p:cNvSpPr>
            <a:spLocks noChangeArrowheads="1"/>
          </p:cNvSpPr>
          <p:nvPr/>
        </p:nvSpPr>
        <p:spPr bwMode="blackWhite">
          <a:xfrm>
            <a:off x="5486400" y="6881734"/>
            <a:ext cx="5029200" cy="516188"/>
          </a:xfrm>
          <a:prstGeom prst="rect">
            <a:avLst/>
          </a:prstGeom>
          <a:solidFill>
            <a:srgbClr val="FFFFCC"/>
          </a:solidFill>
          <a:ln w="28575">
            <a:solidFill>
              <a:schemeClr val="tx1"/>
            </a:solidFill>
            <a:miter lim="800000"/>
            <a:headEnd/>
            <a:tailEnd/>
          </a:ln>
        </p:spPr>
        <p:txBody>
          <a:bodyPr wrap="square" lIns="85725" tIns="42863" rIns="85725" bIns="42863" anchor="ctr" anchorCtr="0">
            <a:no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The standby databases must be reinstated.</a:t>
            </a:r>
          </a:p>
        </p:txBody>
      </p:sp>
    </p:spTree>
    <p:custDataLst>
      <p:tags r:id="rId1"/>
    </p:custDataLst>
    <p:extLst>
      <p:ext uri="{BB962C8B-B14F-4D97-AF65-F5344CB8AC3E}">
        <p14:creationId xmlns:p14="http://schemas.microsoft.com/office/powerpoint/2010/main" val="723539594"/>
      </p:ext>
    </p:extLst>
  </p:cSld>
  <p:clrMapOvr>
    <a:masterClrMapping/>
  </p:clrMapOvr>
  <p:transition spd="slow"/>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 xmlns:a16="http://schemas.microsoft.com/office/drawing/2014/main" id="{C82852A0-64AC-419A-9B52-F6DCDFAD0A3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Performing a Manual Failover by Using DGMGRL</a:t>
            </a:r>
          </a:p>
        </p:txBody>
      </p:sp>
      <p:sp>
        <p:nvSpPr>
          <p:cNvPr id="29699" name="Rectangle 6">
            <a:extLst>
              <a:ext uri="{FF2B5EF4-FFF2-40B4-BE49-F238E27FC236}">
                <a16:creationId xmlns="" xmlns:a16="http://schemas.microsoft.com/office/drawing/2014/main" id="{EA548C47-3CEA-4F3E-A798-2D2A835DAB31}"/>
              </a:ext>
            </a:extLst>
          </p:cNvPr>
          <p:cNvSpPr>
            <a:spLocks noGrp="1" noChangeArrowheads="1"/>
          </p:cNvSpPr>
          <p:nvPr>
            <p:ph idx="1"/>
          </p:nvPr>
        </p:nvSpPr>
        <p:spPr>
          <a:xfrm>
            <a:off x="932689" y="2265654"/>
            <a:ext cx="16422624" cy="458650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Execute the </a:t>
            </a:r>
            <a:r>
              <a:rPr lang="en-US" altLang="en-US" dirty="0">
                <a:latin typeface="Courier New" panose="02070309020205020404" pitchFamily="49" charset="0"/>
                <a:cs typeface="Oracle Sans" panose="020B0503020204020204" pitchFamily="34" charset="0"/>
              </a:rPr>
              <a:t>FAILOVER</a:t>
            </a:r>
            <a:r>
              <a:rPr lang="en-US" altLang="en-US" dirty="0">
                <a:latin typeface="Oracle Sans" panose="020B0503020204020204" pitchFamily="34" charset="0"/>
                <a:cs typeface="Oracle Sans" panose="020B0503020204020204" pitchFamily="34" charset="0"/>
              </a:rPr>
              <a:t> command to initiate the failover operation to the standby database: </a:t>
            </a:r>
          </a:p>
          <a:p>
            <a:pPr marL="857250" lvl="1" indent="-685800">
              <a:spcBef>
                <a:spcPts val="1200"/>
              </a:spcBef>
              <a:buFont typeface="Arial" panose="020B0604020202020204" pitchFamily="34" charset="0"/>
              <a:buAutoNum type="arabicPeriod"/>
            </a:pPr>
            <a:endParaRPr lang="en-US" altLang="en-US" sz="4200" dirty="0">
              <a:latin typeface="Oracle Sans" panose="020B0503020204020204" pitchFamily="34" charset="0"/>
              <a:cs typeface="Oracle Sans" panose="020B0503020204020204" pitchFamily="34" charset="0"/>
            </a:endParaRP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Reset the protection mode (if necessary).</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Reinstate or re-create the former primary database to serve as a standby database in the configuration.</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Reinstate or re-create other disabled standby databases in the configuration.</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828800" y="3506350"/>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pPr>
            <a:r>
              <a:rPr lang="en-US" altLang="en-US" sz="2800" b="1" dirty="0">
                <a:solidFill>
                  <a:srgbClr val="000000"/>
                </a:solidFill>
                <a:latin typeface="Courier New" panose="02070309020205020404" pitchFamily="49" charset="0"/>
                <a:cs typeface="Oracle Sans" panose="020B0503020204020204" pitchFamily="34" charset="0"/>
              </a:rPr>
              <a:t>DGMGRL&gt; FAILOVER TO 'london' [IMMEDIATE]; </a:t>
            </a:r>
            <a:endParaRPr lang="en-US" altLang="en-US" sz="2800" b="1" dirty="0">
              <a:latin typeface="Courier New" panose="02070309020205020404" pitchFamily="49"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92245724"/>
      </p:ext>
    </p:extLst>
  </p:cSld>
  <p:clrMapOvr>
    <a:masterClrMapping/>
  </p:clrMapOvr>
  <p:transition spd="slow"/>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 xmlns:a16="http://schemas.microsoft.com/office/drawing/2014/main" id="{7329BB72-D3BA-4F7E-B3C4-DB935E391C6D}"/>
              </a:ext>
            </a:extLst>
          </p:cNvPr>
          <p:cNvSpPr>
            <a:spLocks noGrp="1" noChangeArrowheads="1"/>
          </p:cNvSpPr>
          <p:nvPr>
            <p:ph type="title"/>
          </p:nvPr>
        </p:nvSpPr>
        <p:spPr>
          <a:xfrm>
            <a:off x="933451" y="616397"/>
            <a:ext cx="16421100" cy="86950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a:latin typeface="+mj-lt"/>
              </a:rPr>
              <a:t>Re-enabling </a:t>
            </a:r>
            <a:r>
              <a:rPr lang="en-US" altLang="en-US" dirty="0">
                <a:latin typeface="+mj-lt"/>
              </a:rPr>
              <a:t>Disabled Databases by Using DGMGRL</a:t>
            </a:r>
          </a:p>
        </p:txBody>
      </p:sp>
      <p:sp>
        <p:nvSpPr>
          <p:cNvPr id="30722" name="Rectangle 5">
            <a:extLst>
              <a:ext uri="{FF2B5EF4-FFF2-40B4-BE49-F238E27FC236}">
                <a16:creationId xmlns="" xmlns:a16="http://schemas.microsoft.com/office/drawing/2014/main" id="{C209C969-02AA-427D-86D0-47CE08EE5C54}"/>
              </a:ext>
            </a:extLst>
          </p:cNvPr>
          <p:cNvSpPr>
            <a:spLocks noGrp="1" noChangeArrowheads="1"/>
          </p:cNvSpPr>
          <p:nvPr>
            <p:ph type="body" idx="1"/>
          </p:nvPr>
        </p:nvSpPr>
        <p:spPr>
          <a:xfrm>
            <a:off x="933451" y="2272710"/>
            <a:ext cx="16421100" cy="389849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Disabled databases must be reinstated or re-created to re-enable broker management.</a:t>
            </a:r>
          </a:p>
          <a:p>
            <a:pPr lvl="1">
              <a:spcBef>
                <a:spcPts val="1200"/>
              </a:spcBef>
            </a:pPr>
            <a:r>
              <a:rPr lang="en-US" altLang="en-US" dirty="0">
                <a:latin typeface="Oracle Sans" panose="020B0503020204020204" pitchFamily="34" charset="0"/>
                <a:cs typeface="Oracle Sans" panose="020B0503020204020204" pitchFamily="34" charset="0"/>
              </a:rPr>
              <a:t>Reinstate a database using </a:t>
            </a:r>
            <a:r>
              <a:rPr lang="en-US" altLang="en-US" dirty="0">
                <a:latin typeface="Courier New" panose="02070309020205020404" pitchFamily="49" charset="0"/>
                <a:cs typeface="Oracle Sans" panose="020B0503020204020204" pitchFamily="34" charset="0"/>
              </a:rPr>
              <a:t>REINSTATE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a:t>
            </a:r>
          </a:p>
          <a:p>
            <a:pPr lvl="1">
              <a:spcBef>
                <a:spcPts val="1200"/>
              </a:spcBef>
            </a:pPr>
            <a:endParaRPr lang="en-US" altLang="en-US" sz="4000"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If </a:t>
            </a:r>
            <a:r>
              <a:rPr lang="en-US" altLang="en-US" dirty="0">
                <a:latin typeface="Oracle Sans" panose="020B0503020204020204" pitchFamily="34" charset="0"/>
                <a:cs typeface="Oracle Sans" panose="020B0503020204020204" pitchFamily="34" charset="0"/>
              </a:rPr>
              <a:t>you cannot reinstate a database, re-create it from a copy of the primary database and then re-enable the database by using </a:t>
            </a:r>
            <a:r>
              <a:rPr lang="en-US" altLang="en-US" dirty="0">
                <a:latin typeface="Courier New" panose="02070309020205020404" pitchFamily="49" charset="0"/>
                <a:cs typeface="Oracle Sans" panose="020B0503020204020204" pitchFamily="34" charset="0"/>
              </a:rPr>
              <a:t>ENABLE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22104" y="4268350"/>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pPr>
            <a:r>
              <a:rPr lang="en-US" altLang="en-US" sz="2800" b="1" dirty="0">
                <a:solidFill>
                  <a:srgbClr val="000000"/>
                </a:solidFill>
                <a:latin typeface="Courier New" panose="02070309020205020404" pitchFamily="49" charset="0"/>
                <a:cs typeface="Oracle Sans" panose="020B0503020204020204" pitchFamily="34" charset="0"/>
              </a:rPr>
              <a:t>DGMGRL&gt; REINSTATE DATABASE boston; </a:t>
            </a:r>
            <a:endParaRPr lang="en-US" altLang="en-US" sz="2800" b="1" dirty="0">
              <a:latin typeface="Courier New" panose="02070309020205020404" pitchFamily="49" charset="0"/>
              <a:cs typeface="Times New Roman" panose="02020603050405020304" pitchFamily="18" charset="0"/>
            </a:endParaRP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5785" y="6286500"/>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50000"/>
              </a:spcBef>
            </a:pPr>
            <a:r>
              <a:rPr lang="en-US" altLang="en-US" sz="2800" b="1" dirty="0">
                <a:solidFill>
                  <a:srgbClr val="000000"/>
                </a:solidFill>
                <a:latin typeface="Courier New" panose="02070309020205020404" pitchFamily="49" charset="0"/>
                <a:cs typeface="Oracle Sans" panose="020B0503020204020204" pitchFamily="34" charset="0"/>
              </a:rPr>
              <a:t>DGMGRL&gt; ENABLE DATABASE boston; </a:t>
            </a:r>
            <a:endParaRPr lang="en-US" altLang="en-US" sz="2800" b="1" dirty="0">
              <a:latin typeface="Courier New" panose="02070309020205020404" pitchFamily="49"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95001979"/>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035">
            <a:extLst>
              <a:ext uri="{FF2B5EF4-FFF2-40B4-BE49-F238E27FC236}">
                <a16:creationId xmlns="" xmlns:a16="http://schemas.microsoft.com/office/drawing/2014/main" id="{DD4DA37A-70FE-4759-B395-28CC6F5B76F1}"/>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The database buffer cache state is now maintained on an Active Data Guard (ADG) standby during a role change.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1746" name="Rectangle 1034">
            <a:extLst>
              <a:ext uri="{FF2B5EF4-FFF2-40B4-BE49-F238E27FC236}">
                <a16:creationId xmlns="" xmlns:a16="http://schemas.microsoft.com/office/drawing/2014/main" id="{846C19DE-45FE-40C2-A1CC-FA811D42812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389122652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1035">
            <a:extLst>
              <a:ext uri="{FF2B5EF4-FFF2-40B4-BE49-F238E27FC236}">
                <a16:creationId xmlns="" xmlns:a16="http://schemas.microsoft.com/office/drawing/2014/main" id="{AB684647-FD85-4618-A56C-0CD4C530EA40}"/>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a failover operation, the old primary database is removed from the Data Guard configuration and must be re-created from a backup.</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2770" name="Rectangle 1034">
            <a:extLst>
              <a:ext uri="{FF2B5EF4-FFF2-40B4-BE49-F238E27FC236}">
                <a16:creationId xmlns="" xmlns:a16="http://schemas.microsoft.com/office/drawing/2014/main" id="{E9F6C2CF-12A6-4B86-9D23-E3B7B691078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326987090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0B5EB915-9AA9-47C4-AB84-DD8992735B4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33795" name="Rectangle 3">
            <a:extLst>
              <a:ext uri="{FF2B5EF4-FFF2-40B4-BE49-F238E27FC236}">
                <a16:creationId xmlns="" xmlns:a16="http://schemas.microsoft.com/office/drawing/2014/main" id="{C3AD233B-FD08-4FC3-AA79-1C6DA99A516C}"/>
              </a:ext>
            </a:extLst>
          </p:cNvPr>
          <p:cNvSpPr>
            <a:spLocks noGrp="1" noChangeArrowheads="1"/>
          </p:cNvSpPr>
          <p:nvPr>
            <p:ph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 use</a:t>
            </a:r>
          </a:p>
          <a:p>
            <a:pPr lvl="1">
              <a:spcBef>
                <a:spcPts val="1200"/>
              </a:spcBef>
            </a:pPr>
            <a:r>
              <a:rPr lang="en-US" altLang="en-US" dirty="0">
                <a:latin typeface="Oracle Sans" panose="020B0503020204020204" pitchFamily="34" charset="0"/>
                <a:cs typeface="Oracle Sans" panose="020B0503020204020204" pitchFamily="34" charset="0"/>
              </a:rPr>
              <a:t>DGMGRL to perform switchover and failover operations</a:t>
            </a:r>
          </a:p>
          <a:p>
            <a:pPr lvl="1">
              <a:spcBef>
                <a:spcPts val="1200"/>
              </a:spcBef>
            </a:pPr>
            <a:r>
              <a:rPr lang="en-US" altLang="en-US" dirty="0">
                <a:latin typeface="Oracle Sans" panose="020B0503020204020204" pitchFamily="34" charset="0"/>
                <a:cs typeface="Oracle Sans" panose="020B0503020204020204" pitchFamily="34" charset="0"/>
              </a:rPr>
              <a:t>Enterprise Manager to perform switchover and failover operations</a:t>
            </a:r>
          </a:p>
        </p:txBody>
      </p:sp>
    </p:spTree>
    <p:custDataLst>
      <p:tags r:id="rId1"/>
    </p:custDataLst>
    <p:extLst>
      <p:ext uri="{BB962C8B-B14F-4D97-AF65-F5344CB8AC3E}">
        <p14:creationId xmlns:p14="http://schemas.microsoft.com/office/powerpoint/2010/main" val="4244522697"/>
      </p:ext>
    </p:extLst>
  </p:cSld>
  <p:clrMapOvr>
    <a:masterClrMapping/>
  </p:clrMapOvr>
  <p:transition spd="slow"/>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Practice 14: Overview</a:t>
            </a:r>
            <a:endParaRPr lang="en-US" dirty="0"/>
          </a:p>
        </p:txBody>
      </p:sp>
      <p:sp>
        <p:nvSpPr>
          <p:cNvPr id="7" name="Content Placeholder 6"/>
          <p:cNvSpPr>
            <a:spLocks noGrp="1"/>
          </p:cNvSpPr>
          <p:nvPr>
            <p:ph idx="1"/>
          </p:nvPr>
        </p:nvSpPr>
        <p:spPr>
          <a:xfrm>
            <a:off x="933451" y="2272710"/>
            <a:ext cx="16421100" cy="2001057"/>
          </a:xfrm>
        </p:spPr>
        <p:txBody>
          <a:bodyPr/>
          <a:lstStyle/>
          <a:p>
            <a:r>
              <a:rPr lang="en-US" altLang="en-US" dirty="0" smtClean="0"/>
              <a:t>This practice covers the following topics:</a:t>
            </a:r>
          </a:p>
          <a:p>
            <a:pPr marL="816422" lvl="1">
              <a:spcBef>
                <a:spcPts val="1200"/>
              </a:spcBef>
              <a:buClr>
                <a:srgbClr val="D1350F"/>
              </a:buClr>
            </a:pPr>
            <a:r>
              <a:rPr lang="en-US" altLang="en-US" kern="1200" dirty="0">
                <a:ea typeface="+mn-ea"/>
              </a:rPr>
              <a:t>Performing a Switchover Using DGMGRL</a:t>
            </a:r>
          </a:p>
          <a:p>
            <a:pPr marL="816422" lvl="1">
              <a:spcBef>
                <a:spcPts val="1200"/>
              </a:spcBef>
              <a:buClr>
                <a:srgbClr val="D1350F"/>
              </a:buClr>
            </a:pPr>
            <a:r>
              <a:rPr lang="en-US" altLang="en-US" kern="1200" dirty="0">
                <a:ea typeface="+mn-ea"/>
              </a:rPr>
              <a:t>Keeping Physical Standby Session Connected During Role Transition</a:t>
            </a:r>
            <a:endParaRPr lang="en-US" kern="1200" dirty="0">
              <a:ea typeface="+mn-ea"/>
            </a:endParaRPr>
          </a:p>
        </p:txBody>
      </p:sp>
    </p:spTree>
    <p:custDataLst>
      <p:tags r:id="rId1"/>
    </p:custDataLst>
    <p:extLst>
      <p:ext uri="{BB962C8B-B14F-4D97-AF65-F5344CB8AC3E}">
        <p14:creationId xmlns:p14="http://schemas.microsoft.com/office/powerpoint/2010/main" val="3954987124"/>
      </p:ext>
    </p:extLst>
  </p:cSld>
  <p:clrMapOvr>
    <a:masterClrMapping/>
  </p:clrMapOvr>
  <p:transition spd="slow"/>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265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5F337F45-0EE8-4486-9D27-A3CD61130138}"/>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Flashback Database in a Data Guard Configuration</a:t>
            </a:r>
          </a:p>
        </p:txBody>
      </p:sp>
      <p:sp>
        <p:nvSpPr>
          <p:cNvPr id="3075" name="Rectangle 4" hidden="1">
            <a:extLst>
              <a:ext uri="{FF2B5EF4-FFF2-40B4-BE49-F238E27FC236}">
                <a16:creationId xmlns="" xmlns:a16="http://schemas.microsoft.com/office/drawing/2014/main" id="{04683361-6DC9-41CC-861C-5D2F288B20D9}"/>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424212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xmlns="" id="{FA2D287B-317E-459A-AD94-67BF0A54066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17411" name="Rectangle 5">
            <a:extLst>
              <a:ext uri="{FF2B5EF4-FFF2-40B4-BE49-F238E27FC236}">
                <a16:creationId xmlns:a16="http://schemas.microsoft.com/office/drawing/2014/main" xmlns="" id="{96D406B6-4C75-46B2-B97C-26699188C1A4}"/>
              </a:ext>
            </a:extLst>
          </p:cNvPr>
          <p:cNvSpPr>
            <a:spLocks noGrp="1" noChangeArrowheads="1"/>
          </p:cNvSpPr>
          <p:nvPr>
            <p:ph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Understand the basics of Oracle Net Services</a:t>
            </a:r>
          </a:p>
          <a:p>
            <a:pPr lvl="1">
              <a:spcBef>
                <a:spcPts val="1200"/>
              </a:spcBef>
            </a:pPr>
            <a:r>
              <a:rPr lang="en-US" altLang="en-US" dirty="0">
                <a:latin typeface="Oracle Sans" panose="020B0503020204020204" pitchFamily="34" charset="0"/>
                <a:cs typeface="Oracle Sans" panose="020B0503020204020204" pitchFamily="34" charset="0"/>
              </a:rPr>
              <a:t>Configure client connectivity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Implement Data Guard best-practice solutions in networking setup</a:t>
            </a:r>
          </a:p>
        </p:txBody>
      </p:sp>
    </p:spTree>
    <p:custDataLst>
      <p:tags r:id="rId1"/>
    </p:custDataLst>
    <p:extLst>
      <p:ext uri="{BB962C8B-B14F-4D97-AF65-F5344CB8AC3E}">
        <p14:creationId xmlns:p14="http://schemas.microsoft.com/office/powerpoint/2010/main" val="3233580954"/>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F5C7DD19-79F9-4CC1-9DD3-0100FFEB82B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Objectives</a:t>
            </a:r>
          </a:p>
        </p:txBody>
      </p:sp>
      <p:sp>
        <p:nvSpPr>
          <p:cNvPr id="4099" name="Rectangle 20">
            <a:extLst>
              <a:ext uri="{FF2B5EF4-FFF2-40B4-BE49-F238E27FC236}">
                <a16:creationId xmlns="" xmlns:a16="http://schemas.microsoft.com/office/drawing/2014/main" id="{53A70B56-70F0-48E5-97B8-7B34E71E3C4C}"/>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Explain the advantages of using Flashback Database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Configure Flashback Database</a:t>
            </a:r>
          </a:p>
          <a:p>
            <a:pPr lvl="1">
              <a:spcBef>
                <a:spcPts val="1200"/>
              </a:spcBef>
            </a:pPr>
            <a:r>
              <a:rPr lang="en-US" altLang="en-US" dirty="0">
                <a:latin typeface="Oracle Sans" panose="020B0503020204020204" pitchFamily="34" charset="0"/>
                <a:cs typeface="Oracle Sans" panose="020B0503020204020204" pitchFamily="34" charset="0"/>
              </a:rPr>
              <a:t>Explain the functionality of replicated restore points</a:t>
            </a:r>
          </a:p>
          <a:p>
            <a:pPr lvl="1">
              <a:spcBef>
                <a:spcPts val="1200"/>
              </a:spcBef>
            </a:pPr>
            <a:r>
              <a:rPr lang="en-US" altLang="en-US" dirty="0">
                <a:latin typeface="Oracle Sans" panose="020B0503020204020204" pitchFamily="34" charset="0"/>
                <a:cs typeface="Oracle Sans" panose="020B0503020204020204" pitchFamily="34" charset="0"/>
              </a:rPr>
              <a:t>Explain the functionality of automatic flashback</a:t>
            </a:r>
          </a:p>
        </p:txBody>
      </p:sp>
    </p:spTree>
    <p:custDataLst>
      <p:tags r:id="rId1"/>
    </p:custDataLst>
    <p:extLst>
      <p:ext uri="{BB962C8B-B14F-4D97-AF65-F5344CB8AC3E}">
        <p14:creationId xmlns:p14="http://schemas.microsoft.com/office/powerpoint/2010/main" val="339782552"/>
      </p:ext>
    </p:extLst>
  </p:cSld>
  <p:clrMapOvr>
    <a:masterClrMapping/>
  </p:clrMapOvr>
  <p:transition spd="slow"/>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2">
            <a:extLst>
              <a:ext uri="{FF2B5EF4-FFF2-40B4-BE49-F238E27FC236}">
                <a16:creationId xmlns="" xmlns:a16="http://schemas.microsoft.com/office/drawing/2014/main" id="{AB32604D-C6A2-4627-962C-08CAE118BD7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Flashback Database in a Data Guard Configuration</a:t>
            </a:r>
          </a:p>
        </p:txBody>
      </p:sp>
      <p:sp>
        <p:nvSpPr>
          <p:cNvPr id="5123" name="Rectangle 23">
            <a:extLst>
              <a:ext uri="{FF2B5EF4-FFF2-40B4-BE49-F238E27FC236}">
                <a16:creationId xmlns="" xmlns:a16="http://schemas.microsoft.com/office/drawing/2014/main" id="{70B22995-4FC4-4925-B0FB-48BE8F351685}"/>
              </a:ext>
            </a:extLst>
          </p:cNvPr>
          <p:cNvSpPr>
            <a:spLocks noGrp="1" noChangeArrowheads="1"/>
          </p:cNvSpPr>
          <p:nvPr>
            <p:ph idx="1"/>
          </p:nvPr>
        </p:nvSpPr>
        <p:spPr>
          <a:xfrm>
            <a:off x="933451" y="2688032"/>
            <a:ext cx="16421100" cy="557395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Flashback Database provides the following in a Data Guard configuration:</a:t>
            </a:r>
          </a:p>
          <a:p>
            <a:pPr lvl="2">
              <a:spcBef>
                <a:spcPts val="1200"/>
              </a:spcBef>
            </a:pPr>
            <a:r>
              <a:rPr lang="en-US" altLang="en-US" dirty="0">
                <a:latin typeface="Oracle Sans" panose="020B0503020204020204" pitchFamily="34" charset="0"/>
                <a:cs typeface="Oracle Sans" panose="020B0503020204020204" pitchFamily="34" charset="0"/>
              </a:rPr>
              <a:t>An alternative to restoring and recovering the primary database</a:t>
            </a:r>
          </a:p>
          <a:p>
            <a:pPr lvl="2">
              <a:spcBef>
                <a:spcPts val="1200"/>
              </a:spcBef>
            </a:pPr>
            <a:r>
              <a:rPr lang="en-US" altLang="en-US" dirty="0">
                <a:latin typeface="Oracle Sans" panose="020B0503020204020204" pitchFamily="34" charset="0"/>
                <a:cs typeface="Oracle Sans" panose="020B0503020204020204" pitchFamily="34" charset="0"/>
              </a:rPr>
              <a:t>A way to reinstate the primary database that was disabled as part of a failover to any standby database operation</a:t>
            </a:r>
          </a:p>
          <a:p>
            <a:pPr lvl="2">
              <a:spcBef>
                <a:spcPts val="1200"/>
              </a:spcBef>
            </a:pPr>
            <a:r>
              <a:rPr lang="en-US" altLang="en-US" dirty="0">
                <a:latin typeface="Oracle Sans" panose="020B0503020204020204" pitchFamily="34" charset="0"/>
                <a:cs typeface="Oracle Sans" panose="020B0503020204020204" pitchFamily="34" charset="0"/>
              </a:rPr>
              <a:t>An alternative to delaying the application of redo to protect against user errors or logical corruptions</a:t>
            </a:r>
          </a:p>
          <a:p>
            <a:pPr lvl="1">
              <a:spcBef>
                <a:spcPts val="1200"/>
              </a:spcBef>
            </a:pPr>
            <a:r>
              <a:rPr lang="en-US" altLang="en-US" dirty="0">
                <a:latin typeface="Oracle Sans" panose="020B0503020204020204" pitchFamily="34" charset="0"/>
                <a:cs typeface="Oracle Sans" panose="020B0503020204020204" pitchFamily="34" charset="0"/>
              </a:rPr>
              <a:t>Flashback Database is used by the following features in a Data Guard configuration:</a:t>
            </a:r>
          </a:p>
          <a:p>
            <a:pPr lvl="2">
              <a:spcBef>
                <a:spcPts val="1200"/>
              </a:spcBef>
            </a:pPr>
            <a:r>
              <a:rPr lang="en-US" altLang="en-US" dirty="0">
                <a:latin typeface="Oracle Sans" panose="020B0503020204020204" pitchFamily="34" charset="0"/>
                <a:cs typeface="Oracle Sans" panose="020B0503020204020204" pitchFamily="34" charset="0"/>
              </a:rPr>
              <a:t>Fast-start failover</a:t>
            </a:r>
          </a:p>
          <a:p>
            <a:pPr lvl="2">
              <a:spcBef>
                <a:spcPts val="1200"/>
              </a:spcBef>
            </a:pPr>
            <a:r>
              <a:rPr lang="en-US" altLang="en-US" dirty="0">
                <a:latin typeface="Oracle Sans" panose="020B0503020204020204" pitchFamily="34" charset="0"/>
                <a:cs typeface="Oracle Sans" panose="020B0503020204020204" pitchFamily="34" charset="0"/>
              </a:rPr>
              <a:t>Snapshot standby</a:t>
            </a:r>
          </a:p>
        </p:txBody>
      </p:sp>
    </p:spTree>
    <p:custDataLst>
      <p:tags r:id="rId1"/>
    </p:custDataLst>
    <p:extLst>
      <p:ext uri="{BB962C8B-B14F-4D97-AF65-F5344CB8AC3E}">
        <p14:creationId xmlns:p14="http://schemas.microsoft.com/office/powerpoint/2010/main" val="3763752251"/>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
            <a:extLst>
              <a:ext uri="{FF2B5EF4-FFF2-40B4-BE49-F238E27FC236}">
                <a16:creationId xmlns="" xmlns:a16="http://schemas.microsoft.com/office/drawing/2014/main" id="{04CEC141-0BAA-48E6-9AF4-FA15E592DDD9}"/>
              </a:ext>
            </a:extLst>
          </p:cNvPr>
          <p:cNvSpPr>
            <a:spLocks noChangeShapeType="1"/>
          </p:cNvSpPr>
          <p:nvPr/>
        </p:nvSpPr>
        <p:spPr bwMode="gray">
          <a:xfrm>
            <a:off x="11087100" y="6084095"/>
            <a:ext cx="2171700" cy="0"/>
          </a:xfrm>
          <a:prstGeom prst="line">
            <a:avLst/>
          </a:prstGeom>
          <a:noFill/>
          <a:ln w="28575">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6147" name="Line 14">
            <a:extLst>
              <a:ext uri="{FF2B5EF4-FFF2-40B4-BE49-F238E27FC236}">
                <a16:creationId xmlns="" xmlns:a16="http://schemas.microsoft.com/office/drawing/2014/main" id="{EEF4348D-0256-4A8C-A0A0-92AEE27B510A}"/>
              </a:ext>
            </a:extLst>
          </p:cNvPr>
          <p:cNvSpPr>
            <a:spLocks noChangeShapeType="1"/>
          </p:cNvSpPr>
          <p:nvPr/>
        </p:nvSpPr>
        <p:spPr bwMode="gray">
          <a:xfrm>
            <a:off x="7658100" y="6084095"/>
            <a:ext cx="1345407" cy="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6148" name="Rectangle 3">
            <a:extLst>
              <a:ext uri="{FF2B5EF4-FFF2-40B4-BE49-F238E27FC236}">
                <a16:creationId xmlns="" xmlns:a16="http://schemas.microsoft.com/office/drawing/2014/main" id="{B01490DB-3C17-471C-BEFD-CE0ABE89667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Overview of Flashback Database</a:t>
            </a:r>
          </a:p>
        </p:txBody>
      </p:sp>
      <p:sp>
        <p:nvSpPr>
          <p:cNvPr id="6149" name="Rectangle 4">
            <a:extLst>
              <a:ext uri="{FF2B5EF4-FFF2-40B4-BE49-F238E27FC236}">
                <a16:creationId xmlns="" xmlns:a16="http://schemas.microsoft.com/office/drawing/2014/main" id="{072B9B35-C6C9-4EB5-AF6F-692039920DFF}"/>
              </a:ext>
            </a:extLst>
          </p:cNvPr>
          <p:cNvSpPr>
            <a:spLocks noGrp="1" noChangeArrowheads="1"/>
          </p:cNvSpPr>
          <p:nvPr>
            <p:ph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The Flashback Database operation:</a:t>
            </a:r>
          </a:p>
          <a:p>
            <a:pPr lvl="1">
              <a:spcBef>
                <a:spcPts val="1200"/>
              </a:spcBef>
            </a:pPr>
            <a:r>
              <a:rPr lang="en-US" altLang="en-US" dirty="0">
                <a:latin typeface="Oracle Sans" panose="020B0503020204020204" pitchFamily="34" charset="0"/>
                <a:cs typeface="Oracle Sans" panose="020B0503020204020204" pitchFamily="34" charset="0"/>
              </a:rPr>
              <a:t>Works like a “rewind” button for the database</a:t>
            </a:r>
          </a:p>
          <a:p>
            <a:pPr lvl="1">
              <a:spcBef>
                <a:spcPts val="1200"/>
              </a:spcBef>
            </a:pPr>
            <a:r>
              <a:rPr lang="en-US" altLang="en-US" dirty="0">
                <a:latin typeface="Oracle Sans" panose="020B0503020204020204" pitchFamily="34" charset="0"/>
                <a:cs typeface="Oracle Sans" panose="020B0503020204020204" pitchFamily="34" charset="0"/>
              </a:rPr>
              <a:t>Can be used when users make logical data corruptions</a:t>
            </a:r>
          </a:p>
        </p:txBody>
      </p:sp>
      <p:pic>
        <p:nvPicPr>
          <p:cNvPr id="6150" name="Picture 5" descr="datab013_corrupt">
            <a:extLst>
              <a:ext uri="{FF2B5EF4-FFF2-40B4-BE49-F238E27FC236}">
                <a16:creationId xmlns="" xmlns:a16="http://schemas.microsoft.com/office/drawing/2014/main" id="{114AC970-A9CD-460D-9EE1-BC77850B0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446045" y="5122070"/>
            <a:ext cx="1333500" cy="192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6" descr="datab010">
            <a:extLst>
              <a:ext uri="{FF2B5EF4-FFF2-40B4-BE49-F238E27FC236}">
                <a16:creationId xmlns="" xmlns:a16="http://schemas.microsoft.com/office/drawing/2014/main" id="{E7843A6C-847F-43F8-B3A2-C189298EA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330238" y="5093495"/>
            <a:ext cx="132159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7" descr="peop008">
            <a:extLst>
              <a:ext uri="{FF2B5EF4-FFF2-40B4-BE49-F238E27FC236}">
                <a16:creationId xmlns="" xmlns:a16="http://schemas.microsoft.com/office/drawing/2014/main" id="{0D6B6495-9181-4D49-A070-D14B4984F1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602832" y="5329238"/>
            <a:ext cx="1521618"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Rectangle 8">
            <a:extLst>
              <a:ext uri="{FF2B5EF4-FFF2-40B4-BE49-F238E27FC236}">
                <a16:creationId xmlns="" xmlns:a16="http://schemas.microsoft.com/office/drawing/2014/main" id="{94A074AC-FE7E-4494-BC68-7E63B8675F81}"/>
              </a:ext>
            </a:extLst>
          </p:cNvPr>
          <p:cNvSpPr>
            <a:spLocks noChangeArrowheads="1"/>
          </p:cNvSpPr>
          <p:nvPr/>
        </p:nvSpPr>
        <p:spPr bwMode="auto">
          <a:xfrm>
            <a:off x="5950745" y="7027070"/>
            <a:ext cx="22288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The database is corrupted.</a:t>
            </a:r>
          </a:p>
        </p:txBody>
      </p:sp>
      <p:pic>
        <p:nvPicPr>
          <p:cNvPr id="6154" name="Picture 9" descr="tape">
            <a:extLst>
              <a:ext uri="{FF2B5EF4-FFF2-40B4-BE49-F238E27FC236}">
                <a16:creationId xmlns="" xmlns:a16="http://schemas.microsoft.com/office/drawing/2014/main" id="{5F8B36AE-07A6-49E4-87AF-9C09A854D5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196388" y="5450683"/>
            <a:ext cx="2143125" cy="126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Rectangle 10">
            <a:extLst>
              <a:ext uri="{FF2B5EF4-FFF2-40B4-BE49-F238E27FC236}">
                <a16:creationId xmlns="" xmlns:a16="http://schemas.microsoft.com/office/drawing/2014/main" id="{4AD9794F-8ED7-4E2E-B6D0-CE746C8DB5D4}"/>
              </a:ext>
            </a:extLst>
          </p:cNvPr>
          <p:cNvSpPr>
            <a:spLocks noChangeArrowheads="1"/>
          </p:cNvSpPr>
          <p:nvPr/>
        </p:nvSpPr>
        <p:spPr bwMode="auto">
          <a:xfrm>
            <a:off x="12987338" y="7043738"/>
            <a:ext cx="21717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The database is “rewound.”</a:t>
            </a:r>
          </a:p>
        </p:txBody>
      </p:sp>
      <p:sp>
        <p:nvSpPr>
          <p:cNvPr id="6156" name="Text Box 11">
            <a:extLst>
              <a:ext uri="{FF2B5EF4-FFF2-40B4-BE49-F238E27FC236}">
                <a16:creationId xmlns="" xmlns:a16="http://schemas.microsoft.com/office/drawing/2014/main" id="{27664124-4655-4B95-BB5D-8B5E98FD58AC}"/>
              </a:ext>
            </a:extLst>
          </p:cNvPr>
          <p:cNvSpPr txBox="1">
            <a:spLocks noChangeArrowheads="1"/>
          </p:cNvSpPr>
          <p:nvPr/>
        </p:nvSpPr>
        <p:spPr bwMode="auto">
          <a:xfrm>
            <a:off x="8101013" y="7086600"/>
            <a:ext cx="457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400" b="1" dirty="0">
                <a:latin typeface="Oracle Sans" panose="020B0503020204020204" pitchFamily="34" charset="0"/>
                <a:cs typeface="Oracle Sans" panose="020B0503020204020204" pitchFamily="34" charset="0"/>
              </a:rPr>
              <a:t>"Press the rewind button"</a:t>
            </a:r>
          </a:p>
          <a:p>
            <a:pPr algn="ctr" eaLnBrk="1" hangingPunct="1"/>
            <a:r>
              <a:rPr lang="en-US" altLang="en-US" sz="2400" b="1" dirty="0">
                <a:latin typeface="Oracle Sans" panose="020B0503020204020204" pitchFamily="34" charset="0"/>
                <a:cs typeface="Oracle Sans" panose="020B0503020204020204" pitchFamily="34" charset="0"/>
              </a:rPr>
              <a:t>(</a:t>
            </a:r>
            <a:r>
              <a:rPr lang="en-US" altLang="en-US" sz="2400" b="1" dirty="0">
                <a:latin typeface="Courier New" panose="02070309020205020404" pitchFamily="49" charset="0"/>
                <a:cs typeface="Oracle Sans" panose="020B0503020204020204" pitchFamily="34" charset="0"/>
              </a:rPr>
              <a:t>FLASHBACK DATABASE</a:t>
            </a:r>
            <a:r>
              <a:rPr lang="en-US" altLang="en-US" sz="2400" b="1" dirty="0">
                <a:latin typeface="Oracle Sans" panose="020B0503020204020204" pitchFamily="34" charset="0"/>
                <a:cs typeface="Oracle Sans" panose="020B0503020204020204" pitchFamily="34" charset="0"/>
              </a:rPr>
              <a:t>).</a:t>
            </a:r>
          </a:p>
        </p:txBody>
      </p:sp>
      <p:sp>
        <p:nvSpPr>
          <p:cNvPr id="6157" name="Rectangle 12">
            <a:extLst>
              <a:ext uri="{FF2B5EF4-FFF2-40B4-BE49-F238E27FC236}">
                <a16:creationId xmlns="" xmlns:a16="http://schemas.microsoft.com/office/drawing/2014/main" id="{1BF392E1-C471-4802-8609-F15BA943AFC7}"/>
              </a:ext>
            </a:extLst>
          </p:cNvPr>
          <p:cNvSpPr>
            <a:spLocks noChangeArrowheads="1"/>
          </p:cNvSpPr>
          <p:nvPr/>
        </p:nvSpPr>
        <p:spPr bwMode="auto">
          <a:xfrm>
            <a:off x="3314700" y="7034213"/>
            <a:ext cx="20574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Errors are generated.</a:t>
            </a:r>
          </a:p>
        </p:txBody>
      </p:sp>
      <p:sp>
        <p:nvSpPr>
          <p:cNvPr id="6158" name="Line 13">
            <a:extLst>
              <a:ext uri="{FF2B5EF4-FFF2-40B4-BE49-F238E27FC236}">
                <a16:creationId xmlns="" xmlns:a16="http://schemas.microsoft.com/office/drawing/2014/main" id="{21858E30-345C-4F98-82FF-20ABB964CE53}"/>
              </a:ext>
            </a:extLst>
          </p:cNvPr>
          <p:cNvSpPr>
            <a:spLocks noChangeShapeType="1"/>
          </p:cNvSpPr>
          <p:nvPr/>
        </p:nvSpPr>
        <p:spPr bwMode="gray">
          <a:xfrm flipV="1">
            <a:off x="5122070" y="6084095"/>
            <a:ext cx="1278731" cy="0"/>
          </a:xfrm>
          <a:prstGeom prst="line">
            <a:avLst/>
          </a:prstGeom>
          <a:noFill/>
          <a:ln w="28575">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255976080"/>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a:extLst>
              <a:ext uri="{FF2B5EF4-FFF2-40B4-BE49-F238E27FC236}">
                <a16:creationId xmlns="" xmlns:a16="http://schemas.microsoft.com/office/drawing/2014/main" id="{71D83FBD-9B6F-429C-B57D-AF3C398CE1D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Flashback Database</a:t>
            </a:r>
          </a:p>
        </p:txBody>
      </p:sp>
      <p:grpSp>
        <p:nvGrpSpPr>
          <p:cNvPr id="6" name="Group 5">
            <a:extLst>
              <a:ext uri="{FF2B5EF4-FFF2-40B4-BE49-F238E27FC236}">
                <a16:creationId xmlns="" xmlns:a16="http://schemas.microsoft.com/office/drawing/2014/main" id="{ED64A8A7-FEEE-4E1B-BFB8-77E3F11775F7}"/>
              </a:ext>
            </a:extLst>
          </p:cNvPr>
          <p:cNvGrpSpPr/>
          <p:nvPr/>
        </p:nvGrpSpPr>
        <p:grpSpPr>
          <a:xfrm>
            <a:off x="3183659" y="3055268"/>
            <a:ext cx="11953328" cy="3419475"/>
            <a:chOff x="3167336" y="2990230"/>
            <a:chExt cx="11953328" cy="3419475"/>
          </a:xfrm>
        </p:grpSpPr>
        <p:sp>
          <p:nvSpPr>
            <p:cNvPr id="7170" name="Line 2">
              <a:extLst>
                <a:ext uri="{FF2B5EF4-FFF2-40B4-BE49-F238E27FC236}">
                  <a16:creationId xmlns="" xmlns:a16="http://schemas.microsoft.com/office/drawing/2014/main" id="{9A9D50FE-CB51-4929-9716-C41BF961D4EB}"/>
                </a:ext>
              </a:extLst>
            </p:cNvPr>
            <p:cNvSpPr>
              <a:spLocks noChangeShapeType="1"/>
            </p:cNvSpPr>
            <p:nvPr/>
          </p:nvSpPr>
          <p:spPr bwMode="gray">
            <a:xfrm>
              <a:off x="5318297" y="4142755"/>
              <a:ext cx="29718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7171" name="Line 3">
              <a:extLst>
                <a:ext uri="{FF2B5EF4-FFF2-40B4-BE49-F238E27FC236}">
                  <a16:creationId xmlns="" xmlns:a16="http://schemas.microsoft.com/office/drawing/2014/main" id="{00522DA3-9E7B-466A-A5A3-50A22761BB7A}"/>
                </a:ext>
              </a:extLst>
            </p:cNvPr>
            <p:cNvSpPr>
              <a:spLocks noChangeShapeType="1"/>
            </p:cNvSpPr>
            <p:nvPr/>
          </p:nvSpPr>
          <p:spPr bwMode="gray">
            <a:xfrm>
              <a:off x="9661697" y="4142755"/>
              <a:ext cx="27432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grpSp>
          <p:nvGrpSpPr>
            <p:cNvPr id="2" name="Group 1">
              <a:extLst>
                <a:ext uri="{FF2B5EF4-FFF2-40B4-BE49-F238E27FC236}">
                  <a16:creationId xmlns="" xmlns:a16="http://schemas.microsoft.com/office/drawing/2014/main" id="{90AEF3E3-DA67-4507-B23C-253F13C5672B}"/>
                </a:ext>
              </a:extLst>
            </p:cNvPr>
            <p:cNvGrpSpPr/>
            <p:nvPr/>
          </p:nvGrpSpPr>
          <p:grpSpPr>
            <a:xfrm>
              <a:off x="3962674" y="3142630"/>
              <a:ext cx="2066925" cy="2371725"/>
              <a:chOff x="3946697" y="3142630"/>
              <a:chExt cx="2066925" cy="2371725"/>
            </a:xfrm>
          </p:grpSpPr>
          <p:pic>
            <p:nvPicPr>
              <p:cNvPr id="7173" name="Picture 5" descr="datab010">
                <a:extLst>
                  <a:ext uri="{FF2B5EF4-FFF2-40B4-BE49-F238E27FC236}">
                    <a16:creationId xmlns="" xmlns:a16="http://schemas.microsoft.com/office/drawing/2014/main" id="{83E59ED1-90B6-48A6-A822-106F1449D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46697" y="3142630"/>
                <a:ext cx="146685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5" name="Group 7">
                <a:extLst>
                  <a:ext uri="{FF2B5EF4-FFF2-40B4-BE49-F238E27FC236}">
                    <a16:creationId xmlns="" xmlns:a16="http://schemas.microsoft.com/office/drawing/2014/main" id="{D6C2D0E5-5DFB-4C63-A2C3-BF4C8B393ED3}"/>
                  </a:ext>
                </a:extLst>
              </p:cNvPr>
              <p:cNvGrpSpPr>
                <a:grpSpLocks/>
              </p:cNvGrpSpPr>
              <p:nvPr/>
            </p:nvGrpSpPr>
            <p:grpSpPr bwMode="auto">
              <a:xfrm>
                <a:off x="4746797" y="4533280"/>
                <a:ext cx="1266825" cy="981075"/>
                <a:chOff x="1054" y="2449"/>
                <a:chExt cx="532" cy="412"/>
              </a:xfrm>
            </p:grpSpPr>
            <p:sp>
              <p:nvSpPr>
                <p:cNvPr id="7181" name="Rectangle 8">
                  <a:extLst>
                    <a:ext uri="{FF2B5EF4-FFF2-40B4-BE49-F238E27FC236}">
                      <a16:creationId xmlns="" xmlns:a16="http://schemas.microsoft.com/office/drawing/2014/main" id="{3492586F-044F-4930-987F-118F29191C34}"/>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7182" name="Oval 9">
                  <a:extLst>
                    <a:ext uri="{FF2B5EF4-FFF2-40B4-BE49-F238E27FC236}">
                      <a16:creationId xmlns="" xmlns:a16="http://schemas.microsoft.com/office/drawing/2014/main" id="{3CEB4D2D-0EF8-4948-BB38-E7CB69A61FDA}"/>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7183" name="Oval 10">
                  <a:extLst>
                    <a:ext uri="{FF2B5EF4-FFF2-40B4-BE49-F238E27FC236}">
                      <a16:creationId xmlns="" xmlns:a16="http://schemas.microsoft.com/office/drawing/2014/main" id="{965F221E-BC27-44D1-A0FE-DF787F6132A9}"/>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sp>
          <p:nvSpPr>
            <p:cNvPr id="7176" name="Rectangle 11">
              <a:extLst>
                <a:ext uri="{FF2B5EF4-FFF2-40B4-BE49-F238E27FC236}">
                  <a16:creationId xmlns="" xmlns:a16="http://schemas.microsoft.com/office/drawing/2014/main" id="{1157F764-9B72-4850-B4B9-A0DAB99C9E8C}"/>
                </a:ext>
              </a:extLst>
            </p:cNvPr>
            <p:cNvSpPr>
              <a:spLocks noChangeArrowheads="1"/>
            </p:cNvSpPr>
            <p:nvPr/>
          </p:nvSpPr>
          <p:spPr bwMode="auto">
            <a:xfrm>
              <a:off x="3167336" y="5552455"/>
              <a:ext cx="3657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1. Configure the fast recovery area.</a:t>
              </a:r>
            </a:p>
          </p:txBody>
        </p:sp>
        <p:grpSp>
          <p:nvGrpSpPr>
            <p:cNvPr id="5" name="Group 4">
              <a:extLst>
                <a:ext uri="{FF2B5EF4-FFF2-40B4-BE49-F238E27FC236}">
                  <a16:creationId xmlns="" xmlns:a16="http://schemas.microsoft.com/office/drawing/2014/main" id="{884AF02B-0F5C-4C33-AD3B-BF083289BADB}"/>
                </a:ext>
              </a:extLst>
            </p:cNvPr>
            <p:cNvGrpSpPr/>
            <p:nvPr/>
          </p:nvGrpSpPr>
          <p:grpSpPr>
            <a:xfrm>
              <a:off x="11234464" y="3197399"/>
              <a:ext cx="3886200" cy="3212306"/>
              <a:chOff x="10880897" y="3197399"/>
              <a:chExt cx="3886200" cy="3212306"/>
            </a:xfrm>
          </p:grpSpPr>
          <p:pic>
            <p:nvPicPr>
              <p:cNvPr id="7174" name="Picture 6" descr="PC_with_browser">
                <a:extLst>
                  <a:ext uri="{FF2B5EF4-FFF2-40B4-BE49-F238E27FC236}">
                    <a16:creationId xmlns="" xmlns:a16="http://schemas.microsoft.com/office/drawing/2014/main" id="{4F314A49-79A7-477E-AFDA-8562C794E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975081" y="3197399"/>
                <a:ext cx="169783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12">
                <a:extLst>
                  <a:ext uri="{FF2B5EF4-FFF2-40B4-BE49-F238E27FC236}">
                    <a16:creationId xmlns="" xmlns:a16="http://schemas.microsoft.com/office/drawing/2014/main" id="{51853DF1-E7FC-4C9F-A7E2-F47A7781C125}"/>
                  </a:ext>
                </a:extLst>
              </p:cNvPr>
              <p:cNvSpPr>
                <a:spLocks noChangeArrowheads="1"/>
              </p:cNvSpPr>
              <p:nvPr/>
            </p:nvSpPr>
            <p:spPr bwMode="auto">
              <a:xfrm>
                <a:off x="10880897" y="5552455"/>
                <a:ext cx="3886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3. Enable Flashback Database.</a:t>
                </a:r>
              </a:p>
            </p:txBody>
          </p:sp>
        </p:grpSp>
        <p:grpSp>
          <p:nvGrpSpPr>
            <p:cNvPr id="4" name="Group 3">
              <a:extLst>
                <a:ext uri="{FF2B5EF4-FFF2-40B4-BE49-F238E27FC236}">
                  <a16:creationId xmlns="" xmlns:a16="http://schemas.microsoft.com/office/drawing/2014/main" id="{B1BEDF68-BD38-4B13-A1C0-D1EB9F815290}"/>
                </a:ext>
              </a:extLst>
            </p:cNvPr>
            <p:cNvGrpSpPr/>
            <p:nvPr/>
          </p:nvGrpSpPr>
          <p:grpSpPr>
            <a:xfrm>
              <a:off x="6876256" y="2990230"/>
              <a:ext cx="4572000" cy="3419475"/>
              <a:chOff x="6766097" y="2990230"/>
              <a:chExt cx="4572000" cy="3419475"/>
            </a:xfrm>
          </p:grpSpPr>
          <p:sp>
            <p:nvSpPr>
              <p:cNvPr id="7178" name="Rectangle 13">
                <a:extLst>
                  <a:ext uri="{FF2B5EF4-FFF2-40B4-BE49-F238E27FC236}">
                    <a16:creationId xmlns="" xmlns:a16="http://schemas.microsoft.com/office/drawing/2014/main" id="{DBDCD49C-FD50-410A-A396-0084E29A05A3}"/>
                  </a:ext>
                </a:extLst>
              </p:cNvPr>
              <p:cNvSpPr>
                <a:spLocks noChangeArrowheads="1"/>
              </p:cNvSpPr>
              <p:nvPr/>
            </p:nvSpPr>
            <p:spPr bwMode="auto">
              <a:xfrm>
                <a:off x="6766097" y="5552455"/>
                <a:ext cx="4572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400" b="1" dirty="0">
                    <a:latin typeface="Oracle Sans" panose="020B0503020204020204" pitchFamily="34" charset="0"/>
                    <a:cs typeface="Oracle Sans" panose="020B0503020204020204" pitchFamily="34" charset="0"/>
                  </a:rPr>
                  <a:t>2. Set the retention</a:t>
                </a:r>
                <a:br>
                  <a:rPr lang="en-US" altLang="en-US" sz="2400" b="1" dirty="0">
                    <a:latin typeface="Oracle Sans" panose="020B0503020204020204" pitchFamily="34" charset="0"/>
                    <a:cs typeface="Oracle Sans" panose="020B0503020204020204" pitchFamily="34" charset="0"/>
                  </a:rPr>
                </a:br>
                <a:r>
                  <a:rPr lang="en-US" altLang="en-US" sz="2400" b="1" dirty="0">
                    <a:latin typeface="Oracle Sans" panose="020B0503020204020204" pitchFamily="34" charset="0"/>
                    <a:cs typeface="Oracle Sans" panose="020B0503020204020204" pitchFamily="34" charset="0"/>
                  </a:rPr>
                  <a:t>target.</a:t>
                </a:r>
              </a:p>
            </p:txBody>
          </p:sp>
          <p:pic>
            <p:nvPicPr>
              <p:cNvPr id="7179" name="Picture 14" descr="target">
                <a:extLst>
                  <a:ext uri="{FF2B5EF4-FFF2-40B4-BE49-F238E27FC236}">
                    <a16:creationId xmlns="" xmlns:a16="http://schemas.microsoft.com/office/drawing/2014/main" id="{ADE7FDED-E2E9-40A6-90F1-54BEC1EBC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051972" y="2990230"/>
                <a:ext cx="2000250" cy="225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0" name="Rectangle 19">
            <a:extLst>
              <a:ext uri="{FF2B5EF4-FFF2-40B4-BE49-F238E27FC236}">
                <a16:creationId xmlns="" xmlns:a16="http://schemas.microsoft.com/office/drawing/2014/main" id="{4D446B16-D20C-4213-801C-1B136213CFDA}"/>
              </a:ext>
            </a:extLst>
          </p:cNvPr>
          <p:cNvSpPr>
            <a:spLocks noChangeArrowheads="1"/>
          </p:cNvSpPr>
          <p:nvPr/>
        </p:nvSpPr>
        <p:spPr bwMode="blackGray">
          <a:xfrm>
            <a:off x="1776389" y="6902747"/>
            <a:ext cx="1480438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SYSTEM SET DB_FLASHBACK_RETENTION_TARGET=2880 SCOPE=BOTH;</a:t>
            </a:r>
          </a:p>
          <a:p>
            <a:r>
              <a:rPr lang="en-US" altLang="en-US" sz="2800" b="1" dirty="0">
                <a:latin typeface="Courier New" panose="02070309020205020404" pitchFamily="49" charset="0"/>
                <a:cs typeface="Oracle Sans" panose="020B0503020204020204" pitchFamily="34" charset="0"/>
              </a:rPr>
              <a:t>SQL&gt; ALTER DATABASE FLASHBACK ON;</a:t>
            </a:r>
          </a:p>
        </p:txBody>
      </p:sp>
    </p:spTree>
    <p:custDataLst>
      <p:tags r:id="rId1"/>
    </p:custDataLst>
    <p:extLst>
      <p:ext uri="{BB962C8B-B14F-4D97-AF65-F5344CB8AC3E}">
        <p14:creationId xmlns:p14="http://schemas.microsoft.com/office/powerpoint/2010/main" val="216178647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C32CB103-97BE-41A6-8CE2-545E86A9ADA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Flashback Database by Using Enterprise Manager</a:t>
            </a:r>
          </a:p>
        </p:txBody>
      </p:sp>
      <p:sp>
        <p:nvSpPr>
          <p:cNvPr id="8195" name="Rectangle 3">
            <a:extLst>
              <a:ext uri="{FF2B5EF4-FFF2-40B4-BE49-F238E27FC236}">
                <a16:creationId xmlns="" xmlns:a16="http://schemas.microsoft.com/office/drawing/2014/main" id="{D44E03D3-E41D-4FE5-A266-275BFF4906E8}"/>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Verify that the database is in </a:t>
            </a:r>
            <a:r>
              <a:rPr lang="en-US" altLang="en-US" dirty="0">
                <a:latin typeface="Courier New" panose="02070309020205020404" pitchFamily="49" charset="0"/>
                <a:cs typeface="Oracle Sans" panose="020B0503020204020204" pitchFamily="34" charset="0"/>
              </a:rPr>
              <a:t>ARCHIVELOG</a:t>
            </a:r>
            <a:r>
              <a:rPr lang="en-US" altLang="en-US" dirty="0">
                <a:latin typeface="Oracle Sans" panose="020B0503020204020204" pitchFamily="34" charset="0"/>
                <a:cs typeface="Oracle Sans" panose="020B0503020204020204" pitchFamily="34" charset="0"/>
              </a:rPr>
              <a:t> mode: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474" y="3423089"/>
            <a:ext cx="15527054" cy="4528723"/>
          </a:xfrm>
          <a:prstGeom prst="rect">
            <a:avLst/>
          </a:prstGeom>
          <a:ln>
            <a:solidFill>
              <a:schemeClr val="bg1">
                <a:lumMod val="90000"/>
              </a:schemeClr>
            </a:solidFill>
          </a:ln>
        </p:spPr>
      </p:pic>
      <p:sp>
        <p:nvSpPr>
          <p:cNvPr id="3" name="Rectangle 2"/>
          <p:cNvSpPr/>
          <p:nvPr/>
        </p:nvSpPr>
        <p:spPr bwMode="auto">
          <a:xfrm>
            <a:off x="1452482" y="4639444"/>
            <a:ext cx="2290918" cy="360040"/>
          </a:xfrm>
          <a:prstGeom prst="rect">
            <a:avLst/>
          </a:prstGeom>
          <a:noFill/>
          <a:ln w="28575"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Tree>
    <p:custDataLst>
      <p:tags r:id="rId1"/>
    </p:custDataLst>
    <p:extLst>
      <p:ext uri="{BB962C8B-B14F-4D97-AF65-F5344CB8AC3E}">
        <p14:creationId xmlns:p14="http://schemas.microsoft.com/office/powerpoint/2010/main" val="15109388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031">
            <a:extLst>
              <a:ext uri="{FF2B5EF4-FFF2-40B4-BE49-F238E27FC236}">
                <a16:creationId xmlns="" xmlns:a16="http://schemas.microsoft.com/office/drawing/2014/main" id="{DEA28B21-D7A7-4003-8598-E98DCAD2AC4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Flashback Database by Using Enterprise Manager </a:t>
            </a:r>
          </a:p>
        </p:txBody>
      </p:sp>
      <p:sp>
        <p:nvSpPr>
          <p:cNvPr id="9220" name="Rectangle 1032">
            <a:extLst>
              <a:ext uri="{FF2B5EF4-FFF2-40B4-BE49-F238E27FC236}">
                <a16:creationId xmlns="" xmlns:a16="http://schemas.microsoft.com/office/drawing/2014/main" id="{5800575A-28E7-4CB3-8B9C-6276953DC77F}"/>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Set the fast recovery area and enable Flashback Database: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124" y="3487316"/>
            <a:ext cx="15745754" cy="5904656"/>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59675956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a:extLst>
              <a:ext uri="{FF2B5EF4-FFF2-40B4-BE49-F238E27FC236}">
                <a16:creationId xmlns="" xmlns:a16="http://schemas.microsoft.com/office/drawing/2014/main" id="{EAD8B37D-F53F-4DE6-9C13-AB7FCD3C581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Flashback Database Instead of Apply Delay</a:t>
            </a:r>
          </a:p>
        </p:txBody>
      </p:sp>
      <p:grpSp>
        <p:nvGrpSpPr>
          <p:cNvPr id="2" name="Group 1">
            <a:extLst>
              <a:ext uri="{FF2B5EF4-FFF2-40B4-BE49-F238E27FC236}">
                <a16:creationId xmlns="" xmlns:a16="http://schemas.microsoft.com/office/drawing/2014/main" id="{646E448E-51C9-43B0-9F99-F7CADD9FF6A6}"/>
              </a:ext>
            </a:extLst>
          </p:cNvPr>
          <p:cNvGrpSpPr/>
          <p:nvPr/>
        </p:nvGrpSpPr>
        <p:grpSpPr>
          <a:xfrm>
            <a:off x="3429000" y="2521396"/>
            <a:ext cx="11259616" cy="7086600"/>
            <a:chOff x="3429000" y="2171700"/>
            <a:chExt cx="11259616" cy="7086600"/>
          </a:xfrm>
        </p:grpSpPr>
        <p:sp>
          <p:nvSpPr>
            <p:cNvPr id="10242" name="Line 2">
              <a:extLst>
                <a:ext uri="{FF2B5EF4-FFF2-40B4-BE49-F238E27FC236}">
                  <a16:creationId xmlns="" xmlns:a16="http://schemas.microsoft.com/office/drawing/2014/main" id="{4D460E56-60F1-4C7F-880E-B69BF7976BAC}"/>
                </a:ext>
              </a:extLst>
            </p:cNvPr>
            <p:cNvSpPr>
              <a:spLocks noChangeShapeType="1"/>
            </p:cNvSpPr>
            <p:nvPr/>
          </p:nvSpPr>
          <p:spPr bwMode="auto">
            <a:xfrm>
              <a:off x="7200900" y="6286500"/>
              <a:ext cx="58293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0243" name="Line 3">
              <a:extLst>
                <a:ext uri="{FF2B5EF4-FFF2-40B4-BE49-F238E27FC236}">
                  <a16:creationId xmlns="" xmlns:a16="http://schemas.microsoft.com/office/drawing/2014/main" id="{543909A9-7A76-4908-9703-92AACFFE1FEE}"/>
                </a:ext>
              </a:extLst>
            </p:cNvPr>
            <p:cNvSpPr>
              <a:spLocks noChangeShapeType="1"/>
            </p:cNvSpPr>
            <p:nvPr/>
          </p:nvSpPr>
          <p:spPr bwMode="auto">
            <a:xfrm>
              <a:off x="5257800" y="4914900"/>
              <a:ext cx="56007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0245" name="Picture 5" descr="datab010">
              <a:extLst>
                <a:ext uri="{FF2B5EF4-FFF2-40B4-BE49-F238E27FC236}">
                  <a16:creationId xmlns="" xmlns:a16="http://schemas.microsoft.com/office/drawing/2014/main" id="{44162033-BAFA-4663-B334-AD3419B1B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543300" y="3600450"/>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datab010">
              <a:extLst>
                <a:ext uri="{FF2B5EF4-FFF2-40B4-BE49-F238E27FC236}">
                  <a16:creationId xmlns="" xmlns:a16="http://schemas.microsoft.com/office/drawing/2014/main" id="{282830C5-F99C-41E0-B3AA-B33921976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58200" y="2171700"/>
              <a:ext cx="12573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7" name="Group 7">
              <a:extLst>
                <a:ext uri="{FF2B5EF4-FFF2-40B4-BE49-F238E27FC236}">
                  <a16:creationId xmlns="" xmlns:a16="http://schemas.microsoft.com/office/drawing/2014/main" id="{E5212146-A7E5-4C01-B853-4410E66D8230}"/>
                </a:ext>
              </a:extLst>
            </p:cNvPr>
            <p:cNvGrpSpPr>
              <a:grpSpLocks/>
            </p:cNvGrpSpPr>
            <p:nvPr/>
          </p:nvGrpSpPr>
          <p:grpSpPr bwMode="auto">
            <a:xfrm>
              <a:off x="6286500" y="4343400"/>
              <a:ext cx="1266825" cy="981075"/>
              <a:chOff x="288" y="2982"/>
              <a:chExt cx="532" cy="412"/>
            </a:xfrm>
          </p:grpSpPr>
          <p:sp>
            <p:nvSpPr>
              <p:cNvPr id="10289" name="Rectangle 8">
                <a:extLst>
                  <a:ext uri="{FF2B5EF4-FFF2-40B4-BE49-F238E27FC236}">
                    <a16:creationId xmlns="" xmlns:a16="http://schemas.microsoft.com/office/drawing/2014/main" id="{B8E5F39A-496C-4128-9B48-C4BBD26182BE}"/>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90" name="Oval 9">
                <a:extLst>
                  <a:ext uri="{FF2B5EF4-FFF2-40B4-BE49-F238E27FC236}">
                    <a16:creationId xmlns="" xmlns:a16="http://schemas.microsoft.com/office/drawing/2014/main" id="{514BB3D2-BD19-4ACA-A7CF-55038CEAFD47}"/>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91" name="Oval 10">
                <a:extLst>
                  <a:ext uri="{FF2B5EF4-FFF2-40B4-BE49-F238E27FC236}">
                    <a16:creationId xmlns="" xmlns:a16="http://schemas.microsoft.com/office/drawing/2014/main" id="{89EC9DD5-8628-4173-BEEB-5D1A5A2F0AB5}"/>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0248" name="Group 11">
              <a:extLst>
                <a:ext uri="{FF2B5EF4-FFF2-40B4-BE49-F238E27FC236}">
                  <a16:creationId xmlns="" xmlns:a16="http://schemas.microsoft.com/office/drawing/2014/main" id="{92D78EDA-D75D-4750-B205-40C6A798CC96}"/>
                </a:ext>
              </a:extLst>
            </p:cNvPr>
            <p:cNvGrpSpPr>
              <a:grpSpLocks/>
            </p:cNvGrpSpPr>
            <p:nvPr/>
          </p:nvGrpSpPr>
          <p:grpSpPr bwMode="auto">
            <a:xfrm>
              <a:off x="6629400" y="4457700"/>
              <a:ext cx="1266825" cy="981075"/>
              <a:chOff x="288" y="2982"/>
              <a:chExt cx="532" cy="412"/>
            </a:xfrm>
          </p:grpSpPr>
          <p:sp>
            <p:nvSpPr>
              <p:cNvPr id="10286" name="Rectangle 12">
                <a:extLst>
                  <a:ext uri="{FF2B5EF4-FFF2-40B4-BE49-F238E27FC236}">
                    <a16:creationId xmlns="" xmlns:a16="http://schemas.microsoft.com/office/drawing/2014/main" id="{C4B4A76B-5DAD-4735-A68F-D868DCD47E57}"/>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7" name="Oval 13">
                <a:extLst>
                  <a:ext uri="{FF2B5EF4-FFF2-40B4-BE49-F238E27FC236}">
                    <a16:creationId xmlns="" xmlns:a16="http://schemas.microsoft.com/office/drawing/2014/main" id="{BE3A2504-E335-4786-A0C7-7465AAD66E0F}"/>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8" name="Oval 14">
                <a:extLst>
                  <a:ext uri="{FF2B5EF4-FFF2-40B4-BE49-F238E27FC236}">
                    <a16:creationId xmlns="" xmlns:a16="http://schemas.microsoft.com/office/drawing/2014/main" id="{E78CA646-4021-43CB-A015-151854FDE7BA}"/>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0249" name="Group 15">
              <a:extLst>
                <a:ext uri="{FF2B5EF4-FFF2-40B4-BE49-F238E27FC236}">
                  <a16:creationId xmlns="" xmlns:a16="http://schemas.microsoft.com/office/drawing/2014/main" id="{8EF26152-392D-4B6D-8EE1-6AC6BBC161CF}"/>
                </a:ext>
              </a:extLst>
            </p:cNvPr>
            <p:cNvGrpSpPr>
              <a:grpSpLocks/>
            </p:cNvGrpSpPr>
            <p:nvPr/>
          </p:nvGrpSpPr>
          <p:grpSpPr bwMode="auto">
            <a:xfrm>
              <a:off x="6515100" y="4686300"/>
              <a:ext cx="1266825" cy="981075"/>
              <a:chOff x="288" y="2982"/>
              <a:chExt cx="532" cy="412"/>
            </a:xfrm>
          </p:grpSpPr>
          <p:sp>
            <p:nvSpPr>
              <p:cNvPr id="10283" name="Rectangle 16">
                <a:extLst>
                  <a:ext uri="{FF2B5EF4-FFF2-40B4-BE49-F238E27FC236}">
                    <a16:creationId xmlns="" xmlns:a16="http://schemas.microsoft.com/office/drawing/2014/main" id="{C74CC6AE-3FC1-44A5-BD9A-8946D90CCDF8}"/>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4" name="Oval 17">
                <a:extLst>
                  <a:ext uri="{FF2B5EF4-FFF2-40B4-BE49-F238E27FC236}">
                    <a16:creationId xmlns="" xmlns:a16="http://schemas.microsoft.com/office/drawing/2014/main" id="{B807BEEC-DAC9-4034-831A-58C2275FAA60}"/>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5" name="Oval 18">
                <a:extLst>
                  <a:ext uri="{FF2B5EF4-FFF2-40B4-BE49-F238E27FC236}">
                    <a16:creationId xmlns="" xmlns:a16="http://schemas.microsoft.com/office/drawing/2014/main" id="{DBBDAA4F-0147-499C-AC10-818AE970D526}"/>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pic>
          <p:nvPicPr>
            <p:cNvPr id="10250" name="Picture 19" descr="Clock, Time&#10;">
              <a:extLst>
                <a:ext uri="{FF2B5EF4-FFF2-40B4-BE49-F238E27FC236}">
                  <a16:creationId xmlns="" xmlns:a16="http://schemas.microsoft.com/office/drawing/2014/main" id="{5EC218F5-06EA-48B7-B1AF-FEB0AEAC3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258300" y="4457701"/>
              <a:ext cx="8858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20" descr="Clock, Time&#10;">
              <a:extLst>
                <a:ext uri="{FF2B5EF4-FFF2-40B4-BE49-F238E27FC236}">
                  <a16:creationId xmlns="" xmlns:a16="http://schemas.microsoft.com/office/drawing/2014/main" id="{31FD60C7-2580-4E04-A6BE-698696504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229975" y="5776913"/>
              <a:ext cx="8858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21" descr="datab010">
              <a:extLst>
                <a:ext uri="{FF2B5EF4-FFF2-40B4-BE49-F238E27FC236}">
                  <a16:creationId xmlns="" xmlns:a16="http://schemas.microsoft.com/office/drawing/2014/main" id="{68A3D45D-065A-4B75-8FE5-72142E3D3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0" y="3657600"/>
              <a:ext cx="12573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22" descr="datab010">
              <a:extLst>
                <a:ext uri="{FF2B5EF4-FFF2-40B4-BE49-F238E27FC236}">
                  <a16:creationId xmlns="" xmlns:a16="http://schemas.microsoft.com/office/drawing/2014/main" id="{9CC25196-5E18-46EC-9B36-E04B03076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030200" y="5029200"/>
              <a:ext cx="12573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Rectangle 23">
              <a:extLst>
                <a:ext uri="{FF2B5EF4-FFF2-40B4-BE49-F238E27FC236}">
                  <a16:creationId xmlns="" xmlns:a16="http://schemas.microsoft.com/office/drawing/2014/main" id="{284282FB-6EDF-4C60-BF78-26806492C017}"/>
                </a:ext>
              </a:extLst>
            </p:cNvPr>
            <p:cNvSpPr>
              <a:spLocks noChangeArrowheads="1"/>
            </p:cNvSpPr>
            <p:nvPr/>
          </p:nvSpPr>
          <p:spPr bwMode="auto">
            <a:xfrm>
              <a:off x="7429500" y="3967163"/>
              <a:ext cx="20574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b="1" dirty="0">
                  <a:latin typeface="Oracle Sans" panose="020B0503020204020204" pitchFamily="34" charset="0"/>
                  <a:cs typeface="Oracle Sans" panose="020B0503020204020204" pitchFamily="34" charset="0"/>
                </a:rPr>
                <a:t>No delay</a:t>
              </a:r>
            </a:p>
          </p:txBody>
        </p:sp>
        <p:sp>
          <p:nvSpPr>
            <p:cNvPr id="10255" name="Rectangle 24">
              <a:extLst>
                <a:ext uri="{FF2B5EF4-FFF2-40B4-BE49-F238E27FC236}">
                  <a16:creationId xmlns="" xmlns:a16="http://schemas.microsoft.com/office/drawing/2014/main" id="{EDEFB970-45CA-4974-A153-1C397C5B97FE}"/>
                </a:ext>
              </a:extLst>
            </p:cNvPr>
            <p:cNvSpPr>
              <a:spLocks noChangeArrowheads="1"/>
            </p:cNvSpPr>
            <p:nvPr/>
          </p:nvSpPr>
          <p:spPr bwMode="auto">
            <a:xfrm>
              <a:off x="8141568" y="5372100"/>
              <a:ext cx="25146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b="1" dirty="0">
                  <a:latin typeface="Oracle Sans" panose="020B0503020204020204" pitchFamily="34" charset="0"/>
                  <a:cs typeface="Oracle Sans" panose="020B0503020204020204" pitchFamily="34" charset="0"/>
                </a:rPr>
                <a:t>4-hour delay</a:t>
              </a:r>
            </a:p>
          </p:txBody>
        </p:sp>
        <p:sp>
          <p:nvSpPr>
            <p:cNvPr id="10256" name="Rectangle 25">
              <a:extLst>
                <a:ext uri="{FF2B5EF4-FFF2-40B4-BE49-F238E27FC236}">
                  <a16:creationId xmlns="" xmlns:a16="http://schemas.microsoft.com/office/drawing/2014/main" id="{9682E6AD-AAF5-4D40-A220-AAD4ABDC143E}"/>
                </a:ext>
              </a:extLst>
            </p:cNvPr>
            <p:cNvSpPr>
              <a:spLocks noChangeArrowheads="1"/>
            </p:cNvSpPr>
            <p:nvPr/>
          </p:nvSpPr>
          <p:spPr bwMode="auto">
            <a:xfrm>
              <a:off x="8063880" y="2286000"/>
              <a:ext cx="20574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Standby1</a:t>
              </a:r>
            </a:p>
          </p:txBody>
        </p:sp>
        <p:sp>
          <p:nvSpPr>
            <p:cNvPr id="10257" name="Rectangle 26">
              <a:extLst>
                <a:ext uri="{FF2B5EF4-FFF2-40B4-BE49-F238E27FC236}">
                  <a16:creationId xmlns="" xmlns:a16="http://schemas.microsoft.com/office/drawing/2014/main" id="{6B92E9A4-7886-45D0-8787-1E3FD87F9E0A}"/>
                </a:ext>
              </a:extLst>
            </p:cNvPr>
            <p:cNvSpPr>
              <a:spLocks noChangeArrowheads="1"/>
            </p:cNvSpPr>
            <p:nvPr/>
          </p:nvSpPr>
          <p:spPr bwMode="auto">
            <a:xfrm>
              <a:off x="10440144" y="3771900"/>
              <a:ext cx="20574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Standby2</a:t>
              </a:r>
            </a:p>
          </p:txBody>
        </p:sp>
        <p:sp>
          <p:nvSpPr>
            <p:cNvPr id="10258" name="Rectangle 27">
              <a:extLst>
                <a:ext uri="{FF2B5EF4-FFF2-40B4-BE49-F238E27FC236}">
                  <a16:creationId xmlns="" xmlns:a16="http://schemas.microsoft.com/office/drawing/2014/main" id="{49DD0F69-6034-41F7-B6EC-5DCE177124BE}"/>
                </a:ext>
              </a:extLst>
            </p:cNvPr>
            <p:cNvSpPr>
              <a:spLocks noChangeArrowheads="1"/>
            </p:cNvSpPr>
            <p:nvPr/>
          </p:nvSpPr>
          <p:spPr bwMode="auto">
            <a:xfrm>
              <a:off x="12631216" y="5143500"/>
              <a:ext cx="20574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Standby3</a:t>
              </a:r>
            </a:p>
          </p:txBody>
        </p:sp>
        <p:sp>
          <p:nvSpPr>
            <p:cNvPr id="10259" name="Rectangle 28">
              <a:extLst>
                <a:ext uri="{FF2B5EF4-FFF2-40B4-BE49-F238E27FC236}">
                  <a16:creationId xmlns="" xmlns:a16="http://schemas.microsoft.com/office/drawing/2014/main" id="{858D4E9E-3384-41B7-93AC-DFDB07AFD40F}"/>
                </a:ext>
              </a:extLst>
            </p:cNvPr>
            <p:cNvSpPr>
              <a:spLocks noChangeArrowheads="1"/>
            </p:cNvSpPr>
            <p:nvPr/>
          </p:nvSpPr>
          <p:spPr bwMode="auto">
            <a:xfrm>
              <a:off x="10401300" y="6665120"/>
              <a:ext cx="25146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b="1" dirty="0">
                  <a:latin typeface="Oracle Sans" panose="020B0503020204020204" pitchFamily="34" charset="0"/>
                  <a:cs typeface="Oracle Sans" panose="020B0503020204020204" pitchFamily="34" charset="0"/>
                </a:rPr>
                <a:t>8-hour delay</a:t>
              </a:r>
            </a:p>
          </p:txBody>
        </p:sp>
        <p:sp>
          <p:nvSpPr>
            <p:cNvPr id="10260" name="Line 29">
              <a:extLst>
                <a:ext uri="{FF2B5EF4-FFF2-40B4-BE49-F238E27FC236}">
                  <a16:creationId xmlns="" xmlns:a16="http://schemas.microsoft.com/office/drawing/2014/main" id="{DEF6E56D-C2EE-4BC3-9F81-1BCD3FA0AAA1}"/>
                </a:ext>
              </a:extLst>
            </p:cNvPr>
            <p:cNvSpPr>
              <a:spLocks noChangeShapeType="1"/>
            </p:cNvSpPr>
            <p:nvPr/>
          </p:nvSpPr>
          <p:spPr bwMode="auto">
            <a:xfrm rot="16200000" flipH="1">
              <a:off x="6915150" y="6000750"/>
              <a:ext cx="5715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0261" name="Line 30">
              <a:extLst>
                <a:ext uri="{FF2B5EF4-FFF2-40B4-BE49-F238E27FC236}">
                  <a16:creationId xmlns="" xmlns:a16="http://schemas.microsoft.com/office/drawing/2014/main" id="{6C0B4D24-07F3-4059-B262-C91495CB8F08}"/>
                </a:ext>
              </a:extLst>
            </p:cNvPr>
            <p:cNvSpPr>
              <a:spLocks noChangeShapeType="1"/>
            </p:cNvSpPr>
            <p:nvPr/>
          </p:nvSpPr>
          <p:spPr bwMode="auto">
            <a:xfrm rot="16200000" flipH="1">
              <a:off x="6743700" y="3886200"/>
              <a:ext cx="914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0262" name="Line 31">
              <a:extLst>
                <a:ext uri="{FF2B5EF4-FFF2-40B4-BE49-F238E27FC236}">
                  <a16:creationId xmlns="" xmlns:a16="http://schemas.microsoft.com/office/drawing/2014/main" id="{DC586610-9C30-4841-A8E3-27EBD5CA2C97}"/>
                </a:ext>
              </a:extLst>
            </p:cNvPr>
            <p:cNvSpPr>
              <a:spLocks noChangeShapeType="1"/>
            </p:cNvSpPr>
            <p:nvPr/>
          </p:nvSpPr>
          <p:spPr bwMode="auto">
            <a:xfrm>
              <a:off x="7200900" y="3429000"/>
              <a:ext cx="12573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0263" name="Picture 32" descr="Explosion">
              <a:extLst>
                <a:ext uri="{FF2B5EF4-FFF2-40B4-BE49-F238E27FC236}">
                  <a16:creationId xmlns="" xmlns:a16="http://schemas.microsoft.com/office/drawing/2014/main" id="{FD030865-5666-40FB-9D5E-748122BD0E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476518" y="6692938"/>
              <a:ext cx="2331245" cy="22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Picture 33" descr="datab010">
              <a:extLst>
                <a:ext uri="{FF2B5EF4-FFF2-40B4-BE49-F238E27FC236}">
                  <a16:creationId xmlns="" xmlns:a16="http://schemas.microsoft.com/office/drawing/2014/main" id="{044FAE5A-6AF6-48DC-A07B-43A495B6B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144000" y="7143750"/>
              <a:ext cx="12573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34">
              <a:extLst>
                <a:ext uri="{FF2B5EF4-FFF2-40B4-BE49-F238E27FC236}">
                  <a16:creationId xmlns="" xmlns:a16="http://schemas.microsoft.com/office/drawing/2014/main" id="{881D207A-65DC-44E6-BAFA-3B3329287F9F}"/>
                </a:ext>
              </a:extLst>
            </p:cNvPr>
            <p:cNvSpPr>
              <a:spLocks noChangeArrowheads="1"/>
            </p:cNvSpPr>
            <p:nvPr/>
          </p:nvSpPr>
          <p:spPr bwMode="auto">
            <a:xfrm>
              <a:off x="8801100" y="7200900"/>
              <a:ext cx="20574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Standby</a:t>
              </a:r>
            </a:p>
          </p:txBody>
        </p:sp>
        <p:sp>
          <p:nvSpPr>
            <p:cNvPr id="10266" name="Line 35">
              <a:extLst>
                <a:ext uri="{FF2B5EF4-FFF2-40B4-BE49-F238E27FC236}">
                  <a16:creationId xmlns="" xmlns:a16="http://schemas.microsoft.com/office/drawing/2014/main" id="{B4093FFA-C53E-423B-B14F-AE4B967F28EB}"/>
                </a:ext>
              </a:extLst>
            </p:cNvPr>
            <p:cNvSpPr>
              <a:spLocks noChangeShapeType="1"/>
            </p:cNvSpPr>
            <p:nvPr/>
          </p:nvSpPr>
          <p:spPr bwMode="auto">
            <a:xfrm>
              <a:off x="5257800" y="8229600"/>
              <a:ext cx="28575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0267" name="Rectangle 36">
              <a:extLst>
                <a:ext uri="{FF2B5EF4-FFF2-40B4-BE49-F238E27FC236}">
                  <a16:creationId xmlns="" xmlns:a16="http://schemas.microsoft.com/office/drawing/2014/main" id="{7FF87063-227E-44CB-9F34-DEB74808E1D8}"/>
                </a:ext>
              </a:extLst>
            </p:cNvPr>
            <p:cNvSpPr>
              <a:spLocks noChangeArrowheads="1"/>
            </p:cNvSpPr>
            <p:nvPr/>
          </p:nvSpPr>
          <p:spPr bwMode="auto">
            <a:xfrm>
              <a:off x="3429000" y="3657601"/>
              <a:ext cx="2057400"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Primary database</a:t>
              </a:r>
            </a:p>
          </p:txBody>
        </p:sp>
        <p:pic>
          <p:nvPicPr>
            <p:cNvPr id="10268" name="Picture 37" descr="datab010">
              <a:extLst>
                <a:ext uri="{FF2B5EF4-FFF2-40B4-BE49-F238E27FC236}">
                  <a16:creationId xmlns="" xmlns:a16="http://schemas.microsoft.com/office/drawing/2014/main" id="{F3380D50-2D03-495E-BB10-B38B1D927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543300" y="6686550"/>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9" name="Rectangle 38">
              <a:extLst>
                <a:ext uri="{FF2B5EF4-FFF2-40B4-BE49-F238E27FC236}">
                  <a16:creationId xmlns="" xmlns:a16="http://schemas.microsoft.com/office/drawing/2014/main" id="{245C3B96-562E-43FA-956F-9E6D0757AFC8}"/>
                </a:ext>
              </a:extLst>
            </p:cNvPr>
            <p:cNvSpPr>
              <a:spLocks noChangeArrowheads="1"/>
            </p:cNvSpPr>
            <p:nvPr/>
          </p:nvSpPr>
          <p:spPr bwMode="auto">
            <a:xfrm>
              <a:off x="3429000" y="6743701"/>
              <a:ext cx="2057400"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Primary database</a:t>
              </a:r>
            </a:p>
          </p:txBody>
        </p:sp>
        <p:grpSp>
          <p:nvGrpSpPr>
            <p:cNvPr id="10270" name="Group 39">
              <a:extLst>
                <a:ext uri="{FF2B5EF4-FFF2-40B4-BE49-F238E27FC236}">
                  <a16:creationId xmlns="" xmlns:a16="http://schemas.microsoft.com/office/drawing/2014/main" id="{29F51D29-5117-4A44-B557-CC07404EF13D}"/>
                </a:ext>
              </a:extLst>
            </p:cNvPr>
            <p:cNvGrpSpPr>
              <a:grpSpLocks/>
            </p:cNvGrpSpPr>
            <p:nvPr/>
          </p:nvGrpSpPr>
          <p:grpSpPr bwMode="auto">
            <a:xfrm>
              <a:off x="5943600" y="7477125"/>
              <a:ext cx="1266825" cy="981075"/>
              <a:chOff x="288" y="2982"/>
              <a:chExt cx="532" cy="412"/>
            </a:xfrm>
          </p:grpSpPr>
          <p:sp>
            <p:nvSpPr>
              <p:cNvPr id="10280" name="Rectangle 40">
                <a:extLst>
                  <a:ext uri="{FF2B5EF4-FFF2-40B4-BE49-F238E27FC236}">
                    <a16:creationId xmlns="" xmlns:a16="http://schemas.microsoft.com/office/drawing/2014/main" id="{49171BE8-BA92-4AE1-8659-EE08BA5B5182}"/>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1" name="Oval 41">
                <a:extLst>
                  <a:ext uri="{FF2B5EF4-FFF2-40B4-BE49-F238E27FC236}">
                    <a16:creationId xmlns="" xmlns:a16="http://schemas.microsoft.com/office/drawing/2014/main" id="{ADE57906-09C7-4004-809E-C82A10EB757E}"/>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82" name="Oval 42">
                <a:extLst>
                  <a:ext uri="{FF2B5EF4-FFF2-40B4-BE49-F238E27FC236}">
                    <a16:creationId xmlns="" xmlns:a16="http://schemas.microsoft.com/office/drawing/2014/main" id="{77D1249E-00EA-4D4E-9E79-025254F8C066}"/>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0271" name="Group 43">
              <a:extLst>
                <a:ext uri="{FF2B5EF4-FFF2-40B4-BE49-F238E27FC236}">
                  <a16:creationId xmlns="" xmlns:a16="http://schemas.microsoft.com/office/drawing/2014/main" id="{AC6FD312-5D26-4A72-A765-338C2FD9A13F}"/>
                </a:ext>
              </a:extLst>
            </p:cNvPr>
            <p:cNvGrpSpPr>
              <a:grpSpLocks/>
            </p:cNvGrpSpPr>
            <p:nvPr/>
          </p:nvGrpSpPr>
          <p:grpSpPr bwMode="auto">
            <a:xfrm>
              <a:off x="6286500" y="7591425"/>
              <a:ext cx="1266825" cy="981075"/>
              <a:chOff x="288" y="2982"/>
              <a:chExt cx="532" cy="412"/>
            </a:xfrm>
          </p:grpSpPr>
          <p:sp>
            <p:nvSpPr>
              <p:cNvPr id="10277" name="Rectangle 44">
                <a:extLst>
                  <a:ext uri="{FF2B5EF4-FFF2-40B4-BE49-F238E27FC236}">
                    <a16:creationId xmlns="" xmlns:a16="http://schemas.microsoft.com/office/drawing/2014/main" id="{51DAEC1F-94E7-4FE9-BB31-2EBE8BF94760}"/>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78" name="Oval 45">
                <a:extLst>
                  <a:ext uri="{FF2B5EF4-FFF2-40B4-BE49-F238E27FC236}">
                    <a16:creationId xmlns="" xmlns:a16="http://schemas.microsoft.com/office/drawing/2014/main" id="{05FECFAA-5BB2-439F-90F1-F4BCF158164E}"/>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79" name="Oval 46">
                <a:extLst>
                  <a:ext uri="{FF2B5EF4-FFF2-40B4-BE49-F238E27FC236}">
                    <a16:creationId xmlns="" xmlns:a16="http://schemas.microsoft.com/office/drawing/2014/main" id="{0EF1C5E5-462C-470F-9853-5B6F3A6B547D}"/>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0272" name="Group 47">
              <a:extLst>
                <a:ext uri="{FF2B5EF4-FFF2-40B4-BE49-F238E27FC236}">
                  <a16:creationId xmlns="" xmlns:a16="http://schemas.microsoft.com/office/drawing/2014/main" id="{765D7F0A-7332-4761-96C5-2F7F65B912EE}"/>
                </a:ext>
              </a:extLst>
            </p:cNvPr>
            <p:cNvGrpSpPr>
              <a:grpSpLocks/>
            </p:cNvGrpSpPr>
            <p:nvPr/>
          </p:nvGrpSpPr>
          <p:grpSpPr bwMode="auto">
            <a:xfrm>
              <a:off x="6172200" y="7820025"/>
              <a:ext cx="1266825" cy="981075"/>
              <a:chOff x="288" y="2982"/>
              <a:chExt cx="532" cy="412"/>
            </a:xfrm>
          </p:grpSpPr>
          <p:sp>
            <p:nvSpPr>
              <p:cNvPr id="10274" name="Rectangle 48">
                <a:extLst>
                  <a:ext uri="{FF2B5EF4-FFF2-40B4-BE49-F238E27FC236}">
                    <a16:creationId xmlns="" xmlns:a16="http://schemas.microsoft.com/office/drawing/2014/main" id="{48C85602-A1E8-4E29-8422-D3C36D2802D7}"/>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75" name="Oval 49">
                <a:extLst>
                  <a:ext uri="{FF2B5EF4-FFF2-40B4-BE49-F238E27FC236}">
                    <a16:creationId xmlns="" xmlns:a16="http://schemas.microsoft.com/office/drawing/2014/main" id="{48C61AF1-60FE-4F71-A997-99FA5BFDC78F}"/>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0276" name="Oval 50">
                <a:extLst>
                  <a:ext uri="{FF2B5EF4-FFF2-40B4-BE49-F238E27FC236}">
                    <a16:creationId xmlns="" xmlns:a16="http://schemas.microsoft.com/office/drawing/2014/main" id="{62C829F0-210D-4038-AF53-9C010B9F4941}"/>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pic>
          <p:nvPicPr>
            <p:cNvPr id="52" name="Picture 51" descr="symbo004">
              <a:extLst>
                <a:ext uri="{FF2B5EF4-FFF2-40B4-BE49-F238E27FC236}">
                  <a16:creationId xmlns="" xmlns:a16="http://schemas.microsoft.com/office/drawing/2014/main" id="{857D0A6C-22E6-45DD-8189-EA7E4EABD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601200" y="3429001"/>
              <a:ext cx="26289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202016031"/>
      </p:ext>
    </p:extLst>
  </p:cSld>
  <p:clrMapOvr>
    <a:masterClrMapping/>
  </p:clrMapOvr>
  <p:transition spd="slow"/>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1032">
            <a:extLst>
              <a:ext uri="{FF2B5EF4-FFF2-40B4-BE49-F238E27FC236}">
                <a16:creationId xmlns="" xmlns:a16="http://schemas.microsoft.com/office/drawing/2014/main" id="{CF61A1B3-A610-4160-ABAA-1E385827F82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Flashback Database and Real-Time Apply</a:t>
            </a:r>
          </a:p>
        </p:txBody>
      </p:sp>
      <p:grpSp>
        <p:nvGrpSpPr>
          <p:cNvPr id="2" name="Group 1">
            <a:extLst>
              <a:ext uri="{FF2B5EF4-FFF2-40B4-BE49-F238E27FC236}">
                <a16:creationId xmlns="" xmlns:a16="http://schemas.microsoft.com/office/drawing/2014/main" id="{F6BAEBA3-90C6-469F-B384-F24AADF0C1C6}"/>
              </a:ext>
            </a:extLst>
          </p:cNvPr>
          <p:cNvGrpSpPr/>
          <p:nvPr/>
        </p:nvGrpSpPr>
        <p:grpSpPr>
          <a:xfrm>
            <a:off x="3657600" y="2479204"/>
            <a:ext cx="10515600" cy="7486650"/>
            <a:chOff x="3657600" y="2479204"/>
            <a:chExt cx="10515600" cy="7486650"/>
          </a:xfrm>
        </p:grpSpPr>
        <p:sp>
          <p:nvSpPr>
            <p:cNvPr id="11266" name="Freeform 1026">
              <a:extLst>
                <a:ext uri="{FF2B5EF4-FFF2-40B4-BE49-F238E27FC236}">
                  <a16:creationId xmlns="" xmlns:a16="http://schemas.microsoft.com/office/drawing/2014/main" id="{DB4919B8-61E5-4520-9B68-79A5D7538B56}"/>
                </a:ext>
              </a:extLst>
            </p:cNvPr>
            <p:cNvSpPr>
              <a:spLocks/>
            </p:cNvSpPr>
            <p:nvPr/>
          </p:nvSpPr>
          <p:spPr bwMode="auto">
            <a:xfrm>
              <a:off x="12194382" y="5460529"/>
              <a:ext cx="902493" cy="1905000"/>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1267" name="Line 1027">
              <a:extLst>
                <a:ext uri="{FF2B5EF4-FFF2-40B4-BE49-F238E27FC236}">
                  <a16:creationId xmlns="" xmlns:a16="http://schemas.microsoft.com/office/drawing/2014/main" id="{FEBF0514-5E2C-46DF-A027-1F8A47A61311}"/>
                </a:ext>
              </a:extLst>
            </p:cNvPr>
            <p:cNvSpPr>
              <a:spLocks noChangeShapeType="1"/>
            </p:cNvSpPr>
            <p:nvPr/>
          </p:nvSpPr>
          <p:spPr bwMode="auto">
            <a:xfrm>
              <a:off x="9213057" y="5467674"/>
              <a:ext cx="2105025"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1268" name="Line 1028">
              <a:extLst>
                <a:ext uri="{FF2B5EF4-FFF2-40B4-BE49-F238E27FC236}">
                  <a16:creationId xmlns="" xmlns:a16="http://schemas.microsoft.com/office/drawing/2014/main" id="{F0CB0D08-56B3-4590-B545-95FB5134BA64}"/>
                </a:ext>
              </a:extLst>
            </p:cNvPr>
            <p:cNvSpPr>
              <a:spLocks noChangeShapeType="1"/>
            </p:cNvSpPr>
            <p:nvPr/>
          </p:nvSpPr>
          <p:spPr bwMode="auto">
            <a:xfrm>
              <a:off x="8941595" y="3955580"/>
              <a:ext cx="0" cy="845345"/>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1269" name="Line 1029">
              <a:extLst>
                <a:ext uri="{FF2B5EF4-FFF2-40B4-BE49-F238E27FC236}">
                  <a16:creationId xmlns="" xmlns:a16="http://schemas.microsoft.com/office/drawing/2014/main" id="{D62A11DD-E10C-4886-BE34-83CAC529F6A7}"/>
                </a:ext>
              </a:extLst>
            </p:cNvPr>
            <p:cNvSpPr>
              <a:spLocks noChangeShapeType="1"/>
            </p:cNvSpPr>
            <p:nvPr/>
          </p:nvSpPr>
          <p:spPr bwMode="auto">
            <a:xfrm>
              <a:off x="8941595" y="5960592"/>
              <a:ext cx="0" cy="676275"/>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1270" name="Line 1030">
              <a:extLst>
                <a:ext uri="{FF2B5EF4-FFF2-40B4-BE49-F238E27FC236}">
                  <a16:creationId xmlns="" xmlns:a16="http://schemas.microsoft.com/office/drawing/2014/main" id="{674537A4-5EEB-48F8-9D25-ACF455F7C473}"/>
                </a:ext>
              </a:extLst>
            </p:cNvPr>
            <p:cNvSpPr>
              <a:spLocks noChangeShapeType="1"/>
            </p:cNvSpPr>
            <p:nvPr/>
          </p:nvSpPr>
          <p:spPr bwMode="auto">
            <a:xfrm>
              <a:off x="8941595" y="7560792"/>
              <a:ext cx="0" cy="690563"/>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1271" name="Picture 1031" descr="Explosion">
              <a:extLst>
                <a:ext uri="{FF2B5EF4-FFF2-40B4-BE49-F238E27FC236}">
                  <a16:creationId xmlns="" xmlns:a16="http://schemas.microsoft.com/office/drawing/2014/main" id="{03ADA3BE-5A9C-4DF5-9E2E-35EF1E5BA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356057" y="7434586"/>
              <a:ext cx="2331243" cy="22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Freeform 1033">
              <a:extLst>
                <a:ext uri="{FF2B5EF4-FFF2-40B4-BE49-F238E27FC236}">
                  <a16:creationId xmlns="" xmlns:a16="http://schemas.microsoft.com/office/drawing/2014/main" id="{411FA82A-42FE-4694-A91A-0FA7B9B99AC7}"/>
                </a:ext>
              </a:extLst>
            </p:cNvPr>
            <p:cNvSpPr>
              <a:spLocks/>
            </p:cNvSpPr>
            <p:nvPr/>
          </p:nvSpPr>
          <p:spPr bwMode="auto">
            <a:xfrm>
              <a:off x="5474495" y="3441230"/>
              <a:ext cx="2964656" cy="461963"/>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1274" name="Picture 1034" descr="4segdatabase">
              <a:extLst>
                <a:ext uri="{FF2B5EF4-FFF2-40B4-BE49-F238E27FC236}">
                  <a16:creationId xmlns="" xmlns:a16="http://schemas.microsoft.com/office/drawing/2014/main" id="{F2FAA2AE-4939-4DA9-B2F1-A785E710A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524876" y="4819974"/>
              <a:ext cx="8334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Oval 1035">
              <a:extLst>
                <a:ext uri="{FF2B5EF4-FFF2-40B4-BE49-F238E27FC236}">
                  <a16:creationId xmlns="" xmlns:a16="http://schemas.microsoft.com/office/drawing/2014/main" id="{631F2118-24BA-416D-B475-445BFE05C78A}"/>
                </a:ext>
              </a:extLst>
            </p:cNvPr>
            <p:cNvSpPr>
              <a:spLocks noChangeArrowheads="1"/>
            </p:cNvSpPr>
            <p:nvPr/>
          </p:nvSpPr>
          <p:spPr bwMode="blackWhite">
            <a:xfrm>
              <a:off x="8489158" y="3241205"/>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1276" name="Rectangle 1036">
              <a:extLst>
                <a:ext uri="{FF2B5EF4-FFF2-40B4-BE49-F238E27FC236}">
                  <a16:creationId xmlns="" xmlns:a16="http://schemas.microsoft.com/office/drawing/2014/main" id="{C19CED61-7228-4A2F-87CE-8F56D9325D27}"/>
                </a:ext>
              </a:extLst>
            </p:cNvPr>
            <p:cNvSpPr>
              <a:spLocks noChangeArrowheads="1"/>
            </p:cNvSpPr>
            <p:nvPr/>
          </p:nvSpPr>
          <p:spPr bwMode="auto">
            <a:xfrm>
              <a:off x="8370095" y="2729237"/>
              <a:ext cx="1138238"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RFS</a:t>
              </a:r>
            </a:p>
          </p:txBody>
        </p:sp>
        <p:sp>
          <p:nvSpPr>
            <p:cNvPr id="11277" name="Rectangle 1037">
              <a:extLst>
                <a:ext uri="{FF2B5EF4-FFF2-40B4-BE49-F238E27FC236}">
                  <a16:creationId xmlns="" xmlns:a16="http://schemas.microsoft.com/office/drawing/2014/main" id="{CDCFC1D0-B5C6-4D34-BBED-57470F144A43}"/>
                </a:ext>
              </a:extLst>
            </p:cNvPr>
            <p:cNvSpPr>
              <a:spLocks noChangeArrowheads="1"/>
            </p:cNvSpPr>
            <p:nvPr/>
          </p:nvSpPr>
          <p:spPr bwMode="auto">
            <a:xfrm>
              <a:off x="6753225" y="4908080"/>
              <a:ext cx="1895475"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a:t>
              </a:r>
            </a:p>
            <a:p>
              <a:pPr algn="ctr"/>
              <a:r>
                <a:rPr lang="en-US" altLang="en-US" sz="2200" b="1" dirty="0">
                  <a:latin typeface="Oracle Sans" panose="020B0503020204020204" pitchFamily="34" charset="0"/>
                  <a:cs typeface="Oracle Sans" panose="020B0503020204020204" pitchFamily="34" charset="0"/>
                </a:rPr>
                <a:t>redo log</a:t>
              </a:r>
            </a:p>
          </p:txBody>
        </p:sp>
        <p:sp>
          <p:nvSpPr>
            <p:cNvPr id="11278" name="Oval 1038">
              <a:extLst>
                <a:ext uri="{FF2B5EF4-FFF2-40B4-BE49-F238E27FC236}">
                  <a16:creationId xmlns="" xmlns:a16="http://schemas.microsoft.com/office/drawing/2014/main" id="{30FFFD96-C88E-4EE5-B848-76EABD942F09}"/>
                </a:ext>
              </a:extLst>
            </p:cNvPr>
            <p:cNvSpPr>
              <a:spLocks noChangeArrowheads="1"/>
            </p:cNvSpPr>
            <p:nvPr/>
          </p:nvSpPr>
          <p:spPr bwMode="blackWhite">
            <a:xfrm>
              <a:off x="8491538" y="6679730"/>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nvGrpSpPr>
            <p:cNvPr id="11279" name="Group 1039">
              <a:extLst>
                <a:ext uri="{FF2B5EF4-FFF2-40B4-BE49-F238E27FC236}">
                  <a16:creationId xmlns="" xmlns:a16="http://schemas.microsoft.com/office/drawing/2014/main" id="{696D6587-9D84-4DA2-95F8-0CC715E8CF82}"/>
                </a:ext>
              </a:extLst>
            </p:cNvPr>
            <p:cNvGrpSpPr>
              <a:grpSpLocks/>
            </p:cNvGrpSpPr>
            <p:nvPr/>
          </p:nvGrpSpPr>
          <p:grpSpPr bwMode="auto">
            <a:xfrm>
              <a:off x="8370095" y="8239449"/>
              <a:ext cx="1143000" cy="1485900"/>
              <a:chOff x="3735" y="2533"/>
              <a:chExt cx="828" cy="1006"/>
            </a:xfrm>
          </p:grpSpPr>
          <p:pic>
            <p:nvPicPr>
              <p:cNvPr id="11288" name="Picture 1040" descr="4segdatabase">
                <a:extLst>
                  <a:ext uri="{FF2B5EF4-FFF2-40B4-BE49-F238E27FC236}">
                    <a16:creationId xmlns="" xmlns:a16="http://schemas.microsoft.com/office/drawing/2014/main" id="{88AEA96D-0CDE-47C4-AD16-6749894E4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Picture 1041" descr="4segdatabase">
                <a:extLst>
                  <a:ext uri="{FF2B5EF4-FFF2-40B4-BE49-F238E27FC236}">
                    <a16:creationId xmlns="" xmlns:a16="http://schemas.microsoft.com/office/drawing/2014/main" id="{9709E928-ECAC-4088-A55D-F604E3290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80" name="Rectangle 1042">
              <a:extLst>
                <a:ext uri="{FF2B5EF4-FFF2-40B4-BE49-F238E27FC236}">
                  <a16:creationId xmlns="" xmlns:a16="http://schemas.microsoft.com/office/drawing/2014/main" id="{31A11E1D-BE67-4684-A213-97FBC6DF86B6}"/>
                </a:ext>
              </a:extLst>
            </p:cNvPr>
            <p:cNvSpPr>
              <a:spLocks noChangeArrowheads="1"/>
            </p:cNvSpPr>
            <p:nvPr/>
          </p:nvSpPr>
          <p:spPr bwMode="auto">
            <a:xfrm>
              <a:off x="10918032" y="4343724"/>
              <a:ext cx="1788318"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MRP </a:t>
              </a:r>
            </a:p>
          </p:txBody>
        </p:sp>
        <p:sp>
          <p:nvSpPr>
            <p:cNvPr id="11281" name="Oval 1043">
              <a:extLst>
                <a:ext uri="{FF2B5EF4-FFF2-40B4-BE49-F238E27FC236}">
                  <a16:creationId xmlns="" xmlns:a16="http://schemas.microsoft.com/office/drawing/2014/main" id="{C8D58DF3-6027-49BF-8DF7-3C34122677D0}"/>
                </a:ext>
              </a:extLst>
            </p:cNvPr>
            <p:cNvSpPr>
              <a:spLocks noChangeArrowheads="1"/>
            </p:cNvSpPr>
            <p:nvPr/>
          </p:nvSpPr>
          <p:spPr bwMode="blackWhite">
            <a:xfrm>
              <a:off x="11360945" y="4998567"/>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1282" name="Rectangle 1044">
              <a:extLst>
                <a:ext uri="{FF2B5EF4-FFF2-40B4-BE49-F238E27FC236}">
                  <a16:creationId xmlns="" xmlns:a16="http://schemas.microsoft.com/office/drawing/2014/main" id="{C90B212E-91CB-41EC-9D3D-76B0D6F5533D}"/>
                </a:ext>
              </a:extLst>
            </p:cNvPr>
            <p:cNvSpPr>
              <a:spLocks noChangeArrowheads="1"/>
            </p:cNvSpPr>
            <p:nvPr/>
          </p:nvSpPr>
          <p:spPr bwMode="auto">
            <a:xfrm>
              <a:off x="7184232" y="6863087"/>
              <a:ext cx="1502568"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ARC0</a:t>
              </a:r>
            </a:p>
          </p:txBody>
        </p:sp>
        <p:sp>
          <p:nvSpPr>
            <p:cNvPr id="11283" name="Rectangle 1045">
              <a:extLst>
                <a:ext uri="{FF2B5EF4-FFF2-40B4-BE49-F238E27FC236}">
                  <a16:creationId xmlns="" xmlns:a16="http://schemas.microsoft.com/office/drawing/2014/main" id="{B603D6EC-13D5-4012-9CCB-99EDD6CD925B}"/>
                </a:ext>
              </a:extLst>
            </p:cNvPr>
            <p:cNvSpPr>
              <a:spLocks noChangeArrowheads="1"/>
            </p:cNvSpPr>
            <p:nvPr/>
          </p:nvSpPr>
          <p:spPr bwMode="auto">
            <a:xfrm>
              <a:off x="6519863" y="8398992"/>
              <a:ext cx="1971675"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Archived</a:t>
              </a:r>
            </a:p>
            <a:p>
              <a:pPr algn="ctr"/>
              <a:r>
                <a:rPr lang="en-US" altLang="en-US" sz="2200" b="1" dirty="0">
                  <a:latin typeface="Oracle Sans" panose="020B0503020204020204" pitchFamily="34" charset="0"/>
                  <a:cs typeface="Oracle Sans" panose="020B0503020204020204" pitchFamily="34" charset="0"/>
                </a:rPr>
                <a:t>redo logs</a:t>
              </a:r>
            </a:p>
          </p:txBody>
        </p:sp>
        <p:pic>
          <p:nvPicPr>
            <p:cNvPr id="11284" name="Picture 1046" descr="datab010">
              <a:extLst>
                <a:ext uri="{FF2B5EF4-FFF2-40B4-BE49-F238E27FC236}">
                  <a16:creationId xmlns="" xmlns:a16="http://schemas.microsoft.com/office/drawing/2014/main" id="{F1A041D0-7E65-4625-9A6D-6AAA04300C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886200" y="247920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5" name="Rectangle 1047">
              <a:extLst>
                <a:ext uri="{FF2B5EF4-FFF2-40B4-BE49-F238E27FC236}">
                  <a16:creationId xmlns="" xmlns:a16="http://schemas.microsoft.com/office/drawing/2014/main" id="{D0B05B50-F71C-4FE4-A4C8-78F8D837980E}"/>
                </a:ext>
              </a:extLst>
            </p:cNvPr>
            <p:cNvSpPr>
              <a:spLocks noChangeArrowheads="1"/>
            </p:cNvSpPr>
            <p:nvPr/>
          </p:nvSpPr>
          <p:spPr bwMode="auto">
            <a:xfrm>
              <a:off x="3657600" y="3565055"/>
              <a:ext cx="2057400"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50000"/>
                </a:spcBef>
              </a:pPr>
              <a:r>
                <a:rPr lang="en-US" altLang="en-US" sz="2200" dirty="0">
                  <a:latin typeface="Oracle Sans" panose="020B0503020204020204" pitchFamily="34" charset="0"/>
                  <a:cs typeface="Oracle Sans" panose="020B0503020204020204" pitchFamily="34" charset="0"/>
                </a:rPr>
                <a:t>Primary database</a:t>
              </a:r>
            </a:p>
          </p:txBody>
        </p:sp>
        <p:pic>
          <p:nvPicPr>
            <p:cNvPr id="11286" name="Picture 1048" descr="datab010">
              <a:extLst>
                <a:ext uri="{FF2B5EF4-FFF2-40B4-BE49-F238E27FC236}">
                  <a16:creationId xmlns="" xmlns:a16="http://schemas.microsoft.com/office/drawing/2014/main" id="{313E0670-C446-4C2B-8C03-6BDDB2259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230100" y="739410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Rectangle 1049">
              <a:extLst>
                <a:ext uri="{FF2B5EF4-FFF2-40B4-BE49-F238E27FC236}">
                  <a16:creationId xmlns="" xmlns:a16="http://schemas.microsoft.com/office/drawing/2014/main" id="{2BD48CE1-830D-4184-AA90-5EC140548AD8}"/>
                </a:ext>
              </a:extLst>
            </p:cNvPr>
            <p:cNvSpPr>
              <a:spLocks noChangeArrowheads="1"/>
            </p:cNvSpPr>
            <p:nvPr/>
          </p:nvSpPr>
          <p:spPr bwMode="auto">
            <a:xfrm>
              <a:off x="12108657" y="8489479"/>
              <a:ext cx="2064543"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dirty="0">
                  <a:latin typeface="Oracle Sans" panose="020B0503020204020204" pitchFamily="34" charset="0"/>
                  <a:cs typeface="Oracle Sans" panose="020B0503020204020204" pitchFamily="34" charset="0"/>
                </a:rPr>
                <a:t>Standby database</a:t>
              </a:r>
            </a:p>
          </p:txBody>
        </p:sp>
      </p:grpSp>
    </p:spTree>
    <p:custDataLst>
      <p:tags r:id="rId1"/>
    </p:custDataLst>
    <p:extLst>
      <p:ext uri="{BB962C8B-B14F-4D97-AF65-F5344CB8AC3E}">
        <p14:creationId xmlns:p14="http://schemas.microsoft.com/office/powerpoint/2010/main" val="543719125"/>
      </p:ext>
    </p:extLst>
  </p:cSld>
  <p:clrMapOvr>
    <a:masterClrMapping/>
  </p:clrMapOvr>
  <p:transition spd="slow"/>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14D3833B-F37D-4390-8EBE-323DD993E677}"/>
              </a:ext>
            </a:extLst>
          </p:cNvPr>
          <p:cNvSpPr>
            <a:spLocks noGrp="1" noChangeArrowheads="1"/>
          </p:cNvSpPr>
          <p:nvPr>
            <p:ph type="title"/>
          </p:nvPr>
        </p:nvSpPr>
        <p:spPr>
          <a:xfrm>
            <a:off x="933451" y="65682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Flashback Database After </a:t>
            </a:r>
            <a:r>
              <a:rPr lang="en-US" altLang="en-US" dirty="0">
                <a:latin typeface="Courier New" panose="02070309020205020404" pitchFamily="49" charset="0"/>
                <a:cs typeface="Courier New" panose="02070309020205020404" pitchFamily="49" charset="0"/>
              </a:rPr>
              <a:t>RESETLOGS</a:t>
            </a:r>
          </a:p>
        </p:txBody>
      </p:sp>
      <p:sp>
        <p:nvSpPr>
          <p:cNvPr id="12291" name="Rectangle 4">
            <a:extLst>
              <a:ext uri="{FF2B5EF4-FFF2-40B4-BE49-F238E27FC236}">
                <a16:creationId xmlns="" xmlns:a16="http://schemas.microsoft.com/office/drawing/2014/main" id="{97A5A7A8-2CF0-46A6-BA91-D6897BE46190}"/>
              </a:ext>
            </a:extLst>
          </p:cNvPr>
          <p:cNvSpPr>
            <a:spLocks noChangeArrowheads="1"/>
          </p:cNvSpPr>
          <p:nvPr/>
        </p:nvSpPr>
        <p:spPr bwMode="blackWhite">
          <a:xfrm>
            <a:off x="9829800" y="2123627"/>
            <a:ext cx="5029200" cy="7772400"/>
          </a:xfrm>
          <a:prstGeom prst="rect">
            <a:avLst/>
          </a:prstGeom>
          <a:solidFill>
            <a:srgbClr val="FFCCFF"/>
          </a:solidFill>
          <a:ln w="28575">
            <a:solidFill>
              <a:srgbClr val="000000"/>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endParaRPr lang="en-US" altLang="en-US" sz="2200" dirty="0">
              <a:latin typeface="Oracle Sans" panose="020B0503020204020204" pitchFamily="34" charset="0"/>
              <a:cs typeface="Oracle Sans" panose="020B0503020204020204" pitchFamily="34" charset="0"/>
            </a:endParaRPr>
          </a:p>
        </p:txBody>
      </p:sp>
      <p:sp>
        <p:nvSpPr>
          <p:cNvPr id="12292" name="Rectangle 5">
            <a:extLst>
              <a:ext uri="{FF2B5EF4-FFF2-40B4-BE49-F238E27FC236}">
                <a16:creationId xmlns="" xmlns:a16="http://schemas.microsoft.com/office/drawing/2014/main" id="{7C6904FB-726C-4568-8017-610E72FCF240}"/>
              </a:ext>
            </a:extLst>
          </p:cNvPr>
          <p:cNvSpPr>
            <a:spLocks noChangeArrowheads="1"/>
          </p:cNvSpPr>
          <p:nvPr/>
        </p:nvSpPr>
        <p:spPr bwMode="blackWhite">
          <a:xfrm>
            <a:off x="3086100" y="2149822"/>
            <a:ext cx="4914900" cy="7746206"/>
          </a:xfrm>
          <a:prstGeom prst="rect">
            <a:avLst/>
          </a:prstGeom>
          <a:solidFill>
            <a:srgbClr val="99CCCC"/>
          </a:solidFill>
          <a:ln w="28575">
            <a:solidFill>
              <a:srgbClr val="000000"/>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endParaRPr lang="en-US" altLang="en-US" sz="2200" dirty="0">
              <a:latin typeface="Oracle Sans" panose="020B0503020204020204" pitchFamily="34" charset="0"/>
              <a:cs typeface="Oracle Sans" panose="020B0503020204020204" pitchFamily="34" charset="0"/>
            </a:endParaRPr>
          </a:p>
        </p:txBody>
      </p:sp>
      <p:sp>
        <p:nvSpPr>
          <p:cNvPr id="12293" name="Text Box 6">
            <a:extLst>
              <a:ext uri="{FF2B5EF4-FFF2-40B4-BE49-F238E27FC236}">
                <a16:creationId xmlns="" xmlns:a16="http://schemas.microsoft.com/office/drawing/2014/main" id="{5F10FDE5-1EB4-47A7-B4D9-1AC51C915D28}"/>
              </a:ext>
            </a:extLst>
          </p:cNvPr>
          <p:cNvSpPr txBox="1">
            <a:spLocks noChangeArrowheads="1"/>
          </p:cNvSpPr>
          <p:nvPr/>
        </p:nvSpPr>
        <p:spPr bwMode="auto">
          <a:xfrm>
            <a:off x="8353425" y="4752528"/>
            <a:ext cx="1133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Redo</a:t>
            </a:r>
          </a:p>
        </p:txBody>
      </p:sp>
      <p:pic>
        <p:nvPicPr>
          <p:cNvPr id="12294" name="Picture 7" descr="datab010">
            <a:extLst>
              <a:ext uri="{FF2B5EF4-FFF2-40B4-BE49-F238E27FC236}">
                <a16:creationId xmlns="" xmlns:a16="http://schemas.microsoft.com/office/drawing/2014/main" id="{02195246-8277-4AA9-8588-60DC29BB7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86300" y="6581327"/>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8">
            <a:extLst>
              <a:ext uri="{FF2B5EF4-FFF2-40B4-BE49-F238E27FC236}">
                <a16:creationId xmlns="" xmlns:a16="http://schemas.microsoft.com/office/drawing/2014/main" id="{8DE660E4-ABE4-4FA6-93B0-E11D49B956EC}"/>
              </a:ext>
            </a:extLst>
          </p:cNvPr>
          <p:cNvSpPr txBox="1">
            <a:spLocks noChangeArrowheads="1"/>
          </p:cNvSpPr>
          <p:nvPr/>
        </p:nvSpPr>
        <p:spPr bwMode="auto">
          <a:xfrm>
            <a:off x="8343900" y="8753028"/>
            <a:ext cx="1133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Redo</a:t>
            </a:r>
          </a:p>
        </p:txBody>
      </p:sp>
      <p:sp>
        <p:nvSpPr>
          <p:cNvPr id="12296" name="Line 9">
            <a:extLst>
              <a:ext uri="{FF2B5EF4-FFF2-40B4-BE49-F238E27FC236}">
                <a16:creationId xmlns="" xmlns:a16="http://schemas.microsoft.com/office/drawing/2014/main" id="{2608F02B-2BE5-4966-AAAC-F43DDBEAF916}"/>
              </a:ext>
            </a:extLst>
          </p:cNvPr>
          <p:cNvSpPr>
            <a:spLocks noChangeShapeType="1"/>
          </p:cNvSpPr>
          <p:nvPr/>
        </p:nvSpPr>
        <p:spPr bwMode="auto">
          <a:xfrm>
            <a:off x="6241258" y="4066727"/>
            <a:ext cx="5174456"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2297" name="Line 10">
            <a:extLst>
              <a:ext uri="{FF2B5EF4-FFF2-40B4-BE49-F238E27FC236}">
                <a16:creationId xmlns="" xmlns:a16="http://schemas.microsoft.com/office/drawing/2014/main" id="{F34CA3CD-B64B-4710-8893-75C9F9C72175}"/>
              </a:ext>
            </a:extLst>
          </p:cNvPr>
          <p:cNvSpPr>
            <a:spLocks noChangeShapeType="1"/>
          </p:cNvSpPr>
          <p:nvPr/>
        </p:nvSpPr>
        <p:spPr bwMode="auto">
          <a:xfrm flipH="1">
            <a:off x="6415088" y="8067227"/>
            <a:ext cx="5014913" cy="0"/>
          </a:xfrm>
          <a:prstGeom prst="line">
            <a:avLst/>
          </a:prstGeom>
          <a:noFill/>
          <a:ln w="28575" cap="rnd">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2298" name="Picture 11" descr="Explosion">
            <a:extLst>
              <a:ext uri="{FF2B5EF4-FFF2-40B4-BE49-F238E27FC236}">
                <a16:creationId xmlns="" xmlns:a16="http://schemas.microsoft.com/office/drawing/2014/main" id="{FF1526EF-E787-47EF-838F-2CBA1A5EF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182351" y="4752528"/>
            <a:ext cx="2331245" cy="224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 Box 12">
            <a:extLst>
              <a:ext uri="{FF2B5EF4-FFF2-40B4-BE49-F238E27FC236}">
                <a16:creationId xmlns="" xmlns:a16="http://schemas.microsoft.com/office/drawing/2014/main" id="{BAFA06B1-A4C9-4885-A510-59553A9665A8}"/>
              </a:ext>
            </a:extLst>
          </p:cNvPr>
          <p:cNvSpPr txBox="1">
            <a:spLocks noChangeArrowheads="1"/>
          </p:cNvSpPr>
          <p:nvPr/>
        </p:nvSpPr>
        <p:spPr bwMode="auto">
          <a:xfrm>
            <a:off x="12849225" y="5209728"/>
            <a:ext cx="1952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Flashback</a:t>
            </a:r>
          </a:p>
        </p:txBody>
      </p:sp>
      <p:sp>
        <p:nvSpPr>
          <p:cNvPr id="12300" name="Line 13">
            <a:extLst>
              <a:ext uri="{FF2B5EF4-FFF2-40B4-BE49-F238E27FC236}">
                <a16:creationId xmlns="" xmlns:a16="http://schemas.microsoft.com/office/drawing/2014/main" id="{7112003D-46FB-4FBD-84B1-EB8975329AD4}"/>
              </a:ext>
            </a:extLst>
          </p:cNvPr>
          <p:cNvSpPr>
            <a:spLocks noChangeShapeType="1"/>
          </p:cNvSpPr>
          <p:nvPr/>
        </p:nvSpPr>
        <p:spPr bwMode="auto">
          <a:xfrm>
            <a:off x="12344400" y="4919215"/>
            <a:ext cx="0" cy="1516857"/>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2301" name="Line 14">
            <a:extLst>
              <a:ext uri="{FF2B5EF4-FFF2-40B4-BE49-F238E27FC236}">
                <a16:creationId xmlns="" xmlns:a16="http://schemas.microsoft.com/office/drawing/2014/main" id="{5A3792BC-522B-4221-8143-CEF3814AD099}"/>
              </a:ext>
            </a:extLst>
          </p:cNvPr>
          <p:cNvSpPr>
            <a:spLocks noChangeShapeType="1"/>
          </p:cNvSpPr>
          <p:nvPr/>
        </p:nvSpPr>
        <p:spPr bwMode="auto">
          <a:xfrm>
            <a:off x="5553075" y="4907309"/>
            <a:ext cx="0" cy="1626393"/>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nvGrpSpPr>
          <p:cNvPr id="12302" name="Group 15">
            <a:extLst>
              <a:ext uri="{FF2B5EF4-FFF2-40B4-BE49-F238E27FC236}">
                <a16:creationId xmlns="" xmlns:a16="http://schemas.microsoft.com/office/drawing/2014/main" id="{AD5041B0-6CA6-4576-BB0A-B9A66813269A}"/>
              </a:ext>
            </a:extLst>
          </p:cNvPr>
          <p:cNvGrpSpPr>
            <a:grpSpLocks/>
          </p:cNvGrpSpPr>
          <p:nvPr/>
        </p:nvGrpSpPr>
        <p:grpSpPr bwMode="auto">
          <a:xfrm>
            <a:off x="8229600" y="3723827"/>
            <a:ext cx="1266825" cy="981075"/>
            <a:chOff x="288" y="2982"/>
            <a:chExt cx="532" cy="412"/>
          </a:xfrm>
        </p:grpSpPr>
        <p:sp>
          <p:nvSpPr>
            <p:cNvPr id="12315" name="Rectangle 16">
              <a:extLst>
                <a:ext uri="{FF2B5EF4-FFF2-40B4-BE49-F238E27FC236}">
                  <a16:creationId xmlns="" xmlns:a16="http://schemas.microsoft.com/office/drawing/2014/main" id="{828DB0D1-A026-4B96-9406-D083680E098C}"/>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2316" name="Oval 17">
              <a:extLst>
                <a:ext uri="{FF2B5EF4-FFF2-40B4-BE49-F238E27FC236}">
                  <a16:creationId xmlns="" xmlns:a16="http://schemas.microsoft.com/office/drawing/2014/main" id="{9AB06581-24F7-4F26-A073-431CB98C4753}"/>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2317" name="Oval 18">
              <a:extLst>
                <a:ext uri="{FF2B5EF4-FFF2-40B4-BE49-F238E27FC236}">
                  <a16:creationId xmlns="" xmlns:a16="http://schemas.microsoft.com/office/drawing/2014/main" id="{6F27E692-F3DD-4F09-A781-E3EA05CE105D}"/>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2303" name="Group 19">
            <a:extLst>
              <a:ext uri="{FF2B5EF4-FFF2-40B4-BE49-F238E27FC236}">
                <a16:creationId xmlns="" xmlns:a16="http://schemas.microsoft.com/office/drawing/2014/main" id="{CFE2603D-2ECC-41A7-A6B6-D8F034CB736C}"/>
              </a:ext>
            </a:extLst>
          </p:cNvPr>
          <p:cNvGrpSpPr>
            <a:grpSpLocks/>
          </p:cNvGrpSpPr>
          <p:nvPr/>
        </p:nvGrpSpPr>
        <p:grpSpPr bwMode="auto">
          <a:xfrm>
            <a:off x="8229600" y="7724327"/>
            <a:ext cx="1266825" cy="981075"/>
            <a:chOff x="288" y="2982"/>
            <a:chExt cx="532" cy="412"/>
          </a:xfrm>
        </p:grpSpPr>
        <p:sp>
          <p:nvSpPr>
            <p:cNvPr id="12312" name="Rectangle 20">
              <a:extLst>
                <a:ext uri="{FF2B5EF4-FFF2-40B4-BE49-F238E27FC236}">
                  <a16:creationId xmlns="" xmlns:a16="http://schemas.microsoft.com/office/drawing/2014/main" id="{D7DBEA98-F051-4524-8E8D-59D2E377D875}"/>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2313" name="Oval 21">
              <a:extLst>
                <a:ext uri="{FF2B5EF4-FFF2-40B4-BE49-F238E27FC236}">
                  <a16:creationId xmlns="" xmlns:a16="http://schemas.microsoft.com/office/drawing/2014/main" id="{DD378D51-86A4-430F-B502-C73D52A5CC49}"/>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2314" name="Oval 22">
              <a:extLst>
                <a:ext uri="{FF2B5EF4-FFF2-40B4-BE49-F238E27FC236}">
                  <a16:creationId xmlns="" xmlns:a16="http://schemas.microsoft.com/office/drawing/2014/main" id="{8F73DA64-E95E-4610-9139-96330B1DE380}"/>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pic>
        <p:nvPicPr>
          <p:cNvPr id="12304" name="Picture 23" descr="datab010">
            <a:extLst>
              <a:ext uri="{FF2B5EF4-FFF2-40B4-BE49-F238E27FC236}">
                <a16:creationId xmlns="" xmlns:a16="http://schemas.microsoft.com/office/drawing/2014/main" id="{FFE46C26-BA54-4A1C-98D2-95715F327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86300" y="2466527"/>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 Box 24">
            <a:extLst>
              <a:ext uri="{FF2B5EF4-FFF2-40B4-BE49-F238E27FC236}">
                <a16:creationId xmlns="" xmlns:a16="http://schemas.microsoft.com/office/drawing/2014/main" id="{3D1D4ED8-E410-4479-9977-3AAF1CFDE126}"/>
              </a:ext>
            </a:extLst>
          </p:cNvPr>
          <p:cNvSpPr txBox="1">
            <a:spLocks noChangeArrowheads="1"/>
          </p:cNvSpPr>
          <p:nvPr/>
        </p:nvSpPr>
        <p:spPr bwMode="auto">
          <a:xfrm>
            <a:off x="2476500" y="2752278"/>
            <a:ext cx="28575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pic>
        <p:nvPicPr>
          <p:cNvPr id="12306" name="Picture 25" descr="datab010">
            <a:extLst>
              <a:ext uri="{FF2B5EF4-FFF2-40B4-BE49-F238E27FC236}">
                <a16:creationId xmlns="" xmlns:a16="http://schemas.microsoft.com/office/drawing/2014/main" id="{9209EAA4-E5F3-4374-BCF4-46FE65C32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2352227"/>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Text Box 26">
            <a:extLst>
              <a:ext uri="{FF2B5EF4-FFF2-40B4-BE49-F238E27FC236}">
                <a16:creationId xmlns="" xmlns:a16="http://schemas.microsoft.com/office/drawing/2014/main" id="{93152BA9-E364-42D9-BA68-A6FD8A623804}"/>
              </a:ext>
            </a:extLst>
          </p:cNvPr>
          <p:cNvSpPr txBox="1">
            <a:spLocks noChangeArrowheads="1"/>
          </p:cNvSpPr>
          <p:nvPr/>
        </p:nvSpPr>
        <p:spPr bwMode="auto">
          <a:xfrm>
            <a:off x="12496800" y="2752278"/>
            <a:ext cx="28575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pic>
        <p:nvPicPr>
          <p:cNvPr id="12308" name="Picture 27" descr="datab010">
            <a:extLst>
              <a:ext uri="{FF2B5EF4-FFF2-40B4-BE49-F238E27FC236}">
                <a16:creationId xmlns="" xmlns:a16="http://schemas.microsoft.com/office/drawing/2014/main" id="{88C385F3-13D9-4F0F-8297-7528AC84D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544300" y="6467027"/>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Text Box 28">
            <a:extLst>
              <a:ext uri="{FF2B5EF4-FFF2-40B4-BE49-F238E27FC236}">
                <a16:creationId xmlns="" xmlns:a16="http://schemas.microsoft.com/office/drawing/2014/main" id="{274EFB78-081F-4563-9AE2-D884B74077DC}"/>
              </a:ext>
            </a:extLst>
          </p:cNvPr>
          <p:cNvSpPr txBox="1">
            <a:spLocks noChangeArrowheads="1"/>
          </p:cNvSpPr>
          <p:nvPr/>
        </p:nvSpPr>
        <p:spPr bwMode="auto">
          <a:xfrm>
            <a:off x="3114675" y="5031135"/>
            <a:ext cx="2371725"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80000"/>
              </a:lnSpc>
            </a:pPr>
            <a:r>
              <a:rPr lang="en-US" altLang="en-US" sz="2200" b="1" dirty="0">
                <a:latin typeface="Courier New" panose="02070309020205020404" pitchFamily="49" charset="0"/>
                <a:cs typeface="Oracle Sans" panose="020B0503020204020204" pitchFamily="34" charset="0"/>
              </a:rPr>
              <a:t>RESETLOGS</a:t>
            </a:r>
            <a:r>
              <a:rPr lang="en-US" altLang="en-US" sz="2200" b="1" dirty="0">
                <a:latin typeface="Oracle Sans" panose="020B0503020204020204" pitchFamily="34" charset="0"/>
                <a:cs typeface="Oracle Sans" panose="020B0503020204020204" pitchFamily="34" charset="0"/>
              </a:rPr>
              <a:t> </a:t>
            </a:r>
          </a:p>
          <a:p>
            <a:pPr algn="ctr" eaLnBrk="1" hangingPunct="1">
              <a:lnSpc>
                <a:spcPct val="80000"/>
              </a:lnSpc>
            </a:pPr>
            <a:r>
              <a:rPr lang="en-US" altLang="en-US" sz="2200" b="1" dirty="0">
                <a:latin typeface="Oracle Sans" panose="020B0503020204020204" pitchFamily="34" charset="0"/>
                <a:cs typeface="Oracle Sans" panose="020B0503020204020204" pitchFamily="34" charset="0"/>
              </a:rPr>
              <a:t>after</a:t>
            </a:r>
          </a:p>
          <a:p>
            <a:pPr algn="ctr" eaLnBrk="1" hangingPunct="1">
              <a:lnSpc>
                <a:spcPct val="80000"/>
              </a:lnSpc>
            </a:pPr>
            <a:r>
              <a:rPr lang="en-US" altLang="en-US" sz="2200" b="1" dirty="0">
                <a:latin typeface="Oracle Sans" panose="020B0503020204020204" pitchFamily="34" charset="0"/>
                <a:cs typeface="Oracle Sans" panose="020B0503020204020204" pitchFamily="34" charset="0"/>
              </a:rPr>
              <a:t>point-in-time</a:t>
            </a:r>
          </a:p>
          <a:p>
            <a:pPr algn="ctr" eaLnBrk="1" hangingPunct="1">
              <a:lnSpc>
                <a:spcPct val="80000"/>
              </a:lnSpc>
            </a:pPr>
            <a:r>
              <a:rPr lang="en-US" altLang="en-US" sz="2200" b="1" dirty="0">
                <a:latin typeface="Oracle Sans" panose="020B0503020204020204" pitchFamily="34" charset="0"/>
                <a:cs typeface="Oracle Sans" panose="020B0503020204020204" pitchFamily="34" charset="0"/>
              </a:rPr>
              <a:t>recovery</a:t>
            </a:r>
          </a:p>
        </p:txBody>
      </p:sp>
      <p:sp>
        <p:nvSpPr>
          <p:cNvPr id="12310" name="Text Box 29">
            <a:extLst>
              <a:ext uri="{FF2B5EF4-FFF2-40B4-BE49-F238E27FC236}">
                <a16:creationId xmlns="" xmlns:a16="http://schemas.microsoft.com/office/drawing/2014/main" id="{04ED6B36-0048-433A-950A-F66294AC6EA4}"/>
              </a:ext>
            </a:extLst>
          </p:cNvPr>
          <p:cNvSpPr txBox="1">
            <a:spLocks noChangeArrowheads="1"/>
          </p:cNvSpPr>
          <p:nvPr/>
        </p:nvSpPr>
        <p:spPr bwMode="auto">
          <a:xfrm>
            <a:off x="3543300" y="9210227"/>
            <a:ext cx="38862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 database</a:t>
            </a:r>
          </a:p>
        </p:txBody>
      </p:sp>
      <p:sp>
        <p:nvSpPr>
          <p:cNvPr id="12311" name="Text Box 30">
            <a:extLst>
              <a:ext uri="{FF2B5EF4-FFF2-40B4-BE49-F238E27FC236}">
                <a16:creationId xmlns="" xmlns:a16="http://schemas.microsoft.com/office/drawing/2014/main" id="{A57BD3DA-E7BD-48E0-AFCC-066A05A4C76C}"/>
              </a:ext>
            </a:extLst>
          </p:cNvPr>
          <p:cNvSpPr txBox="1">
            <a:spLocks noChangeArrowheads="1"/>
          </p:cNvSpPr>
          <p:nvPr/>
        </p:nvSpPr>
        <p:spPr bwMode="auto">
          <a:xfrm>
            <a:off x="10515600" y="9210227"/>
            <a:ext cx="38862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 database</a:t>
            </a:r>
          </a:p>
        </p:txBody>
      </p:sp>
    </p:spTree>
    <p:custDataLst>
      <p:tags r:id="rId1"/>
    </p:custDataLst>
    <p:extLst>
      <p:ext uri="{BB962C8B-B14F-4D97-AF65-F5344CB8AC3E}">
        <p14:creationId xmlns:p14="http://schemas.microsoft.com/office/powerpoint/2010/main" val="547134403"/>
      </p:ext>
    </p:extLst>
  </p:cSld>
  <p:clrMapOvr>
    <a:masterClrMapping/>
  </p:clrMapOvr>
  <p:transition spd="slow"/>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9423952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9995B64E-397E-4B56-B5E8-BB4814ABB43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2: Overview</a:t>
            </a:r>
          </a:p>
        </p:txBody>
      </p:sp>
      <p:sp>
        <p:nvSpPr>
          <p:cNvPr id="18435" name="Rectangle 3">
            <a:extLst>
              <a:ext uri="{FF2B5EF4-FFF2-40B4-BE49-F238E27FC236}">
                <a16:creationId xmlns:a16="http://schemas.microsoft.com/office/drawing/2014/main" xmlns="" id="{2D6D21A0-5BEC-4282-BD8F-E77AED4EA744}"/>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Configuring the tnsnames.ora Configuration File</a:t>
            </a:r>
          </a:p>
          <a:p>
            <a:pPr lvl="1">
              <a:spcBef>
                <a:spcPts val="1200"/>
              </a:spcBef>
            </a:pPr>
            <a:r>
              <a:rPr lang="en-US" altLang="en-US" dirty="0">
                <a:latin typeface="Oracle Sans" panose="020B0503020204020204" pitchFamily="34" charset="0"/>
                <a:cs typeface="Oracle Sans" panose="020B0503020204020204" pitchFamily="34" charset="0"/>
              </a:rPr>
              <a:t>Configuring the listener.ora Configuration File</a:t>
            </a:r>
          </a:p>
          <a:p>
            <a:pPr lvl="1">
              <a:spcBef>
                <a:spcPts val="1200"/>
              </a:spcBef>
            </a:pPr>
            <a:r>
              <a:rPr lang="en-US" altLang="en-US" dirty="0">
                <a:latin typeface="Oracle Sans" panose="020B0503020204020204" pitchFamily="34" charset="0"/>
                <a:cs typeface="Oracle Sans" panose="020B0503020204020204" pitchFamily="34" charset="0"/>
              </a:rPr>
              <a:t>Verifying the Oracle network configuration Files</a:t>
            </a:r>
          </a:p>
        </p:txBody>
      </p:sp>
    </p:spTree>
    <p:custDataLst>
      <p:tags r:id="rId1"/>
    </p:custDataLst>
    <p:extLst>
      <p:ext uri="{BB962C8B-B14F-4D97-AF65-F5344CB8AC3E}">
        <p14:creationId xmlns:p14="http://schemas.microsoft.com/office/powerpoint/2010/main" val="3600464093"/>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 xmlns:a16="http://schemas.microsoft.com/office/drawing/2014/main" id="{5AFCA7B4-146E-4A7B-A396-15F9803C288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Flashback Through Standby Database Role Transitions</a:t>
            </a:r>
          </a:p>
        </p:txBody>
      </p:sp>
      <p:sp>
        <p:nvSpPr>
          <p:cNvPr id="13315" name="Rectangle 5">
            <a:extLst>
              <a:ext uri="{FF2B5EF4-FFF2-40B4-BE49-F238E27FC236}">
                <a16:creationId xmlns="" xmlns:a16="http://schemas.microsoft.com/office/drawing/2014/main" id="{0AA006C2-EB8D-4FBC-822E-07CB18070779}"/>
              </a:ext>
            </a:extLst>
          </p:cNvPr>
          <p:cNvSpPr>
            <a:spLocks noGrp="1" noChangeArrowheads="1"/>
          </p:cNvSpPr>
          <p:nvPr>
            <p:ph idx="1"/>
          </p:nvPr>
        </p:nvSpPr>
        <p:spPr>
          <a:xfrm>
            <a:off x="933451" y="2688032"/>
            <a:ext cx="16421100" cy="426334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Flashback Database to flash back a database to a point in time before a switchover or failover.</a:t>
            </a:r>
          </a:p>
          <a:p>
            <a:pPr lvl="1">
              <a:spcBef>
                <a:spcPts val="1200"/>
              </a:spcBef>
            </a:pPr>
            <a:r>
              <a:rPr lang="en-US" altLang="en-US" dirty="0">
                <a:latin typeface="Oracle Sans" panose="020B0503020204020204" pitchFamily="34" charset="0"/>
                <a:cs typeface="Oracle Sans" panose="020B0503020204020204" pitchFamily="34" charset="0"/>
              </a:rPr>
              <a:t>Primary and standby databases retain their current roles when you flash back through physical standby switchovers or failovers.</a:t>
            </a:r>
          </a:p>
          <a:p>
            <a:pPr lvl="1">
              <a:spcBef>
                <a:spcPts val="1200"/>
              </a:spcBef>
            </a:pPr>
            <a:r>
              <a:rPr lang="en-US" altLang="en-US" dirty="0">
                <a:latin typeface="Oracle Sans" panose="020B0503020204020204" pitchFamily="34" charset="0"/>
                <a:cs typeface="Oracle Sans" panose="020B0503020204020204" pitchFamily="34" charset="0"/>
              </a:rPr>
              <a:t>Database roles are flashed back when you flash back through logical standby switchovers or failovers.</a:t>
            </a:r>
          </a:p>
          <a:p>
            <a:pPr lvl="1">
              <a:spcBef>
                <a:spcPts val="1200"/>
              </a:spcBef>
            </a:pPr>
            <a:r>
              <a:rPr lang="en-US" altLang="en-US" dirty="0">
                <a:latin typeface="Oracle Sans" panose="020B0503020204020204" pitchFamily="34" charset="0"/>
                <a:cs typeface="Oracle Sans" panose="020B0503020204020204" pitchFamily="34" charset="0"/>
              </a:rPr>
              <a:t>Flashback Database can be used to undo a physical database activation.</a:t>
            </a:r>
          </a:p>
        </p:txBody>
      </p:sp>
    </p:spTree>
    <p:custDataLst>
      <p:tags r:id="rId1"/>
    </p:custDataLst>
    <p:extLst>
      <p:ext uri="{BB962C8B-B14F-4D97-AF65-F5344CB8AC3E}">
        <p14:creationId xmlns:p14="http://schemas.microsoft.com/office/powerpoint/2010/main" val="1858110481"/>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098">
            <a:extLst>
              <a:ext uri="{FF2B5EF4-FFF2-40B4-BE49-F238E27FC236}">
                <a16:creationId xmlns="" xmlns:a16="http://schemas.microsoft.com/office/drawing/2014/main" id="{BB9B56EF-9241-4F93-A923-0EB324B2CA2C}"/>
              </a:ext>
            </a:extLst>
          </p:cNvPr>
          <p:cNvSpPr>
            <a:spLocks noChangeArrowheads="1"/>
          </p:cNvSpPr>
          <p:nvPr/>
        </p:nvSpPr>
        <p:spPr bwMode="blackWhite">
          <a:xfrm>
            <a:off x="9829800" y="2119164"/>
            <a:ext cx="5029200" cy="7772400"/>
          </a:xfrm>
          <a:prstGeom prst="rect">
            <a:avLst/>
          </a:prstGeom>
          <a:solidFill>
            <a:srgbClr val="FFCCFF"/>
          </a:solidFill>
          <a:ln w="28575">
            <a:solidFill>
              <a:srgbClr val="000000"/>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endParaRPr lang="en-US" altLang="en-US" sz="2200" dirty="0">
              <a:latin typeface="Oracle Sans" panose="020B0503020204020204" pitchFamily="34" charset="0"/>
              <a:cs typeface="Oracle Sans" panose="020B0503020204020204" pitchFamily="34" charset="0"/>
            </a:endParaRPr>
          </a:p>
        </p:txBody>
      </p:sp>
      <p:sp>
        <p:nvSpPr>
          <p:cNvPr id="14339" name="Rectangle 4099">
            <a:extLst>
              <a:ext uri="{FF2B5EF4-FFF2-40B4-BE49-F238E27FC236}">
                <a16:creationId xmlns="" xmlns:a16="http://schemas.microsoft.com/office/drawing/2014/main" id="{A37EBE8A-4B6B-41F4-A3FD-91494F00A48D}"/>
              </a:ext>
            </a:extLst>
          </p:cNvPr>
          <p:cNvSpPr>
            <a:spLocks noChangeArrowheads="1"/>
          </p:cNvSpPr>
          <p:nvPr/>
        </p:nvSpPr>
        <p:spPr bwMode="blackWhite">
          <a:xfrm>
            <a:off x="3086100" y="2145359"/>
            <a:ext cx="4914900" cy="7746206"/>
          </a:xfrm>
          <a:prstGeom prst="rect">
            <a:avLst/>
          </a:prstGeom>
          <a:solidFill>
            <a:srgbClr val="99CCCC"/>
          </a:solidFill>
          <a:ln w="28575">
            <a:solidFill>
              <a:srgbClr val="000000"/>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endParaRPr lang="en-US" altLang="en-US" sz="2200" dirty="0">
              <a:latin typeface="Oracle Sans" panose="020B0503020204020204" pitchFamily="34" charset="0"/>
              <a:cs typeface="Oracle Sans" panose="020B0503020204020204" pitchFamily="34" charset="0"/>
            </a:endParaRPr>
          </a:p>
        </p:txBody>
      </p:sp>
      <p:sp>
        <p:nvSpPr>
          <p:cNvPr id="14340" name="Rectangle 4100">
            <a:extLst>
              <a:ext uri="{FF2B5EF4-FFF2-40B4-BE49-F238E27FC236}">
                <a16:creationId xmlns="" xmlns:a16="http://schemas.microsoft.com/office/drawing/2014/main" id="{6FE17189-DBA0-45EA-963C-D24F98E5973E}"/>
              </a:ext>
            </a:extLst>
          </p:cNvPr>
          <p:cNvSpPr>
            <a:spLocks noGrp="1" noChangeArrowheads="1"/>
          </p:cNvSpPr>
          <p:nvPr>
            <p:ph type="title"/>
          </p:nvPr>
        </p:nvSpPr>
        <p:spPr>
          <a:xfrm>
            <a:off x="932400" y="606996"/>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Flashback Database After Failover</a:t>
            </a:r>
          </a:p>
        </p:txBody>
      </p:sp>
      <p:sp>
        <p:nvSpPr>
          <p:cNvPr id="14341" name="Text Box 4101">
            <a:extLst>
              <a:ext uri="{FF2B5EF4-FFF2-40B4-BE49-F238E27FC236}">
                <a16:creationId xmlns="" xmlns:a16="http://schemas.microsoft.com/office/drawing/2014/main" id="{FCE84DA3-27F5-4806-8B17-1F0D4B6FEE7F}"/>
              </a:ext>
            </a:extLst>
          </p:cNvPr>
          <p:cNvSpPr txBox="1">
            <a:spLocks noChangeArrowheads="1"/>
          </p:cNvSpPr>
          <p:nvPr/>
        </p:nvSpPr>
        <p:spPr bwMode="auto">
          <a:xfrm>
            <a:off x="12230100" y="5548164"/>
            <a:ext cx="20574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Failover</a:t>
            </a:r>
          </a:p>
        </p:txBody>
      </p:sp>
      <p:pic>
        <p:nvPicPr>
          <p:cNvPr id="14342" name="Picture 4102" descr="Explosion">
            <a:extLst>
              <a:ext uri="{FF2B5EF4-FFF2-40B4-BE49-F238E27FC236}">
                <a16:creationId xmlns="" xmlns:a16="http://schemas.microsoft.com/office/drawing/2014/main" id="{07E7FD5F-7EFB-4C19-942D-E1A048F1E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98157" y="4674246"/>
            <a:ext cx="2331243" cy="224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4103">
            <a:extLst>
              <a:ext uri="{FF2B5EF4-FFF2-40B4-BE49-F238E27FC236}">
                <a16:creationId xmlns="" xmlns:a16="http://schemas.microsoft.com/office/drawing/2014/main" id="{95A7B771-DB56-46E7-ADF9-9CA299FDFEF1}"/>
              </a:ext>
            </a:extLst>
          </p:cNvPr>
          <p:cNvSpPr txBox="1">
            <a:spLocks noChangeArrowheads="1"/>
          </p:cNvSpPr>
          <p:nvPr/>
        </p:nvSpPr>
        <p:spPr bwMode="auto">
          <a:xfrm>
            <a:off x="3543300" y="9320064"/>
            <a:ext cx="38862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New standby database</a:t>
            </a:r>
          </a:p>
        </p:txBody>
      </p:sp>
      <p:pic>
        <p:nvPicPr>
          <p:cNvPr id="14344" name="Picture 4105" descr="datab010">
            <a:extLst>
              <a:ext uri="{FF2B5EF4-FFF2-40B4-BE49-F238E27FC236}">
                <a16:creationId xmlns="" xmlns:a16="http://schemas.microsoft.com/office/drawing/2014/main" id="{45F2AB7C-ECE2-4057-9142-2CB808F38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86300" y="657686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 Box 4107">
            <a:extLst>
              <a:ext uri="{FF2B5EF4-FFF2-40B4-BE49-F238E27FC236}">
                <a16:creationId xmlns="" xmlns:a16="http://schemas.microsoft.com/office/drawing/2014/main" id="{94B697F5-71D1-4B67-86C6-E20F0E80A81A}"/>
              </a:ext>
            </a:extLst>
          </p:cNvPr>
          <p:cNvSpPr txBox="1">
            <a:spLocks noChangeArrowheads="1"/>
          </p:cNvSpPr>
          <p:nvPr/>
        </p:nvSpPr>
        <p:spPr bwMode="auto">
          <a:xfrm>
            <a:off x="10401300" y="9320064"/>
            <a:ext cx="38862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New primary database</a:t>
            </a:r>
          </a:p>
        </p:txBody>
      </p:sp>
      <p:sp>
        <p:nvSpPr>
          <p:cNvPr id="14346" name="Text Box 4108">
            <a:extLst>
              <a:ext uri="{FF2B5EF4-FFF2-40B4-BE49-F238E27FC236}">
                <a16:creationId xmlns="" xmlns:a16="http://schemas.microsoft.com/office/drawing/2014/main" id="{F418503C-2023-4D1E-A4BF-F20CD122C7BA}"/>
              </a:ext>
            </a:extLst>
          </p:cNvPr>
          <p:cNvSpPr txBox="1">
            <a:spLocks noChangeArrowheads="1"/>
          </p:cNvSpPr>
          <p:nvPr/>
        </p:nvSpPr>
        <p:spPr bwMode="auto">
          <a:xfrm>
            <a:off x="3048000" y="5033815"/>
            <a:ext cx="1952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Flashback</a:t>
            </a:r>
          </a:p>
        </p:txBody>
      </p:sp>
      <p:sp>
        <p:nvSpPr>
          <p:cNvPr id="14347" name="Line 4109">
            <a:extLst>
              <a:ext uri="{FF2B5EF4-FFF2-40B4-BE49-F238E27FC236}">
                <a16:creationId xmlns="" xmlns:a16="http://schemas.microsoft.com/office/drawing/2014/main" id="{03F589D2-98DF-470C-A541-2B1ADF7DE06E}"/>
              </a:ext>
            </a:extLst>
          </p:cNvPr>
          <p:cNvSpPr>
            <a:spLocks noChangeShapeType="1"/>
          </p:cNvSpPr>
          <p:nvPr/>
        </p:nvSpPr>
        <p:spPr bwMode="auto">
          <a:xfrm>
            <a:off x="6369845" y="4062264"/>
            <a:ext cx="50292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4348" name="Line 4110">
            <a:extLst>
              <a:ext uri="{FF2B5EF4-FFF2-40B4-BE49-F238E27FC236}">
                <a16:creationId xmlns="" xmlns:a16="http://schemas.microsoft.com/office/drawing/2014/main" id="{CAC07F1A-A96F-46DB-B850-F67D2916C3C1}"/>
              </a:ext>
            </a:extLst>
          </p:cNvPr>
          <p:cNvSpPr>
            <a:spLocks noChangeShapeType="1"/>
          </p:cNvSpPr>
          <p:nvPr/>
        </p:nvSpPr>
        <p:spPr bwMode="auto">
          <a:xfrm flipH="1">
            <a:off x="6415088" y="8062764"/>
            <a:ext cx="52578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4349" name="Line 4111">
            <a:extLst>
              <a:ext uri="{FF2B5EF4-FFF2-40B4-BE49-F238E27FC236}">
                <a16:creationId xmlns="" xmlns:a16="http://schemas.microsoft.com/office/drawing/2014/main" id="{7353D7C2-E44D-48F2-B707-3B6E7EAD3637}"/>
              </a:ext>
            </a:extLst>
          </p:cNvPr>
          <p:cNvSpPr>
            <a:spLocks noChangeShapeType="1"/>
          </p:cNvSpPr>
          <p:nvPr/>
        </p:nvSpPr>
        <p:spPr bwMode="auto">
          <a:xfrm>
            <a:off x="12344400" y="4945709"/>
            <a:ext cx="0" cy="148590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4350" name="Line 4112">
            <a:extLst>
              <a:ext uri="{FF2B5EF4-FFF2-40B4-BE49-F238E27FC236}">
                <a16:creationId xmlns="" xmlns:a16="http://schemas.microsoft.com/office/drawing/2014/main" id="{0019B045-A085-4B53-A763-27714983A714}"/>
              </a:ext>
            </a:extLst>
          </p:cNvPr>
          <p:cNvSpPr>
            <a:spLocks noChangeShapeType="1"/>
          </p:cNvSpPr>
          <p:nvPr/>
        </p:nvSpPr>
        <p:spPr bwMode="auto">
          <a:xfrm>
            <a:off x="5486400" y="4848077"/>
            <a:ext cx="0" cy="171450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nvGrpSpPr>
          <p:cNvPr id="14351" name="Group 4113">
            <a:extLst>
              <a:ext uri="{FF2B5EF4-FFF2-40B4-BE49-F238E27FC236}">
                <a16:creationId xmlns="" xmlns:a16="http://schemas.microsoft.com/office/drawing/2014/main" id="{C1E31E7F-658B-4B5A-A6C8-33EAEB39DD69}"/>
              </a:ext>
            </a:extLst>
          </p:cNvPr>
          <p:cNvGrpSpPr>
            <a:grpSpLocks/>
          </p:cNvGrpSpPr>
          <p:nvPr/>
        </p:nvGrpSpPr>
        <p:grpSpPr bwMode="auto">
          <a:xfrm>
            <a:off x="8229600" y="3719364"/>
            <a:ext cx="1266825" cy="981075"/>
            <a:chOff x="288" y="2982"/>
            <a:chExt cx="532" cy="412"/>
          </a:xfrm>
        </p:grpSpPr>
        <p:sp>
          <p:nvSpPr>
            <p:cNvPr id="14363" name="Rectangle 4114">
              <a:extLst>
                <a:ext uri="{FF2B5EF4-FFF2-40B4-BE49-F238E27FC236}">
                  <a16:creationId xmlns="" xmlns:a16="http://schemas.microsoft.com/office/drawing/2014/main" id="{4FA67697-A942-4700-8809-BBFF6D0FB0A8}"/>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4364" name="Oval 4115">
              <a:extLst>
                <a:ext uri="{FF2B5EF4-FFF2-40B4-BE49-F238E27FC236}">
                  <a16:creationId xmlns="" xmlns:a16="http://schemas.microsoft.com/office/drawing/2014/main" id="{B5BB0D7C-C8F0-4585-8DCF-B45BCCD15665}"/>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4365" name="Oval 4116">
              <a:extLst>
                <a:ext uri="{FF2B5EF4-FFF2-40B4-BE49-F238E27FC236}">
                  <a16:creationId xmlns="" xmlns:a16="http://schemas.microsoft.com/office/drawing/2014/main" id="{886C6CCE-BA0F-4952-9A88-3032838F961E}"/>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14352" name="Group 4117">
            <a:extLst>
              <a:ext uri="{FF2B5EF4-FFF2-40B4-BE49-F238E27FC236}">
                <a16:creationId xmlns="" xmlns:a16="http://schemas.microsoft.com/office/drawing/2014/main" id="{EDB77BF4-6A86-4116-8D39-8D94A65B135A}"/>
              </a:ext>
            </a:extLst>
          </p:cNvPr>
          <p:cNvGrpSpPr>
            <a:grpSpLocks/>
          </p:cNvGrpSpPr>
          <p:nvPr/>
        </p:nvGrpSpPr>
        <p:grpSpPr bwMode="auto">
          <a:xfrm>
            <a:off x="8229600" y="7719864"/>
            <a:ext cx="1266825" cy="981075"/>
            <a:chOff x="288" y="2982"/>
            <a:chExt cx="532" cy="412"/>
          </a:xfrm>
        </p:grpSpPr>
        <p:sp>
          <p:nvSpPr>
            <p:cNvPr id="14360" name="Rectangle 4118">
              <a:extLst>
                <a:ext uri="{FF2B5EF4-FFF2-40B4-BE49-F238E27FC236}">
                  <a16:creationId xmlns="" xmlns:a16="http://schemas.microsoft.com/office/drawing/2014/main" id="{7511AF38-3DA1-4228-A4A1-A3D7AC94798E}"/>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4361" name="Oval 4119">
              <a:extLst>
                <a:ext uri="{FF2B5EF4-FFF2-40B4-BE49-F238E27FC236}">
                  <a16:creationId xmlns="" xmlns:a16="http://schemas.microsoft.com/office/drawing/2014/main" id="{636B3785-B0E1-4449-A3FE-0234E3F2631D}"/>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14362" name="Oval 4120">
              <a:extLst>
                <a:ext uri="{FF2B5EF4-FFF2-40B4-BE49-F238E27FC236}">
                  <a16:creationId xmlns="" xmlns:a16="http://schemas.microsoft.com/office/drawing/2014/main" id="{1B08B1C9-4875-4599-A677-FF9BC04519C0}"/>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pic>
        <p:nvPicPr>
          <p:cNvPr id="14353" name="Picture 4121" descr="datab010">
            <a:extLst>
              <a:ext uri="{FF2B5EF4-FFF2-40B4-BE49-F238E27FC236}">
                <a16:creationId xmlns="" xmlns:a16="http://schemas.microsoft.com/office/drawing/2014/main" id="{833D70C3-A670-4FA6-AF4C-06F5AA6D6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86300" y="246206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4123" descr="datab010">
            <a:extLst>
              <a:ext uri="{FF2B5EF4-FFF2-40B4-BE49-F238E27FC236}">
                <a16:creationId xmlns="" xmlns:a16="http://schemas.microsoft.com/office/drawing/2014/main" id="{8BE9B881-CC12-4716-9BB1-4DC7EC6A3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544300" y="646256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5" name="Picture 4124" descr="datab010">
            <a:extLst>
              <a:ext uri="{FF2B5EF4-FFF2-40B4-BE49-F238E27FC236}">
                <a16:creationId xmlns="" xmlns:a16="http://schemas.microsoft.com/office/drawing/2014/main" id="{CC0A0341-2749-4E9B-B9EB-274644497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430000" y="2347764"/>
            <a:ext cx="17145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6" name="Text Box 24">
            <a:extLst>
              <a:ext uri="{FF2B5EF4-FFF2-40B4-BE49-F238E27FC236}">
                <a16:creationId xmlns="" xmlns:a16="http://schemas.microsoft.com/office/drawing/2014/main" id="{68DD20B8-4D4F-45A8-8628-07CA72287750}"/>
              </a:ext>
            </a:extLst>
          </p:cNvPr>
          <p:cNvSpPr txBox="1">
            <a:spLocks noChangeArrowheads="1"/>
          </p:cNvSpPr>
          <p:nvPr/>
        </p:nvSpPr>
        <p:spPr bwMode="auto">
          <a:xfrm>
            <a:off x="2476500" y="2747815"/>
            <a:ext cx="28575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4357" name="Text Box 26">
            <a:extLst>
              <a:ext uri="{FF2B5EF4-FFF2-40B4-BE49-F238E27FC236}">
                <a16:creationId xmlns="" xmlns:a16="http://schemas.microsoft.com/office/drawing/2014/main" id="{8C866FA9-F331-4EA9-B1FC-CDEB3BB2E27A}"/>
              </a:ext>
            </a:extLst>
          </p:cNvPr>
          <p:cNvSpPr txBox="1">
            <a:spLocks noChangeArrowheads="1"/>
          </p:cNvSpPr>
          <p:nvPr/>
        </p:nvSpPr>
        <p:spPr bwMode="auto">
          <a:xfrm>
            <a:off x="12496800" y="2747815"/>
            <a:ext cx="28575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4358" name="Text Box 6">
            <a:extLst>
              <a:ext uri="{FF2B5EF4-FFF2-40B4-BE49-F238E27FC236}">
                <a16:creationId xmlns="" xmlns:a16="http://schemas.microsoft.com/office/drawing/2014/main" id="{B74E715E-6FBD-4580-B96B-FB2212D597F9}"/>
              </a:ext>
            </a:extLst>
          </p:cNvPr>
          <p:cNvSpPr txBox="1">
            <a:spLocks noChangeArrowheads="1"/>
          </p:cNvSpPr>
          <p:nvPr/>
        </p:nvSpPr>
        <p:spPr bwMode="auto">
          <a:xfrm>
            <a:off x="8353425" y="4748065"/>
            <a:ext cx="1133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Redo</a:t>
            </a:r>
          </a:p>
        </p:txBody>
      </p:sp>
      <p:sp>
        <p:nvSpPr>
          <p:cNvPr id="14359" name="Text Box 8">
            <a:extLst>
              <a:ext uri="{FF2B5EF4-FFF2-40B4-BE49-F238E27FC236}">
                <a16:creationId xmlns="" xmlns:a16="http://schemas.microsoft.com/office/drawing/2014/main" id="{8A86C89E-B7E1-4BB5-86F4-A8FB9C76D2A5}"/>
              </a:ext>
            </a:extLst>
          </p:cNvPr>
          <p:cNvSpPr txBox="1">
            <a:spLocks noChangeArrowheads="1"/>
          </p:cNvSpPr>
          <p:nvPr/>
        </p:nvSpPr>
        <p:spPr bwMode="auto">
          <a:xfrm>
            <a:off x="8343900" y="8748565"/>
            <a:ext cx="1133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Redo</a:t>
            </a:r>
          </a:p>
        </p:txBody>
      </p:sp>
    </p:spTree>
    <p:custDataLst>
      <p:tags r:id="rId1"/>
    </p:custDataLst>
    <p:extLst>
      <p:ext uri="{BB962C8B-B14F-4D97-AF65-F5344CB8AC3E}">
        <p14:creationId xmlns:p14="http://schemas.microsoft.com/office/powerpoint/2010/main" val="2649423608"/>
      </p:ext>
    </p:extLst>
  </p:cSld>
  <p:clrMapOvr>
    <a:masterClrMapping/>
  </p:clrMapOvr>
  <p:transition spd="slow"/>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defRPr/>
            </a:pPr>
            <a:r>
              <a:rPr lang="en-US" sz="5400" dirty="0">
                <a:solidFill>
                  <a:schemeClr val="bg2">
                    <a:lumMod val="10000"/>
                  </a:schemeClr>
                </a:solidFill>
                <a:latin typeface="+mj-lt"/>
              </a:rPr>
              <a:t>Automatic Propagation of Restore Points </a:t>
            </a:r>
            <a:br>
              <a:rPr lang="en-US" sz="5400" dirty="0">
                <a:solidFill>
                  <a:schemeClr val="bg2">
                    <a:lumMod val="10000"/>
                  </a:schemeClr>
                </a:solidFill>
                <a:latin typeface="+mj-lt"/>
              </a:rPr>
            </a:br>
            <a:r>
              <a:rPr lang="en-US" sz="5400" dirty="0">
                <a:solidFill>
                  <a:schemeClr val="bg2">
                    <a:lumMod val="10000"/>
                  </a:schemeClr>
                </a:solidFill>
                <a:latin typeface="+mj-lt"/>
              </a:rPr>
              <a:t>to All Standby Databases</a:t>
            </a:r>
          </a:p>
        </p:txBody>
      </p:sp>
      <p:pic>
        <p:nvPicPr>
          <p:cNvPr id="3072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5208" y="2551212"/>
            <a:ext cx="14446918" cy="713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2117927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defRPr/>
            </a:pPr>
            <a:r>
              <a:rPr lang="en-US" sz="5400" dirty="0">
                <a:solidFill>
                  <a:schemeClr val="bg2">
                    <a:lumMod val="10000"/>
                  </a:schemeClr>
                </a:solidFill>
                <a:latin typeface="+mj-lt"/>
              </a:rPr>
              <a:t>Automatic Flashback on Physical Standby Databases</a:t>
            </a:r>
          </a:p>
        </p:txBody>
      </p:sp>
      <p:pic>
        <p:nvPicPr>
          <p:cNvPr id="3379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19687" y="2335188"/>
            <a:ext cx="14048628" cy="70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5883723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89023056"/>
      </p:ext>
    </p:extLst>
  </p:cSld>
  <p:clrMapOvr>
    <a:masterClrMapping/>
  </p:clrMapOvr>
  <p:transition spd="slow"/>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35">
            <a:extLst>
              <a:ext uri="{FF2B5EF4-FFF2-40B4-BE49-F238E27FC236}">
                <a16:creationId xmlns="" xmlns:a16="http://schemas.microsoft.com/office/drawing/2014/main" id="{82EAC80A-C1EA-46DE-9AB2-8452B14AFA13}"/>
              </a:ext>
            </a:extLst>
          </p:cNvPr>
          <p:cNvSpPr>
            <a:spLocks noGrp="1" noChangeArrowheads="1"/>
          </p:cNvSpPr>
          <p:nvPr>
            <p:ph idx="1"/>
          </p:nvPr>
        </p:nvSpPr>
        <p:spPr>
          <a:xfrm>
            <a:off x="932689" y="2267712"/>
            <a:ext cx="16422624" cy="200105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Flashback Database can be performed only on databases that are in the primary role.</a:t>
            </a:r>
          </a:p>
          <a:p>
            <a:pPr lvl="1">
              <a:spcBef>
                <a:spcPts val="1200"/>
              </a:spcBef>
            </a:pPr>
            <a:r>
              <a:rPr lang="en-US" altLang="en-US" dirty="0">
                <a:latin typeface="Oracle Sans" panose="020B0503020204020204" pitchFamily="34" charset="0"/>
                <a:cs typeface="Oracle Sans" panose="020B0503020204020204" pitchFamily="34" charset="0"/>
              </a:rPr>
              <a:t>True</a:t>
            </a:r>
          </a:p>
          <a:p>
            <a:pPr lvl="1">
              <a:spcBef>
                <a:spcPts val="1200"/>
              </a:spcBef>
            </a:pPr>
            <a:r>
              <a:rPr lang="en-US" altLang="en-US" dirty="0">
                <a:latin typeface="Oracle Sans" panose="020B0503020204020204" pitchFamily="34" charset="0"/>
                <a:cs typeface="Oracle Sans" panose="020B0503020204020204" pitchFamily="34" charset="0"/>
              </a:rPr>
              <a:t>False</a:t>
            </a:r>
          </a:p>
        </p:txBody>
      </p:sp>
      <p:sp>
        <p:nvSpPr>
          <p:cNvPr id="15362" name="Rectangle 1034">
            <a:extLst>
              <a:ext uri="{FF2B5EF4-FFF2-40B4-BE49-F238E27FC236}">
                <a16:creationId xmlns="" xmlns:a16="http://schemas.microsoft.com/office/drawing/2014/main" id="{F234BC14-1C05-4073-808C-4797D147C12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260667861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35">
            <a:extLst>
              <a:ext uri="{FF2B5EF4-FFF2-40B4-BE49-F238E27FC236}">
                <a16:creationId xmlns="" xmlns:a16="http://schemas.microsoft.com/office/drawing/2014/main" id="{82EAC80A-C1EA-46DE-9AB2-8452B14AFA13}"/>
              </a:ext>
            </a:extLst>
          </p:cNvPr>
          <p:cNvSpPr>
            <a:spLocks noGrp="1" noChangeArrowheads="1"/>
          </p:cNvSpPr>
          <p:nvPr>
            <p:ph idx="1"/>
          </p:nvPr>
        </p:nvSpPr>
        <p:spPr>
          <a:xfrm>
            <a:off x="932689" y="2267712"/>
            <a:ext cx="16422624" cy="251927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When a user issues a flashback on a primary database, DBA is responsible for manually issuing a flashback  or restoring the data files prior to the </a:t>
            </a:r>
            <a:r>
              <a:rPr lang="en-US" altLang="en-US" dirty="0">
                <a:latin typeface="Courier New" panose="02070309020205020404" pitchFamily="49" charset="0"/>
                <a:cs typeface="Oracle Sans" panose="020B0503020204020204" pitchFamily="34" charset="0"/>
              </a:rPr>
              <a:t>RESETLOGS</a:t>
            </a:r>
            <a:r>
              <a:rPr lang="en-US" altLang="en-US" dirty="0">
                <a:latin typeface="Oracle Sans" panose="020B0503020204020204" pitchFamily="34" charset="0"/>
                <a:cs typeface="Oracle Sans" panose="020B0503020204020204" pitchFamily="34" charset="0"/>
              </a:rPr>
              <a:t>. </a:t>
            </a:r>
          </a:p>
          <a:p>
            <a:pPr lvl="1">
              <a:spcBef>
                <a:spcPts val="1200"/>
              </a:spcBef>
            </a:pPr>
            <a:r>
              <a:rPr lang="en-US" altLang="en-US" dirty="0">
                <a:latin typeface="Oracle Sans" panose="020B0503020204020204" pitchFamily="34" charset="0"/>
                <a:cs typeface="Oracle Sans" panose="020B0503020204020204" pitchFamily="34" charset="0"/>
              </a:rPr>
              <a:t>True</a:t>
            </a:r>
          </a:p>
          <a:p>
            <a:pPr lvl="1">
              <a:spcBef>
                <a:spcPts val="1200"/>
              </a:spcBef>
            </a:pPr>
            <a:r>
              <a:rPr lang="en-US" altLang="en-US" dirty="0">
                <a:latin typeface="Oracle Sans" panose="020B0503020204020204" pitchFamily="34" charset="0"/>
                <a:cs typeface="Oracle Sans" panose="020B0503020204020204" pitchFamily="34" charset="0"/>
              </a:rPr>
              <a:t>False</a:t>
            </a:r>
          </a:p>
        </p:txBody>
      </p:sp>
      <p:sp>
        <p:nvSpPr>
          <p:cNvPr id="15362" name="Rectangle 1034">
            <a:extLst>
              <a:ext uri="{FF2B5EF4-FFF2-40B4-BE49-F238E27FC236}">
                <a16:creationId xmlns="" xmlns:a16="http://schemas.microsoft.com/office/drawing/2014/main" id="{F234BC14-1C05-4073-808C-4797D147C12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424565976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100">
            <a:extLst>
              <a:ext uri="{FF2B5EF4-FFF2-40B4-BE49-F238E27FC236}">
                <a16:creationId xmlns="" xmlns:a16="http://schemas.microsoft.com/office/drawing/2014/main" id="{26972A59-BF82-43B3-BAEB-EE7F2E83AAB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Summary</a:t>
            </a:r>
          </a:p>
        </p:txBody>
      </p:sp>
      <p:sp>
        <p:nvSpPr>
          <p:cNvPr id="16387" name="Rectangle 4101">
            <a:extLst>
              <a:ext uri="{FF2B5EF4-FFF2-40B4-BE49-F238E27FC236}">
                <a16:creationId xmlns="" xmlns:a16="http://schemas.microsoft.com/office/drawing/2014/main" id="{DAF79511-439E-4A30-921D-7742260CF6C5}"/>
              </a:ext>
            </a:extLst>
          </p:cNvPr>
          <p:cNvSpPr>
            <a:spLocks noGrp="1" noChangeArrowheads="1"/>
          </p:cNvSpPr>
          <p:nvPr>
            <p:ph idx="1"/>
          </p:nvPr>
        </p:nvSpPr>
        <p:spPr>
          <a:xfrm>
            <a:off x="933451" y="2272710"/>
            <a:ext cx="16421100" cy="40463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Enable Flashback Database</a:t>
            </a:r>
          </a:p>
          <a:p>
            <a:pPr lvl="1">
              <a:spcBef>
                <a:spcPts val="1200"/>
              </a:spcBef>
            </a:pPr>
            <a:r>
              <a:rPr lang="en-US" altLang="en-US" dirty="0">
                <a:latin typeface="Oracle Sans" panose="020B0503020204020204" pitchFamily="34" charset="0"/>
                <a:cs typeface="Oracle Sans" panose="020B0503020204020204" pitchFamily="34" charset="0"/>
              </a:rPr>
              <a:t>Use Flashback Database effectively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Explain the functionality of replicated restore points</a:t>
            </a:r>
          </a:p>
          <a:p>
            <a:pPr lvl="1">
              <a:spcBef>
                <a:spcPts val="1200"/>
              </a:spcBef>
            </a:pPr>
            <a:r>
              <a:rPr lang="en-US" altLang="en-US" dirty="0">
                <a:latin typeface="Oracle Sans" panose="020B0503020204020204" pitchFamily="34" charset="0"/>
                <a:cs typeface="Oracle Sans" panose="020B0503020204020204" pitchFamily="34" charset="0"/>
              </a:rPr>
              <a:t>Explain the functionality of automatic flashback</a:t>
            </a:r>
          </a:p>
          <a:p>
            <a:pPr marL="243334" lvl="1" indent="0">
              <a:spcBef>
                <a:spcPts val="1200"/>
              </a:spcBef>
              <a:buNone/>
            </a:pP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806944626"/>
      </p:ext>
    </p:extLst>
  </p:cSld>
  <p:clrMapOvr>
    <a:masterClrMapping/>
  </p:clrMapOvr>
  <p:transition spd="slow"/>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 xmlns:a16="http://schemas.microsoft.com/office/drawing/2014/main" id="{672D4229-96FC-459A-9EEB-74952E03FB7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Practice 15: Overview</a:t>
            </a:r>
          </a:p>
        </p:txBody>
      </p:sp>
      <p:sp>
        <p:nvSpPr>
          <p:cNvPr id="17411" name="Rectangle 10">
            <a:extLst>
              <a:ext uri="{FF2B5EF4-FFF2-40B4-BE49-F238E27FC236}">
                <a16:creationId xmlns="" xmlns:a16="http://schemas.microsoft.com/office/drawing/2014/main" id="{8096F0DB-F4C1-4E09-922A-C2D459F53387}"/>
              </a:ext>
            </a:extLst>
          </p:cNvPr>
          <p:cNvSpPr>
            <a:spLocks noGrp="1" noChangeArrowheads="1"/>
          </p:cNvSpPr>
          <p:nvPr>
            <p:ph type="body"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Configuring Flashback Database on the Primary Database</a:t>
            </a:r>
          </a:p>
          <a:p>
            <a:pPr lvl="1">
              <a:spcBef>
                <a:spcPts val="1200"/>
              </a:spcBef>
            </a:pPr>
            <a:r>
              <a:rPr lang="en-US" altLang="en-US" dirty="0">
                <a:latin typeface="Oracle Sans" panose="020B0503020204020204" pitchFamily="34" charset="0"/>
                <a:cs typeface="Oracle Sans" panose="020B0503020204020204" pitchFamily="34" charset="0"/>
              </a:rPr>
              <a:t>Configuring Flashback Database on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Configuring Flashback Database on the Logical Standby Database</a:t>
            </a:r>
          </a:p>
          <a:p>
            <a:pPr lvl="1">
              <a:spcBef>
                <a:spcPts val="1200"/>
              </a:spcBef>
            </a:pPr>
            <a:r>
              <a:rPr lang="en-US" altLang="en-US" dirty="0">
                <a:latin typeface="Oracle Sans" panose="020B0503020204020204" pitchFamily="34" charset="0"/>
                <a:cs typeface="Oracle Sans" panose="020B0503020204020204" pitchFamily="34" charset="0"/>
              </a:rPr>
              <a:t>Testing Automatic Flashback of Standby Database</a:t>
            </a:r>
          </a:p>
        </p:txBody>
      </p:sp>
    </p:spTree>
    <p:custDataLst>
      <p:tags r:id="rId1"/>
    </p:custDataLst>
    <p:extLst>
      <p:ext uri="{BB962C8B-B14F-4D97-AF65-F5344CB8AC3E}">
        <p14:creationId xmlns:p14="http://schemas.microsoft.com/office/powerpoint/2010/main" val="1843585501"/>
      </p:ext>
    </p:extLst>
  </p:cSld>
  <p:clrMapOvr>
    <a:masterClrMapping/>
  </p:clrMapOvr>
  <p:transition spd="slow"/>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AEA6800B-4AFD-4C61-8BBE-AA0A10AF4424}"/>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Enabling Fast-Start Failover</a:t>
            </a:r>
          </a:p>
        </p:txBody>
      </p:sp>
      <p:sp>
        <p:nvSpPr>
          <p:cNvPr id="3" name="Subtitle 2">
            <a:extLst>
              <a:ext uri="{FF2B5EF4-FFF2-40B4-BE49-F238E27FC236}">
                <a16:creationId xmlns:a16="http://schemas.microsoft.com/office/drawing/2014/main" xmlns="" id="{25601FBF-3A96-4BD3-838C-F72BB502918F}"/>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a16="http://schemas.microsoft.com/office/drawing/2014/main" xmlns="" id="{F292961C-8EC9-42FA-9F8E-3A143E5586D1}"/>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a16="http://schemas.microsoft.com/office/drawing/2014/main" xmlns="" id="{B8F341F3-03AC-4FE3-B3F4-1B59DCF3E118}"/>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77505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699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xmlns="" id="{4AD35775-D17C-4BC9-99FC-58B8C85211B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Objectives</a:t>
            </a:r>
          </a:p>
        </p:txBody>
      </p:sp>
      <p:sp>
        <p:nvSpPr>
          <p:cNvPr id="4099" name="Rectangle 5">
            <a:extLst>
              <a:ext uri="{FF2B5EF4-FFF2-40B4-BE49-F238E27FC236}">
                <a16:creationId xmlns:a16="http://schemas.microsoft.com/office/drawing/2014/main" xmlns="" id="{259972C2-B77E-4966-839B-DA5DDD6A963B}"/>
              </a:ext>
            </a:extLst>
          </p:cNvPr>
          <p:cNvSpPr>
            <a:spLocks noGrp="1" noChangeArrowheads="1"/>
          </p:cNvSpPr>
          <p:nvPr>
            <p:ph idx="1"/>
          </p:nvPr>
        </p:nvSpPr>
        <p:spPr>
          <a:xfrm>
            <a:off x="933451" y="2272710"/>
            <a:ext cx="16421100" cy="40463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Configure fast-start failover</a:t>
            </a:r>
          </a:p>
          <a:p>
            <a:pPr lvl="1">
              <a:spcBef>
                <a:spcPts val="1200"/>
              </a:spcBef>
            </a:pPr>
            <a:r>
              <a:rPr lang="en-US" altLang="en-US" dirty="0">
                <a:latin typeface="Oracle Sans" panose="020B0503020204020204" pitchFamily="34" charset="0"/>
                <a:cs typeface="Oracle Sans" panose="020B0503020204020204" pitchFamily="34" charset="0"/>
              </a:rPr>
              <a:t>View information about the fast-start failover configuration</a:t>
            </a:r>
          </a:p>
          <a:p>
            <a:pPr lvl="1">
              <a:spcBef>
                <a:spcPts val="1200"/>
              </a:spcBef>
            </a:pPr>
            <a:r>
              <a:rPr lang="en-US" altLang="en-US" dirty="0">
                <a:latin typeface="Oracle Sans" panose="020B0503020204020204" pitchFamily="34" charset="0"/>
                <a:cs typeface="Oracle Sans" panose="020B0503020204020204" pitchFamily="34" charset="0"/>
              </a:rPr>
              <a:t>Manage the observer</a:t>
            </a:r>
          </a:p>
          <a:p>
            <a:pPr lvl="1">
              <a:spcBef>
                <a:spcPts val="1200"/>
              </a:spcBef>
            </a:pPr>
            <a:r>
              <a:rPr lang="en-US" altLang="en-US" dirty="0">
                <a:latin typeface="Oracle Sans" panose="020B0503020204020204" pitchFamily="34" charset="0"/>
                <a:cs typeface="Oracle Sans" panose="020B0503020204020204" pitchFamily="34" charset="0"/>
              </a:rPr>
              <a:t>Perform role changes in a fast-start failover configuration</a:t>
            </a:r>
          </a:p>
          <a:p>
            <a:pPr lvl="1">
              <a:spcBef>
                <a:spcPts val="1200"/>
              </a:spcBef>
            </a:pPr>
            <a:r>
              <a:rPr lang="en-US" altLang="en-US" dirty="0">
                <a:latin typeface="Oracle Sans" panose="020B0503020204020204" pitchFamily="34" charset="0"/>
                <a:cs typeface="Oracle Sans" panose="020B0503020204020204" pitchFamily="34" charset="0"/>
              </a:rPr>
              <a:t>Manually reinstate the primary database</a:t>
            </a:r>
          </a:p>
        </p:txBody>
      </p:sp>
    </p:spTree>
    <p:custDataLst>
      <p:tags r:id="rId1"/>
    </p:custDataLst>
    <p:extLst>
      <p:ext uri="{BB962C8B-B14F-4D97-AF65-F5344CB8AC3E}">
        <p14:creationId xmlns:p14="http://schemas.microsoft.com/office/powerpoint/2010/main" val="1819124312"/>
      </p:ext>
    </p:extLst>
  </p:cSld>
  <p:clrMapOvr>
    <a:masterClrMapping/>
  </p:clrMapOvr>
  <p:transition spd="slow"/>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232EDFDD-45B9-4489-A5F6-59375D7C90B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Fast-Start Failover: Overview</a:t>
            </a:r>
          </a:p>
        </p:txBody>
      </p:sp>
      <p:grpSp>
        <p:nvGrpSpPr>
          <p:cNvPr id="2" name="Group 1">
            <a:extLst>
              <a:ext uri="{FF2B5EF4-FFF2-40B4-BE49-F238E27FC236}">
                <a16:creationId xmlns:a16="http://schemas.microsoft.com/office/drawing/2014/main" xmlns="" id="{98D2011F-C27D-491D-8790-DED184FAF5D5}"/>
              </a:ext>
            </a:extLst>
          </p:cNvPr>
          <p:cNvGrpSpPr/>
          <p:nvPr/>
        </p:nvGrpSpPr>
        <p:grpSpPr>
          <a:xfrm>
            <a:off x="4686301" y="3200304"/>
            <a:ext cx="9486899" cy="6088302"/>
            <a:chOff x="4686301" y="2514600"/>
            <a:chExt cx="9486899" cy="6088302"/>
          </a:xfrm>
        </p:grpSpPr>
        <p:sp>
          <p:nvSpPr>
            <p:cNvPr id="5123" name="Rectangle 3">
              <a:extLst>
                <a:ext uri="{FF2B5EF4-FFF2-40B4-BE49-F238E27FC236}">
                  <a16:creationId xmlns:a16="http://schemas.microsoft.com/office/drawing/2014/main" xmlns="" id="{1B58D5BA-505F-412E-A971-A05BE1127320}"/>
                </a:ext>
              </a:extLst>
            </p:cNvPr>
            <p:cNvSpPr>
              <a:spLocks noChangeArrowheads="1"/>
            </p:cNvSpPr>
            <p:nvPr/>
          </p:nvSpPr>
          <p:spPr bwMode="auto">
            <a:xfrm>
              <a:off x="4686301" y="7724775"/>
              <a:ext cx="2064545" cy="8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Primary database</a:t>
              </a:r>
            </a:p>
          </p:txBody>
        </p:sp>
        <p:sp>
          <p:nvSpPr>
            <p:cNvPr id="5124" name="Rectangle 4">
              <a:extLst>
                <a:ext uri="{FF2B5EF4-FFF2-40B4-BE49-F238E27FC236}">
                  <a16:creationId xmlns:a16="http://schemas.microsoft.com/office/drawing/2014/main" xmlns="" id="{F16BDA77-1A9B-45E1-996F-DE1994AC8C26}"/>
                </a:ext>
              </a:extLst>
            </p:cNvPr>
            <p:cNvSpPr>
              <a:spLocks noChangeArrowheads="1"/>
            </p:cNvSpPr>
            <p:nvPr/>
          </p:nvSpPr>
          <p:spPr bwMode="auto">
            <a:xfrm>
              <a:off x="10629900" y="7724775"/>
              <a:ext cx="3543300" cy="8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Fast-start failover standby database</a:t>
              </a:r>
            </a:p>
          </p:txBody>
        </p:sp>
        <p:sp>
          <p:nvSpPr>
            <p:cNvPr id="5125" name="Freeform 5">
              <a:extLst>
                <a:ext uri="{FF2B5EF4-FFF2-40B4-BE49-F238E27FC236}">
                  <a16:creationId xmlns:a16="http://schemas.microsoft.com/office/drawing/2014/main" xmlns="" id="{AD13DF7A-F844-4A48-8B38-5BCC5D715D76}"/>
                </a:ext>
              </a:extLst>
            </p:cNvPr>
            <p:cNvSpPr>
              <a:spLocks/>
            </p:cNvSpPr>
            <p:nvPr/>
          </p:nvSpPr>
          <p:spPr bwMode="auto">
            <a:xfrm>
              <a:off x="5372100" y="3200400"/>
              <a:ext cx="6686550" cy="148590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5126" name="Picture 6" descr="Computer: Desktop">
              <a:extLst>
                <a:ext uri="{FF2B5EF4-FFF2-40B4-BE49-F238E27FC236}">
                  <a16:creationId xmlns:a16="http://schemas.microsoft.com/office/drawing/2014/main" xmlns="" id="{32F4EE94-52AC-41B8-B8A7-7981BBA55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229601" y="25146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Line 7">
              <a:extLst>
                <a:ext uri="{FF2B5EF4-FFF2-40B4-BE49-F238E27FC236}">
                  <a16:creationId xmlns:a16="http://schemas.microsoft.com/office/drawing/2014/main" xmlns="" id="{589AD215-641D-47FD-8111-11E97C75E56D}"/>
                </a:ext>
              </a:extLst>
            </p:cNvPr>
            <p:cNvSpPr>
              <a:spLocks noChangeShapeType="1"/>
            </p:cNvSpPr>
            <p:nvPr/>
          </p:nvSpPr>
          <p:spPr bwMode="auto">
            <a:xfrm>
              <a:off x="6124575" y="5600700"/>
              <a:ext cx="5450682"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5128" name="Picture 8" descr="iasicon18">
              <a:extLst>
                <a:ext uri="{FF2B5EF4-FFF2-40B4-BE49-F238E27FC236}">
                  <a16:creationId xmlns:a16="http://schemas.microsoft.com/office/drawing/2014/main" xmlns="" id="{DFD801D0-B0B3-45E2-94B8-48E146D4C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12507" y="4643438"/>
              <a:ext cx="1359693"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9" descr="iasicon10">
              <a:extLst>
                <a:ext uri="{FF2B5EF4-FFF2-40B4-BE49-F238E27FC236}">
                  <a16:creationId xmlns:a16="http://schemas.microsoft.com/office/drawing/2014/main" xmlns="" id="{CAEA1575-B3E4-4C3E-B83B-095F83FC5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1" y="6293645"/>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descr="iasicon18">
              <a:extLst>
                <a:ext uri="{FF2B5EF4-FFF2-40B4-BE49-F238E27FC236}">
                  <a16:creationId xmlns:a16="http://schemas.microsoft.com/office/drawing/2014/main" xmlns="" id="{42C075FC-84C5-4558-BEBD-27BAF400B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549063" y="465772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1" descr="iasicon10">
              <a:extLst>
                <a:ext uri="{FF2B5EF4-FFF2-40B4-BE49-F238E27FC236}">
                  <a16:creationId xmlns:a16="http://schemas.microsoft.com/office/drawing/2014/main" xmlns="" id="{F2C750C5-74DB-4F9F-AE38-63E27D992F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3326" y="625792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Rectangle 12">
              <a:extLst>
                <a:ext uri="{FF2B5EF4-FFF2-40B4-BE49-F238E27FC236}">
                  <a16:creationId xmlns:a16="http://schemas.microsoft.com/office/drawing/2014/main" xmlns="" id="{71B364A6-BD80-484D-98BE-E6AFA98C1EC4}"/>
                </a:ext>
              </a:extLst>
            </p:cNvPr>
            <p:cNvSpPr>
              <a:spLocks noChangeArrowheads="1"/>
            </p:cNvSpPr>
            <p:nvPr/>
          </p:nvSpPr>
          <p:spPr bwMode="auto">
            <a:xfrm>
              <a:off x="7886701" y="5965032"/>
              <a:ext cx="2064545" cy="5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Observer</a:t>
              </a:r>
            </a:p>
          </p:txBody>
        </p:sp>
        <p:pic>
          <p:nvPicPr>
            <p:cNvPr id="5133" name="Picture 13" descr="peop035_inspect">
              <a:extLst>
                <a:ext uri="{FF2B5EF4-FFF2-40B4-BE49-F238E27FC236}">
                  <a16:creationId xmlns:a16="http://schemas.microsoft.com/office/drawing/2014/main" xmlns="" id="{AEA5C90B-6BDB-4EFD-A4AF-C1943AB7A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405813" y="2919413"/>
              <a:ext cx="1271588"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6242760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E4BADB59-CFB0-4B6B-956B-1D2C825E251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When Does Fast-Start Failover Occur?</a:t>
            </a:r>
          </a:p>
        </p:txBody>
      </p:sp>
      <p:grpSp>
        <p:nvGrpSpPr>
          <p:cNvPr id="3" name="Group 2">
            <a:extLst>
              <a:ext uri="{FF2B5EF4-FFF2-40B4-BE49-F238E27FC236}">
                <a16:creationId xmlns:a16="http://schemas.microsoft.com/office/drawing/2014/main" xmlns="" id="{BBFAF395-FE08-4162-A205-E26547E383DF}"/>
              </a:ext>
            </a:extLst>
          </p:cNvPr>
          <p:cNvGrpSpPr/>
          <p:nvPr/>
        </p:nvGrpSpPr>
        <p:grpSpPr>
          <a:xfrm>
            <a:off x="4686301" y="3200400"/>
            <a:ext cx="9486899" cy="6088302"/>
            <a:chOff x="4686301" y="2514600"/>
            <a:chExt cx="9486899" cy="6088302"/>
          </a:xfrm>
        </p:grpSpPr>
        <p:sp>
          <p:nvSpPr>
            <p:cNvPr id="6147" name="Rectangle 3">
              <a:extLst>
                <a:ext uri="{FF2B5EF4-FFF2-40B4-BE49-F238E27FC236}">
                  <a16:creationId xmlns:a16="http://schemas.microsoft.com/office/drawing/2014/main" xmlns="" id="{1DEB9D0B-FCE5-43B1-B7CA-DFF6DBC1D764}"/>
                </a:ext>
              </a:extLst>
            </p:cNvPr>
            <p:cNvSpPr>
              <a:spLocks noChangeArrowheads="1"/>
            </p:cNvSpPr>
            <p:nvPr/>
          </p:nvSpPr>
          <p:spPr bwMode="auto">
            <a:xfrm>
              <a:off x="4686301" y="7724775"/>
              <a:ext cx="2064545" cy="8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Primary database</a:t>
              </a:r>
            </a:p>
          </p:txBody>
        </p:sp>
        <p:sp>
          <p:nvSpPr>
            <p:cNvPr id="6148" name="Rectangle 4">
              <a:extLst>
                <a:ext uri="{FF2B5EF4-FFF2-40B4-BE49-F238E27FC236}">
                  <a16:creationId xmlns:a16="http://schemas.microsoft.com/office/drawing/2014/main" xmlns="" id="{D3E3CB9D-F6DE-49FA-895A-67D1DBB4FEBF}"/>
                </a:ext>
              </a:extLst>
            </p:cNvPr>
            <p:cNvSpPr>
              <a:spLocks noChangeArrowheads="1"/>
            </p:cNvSpPr>
            <p:nvPr/>
          </p:nvSpPr>
          <p:spPr bwMode="auto">
            <a:xfrm>
              <a:off x="10629900" y="7724775"/>
              <a:ext cx="3543300" cy="8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Fast-start failover standby database</a:t>
              </a:r>
            </a:p>
          </p:txBody>
        </p:sp>
        <p:sp>
          <p:nvSpPr>
            <p:cNvPr id="6149" name="Freeform 5">
              <a:extLst>
                <a:ext uri="{FF2B5EF4-FFF2-40B4-BE49-F238E27FC236}">
                  <a16:creationId xmlns:a16="http://schemas.microsoft.com/office/drawing/2014/main" xmlns="" id="{927A5510-CB36-4150-A9B0-FECE99FC1EFA}"/>
                </a:ext>
              </a:extLst>
            </p:cNvPr>
            <p:cNvSpPr>
              <a:spLocks/>
            </p:cNvSpPr>
            <p:nvPr/>
          </p:nvSpPr>
          <p:spPr bwMode="auto">
            <a:xfrm>
              <a:off x="5372100" y="3200400"/>
              <a:ext cx="6686550" cy="148590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6150" name="Picture 6" descr="Computer: Desktop">
              <a:extLst>
                <a:ext uri="{FF2B5EF4-FFF2-40B4-BE49-F238E27FC236}">
                  <a16:creationId xmlns:a16="http://schemas.microsoft.com/office/drawing/2014/main" xmlns="" id="{0813DCEC-E75C-4BAA-9D08-F388EAE8F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229601" y="25146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Line 7">
              <a:extLst>
                <a:ext uri="{FF2B5EF4-FFF2-40B4-BE49-F238E27FC236}">
                  <a16:creationId xmlns:a16="http://schemas.microsoft.com/office/drawing/2014/main" xmlns="" id="{B25D22A0-27D6-4AC0-AA81-DE1FC3D9898B}"/>
                </a:ext>
              </a:extLst>
            </p:cNvPr>
            <p:cNvSpPr>
              <a:spLocks noChangeShapeType="1"/>
            </p:cNvSpPr>
            <p:nvPr/>
          </p:nvSpPr>
          <p:spPr bwMode="auto">
            <a:xfrm>
              <a:off x="6124575" y="5600700"/>
              <a:ext cx="5450682"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400" dirty="0">
                <a:latin typeface="Oracle Sans" panose="020B0503020204020204" pitchFamily="34" charset="0"/>
                <a:cs typeface="Oracle Sans" panose="020B0503020204020204" pitchFamily="34" charset="0"/>
              </a:endParaRPr>
            </a:p>
          </p:txBody>
        </p:sp>
        <p:pic>
          <p:nvPicPr>
            <p:cNvPr id="6152" name="Picture 8" descr="iasicon18">
              <a:extLst>
                <a:ext uri="{FF2B5EF4-FFF2-40B4-BE49-F238E27FC236}">
                  <a16:creationId xmlns:a16="http://schemas.microsoft.com/office/drawing/2014/main" xmlns="" id="{77467651-BB00-432D-8493-9A40DFE75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12507" y="4643438"/>
              <a:ext cx="1359693"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iasicon10">
              <a:extLst>
                <a:ext uri="{FF2B5EF4-FFF2-40B4-BE49-F238E27FC236}">
                  <a16:creationId xmlns:a16="http://schemas.microsoft.com/office/drawing/2014/main" xmlns="" id="{2059085B-CBB5-479E-B3D8-43A00C621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1" y="6293645"/>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iasicon18">
              <a:extLst>
                <a:ext uri="{FF2B5EF4-FFF2-40B4-BE49-F238E27FC236}">
                  <a16:creationId xmlns:a16="http://schemas.microsoft.com/office/drawing/2014/main" xmlns="" id="{4EB7B04B-0932-4973-921F-320411CB5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549063" y="465772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descr="iasicon10">
              <a:extLst>
                <a:ext uri="{FF2B5EF4-FFF2-40B4-BE49-F238E27FC236}">
                  <a16:creationId xmlns:a16="http://schemas.microsoft.com/office/drawing/2014/main" xmlns="" id="{515CAA3F-5643-4BC2-9B42-EF5FFEDA2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3326" y="625792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12">
              <a:extLst>
                <a:ext uri="{FF2B5EF4-FFF2-40B4-BE49-F238E27FC236}">
                  <a16:creationId xmlns:a16="http://schemas.microsoft.com/office/drawing/2014/main" xmlns="" id="{6429798D-D9C1-4479-8456-AD1D9F064DD5}"/>
                </a:ext>
              </a:extLst>
            </p:cNvPr>
            <p:cNvSpPr>
              <a:spLocks noChangeArrowheads="1"/>
            </p:cNvSpPr>
            <p:nvPr/>
          </p:nvSpPr>
          <p:spPr bwMode="auto">
            <a:xfrm>
              <a:off x="7886701" y="5965032"/>
              <a:ext cx="2064545" cy="5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Observer</a:t>
              </a:r>
            </a:p>
          </p:txBody>
        </p:sp>
        <p:pic>
          <p:nvPicPr>
            <p:cNvPr id="6157" name="Picture 13" descr="peop035_inspect">
              <a:extLst>
                <a:ext uri="{FF2B5EF4-FFF2-40B4-BE49-F238E27FC236}">
                  <a16:creationId xmlns:a16="http://schemas.microsoft.com/office/drawing/2014/main" xmlns="" id="{6C33B002-AFB7-4B88-9878-F9F4278F5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405813" y="2919413"/>
              <a:ext cx="1271588"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Rectangle 14">
              <a:extLst>
                <a:ext uri="{FF2B5EF4-FFF2-40B4-BE49-F238E27FC236}">
                  <a16:creationId xmlns:a16="http://schemas.microsoft.com/office/drawing/2014/main" xmlns="" id="{02707D28-89CC-405C-86C1-A671332AD92B}"/>
                </a:ext>
              </a:extLst>
            </p:cNvPr>
            <p:cNvSpPr>
              <a:spLocks noChangeArrowheads="1"/>
            </p:cNvSpPr>
            <p:nvPr/>
          </p:nvSpPr>
          <p:spPr bwMode="auto">
            <a:xfrm>
              <a:off x="6515100" y="6515101"/>
              <a:ext cx="50292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Loss of connectivity &gt;</a:t>
              </a:r>
            </a:p>
            <a:p>
              <a:pPr algn="ctr"/>
              <a:r>
                <a:rPr lang="en-US" altLang="en-US" sz="2400" b="1" dirty="0">
                  <a:latin typeface="Oracle Sans" panose="020B0503020204020204" pitchFamily="34" charset="0"/>
                  <a:cs typeface="Oracle Sans" panose="020B0503020204020204" pitchFamily="34" charset="0"/>
                </a:rPr>
                <a:t>fast-start failover threshold</a:t>
              </a:r>
            </a:p>
          </p:txBody>
        </p:sp>
        <p:pic>
          <p:nvPicPr>
            <p:cNvPr id="6159" name="Picture 15" descr="shape010_X">
              <a:extLst>
                <a:ext uri="{FF2B5EF4-FFF2-40B4-BE49-F238E27FC236}">
                  <a16:creationId xmlns:a16="http://schemas.microsoft.com/office/drawing/2014/main" xmlns="" id="{0BA65486-FC72-4FBF-9561-FF3C9E6C1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1" y="2781301"/>
              <a:ext cx="616745" cy="87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16" descr="shape010_X">
              <a:extLst>
                <a:ext uri="{FF2B5EF4-FFF2-40B4-BE49-F238E27FC236}">
                  <a16:creationId xmlns:a16="http://schemas.microsoft.com/office/drawing/2014/main" xmlns="" id="{40B7174F-D986-44E9-9581-5050C728B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9957" y="5143501"/>
              <a:ext cx="616743" cy="87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45790814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a:extLst>
              <a:ext uri="{FF2B5EF4-FFF2-40B4-BE49-F238E27FC236}">
                <a16:creationId xmlns:a16="http://schemas.microsoft.com/office/drawing/2014/main" xmlns="" id="{3104AEAE-5062-4863-8F86-C45BE278855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Installing the Observer Software</a:t>
            </a:r>
          </a:p>
        </p:txBody>
      </p:sp>
      <p:sp>
        <p:nvSpPr>
          <p:cNvPr id="7171" name="Rectangle 9">
            <a:extLst>
              <a:ext uri="{FF2B5EF4-FFF2-40B4-BE49-F238E27FC236}">
                <a16:creationId xmlns:a16="http://schemas.microsoft.com/office/drawing/2014/main" xmlns="" id="{ED3A81C1-D6C9-4394-B616-522872EB0DB2}"/>
              </a:ext>
            </a:extLst>
          </p:cNvPr>
          <p:cNvSpPr>
            <a:spLocks noGrp="1" noChangeArrowheads="1"/>
          </p:cNvSpPr>
          <p:nvPr>
            <p:ph type="body" idx="1"/>
          </p:nvPr>
        </p:nvSpPr>
        <p:spPr>
          <a:xfrm>
            <a:off x="933451" y="2272710"/>
            <a:ext cx="16421100" cy="30260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observer is a separate OCI client-side component that monitors the availability of the primary database.</a:t>
            </a:r>
          </a:p>
          <a:p>
            <a:pPr lvl="1">
              <a:spcBef>
                <a:spcPts val="1200"/>
              </a:spcBef>
            </a:pPr>
            <a:r>
              <a:rPr lang="en-US" altLang="en-US" dirty="0">
                <a:latin typeface="Oracle Sans" panose="020B0503020204020204" pitchFamily="34" charset="0"/>
                <a:cs typeface="Oracle Sans" panose="020B0503020204020204" pitchFamily="34" charset="0"/>
              </a:rPr>
              <a:t>Install observer software on a different computer from the primary and standby databases.</a:t>
            </a:r>
          </a:p>
          <a:p>
            <a:pPr lvl="1">
              <a:spcBef>
                <a:spcPts val="1200"/>
              </a:spcBef>
            </a:pPr>
            <a:r>
              <a:rPr lang="en-US" altLang="en-US" dirty="0">
                <a:latin typeface="Oracle Sans" panose="020B0503020204020204" pitchFamily="34" charset="0"/>
                <a:cs typeface="Oracle Sans" panose="020B0503020204020204" pitchFamily="34" charset="0"/>
              </a:rPr>
              <a:t>Manage the observer by using Oracle Enterprise Manager or DGMGRL commands.</a:t>
            </a:r>
          </a:p>
        </p:txBody>
      </p:sp>
      <p:pic>
        <p:nvPicPr>
          <p:cNvPr id="7172" name="Picture 3" descr="Computer: Desktop">
            <a:extLst>
              <a:ext uri="{FF2B5EF4-FFF2-40B4-BE49-F238E27FC236}">
                <a16:creationId xmlns:a16="http://schemas.microsoft.com/office/drawing/2014/main" xmlns="" id="{BE1351E9-D01E-4E9D-8F81-2DE1B412B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137357" y="5257800"/>
            <a:ext cx="142636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4">
            <a:extLst>
              <a:ext uri="{FF2B5EF4-FFF2-40B4-BE49-F238E27FC236}">
                <a16:creationId xmlns:a16="http://schemas.microsoft.com/office/drawing/2014/main" xmlns="" id="{7867C365-E59A-4267-9D08-980B34E822BE}"/>
              </a:ext>
            </a:extLst>
          </p:cNvPr>
          <p:cNvSpPr>
            <a:spLocks noChangeArrowheads="1"/>
          </p:cNvSpPr>
          <p:nvPr/>
        </p:nvSpPr>
        <p:spPr bwMode="auto">
          <a:xfrm>
            <a:off x="12794457" y="8708232"/>
            <a:ext cx="2064543" cy="50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400" b="1" dirty="0">
                <a:latin typeface="Oracle Sans" panose="020B0503020204020204" pitchFamily="34" charset="0"/>
                <a:cs typeface="Oracle Sans" panose="020B0503020204020204" pitchFamily="34" charset="0"/>
              </a:rPr>
              <a:t>Observer</a:t>
            </a:r>
          </a:p>
        </p:txBody>
      </p:sp>
      <p:pic>
        <p:nvPicPr>
          <p:cNvPr id="7174" name="Picture 5" descr="peop035_inspect">
            <a:extLst>
              <a:ext uri="{FF2B5EF4-FFF2-40B4-BE49-F238E27FC236}">
                <a16:creationId xmlns:a16="http://schemas.microsoft.com/office/drawing/2014/main" xmlns="" id="{4E23DE7E-48EA-464B-8733-F85D9B525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313570" y="5662613"/>
            <a:ext cx="1271588"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8303290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r>
              <a:rPr lang="en-US" altLang="en-US" dirty="0"/>
              <a:t>Fast-Start Failover Prerequisites</a:t>
            </a:r>
          </a:p>
        </p:txBody>
      </p:sp>
      <p:sp>
        <p:nvSpPr>
          <p:cNvPr id="15363" name="Rectangle 5"/>
          <p:cNvSpPr>
            <a:spLocks noGrp="1" noChangeArrowheads="1"/>
          </p:cNvSpPr>
          <p:nvPr>
            <p:ph type="body" idx="1"/>
          </p:nvPr>
        </p:nvSpPr>
        <p:spPr>
          <a:xfrm>
            <a:off x="933451" y="2174083"/>
            <a:ext cx="16421099" cy="6573206"/>
          </a:xfrm>
        </p:spPr>
        <p:txBody>
          <a:bodyPr/>
          <a:lstStyle/>
          <a:p>
            <a:pPr>
              <a:spcBef>
                <a:spcPts val="1200"/>
              </a:spcBef>
            </a:pPr>
            <a:r>
              <a:rPr lang="en-US" altLang="en-US" dirty="0"/>
              <a:t>The following prerequisites must be met to enable fast-start failover:</a:t>
            </a:r>
          </a:p>
          <a:p>
            <a:pPr lvl="1" eaLnBrk="1" hangingPunct="1">
              <a:spcBef>
                <a:spcPts val="1200"/>
              </a:spcBef>
            </a:pPr>
            <a:r>
              <a:rPr lang="en-US" altLang="en-US" dirty="0"/>
              <a:t>Configure the protection mode.</a:t>
            </a:r>
          </a:p>
          <a:p>
            <a:pPr lvl="1" eaLnBrk="1" hangingPunct="1">
              <a:spcBef>
                <a:spcPts val="1200"/>
              </a:spcBef>
            </a:pPr>
            <a:r>
              <a:rPr lang="en-US" altLang="en-US" dirty="0">
                <a:latin typeface="Courier New" panose="02070309020205020404" pitchFamily="49" charset="0"/>
              </a:rPr>
              <a:t>LogXptMode</a:t>
            </a:r>
            <a:r>
              <a:rPr lang="en-US" altLang="en-US" dirty="0"/>
              <a:t> property of target must be set as follows:</a:t>
            </a:r>
          </a:p>
          <a:p>
            <a:pPr lvl="2" eaLnBrk="1" hangingPunct="1">
              <a:spcBef>
                <a:spcPts val="1200"/>
              </a:spcBef>
            </a:pPr>
            <a:r>
              <a:rPr lang="en-US" altLang="en-US" dirty="0">
                <a:latin typeface="Courier New" panose="02070309020205020404" pitchFamily="49" charset="0"/>
              </a:rPr>
              <a:t>SYNC </a:t>
            </a:r>
            <a:r>
              <a:rPr lang="en-US" altLang="en-US" dirty="0">
                <a:cs typeface="Arial" panose="020B0604020202020204" pitchFamily="34" charset="0"/>
              </a:rPr>
              <a:t>in Maximum protection mode</a:t>
            </a:r>
            <a:endParaRPr lang="en-US" altLang="en-US" dirty="0">
              <a:latin typeface="Courier New" panose="02070309020205020404" pitchFamily="49" charset="0"/>
            </a:endParaRPr>
          </a:p>
          <a:p>
            <a:pPr lvl="2" eaLnBrk="1" hangingPunct="1">
              <a:spcBef>
                <a:spcPts val="1200"/>
              </a:spcBef>
            </a:pPr>
            <a:r>
              <a:rPr lang="en-US" altLang="en-US" dirty="0">
                <a:latin typeface="Courier New" panose="02070309020205020404" pitchFamily="49" charset="0"/>
              </a:rPr>
              <a:t>SYNC</a:t>
            </a:r>
            <a:r>
              <a:rPr lang="en-US" altLang="en-US" dirty="0"/>
              <a:t> or </a:t>
            </a:r>
            <a:r>
              <a:rPr lang="en-US" altLang="en-US" dirty="0">
                <a:latin typeface="Courier New" panose="02070309020205020404" pitchFamily="49" charset="0"/>
              </a:rPr>
              <a:t>FASTSYNC</a:t>
            </a:r>
            <a:r>
              <a:rPr lang="en-US" altLang="en-US" dirty="0"/>
              <a:t> in Maximum availability mode</a:t>
            </a:r>
          </a:p>
          <a:p>
            <a:pPr lvl="2" eaLnBrk="1" hangingPunct="1">
              <a:spcBef>
                <a:spcPts val="1200"/>
              </a:spcBef>
            </a:pPr>
            <a:r>
              <a:rPr lang="en-US" altLang="en-US" dirty="0">
                <a:latin typeface="Courier New" panose="02070309020205020404" pitchFamily="49" charset="0"/>
              </a:rPr>
              <a:t>ASYNC</a:t>
            </a:r>
            <a:r>
              <a:rPr lang="en-US" altLang="en-US" dirty="0"/>
              <a:t> in Maximum performance mode</a:t>
            </a:r>
          </a:p>
          <a:p>
            <a:pPr lvl="1" eaLnBrk="1" hangingPunct="1">
              <a:spcBef>
                <a:spcPts val="1200"/>
              </a:spcBef>
            </a:pPr>
            <a:r>
              <a:rPr lang="en-US" altLang="en-US" dirty="0"/>
              <a:t>Flashback Database must be enabled on the primary database and the pre-selected target standby database(s).</a:t>
            </a:r>
          </a:p>
          <a:p>
            <a:pPr lvl="1" eaLnBrk="1" hangingPunct="1">
              <a:spcBef>
                <a:spcPts val="1200"/>
              </a:spcBef>
            </a:pPr>
            <a:r>
              <a:rPr lang="en-US" altLang="en-US" dirty="0"/>
              <a:t>Configure </a:t>
            </a:r>
            <a:r>
              <a:rPr lang="en-US" altLang="en-US" dirty="0">
                <a:latin typeface="Courier New" panose="02070309020205020404" pitchFamily="49" charset="0"/>
              </a:rPr>
              <a:t>tnsnames.ora</a:t>
            </a:r>
            <a:r>
              <a:rPr lang="en-US" altLang="en-US" dirty="0"/>
              <a:t> entries for the observer.</a:t>
            </a:r>
          </a:p>
          <a:p>
            <a:pPr lvl="1" eaLnBrk="1" hangingPunct="1">
              <a:spcBef>
                <a:spcPts val="1200"/>
              </a:spcBef>
            </a:pPr>
            <a:r>
              <a:rPr lang="en-US" altLang="en-US" dirty="0"/>
              <a:t>Create a static service name so that the observer can automatically restart databases.</a:t>
            </a:r>
          </a:p>
        </p:txBody>
      </p:sp>
    </p:spTree>
    <p:custDataLst>
      <p:tags r:id="rId1"/>
    </p:custDataLst>
    <p:extLst>
      <p:ext uri="{BB962C8B-B14F-4D97-AF65-F5344CB8AC3E}">
        <p14:creationId xmlns:p14="http://schemas.microsoft.com/office/powerpoint/2010/main" val="1487881703"/>
      </p:ext>
    </p:extLst>
  </p:cSld>
  <p:clrMapOvr>
    <a:masterClrMapping/>
  </p:clrMapOvr>
  <p:transition spd="slow"/>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xmlns="" id="{14A6F6BC-7DDA-43BA-B9AD-67E375E43BD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Fast-Start Failover</a:t>
            </a:r>
          </a:p>
        </p:txBody>
      </p:sp>
      <p:sp>
        <p:nvSpPr>
          <p:cNvPr id="9219" name="Rectangle 5">
            <a:extLst>
              <a:ext uri="{FF2B5EF4-FFF2-40B4-BE49-F238E27FC236}">
                <a16:creationId xmlns:a16="http://schemas.microsoft.com/office/drawing/2014/main" xmlns="" id="{BBFFB784-BB57-4A21-8F2F-DDCE55334D8E}"/>
              </a:ext>
            </a:extLst>
          </p:cNvPr>
          <p:cNvSpPr>
            <a:spLocks noGrp="1" noChangeArrowheads="1"/>
          </p:cNvSpPr>
          <p:nvPr>
            <p:ph idx="1"/>
          </p:nvPr>
        </p:nvSpPr>
        <p:spPr>
          <a:xfrm>
            <a:off x="932689" y="2265654"/>
            <a:ext cx="16422624" cy="542058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Specify the target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the protection mode.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FastStartFailoverThreshold</a:t>
            </a:r>
            <a:r>
              <a:rPr lang="en-US" altLang="en-US" dirty="0">
                <a:latin typeface="Oracle Sans" panose="020B0503020204020204" pitchFamily="34" charset="0"/>
                <a:cs typeface="Oracle Sans" panose="020B0503020204020204" pitchFamily="34" charset="0"/>
              </a:rPr>
              <a:t> property.</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additional database properties.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additional fast-start failover conditions.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Enable fast-start failover.</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the observer.</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Verify the configuration.</a:t>
            </a:r>
          </a:p>
        </p:txBody>
      </p:sp>
    </p:spTree>
    <p:custDataLst>
      <p:tags r:id="rId1"/>
    </p:custDataLst>
    <p:extLst>
      <p:ext uri="{BB962C8B-B14F-4D97-AF65-F5344CB8AC3E}">
        <p14:creationId xmlns:p14="http://schemas.microsoft.com/office/powerpoint/2010/main" val="387742441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dirty="0">
                <a:solidFill>
                  <a:schemeClr val="tx1"/>
                </a:solidFill>
              </a:rPr>
              <a:t>Step 1: Specify the Target Standby Databases</a:t>
            </a:r>
          </a:p>
        </p:txBody>
      </p:sp>
      <p:sp>
        <p:nvSpPr>
          <p:cNvPr id="2" name="Content Placeholder 1"/>
          <p:cNvSpPr>
            <a:spLocks noGrp="1"/>
          </p:cNvSpPr>
          <p:nvPr>
            <p:ph idx="1"/>
          </p:nvPr>
        </p:nvSpPr>
        <p:spPr>
          <a:xfrm>
            <a:off x="933451" y="2272710"/>
            <a:ext cx="16421100" cy="5092993"/>
          </a:xfrm>
        </p:spPr>
        <p:txBody>
          <a:bodyPr/>
          <a:lstStyle/>
          <a:p>
            <a:pPr lvl="1">
              <a:spcBef>
                <a:spcPts val="1200"/>
              </a:spcBef>
              <a:defRPr/>
            </a:pPr>
            <a:r>
              <a:rPr lang="en-US" sz="3300" dirty="0"/>
              <a:t>Fast-start failover allows the broker to fail over to a previously chosen standby in the event of loss of the primary database.</a:t>
            </a:r>
          </a:p>
          <a:p>
            <a:pPr lvl="1">
              <a:spcBef>
                <a:spcPts val="1200"/>
              </a:spcBef>
              <a:defRPr/>
            </a:pPr>
            <a:r>
              <a:rPr lang="en-US" sz="3300" dirty="0"/>
              <a:t>If the primary has multiple standbys, you can specify multiple fast-start failover targets by using </a:t>
            </a:r>
            <a:r>
              <a:rPr lang="en-US" sz="3150" dirty="0">
                <a:latin typeface="Courier New" pitchFamily="49" charset="0"/>
                <a:cs typeface="Courier New" pitchFamily="49" charset="0"/>
              </a:rPr>
              <a:t>FastStartFailoverTarget</a:t>
            </a:r>
            <a:r>
              <a:rPr lang="en-US" sz="3300" dirty="0"/>
              <a:t>.</a:t>
            </a:r>
          </a:p>
          <a:p>
            <a:pPr lvl="1">
              <a:spcBef>
                <a:spcPts val="1200"/>
              </a:spcBef>
              <a:defRPr/>
            </a:pPr>
            <a:r>
              <a:rPr lang="en-US" sz="3300" dirty="0"/>
              <a:t>The standby targets are referred to as </a:t>
            </a:r>
            <a:r>
              <a:rPr lang="en-US" sz="3300" b="1" i="1" dirty="0">
                <a:solidFill>
                  <a:srgbClr val="D1350F"/>
                </a:solidFill>
              </a:rPr>
              <a:t>candidate</a:t>
            </a:r>
            <a:r>
              <a:rPr lang="en-US" sz="3300" dirty="0"/>
              <a:t> targets.</a:t>
            </a:r>
          </a:p>
          <a:p>
            <a:pPr lvl="1">
              <a:spcBef>
                <a:spcPts val="1200"/>
              </a:spcBef>
              <a:defRPr/>
            </a:pPr>
            <a:r>
              <a:rPr lang="en-US" sz="3300" dirty="0"/>
              <a:t>The broker selects a target based on the order in which the targets are specified in the</a:t>
            </a:r>
            <a:r>
              <a:rPr lang="en-US" sz="3300" dirty="0">
                <a:cs typeface="Courier New" pitchFamily="49" charset="0"/>
              </a:rPr>
              <a:t> </a:t>
            </a:r>
            <a:r>
              <a:rPr lang="en-US" sz="3150" dirty="0">
                <a:latin typeface="Courier New" pitchFamily="49" charset="0"/>
                <a:cs typeface="Courier New" pitchFamily="49" charset="0"/>
              </a:rPr>
              <a:t>FaststartFailoverTarget</a:t>
            </a:r>
            <a:r>
              <a:rPr lang="en-US" sz="3300" dirty="0"/>
              <a:t> property. </a:t>
            </a:r>
          </a:p>
          <a:p>
            <a:pPr>
              <a:spcBef>
                <a:spcPts val="1200"/>
              </a:spcBef>
            </a:pPr>
            <a:endParaRPr lang="en-US" dirty="0"/>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583160" y="7166599"/>
            <a:ext cx="11737304"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DATBASE boston SET PROPERTY </a:t>
            </a:r>
          </a:p>
          <a:p>
            <a:r>
              <a:rPr lang="en-US" altLang="en-US" sz="2800" b="1" dirty="0">
                <a:latin typeface="Courier New" panose="02070309020205020404" pitchFamily="49" charset="0"/>
                <a:cs typeface="Oracle Sans" panose="020B0503020204020204" pitchFamily="34" charset="0"/>
              </a:rPr>
              <a:t>  FastStartFailoverTarget='london3, london4';</a:t>
            </a:r>
          </a:p>
        </p:txBody>
      </p:sp>
    </p:spTree>
    <p:custDataLst>
      <p:tags r:id="rId1"/>
    </p:custDataLst>
    <p:extLst>
      <p:ext uri="{BB962C8B-B14F-4D97-AF65-F5344CB8AC3E}">
        <p14:creationId xmlns:p14="http://schemas.microsoft.com/office/powerpoint/2010/main" val="221929850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t>Dynamically Change Fast-start Failover Target</a:t>
            </a:r>
          </a:p>
        </p:txBody>
      </p:sp>
      <p:sp>
        <p:nvSpPr>
          <p:cNvPr id="3" name="Content Placeholder 2"/>
          <p:cNvSpPr>
            <a:spLocks noGrp="1"/>
          </p:cNvSpPr>
          <p:nvPr>
            <p:ph idx="1"/>
          </p:nvPr>
        </p:nvSpPr>
        <p:spPr>
          <a:xfrm>
            <a:off x="933451" y="2272710"/>
            <a:ext cx="16421100" cy="5357360"/>
          </a:xfrm>
        </p:spPr>
        <p:txBody>
          <a:bodyPr/>
          <a:lstStyle/>
          <a:p>
            <a:pPr lvl="1">
              <a:spcBef>
                <a:spcPts val="1200"/>
              </a:spcBef>
              <a:defRPr/>
            </a:pPr>
            <a:r>
              <a:rPr lang="en-US" dirty="0">
                <a:latin typeface="Courier New" panose="02070309020205020404" pitchFamily="49" charset="0"/>
                <a:cs typeface="Courier New" panose="02070309020205020404" pitchFamily="49" charset="0"/>
              </a:rPr>
              <a:t>SET FAST_START FAILOVER TARGET</a:t>
            </a:r>
            <a:r>
              <a:rPr lang="en-US" dirty="0"/>
              <a:t> enables you to set the fast-start failover target to the named standby database without:</a:t>
            </a:r>
          </a:p>
          <a:p>
            <a:pPr lvl="2">
              <a:spcBef>
                <a:spcPts val="1200"/>
              </a:spcBef>
              <a:defRPr/>
            </a:pPr>
            <a:r>
              <a:rPr lang="en-US" dirty="0"/>
              <a:t>Disabling fast-start failover</a:t>
            </a:r>
          </a:p>
          <a:p>
            <a:pPr lvl="2">
              <a:spcBef>
                <a:spcPts val="1200"/>
              </a:spcBef>
              <a:defRPr/>
            </a:pPr>
            <a:r>
              <a:rPr lang="en-US" dirty="0"/>
              <a:t>Modifying the fast start failover list</a:t>
            </a:r>
          </a:p>
          <a:p>
            <a:pPr lvl="1">
              <a:spcBef>
                <a:spcPts val="1200"/>
              </a:spcBef>
              <a:defRPr/>
            </a:pPr>
            <a:r>
              <a:rPr lang="en-US" dirty="0"/>
              <a:t>The syntax for the</a:t>
            </a:r>
            <a:r>
              <a:rPr lang="en-US" dirty="0">
                <a:latin typeface="Courier New" panose="02070309020205020404" pitchFamily="49" charset="0"/>
                <a:cs typeface="Courier New" panose="02070309020205020404" pitchFamily="49" charset="0"/>
              </a:rPr>
              <a:t> SET FAST_START FAILOVER TARGET</a:t>
            </a:r>
            <a:r>
              <a:rPr lang="en-US" dirty="0">
                <a:cs typeface="Arial" panose="020B0604020202020204" pitchFamily="34" charset="0"/>
              </a:rPr>
              <a:t> is as follows:</a:t>
            </a:r>
            <a:r>
              <a:rPr lang="en-US" dirty="0"/>
              <a:t> </a:t>
            </a:r>
          </a:p>
          <a:p>
            <a:pPr lvl="1">
              <a:spcBef>
                <a:spcPts val="1200"/>
              </a:spcBef>
              <a:defRPr/>
            </a:pPr>
            <a:endParaRPr lang="en-US" sz="4800" dirty="0"/>
          </a:p>
          <a:p>
            <a:pPr lvl="1">
              <a:spcBef>
                <a:spcPts val="1200"/>
              </a:spcBef>
              <a:defRPr/>
            </a:pPr>
            <a:r>
              <a:rPr lang="en-US" dirty="0" smtClean="0"/>
              <a:t>The </a:t>
            </a:r>
            <a:r>
              <a:rPr lang="en-US" dirty="0"/>
              <a:t>following example shows how to set the fast-start failover target to the standby database named Boston:</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655168" y="5571028"/>
            <a:ext cx="126014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SET FAST_START FAILOVER TARGET TO database-name [NOWAIT];</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655168" y="7712157"/>
            <a:ext cx="12601400"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SET FAST_START FAILOVER TARGET TO Boston;</a:t>
            </a:r>
          </a:p>
          <a:p>
            <a:r>
              <a:rPr lang="en-US" altLang="en-US" sz="2800" b="1" dirty="0">
                <a:latin typeface="Courier New" panose="02070309020205020404" pitchFamily="49" charset="0"/>
                <a:cs typeface="Oracle Sans" panose="020B0503020204020204" pitchFamily="34" charset="0"/>
              </a:rPr>
              <a:t>Changing fast-start failover target to 'Boston'…</a:t>
            </a:r>
          </a:p>
          <a:p>
            <a:r>
              <a:rPr lang="en-US" altLang="en-US" sz="2800" b="1" dirty="0">
                <a:latin typeface="Courier New" panose="02070309020205020404" pitchFamily="49" charset="0"/>
                <a:cs typeface="Oracle Sans" panose="020B0503020204020204" pitchFamily="34" charset="0"/>
              </a:rPr>
              <a:t>Succeeded.</a:t>
            </a:r>
          </a:p>
        </p:txBody>
      </p:sp>
    </p:spTree>
    <p:extLst>
      <p:ext uri="{BB962C8B-B14F-4D97-AF65-F5344CB8AC3E}">
        <p14:creationId xmlns:p14="http://schemas.microsoft.com/office/powerpoint/2010/main" val="342797479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933451" y="665557"/>
            <a:ext cx="16421100" cy="1174304"/>
          </a:xfrm>
        </p:spPr>
        <p:txBody>
          <a:bodyPr/>
          <a:lstStyle/>
          <a:p>
            <a:r>
              <a:rPr lang="en-US" altLang="en-US" dirty="0"/>
              <a:t>Setting a Fast Start Failover Target Using </a:t>
            </a:r>
            <a:r>
              <a:rPr lang="en-US" altLang="en-US" dirty="0">
                <a:latin typeface="Courier New" panose="02070309020205020404" pitchFamily="49" charset="0"/>
                <a:cs typeface="Courier New" panose="02070309020205020404" pitchFamily="49" charset="0"/>
              </a:rPr>
              <a:t>NOWAIT</a:t>
            </a:r>
            <a:r>
              <a:rPr lang="en-US" altLang="en-US" dirty="0"/>
              <a:t> Mode</a:t>
            </a:r>
          </a:p>
        </p:txBody>
      </p:sp>
      <p:sp>
        <p:nvSpPr>
          <p:cNvPr id="23555" name="Content Placeholder 2"/>
          <p:cNvSpPr>
            <a:spLocks noGrp="1"/>
          </p:cNvSpPr>
          <p:nvPr>
            <p:ph idx="1"/>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NOWAIT</a:t>
            </a:r>
            <a:r>
              <a:rPr lang="en-US" altLang="en-US" dirty="0"/>
              <a:t> clause specifies that the fast-start failover target be updated immediately.</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2916127" y="3559324"/>
            <a:ext cx="12601400" cy="57589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DGMGRL&gt; </a:t>
            </a:r>
            <a:r>
              <a:rPr lang="en-US" sz="2800" b="1" dirty="0">
                <a:latin typeface="Courier New" panose="02070309020205020404" pitchFamily="49" charset="0"/>
                <a:cs typeface="Courier New" panose="02070309020205020404" pitchFamily="49" charset="0"/>
              </a:rPr>
              <a:t>SHOW FAST_START FAILOVER;</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Active Target: </a:t>
            </a:r>
            <a:r>
              <a:rPr lang="en-US" sz="2800" b="1" dirty="0">
                <a:solidFill>
                  <a:schemeClr val="accent1">
                    <a:lumMod val="75000"/>
                  </a:schemeClr>
                </a:solidFill>
                <a:latin typeface="Courier New" panose="02070309020205020404" pitchFamily="49" charset="0"/>
                <a:cs typeface="Courier New" panose="02070309020205020404" pitchFamily="49" charset="0"/>
              </a:rPr>
              <a:t>Nashua</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Potential Targets: "Nashua, Boston"</a:t>
            </a:r>
          </a:p>
          <a:p>
            <a:pPr indent="-685863" defTabSz="600131">
              <a:spcAft>
                <a:spcPts val="1350"/>
              </a:spcAft>
              <a:tabLst>
                <a:tab pos="600131" algn="r"/>
                <a:tab pos="1009743" algn="l"/>
              </a:tabLst>
              <a:defRPr/>
            </a:pPr>
            <a:r>
              <a:rPr lang="en-US" sz="2800" dirty="0">
                <a:latin typeface="Courier New" panose="02070309020205020404" pitchFamily="49" charset="0"/>
                <a:cs typeface="Courier New" panose="02070309020205020404" pitchFamily="49" charset="0"/>
              </a:rPr>
              <a:t>...</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DGMGRL&gt; </a:t>
            </a:r>
            <a:r>
              <a:rPr lang="en-US" sz="2800" b="1" dirty="0">
                <a:latin typeface="Courier New" panose="02070309020205020404" pitchFamily="49" charset="0"/>
                <a:cs typeface="Courier New" panose="02070309020205020404" pitchFamily="49" charset="0"/>
              </a:rPr>
              <a:t>SET FAST_START FAILOVER TARGET TO Boston NOWAIT;</a:t>
            </a:r>
          </a:p>
          <a:p>
            <a:pPr indent="-685863" defTabSz="600131">
              <a:spcAft>
                <a:spcPts val="675"/>
              </a:spcAft>
              <a:tabLst>
                <a:tab pos="600131" algn="r"/>
                <a:tab pos="1009743" algn="l"/>
              </a:tabLst>
              <a:defRPr/>
            </a:pPr>
            <a:r>
              <a:rPr lang="en-US" sz="2800" dirty="0">
                <a:latin typeface="Courier New" panose="02070309020205020404" pitchFamily="49" charset="0"/>
                <a:cs typeface="Courier New" panose="02070309020205020404" pitchFamily="49" charset="0"/>
              </a:rPr>
              <a:t>Fast-start failover target switch to “Boston” requested.</a:t>
            </a:r>
          </a:p>
          <a:p>
            <a:pPr indent="-685863" defTabSz="600131">
              <a:spcBef>
                <a:spcPts val="1350"/>
              </a:spcBef>
              <a:spcAft>
                <a:spcPts val="0"/>
              </a:spcAft>
              <a:tabLst>
                <a:tab pos="600131" algn="r"/>
                <a:tab pos="1009743" algn="l"/>
              </a:tabLst>
              <a:defRPr/>
            </a:pPr>
            <a:r>
              <a:rPr lang="en-US" sz="2800" dirty="0">
                <a:latin typeface="Courier New" panose="02070309020205020404" pitchFamily="49" charset="0"/>
                <a:cs typeface="Courier New" panose="02070309020205020404" pitchFamily="49" charset="0"/>
              </a:rPr>
              <a:t>DGMGRL&gt; </a:t>
            </a:r>
            <a:r>
              <a:rPr lang="en-US" sz="2800" b="1" dirty="0">
                <a:latin typeface="Courier New" panose="02070309020205020404" pitchFamily="49" charset="0"/>
                <a:cs typeface="Courier New" panose="02070309020205020404" pitchFamily="49" charset="0"/>
              </a:rPr>
              <a:t>SHOW FAST_START FAILOVER;</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Active Target: </a:t>
            </a:r>
            <a:r>
              <a:rPr lang="en-US" sz="2800" b="1" dirty="0">
                <a:solidFill>
                  <a:srgbClr val="0070C0"/>
                </a:solidFill>
                <a:latin typeface="Courier New" panose="02070309020205020404" pitchFamily="49" charset="0"/>
                <a:cs typeface="Courier New" panose="02070309020205020404" pitchFamily="49" charset="0"/>
              </a:rPr>
              <a:t>Boston</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Potential Targets: "Nashua, Boston"</a:t>
            </a:r>
          </a:p>
          <a:p>
            <a:pPr indent="-685863" defTabSz="600131">
              <a:tabLst>
                <a:tab pos="600131" algn="r"/>
                <a:tab pos="1009743" algn="l"/>
              </a:tabLst>
              <a:defRPr/>
            </a:pPr>
            <a:r>
              <a:rPr lang="en-US" sz="2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1872287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Setting a Fast Start Failover Target Using NOWAIT Mode (Notes Only)</a:t>
            </a:r>
            <a:endParaRPr lang="en-US"/>
          </a:p>
        </p:txBody>
      </p:sp>
    </p:spTree>
    <p:extLst>
      <p:ext uri="{BB962C8B-B14F-4D97-AF65-F5344CB8AC3E}">
        <p14:creationId xmlns:p14="http://schemas.microsoft.com/office/powerpoint/2010/main" val="3842661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7BF39440-3413-4E4D-80CF-7CD5209B1BD8}"/>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Creating a Physical Standby Database by Using SQL and RMAN Commands</a:t>
            </a:r>
          </a:p>
        </p:txBody>
      </p:sp>
      <p:sp>
        <p:nvSpPr>
          <p:cNvPr id="3" name="Subtitle 2">
            <a:extLst>
              <a:ext uri="{FF2B5EF4-FFF2-40B4-BE49-F238E27FC236}">
                <a16:creationId xmlns="" xmlns:a16="http://schemas.microsoft.com/office/drawing/2014/main" id="{E9AA6CE8-1BAE-47C9-AD78-62B76B07A72B}"/>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D3A80E95-E1B1-4AEB-8050-84F709A672A9}"/>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44CD9D07-C939-4AC8-8EFB-694D289EA822}"/>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9888671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p:txBody>
          <a:bodyPr/>
          <a:lstStyle/>
          <a:p>
            <a:pPr eaLnBrk="1" hangingPunct="1"/>
            <a:r>
              <a:rPr lang="en-US" altLang="en-US" dirty="0">
                <a:solidFill>
                  <a:schemeClr val="tx1"/>
                </a:solidFill>
              </a:rPr>
              <a:t>Step 2: Set the Protection Mode</a:t>
            </a:r>
          </a:p>
        </p:txBody>
      </p:sp>
      <p:sp>
        <p:nvSpPr>
          <p:cNvPr id="25603" name="Rectangle 1027"/>
          <p:cNvSpPr>
            <a:spLocks noChangeArrowheads="1"/>
          </p:cNvSpPr>
          <p:nvPr/>
        </p:nvSpPr>
        <p:spPr bwMode="blackGray">
          <a:xfrm>
            <a:off x="1655168" y="4423420"/>
            <a:ext cx="14689632" cy="1320361"/>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800" b="1" dirty="0">
                <a:latin typeface="Courier New" panose="02070309020205020404" pitchFamily="49" charset="0"/>
              </a:rPr>
              <a:t>DGMGRL&gt; EDIT DATABASE boston SET PROPERTY LogXptMode=SYNC;</a:t>
            </a:r>
          </a:p>
          <a:p>
            <a:pPr>
              <a:spcBef>
                <a:spcPct val="0"/>
              </a:spcBef>
              <a:buClrTx/>
              <a:buFontTx/>
              <a:buNone/>
            </a:pPr>
            <a:r>
              <a:rPr lang="en-US" altLang="en-US" sz="2800" b="1" dirty="0">
                <a:latin typeface="Courier New" panose="02070309020205020404" pitchFamily="49" charset="0"/>
              </a:rPr>
              <a:t>DGMGRL&gt; EDIT DATABASE london SET PROPERTY LogXptMode=SYNC;</a:t>
            </a:r>
          </a:p>
          <a:p>
            <a:pPr>
              <a:spcBef>
                <a:spcPct val="0"/>
              </a:spcBef>
              <a:buClrTx/>
              <a:buFontTx/>
              <a:buNone/>
            </a:pPr>
            <a:r>
              <a:rPr lang="en-US" altLang="en-US" sz="2800" b="1" dirty="0">
                <a:latin typeface="Courier New" panose="02070309020205020404" pitchFamily="49" charset="0"/>
              </a:rPr>
              <a:t>DGMGRL&gt; EDIT CONFIGURATION SET PROTECTION MODE AS </a:t>
            </a:r>
            <a:r>
              <a:rPr lang="en-US" altLang="en-US" sz="2800" b="1" dirty="0">
                <a:solidFill>
                  <a:srgbClr val="FF0000"/>
                </a:solidFill>
                <a:latin typeface="Courier New" panose="02070309020205020404" pitchFamily="49" charset="0"/>
              </a:rPr>
              <a:t>MaxAvailability</a:t>
            </a:r>
            <a:r>
              <a:rPr lang="en-US" altLang="en-US" sz="2800" b="1" dirty="0">
                <a:latin typeface="Courier New" panose="02070309020205020404" pitchFamily="49" charset="0"/>
              </a:rPr>
              <a:t>;</a:t>
            </a:r>
          </a:p>
        </p:txBody>
      </p:sp>
      <p:sp>
        <p:nvSpPr>
          <p:cNvPr id="25604" name="Rectangle 1029"/>
          <p:cNvSpPr>
            <a:spLocks noChangeArrowheads="1"/>
          </p:cNvSpPr>
          <p:nvPr/>
        </p:nvSpPr>
        <p:spPr bwMode="blackGray">
          <a:xfrm>
            <a:off x="1655168" y="6222692"/>
            <a:ext cx="14689632" cy="2182136"/>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800" b="1" dirty="0">
                <a:latin typeface="Courier New" panose="02070309020205020404" pitchFamily="49" charset="0"/>
              </a:rPr>
              <a:t>DGMGRL&gt; EDIT DATABASE boston SET PROPERTY LogXptMode=ASYNC;</a:t>
            </a:r>
          </a:p>
          <a:p>
            <a:pPr>
              <a:spcBef>
                <a:spcPct val="0"/>
              </a:spcBef>
              <a:buClrTx/>
              <a:buFontTx/>
              <a:buNone/>
            </a:pPr>
            <a:r>
              <a:rPr lang="en-US" altLang="en-US" sz="2800" b="1" dirty="0">
                <a:latin typeface="Courier New" panose="02070309020205020404" pitchFamily="49" charset="0"/>
              </a:rPr>
              <a:t>DGMGRL&gt; EDIT DATABASE london SET PROPERTY LogXptMode=ASYNC;</a:t>
            </a:r>
          </a:p>
          <a:p>
            <a:pPr>
              <a:spcBef>
                <a:spcPct val="0"/>
              </a:spcBef>
              <a:buClrTx/>
              <a:buFontTx/>
              <a:buNone/>
            </a:pPr>
            <a:r>
              <a:rPr lang="en-US" altLang="en-US" sz="2800" b="1" dirty="0">
                <a:latin typeface="Courier New" panose="02070309020205020404" pitchFamily="49" charset="0"/>
              </a:rPr>
              <a:t>DGMGRL&gt; EDIT CONFIGURATION SET PROTECTION MODE AS </a:t>
            </a:r>
            <a:r>
              <a:rPr lang="en-US" altLang="en-US" sz="2800" b="1" dirty="0">
                <a:solidFill>
                  <a:srgbClr val="FF0000"/>
                </a:solidFill>
                <a:latin typeface="Courier New" panose="02070309020205020404" pitchFamily="49" charset="0"/>
              </a:rPr>
              <a:t>MaxPerformance;</a:t>
            </a:r>
          </a:p>
          <a:p>
            <a:pPr>
              <a:spcBef>
                <a:spcPct val="0"/>
              </a:spcBef>
              <a:buClrTx/>
              <a:buFontTx/>
              <a:buNone/>
            </a:pPr>
            <a:r>
              <a:rPr lang="en-US" altLang="en-US" sz="2800" b="1" dirty="0">
                <a:latin typeface="Courier New" panose="02070309020205020404" pitchFamily="49" charset="0"/>
              </a:rPr>
              <a:t>DGMGRL&gt; EDIT CONFIGURATION SET PROPERTY FastStartFailoverLagLimit=45;</a:t>
            </a:r>
          </a:p>
        </p:txBody>
      </p:sp>
      <p:sp>
        <p:nvSpPr>
          <p:cNvPr id="25605" name="Rectangle 1027"/>
          <p:cNvSpPr>
            <a:spLocks noChangeArrowheads="1"/>
          </p:cNvSpPr>
          <p:nvPr/>
        </p:nvSpPr>
        <p:spPr bwMode="blackGray">
          <a:xfrm>
            <a:off x="1655168" y="2623220"/>
            <a:ext cx="14689632" cy="1320361"/>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lvl1pPr marL="457200" indent="-457200" defTabSz="400050">
              <a:spcBef>
                <a:spcPct val="20000"/>
              </a:spcBef>
              <a:buClr>
                <a:srgbClr val="000000"/>
              </a:buClr>
              <a:buFont typeface="Arial" panose="020B0604020202020204" pitchFamily="34" charset="0"/>
              <a:tabLst>
                <a:tab pos="400050" algn="r"/>
                <a:tab pos="673100" algn="l"/>
              </a:tabLst>
              <a:defRPr sz="2200">
                <a:solidFill>
                  <a:schemeClr val="tx1"/>
                </a:solidFill>
                <a:latin typeface="Arial" panose="020B0604020202020204" pitchFamily="34" charset="0"/>
              </a:defRPr>
            </a:lvl1pPr>
            <a:lvl2pPr marL="742950" indent="-285750" defTabSz="400050">
              <a:spcBef>
                <a:spcPct val="20000"/>
              </a:spcBef>
              <a:buClr>
                <a:srgbClr val="FF0000"/>
              </a:buClr>
              <a:buFont typeface="Arial" panose="020B0604020202020204" pitchFamily="34" charset="0"/>
              <a:buChar char="•"/>
              <a:tabLst>
                <a:tab pos="400050" algn="r"/>
                <a:tab pos="673100" algn="l"/>
              </a:tabLst>
              <a:defRPr sz="2200">
                <a:solidFill>
                  <a:schemeClr val="tx1"/>
                </a:solidFill>
                <a:latin typeface="Arial" panose="020B0604020202020204" pitchFamily="34" charset="0"/>
              </a:defRPr>
            </a:lvl2pPr>
            <a:lvl3pPr marL="1143000" indent="-228600" defTabSz="400050">
              <a:spcBef>
                <a:spcPct val="20000"/>
              </a:spcBef>
              <a:buClr>
                <a:srgbClr val="FF0000"/>
              </a:buClr>
              <a:buFont typeface="Arial" panose="020B0604020202020204" pitchFamily="34" charset="0"/>
              <a:buChar char="–"/>
              <a:tabLst>
                <a:tab pos="400050" algn="r"/>
                <a:tab pos="673100" algn="l"/>
              </a:tabLst>
              <a:defRPr sz="2000">
                <a:solidFill>
                  <a:schemeClr val="tx1"/>
                </a:solidFill>
                <a:latin typeface="Arial" panose="020B0604020202020204" pitchFamily="34" charset="0"/>
              </a:defRPr>
            </a:lvl3pPr>
            <a:lvl4pPr marL="1600200" indent="-228600" defTabSz="400050">
              <a:spcBef>
                <a:spcPct val="20000"/>
              </a:spcBef>
              <a:buClr>
                <a:schemeClr val="accent2"/>
              </a:buClr>
              <a:buSzPct val="45000"/>
              <a:buFont typeface="Arial" panose="020B0604020202020204" pitchFamily="34" charset="0"/>
              <a:buChar char="—"/>
              <a:tabLst>
                <a:tab pos="400050" algn="r"/>
                <a:tab pos="673100" algn="l"/>
              </a:tabLst>
              <a:defRPr>
                <a:solidFill>
                  <a:schemeClr val="tx1"/>
                </a:solidFill>
                <a:latin typeface="Arial" panose="020B0604020202020204" pitchFamily="34" charset="0"/>
              </a:defRPr>
            </a:lvl4pPr>
            <a:lvl5pPr marL="2057400" indent="-228600" defTabSz="400050">
              <a:spcBef>
                <a:spcPct val="20000"/>
              </a:spcBef>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5pPr>
            <a:lvl6pPr marL="25146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6pPr>
            <a:lvl7pPr marL="29718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7pPr>
            <a:lvl8pPr marL="34290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8pPr>
            <a:lvl9pPr marL="3886200" indent="-228600" defTabSz="400050" eaLnBrk="0" fontAlgn="base" hangingPunct="0">
              <a:spcBef>
                <a:spcPct val="20000"/>
              </a:spcBef>
              <a:spcAft>
                <a:spcPct val="0"/>
              </a:spcAft>
              <a:buClr>
                <a:schemeClr val="accent2"/>
              </a:buClr>
              <a:buSzPct val="55000"/>
              <a:buFont typeface="Arial" panose="020B0604020202020204" pitchFamily="34" charset="0"/>
              <a:buChar char="—"/>
              <a:tabLst>
                <a:tab pos="400050" algn="r"/>
                <a:tab pos="673100" algn="l"/>
              </a:tabLst>
              <a:defRPr sz="1600">
                <a:solidFill>
                  <a:schemeClr val="tx1"/>
                </a:solidFill>
                <a:latin typeface="Arial" panose="020B0604020202020204" pitchFamily="34" charset="0"/>
              </a:defRPr>
            </a:lvl9pPr>
          </a:lstStyle>
          <a:p>
            <a:pPr>
              <a:spcBef>
                <a:spcPct val="0"/>
              </a:spcBef>
              <a:buClrTx/>
              <a:buFontTx/>
              <a:buNone/>
            </a:pPr>
            <a:r>
              <a:rPr lang="en-US" altLang="en-US" sz="2800" b="1" dirty="0">
                <a:latin typeface="Courier New" panose="02070309020205020404" pitchFamily="49" charset="0"/>
              </a:rPr>
              <a:t>DGMGRL&gt; EDIT DATABASE boston SET PROPERTY LogXptMode=SYNC;</a:t>
            </a:r>
          </a:p>
          <a:p>
            <a:pPr>
              <a:spcBef>
                <a:spcPct val="0"/>
              </a:spcBef>
              <a:buClrTx/>
              <a:buFontTx/>
              <a:buNone/>
            </a:pPr>
            <a:r>
              <a:rPr lang="en-US" altLang="en-US" sz="2800" b="1" dirty="0">
                <a:latin typeface="Courier New" panose="02070309020205020404" pitchFamily="49" charset="0"/>
              </a:rPr>
              <a:t>DGMGRL&gt; EDIT DATABASE london SET PROPERTY LogXptMode=SYNC;</a:t>
            </a:r>
          </a:p>
          <a:p>
            <a:pPr>
              <a:spcBef>
                <a:spcPct val="0"/>
              </a:spcBef>
              <a:buClrTx/>
              <a:buFontTx/>
              <a:buNone/>
            </a:pPr>
            <a:r>
              <a:rPr lang="en-US" altLang="en-US" sz="2800" b="1" dirty="0">
                <a:latin typeface="Courier New" panose="02070309020205020404" pitchFamily="49" charset="0"/>
              </a:rPr>
              <a:t>DGMGRL&gt; EDIT CONFIGURATION SET PROTECTION MODE AS </a:t>
            </a:r>
            <a:r>
              <a:rPr lang="en-US" altLang="en-US" sz="2800" b="1" dirty="0">
                <a:solidFill>
                  <a:srgbClr val="FF0000"/>
                </a:solidFill>
                <a:latin typeface="Courier New" panose="02070309020205020404" pitchFamily="49" charset="0"/>
              </a:rPr>
              <a:t>MaxProtection</a:t>
            </a:r>
            <a:r>
              <a:rPr lang="en-US" altLang="en-US" sz="2800" b="1" dirty="0">
                <a:latin typeface="Courier New" panose="02070309020205020404" pitchFamily="49" charset="0"/>
              </a:rPr>
              <a:t>;</a:t>
            </a:r>
          </a:p>
        </p:txBody>
      </p:sp>
    </p:spTree>
    <p:custDataLst>
      <p:tags r:id="rId1"/>
    </p:custDataLst>
    <p:extLst>
      <p:ext uri="{BB962C8B-B14F-4D97-AF65-F5344CB8AC3E}">
        <p14:creationId xmlns:p14="http://schemas.microsoft.com/office/powerpoint/2010/main" val="369736426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2E1D3D2D-2EF8-4405-8000-846B015456B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3: Set the Fast-Start Failover Threshold</a:t>
            </a:r>
          </a:p>
        </p:txBody>
      </p:sp>
      <p:grpSp>
        <p:nvGrpSpPr>
          <p:cNvPr id="3" name="Group 2">
            <a:extLst>
              <a:ext uri="{FF2B5EF4-FFF2-40B4-BE49-F238E27FC236}">
                <a16:creationId xmlns:a16="http://schemas.microsoft.com/office/drawing/2014/main" xmlns="" id="{0135EE15-6C70-4C29-AE07-5245BE935692}"/>
              </a:ext>
            </a:extLst>
          </p:cNvPr>
          <p:cNvGrpSpPr/>
          <p:nvPr/>
        </p:nvGrpSpPr>
        <p:grpSpPr>
          <a:xfrm>
            <a:off x="5938838" y="3114132"/>
            <a:ext cx="4919663" cy="3952678"/>
            <a:chOff x="5938838" y="2628900"/>
            <a:chExt cx="4919663" cy="3952678"/>
          </a:xfrm>
        </p:grpSpPr>
        <p:sp>
          <p:nvSpPr>
            <p:cNvPr id="12292" name="Rectangle 4">
              <a:extLst>
                <a:ext uri="{FF2B5EF4-FFF2-40B4-BE49-F238E27FC236}">
                  <a16:creationId xmlns:a16="http://schemas.microsoft.com/office/drawing/2014/main" xmlns="" id="{87027857-CCDD-4564-A734-0728F923BDB0}"/>
                </a:ext>
              </a:extLst>
            </p:cNvPr>
            <p:cNvSpPr>
              <a:spLocks noChangeArrowheads="1"/>
            </p:cNvSpPr>
            <p:nvPr/>
          </p:nvSpPr>
          <p:spPr bwMode="auto">
            <a:xfrm>
              <a:off x="8001001" y="5765007"/>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pic>
          <p:nvPicPr>
            <p:cNvPr id="12293" name="Picture 5" descr="iasicon18">
              <a:extLst>
                <a:ext uri="{FF2B5EF4-FFF2-40B4-BE49-F238E27FC236}">
                  <a16:creationId xmlns:a16="http://schemas.microsoft.com/office/drawing/2014/main" xmlns="" id="{0E52AFD0-47DE-4505-9405-38C547773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327107" y="2628900"/>
              <a:ext cx="1359693"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iasicon10">
              <a:extLst>
                <a:ext uri="{FF2B5EF4-FFF2-40B4-BE49-F238E27FC236}">
                  <a16:creationId xmlns:a16="http://schemas.microsoft.com/office/drawing/2014/main" xmlns="" id="{A28667CC-A198-460E-9417-E27E96146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901" y="4279108"/>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7">
              <a:extLst>
                <a:ext uri="{FF2B5EF4-FFF2-40B4-BE49-F238E27FC236}">
                  <a16:creationId xmlns:a16="http://schemas.microsoft.com/office/drawing/2014/main" xmlns="" id="{347B7D02-D630-4BE5-9913-BBE5E24E3E73}"/>
                </a:ext>
              </a:extLst>
            </p:cNvPr>
            <p:cNvSpPr>
              <a:spLocks noChangeArrowheads="1"/>
            </p:cNvSpPr>
            <p:nvPr/>
          </p:nvSpPr>
          <p:spPr bwMode="auto">
            <a:xfrm>
              <a:off x="5938838" y="4330189"/>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Courier New" panose="02070309020205020404" pitchFamily="49" charset="0"/>
                  <a:cs typeface="Oracle Sans" panose="020B0503020204020204" pitchFamily="34" charset="0"/>
                </a:rPr>
                <a:t>boston</a:t>
              </a:r>
            </a:p>
          </p:txBody>
        </p:sp>
        <p:pic>
          <p:nvPicPr>
            <p:cNvPr id="12296" name="Picture 8" descr="docum044_code">
              <a:extLst>
                <a:ext uri="{FF2B5EF4-FFF2-40B4-BE49-F238E27FC236}">
                  <a16:creationId xmlns:a16="http://schemas.microsoft.com/office/drawing/2014/main" xmlns="" id="{78C393FC-EB8A-462A-9EF6-2EFE85977C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710738" y="3200401"/>
              <a:ext cx="1147763"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9">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7439209"/>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CONFIGURATION SET PROPERTY FastStartFailoverThreshold = 15;</a:t>
            </a:r>
          </a:p>
        </p:txBody>
      </p:sp>
    </p:spTree>
    <p:custDataLst>
      <p:tags r:id="rId1"/>
    </p:custDataLst>
    <p:extLst>
      <p:ext uri="{BB962C8B-B14F-4D97-AF65-F5344CB8AC3E}">
        <p14:creationId xmlns:p14="http://schemas.microsoft.com/office/powerpoint/2010/main" val="24844154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xmlns="" id="{484A13D3-67C3-45B9-B6E8-EBE3BCC826C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4: (Optional) Set Additional Fast-Start Failover Properties</a:t>
            </a:r>
          </a:p>
        </p:txBody>
      </p:sp>
      <p:sp>
        <p:nvSpPr>
          <p:cNvPr id="13315" name="Rectangle 5">
            <a:extLst>
              <a:ext uri="{FF2B5EF4-FFF2-40B4-BE49-F238E27FC236}">
                <a16:creationId xmlns:a16="http://schemas.microsoft.com/office/drawing/2014/main" xmlns="" id="{C5330A03-9A4F-4ED2-A37A-1A9EFB0B2847}"/>
              </a:ext>
            </a:extLst>
          </p:cNvPr>
          <p:cNvSpPr>
            <a:spLocks noGrp="1" noChangeArrowheads="1"/>
          </p:cNvSpPr>
          <p:nvPr>
            <p:ph idx="1"/>
          </p:nvPr>
        </p:nvSpPr>
        <p:spPr>
          <a:xfrm>
            <a:off x="933451" y="2688032"/>
            <a:ext cx="16421100" cy="628838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Additional fast-start failover properties can be set if desired. The optional properties include the following:</a:t>
            </a:r>
          </a:p>
          <a:p>
            <a:pPr lvl="1">
              <a:spcBef>
                <a:spcPts val="600"/>
              </a:spcBef>
            </a:pPr>
            <a:r>
              <a:rPr lang="en-US" altLang="en-US" dirty="0">
                <a:latin typeface="Courier New" panose="02070309020205020404" pitchFamily="49" charset="0"/>
                <a:cs typeface="Oracle Sans" panose="020B0503020204020204" pitchFamily="34" charset="0"/>
              </a:rPr>
              <a:t>FastStartFailoverLagLimit</a:t>
            </a:r>
          </a:p>
          <a:p>
            <a:pPr lvl="1">
              <a:spcBef>
                <a:spcPts val="600"/>
              </a:spcBef>
            </a:pPr>
            <a:r>
              <a:rPr lang="en-US" altLang="en-US" dirty="0">
                <a:latin typeface="Courier New" panose="02070309020205020404" pitchFamily="49" charset="0"/>
                <a:cs typeface="Oracle Sans" panose="020B0503020204020204" pitchFamily="34" charset="0"/>
              </a:rPr>
              <a:t>FastStartFailoverPmyShutdown</a:t>
            </a:r>
          </a:p>
          <a:p>
            <a:pPr lvl="1">
              <a:spcBef>
                <a:spcPts val="600"/>
              </a:spcBef>
            </a:pPr>
            <a:r>
              <a:rPr lang="en-US" altLang="en-US" dirty="0">
                <a:latin typeface="Courier New" panose="02070309020205020404" pitchFamily="49" charset="0"/>
                <a:cs typeface="Oracle Sans" panose="020B0503020204020204" pitchFamily="34" charset="0"/>
              </a:rPr>
              <a:t>FastStartFailoverAutoReinstate</a:t>
            </a:r>
          </a:p>
          <a:p>
            <a:pPr lvl="1">
              <a:spcBef>
                <a:spcPts val="600"/>
              </a:spcBef>
            </a:pPr>
            <a:r>
              <a:rPr lang="en-US" altLang="en-US" dirty="0">
                <a:latin typeface="Courier New" panose="02070309020205020404" pitchFamily="49" charset="0"/>
                <a:cs typeface="Oracle Sans" panose="020B0503020204020204" pitchFamily="34" charset="0"/>
              </a:rPr>
              <a:t>ObserverConnectIdentifier</a:t>
            </a:r>
          </a:p>
          <a:p>
            <a:pPr lvl="1">
              <a:spcBef>
                <a:spcPts val="600"/>
              </a:spcBef>
            </a:pPr>
            <a:r>
              <a:rPr lang="en-US" altLang="en-US" dirty="0">
                <a:latin typeface="Courier New" panose="02070309020205020404" pitchFamily="49" charset="0"/>
                <a:cs typeface="Oracle Sans" panose="020B0503020204020204" pitchFamily="34" charset="0"/>
              </a:rPr>
              <a:t>ObserverOverride</a:t>
            </a:r>
          </a:p>
          <a:p>
            <a:pPr lvl="1">
              <a:spcBef>
                <a:spcPts val="600"/>
              </a:spcBef>
            </a:pPr>
            <a:r>
              <a:rPr lang="en-US" altLang="en-US" dirty="0">
                <a:latin typeface="Courier New" panose="02070309020205020404" pitchFamily="49" charset="0"/>
                <a:cs typeface="Oracle Sans" panose="020B0503020204020204" pitchFamily="34" charset="0"/>
              </a:rPr>
              <a:t>ObserverReconnect</a:t>
            </a:r>
          </a:p>
          <a:p>
            <a:pPr lvl="1">
              <a:spcBef>
                <a:spcPts val="1200"/>
              </a:spcBef>
            </a:pPr>
            <a:endParaRPr lang="en-US" altLang="en-US" dirty="0">
              <a:latin typeface="Oracle Sans" panose="020B0503020204020204" pitchFamily="34" charset="0"/>
              <a:cs typeface="Oracle Sans" panose="020B0503020204020204" pitchFamily="34" charset="0"/>
            </a:endParaRPr>
          </a:p>
          <a:p>
            <a:pPr>
              <a:spcBef>
                <a:spcPts val="1200"/>
              </a:spcBef>
            </a:pPr>
            <a:r>
              <a:rPr lang="en-US" altLang="en-US" dirty="0">
                <a:latin typeface="Oracle Sans" panose="020B0503020204020204" pitchFamily="34" charset="0"/>
                <a:cs typeface="Oracle Sans" panose="020B0503020204020204" pitchFamily="34" charset="0"/>
              </a:rPr>
              <a:t>These parameters are covered in the following slides.</a:t>
            </a:r>
          </a:p>
        </p:txBody>
      </p:sp>
    </p:spTree>
    <p:custDataLst>
      <p:tags r:id="rId1"/>
    </p:custDataLst>
    <p:extLst>
      <p:ext uri="{BB962C8B-B14F-4D97-AF65-F5344CB8AC3E}">
        <p14:creationId xmlns:p14="http://schemas.microsoft.com/office/powerpoint/2010/main" val="2419411464"/>
      </p:ext>
    </p:extLst>
  </p:cSld>
  <p:clrMapOvr>
    <a:masterClrMapping/>
  </p:clrMapOvr>
  <p:transition spd="slow"/>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a:extLst>
              <a:ext uri="{FF2B5EF4-FFF2-40B4-BE49-F238E27FC236}">
                <a16:creationId xmlns:a16="http://schemas.microsoft.com/office/drawing/2014/main" xmlns="" id="{D3356D57-3043-45D2-9622-9797F502B52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the Lag-Time Limit</a:t>
            </a:r>
          </a:p>
        </p:txBody>
      </p:sp>
      <p:sp>
        <p:nvSpPr>
          <p:cNvPr id="14339" name="Rectangle 7">
            <a:extLst>
              <a:ext uri="{FF2B5EF4-FFF2-40B4-BE49-F238E27FC236}">
                <a16:creationId xmlns:a16="http://schemas.microsoft.com/office/drawing/2014/main" xmlns="" id="{47E222E8-C1D7-4157-A5B0-B66E6C36D702}"/>
              </a:ext>
            </a:extLst>
          </p:cNvPr>
          <p:cNvSpPr>
            <a:spLocks noGrp="1" noChangeArrowheads="1"/>
          </p:cNvSpPr>
          <p:nvPr>
            <p:ph idx="1"/>
          </p:nvPr>
        </p:nvSpPr>
        <p:spPr>
          <a:xfrm>
            <a:off x="933451" y="2272710"/>
            <a:ext cx="16421100" cy="644073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Specifies a data loss threshold representing the maximum amount of data that can be lost with fast-start failover still being possible.</a:t>
            </a:r>
          </a:p>
          <a:p>
            <a:pPr lvl="1">
              <a:spcBef>
                <a:spcPts val="1200"/>
              </a:spcBef>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FastStartFailoverLagLimit</a:t>
            </a:r>
            <a:r>
              <a:rPr lang="en-US" altLang="en-US" dirty="0">
                <a:latin typeface="Oracle Sans" panose="020B0503020204020204" pitchFamily="34" charset="0"/>
                <a:cs typeface="Oracle Sans" panose="020B0503020204020204" pitchFamily="34" charset="0"/>
              </a:rPr>
              <a:t> property to configure a lag-time limit for a configuration in maximum performance mode:</a:t>
            </a:r>
          </a:p>
          <a:p>
            <a:pPr lvl="1">
              <a:spcBef>
                <a:spcPts val="1200"/>
              </a:spcBef>
            </a:pPr>
            <a:endParaRPr lang="en-US" altLang="en-US" sz="4400"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Destinations </a:t>
            </a:r>
            <a:r>
              <a:rPr lang="en-US" altLang="en-US" dirty="0">
                <a:latin typeface="Oracle Sans" panose="020B0503020204020204" pitchFamily="34" charset="0"/>
                <a:cs typeface="Oracle Sans" panose="020B0503020204020204" pitchFamily="34" charset="0"/>
              </a:rPr>
              <a:t>that ship redo in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mode are acceptable fast-start failover target standby databases.</a:t>
            </a:r>
          </a:p>
          <a:p>
            <a:pPr lvl="1">
              <a:spcBef>
                <a:spcPts val="1200"/>
              </a:spcBef>
            </a:pPr>
            <a:r>
              <a:rPr lang="en-US" altLang="en-US" dirty="0">
                <a:latin typeface="Oracle Sans" panose="020B0503020204020204" pitchFamily="34" charset="0"/>
                <a:cs typeface="Oracle Sans" panose="020B0503020204020204" pitchFamily="34" charset="0"/>
              </a:rPr>
              <a:t>Real-time apply must be enabled on the standby database.</a:t>
            </a:r>
          </a:p>
          <a:p>
            <a:pPr lvl="1">
              <a:spcBef>
                <a:spcPts val="1200"/>
              </a:spcBef>
            </a:pPr>
            <a:r>
              <a:rPr lang="en-US" altLang="en-US" dirty="0">
                <a:latin typeface="Oracle Sans" panose="020B0503020204020204" pitchFamily="34" charset="0"/>
                <a:cs typeface="Oracle Sans" panose="020B0503020204020204" pitchFamily="34" charset="0"/>
              </a:rPr>
              <a:t>Fast-start failover cannot be enabled in maximum performance mode with a Far Sync.</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27176" y="4789174"/>
            <a:ext cx="15555367"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DGMGRL&gt; EDIT CONFIGURATION SET PROPERTY FastStartFailoverLagLimit = 30;</a:t>
            </a:r>
          </a:p>
        </p:txBody>
      </p:sp>
    </p:spTree>
    <p:custDataLst>
      <p:tags r:id="rId1"/>
    </p:custDataLst>
    <p:extLst>
      <p:ext uri="{BB962C8B-B14F-4D97-AF65-F5344CB8AC3E}">
        <p14:creationId xmlns:p14="http://schemas.microsoft.com/office/powerpoint/2010/main" val="3985141517"/>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4B381E32-14BD-47BB-B56F-817629F7CD26}"/>
              </a:ext>
            </a:extLst>
          </p:cNvPr>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the Lag-Time Limit (Notes Only)</a:t>
            </a:r>
          </a:p>
        </p:txBody>
      </p:sp>
    </p:spTree>
    <p:custDataLst>
      <p:tags r:id="rId1"/>
    </p:custDataLst>
    <p:extLst>
      <p:ext uri="{BB962C8B-B14F-4D97-AF65-F5344CB8AC3E}">
        <p14:creationId xmlns:p14="http://schemas.microsoft.com/office/powerpoint/2010/main" val="2792258286"/>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xmlns="" id="{EBC05014-4F5E-4988-BF85-F77860E8FF8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the Primary Database to Shut Down Automatically </a:t>
            </a:r>
          </a:p>
        </p:txBody>
      </p:sp>
      <p:sp>
        <p:nvSpPr>
          <p:cNvPr id="16387" name="Rectangle 6">
            <a:extLst>
              <a:ext uri="{FF2B5EF4-FFF2-40B4-BE49-F238E27FC236}">
                <a16:creationId xmlns:a16="http://schemas.microsoft.com/office/drawing/2014/main" xmlns="" id="{E80470DB-FB82-493B-982C-4DE9F5D0DDF9}"/>
              </a:ext>
            </a:extLst>
          </p:cNvPr>
          <p:cNvSpPr>
            <a:spLocks noGrp="1" noChangeArrowheads="1"/>
          </p:cNvSpPr>
          <p:nvPr>
            <p:ph idx="1"/>
          </p:nvPr>
        </p:nvSpPr>
        <p:spPr>
          <a:xfrm>
            <a:off x="933451" y="2688032"/>
            <a:ext cx="16421100" cy="296741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t>
            </a:r>
            <a:r>
              <a:rPr lang="en-US" altLang="en-US" dirty="0">
                <a:latin typeface="Courier New" panose="02070309020205020404" pitchFamily="49" charset="0"/>
                <a:cs typeface="Oracle Sans" panose="020B0503020204020204" pitchFamily="34" charset="0"/>
              </a:rPr>
              <a:t>FastStartFailoverPmyShutdown</a:t>
            </a:r>
            <a:r>
              <a:rPr lang="en-US" altLang="en-US" dirty="0">
                <a:latin typeface="Oracle Sans" panose="020B0503020204020204" pitchFamily="34" charset="0"/>
                <a:cs typeface="Oracle Sans" panose="020B0503020204020204" pitchFamily="34" charset="0"/>
              </a:rPr>
              <a:t> to control whether the primary database shuts down if redo generation stalls and the primary database loses connectivity with the observer and target standby database for a longer time than the value of </a:t>
            </a:r>
            <a:r>
              <a:rPr lang="en-US" altLang="en-US" dirty="0">
                <a:latin typeface="Courier New" panose="02070309020205020404" pitchFamily="49" charset="0"/>
                <a:cs typeface="Oracle Sans" panose="020B0503020204020204" pitchFamily="34" charset="0"/>
              </a:rPr>
              <a:t>FastStartFailoverThreshold</a:t>
            </a:r>
            <a:r>
              <a:rPr lang="en-US" altLang="en-US" sz="3600" dirty="0">
                <a:latin typeface="Times New Roman" panose="02020603050405020304" pitchFamily="18"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Default value: </a:t>
            </a:r>
            <a:r>
              <a:rPr lang="en-US" altLang="en-US" dirty="0">
                <a:latin typeface="Courier New" panose="02070309020205020404" pitchFamily="49" charset="0"/>
                <a:cs typeface="Oracle Sans" panose="020B0503020204020204" pitchFamily="34" charset="0"/>
              </a:rPr>
              <a:t>TRUE</a:t>
            </a:r>
            <a:endParaRPr lang="en-US" altLang="en-US" dirty="0">
              <a:latin typeface="Oracle Sans" panose="020B0503020204020204" pitchFamily="34" charset="0"/>
              <a:cs typeface="Oracle Sans" panose="020B0503020204020204" pitchFamily="34" charset="0"/>
            </a:endParaRP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99184" y="5942463"/>
            <a:ext cx="10657184"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DGMGRL&gt; EDIT CONFIGURATION SET PROPERTY FastStartFailoverPmyShutdown = FALSE;</a:t>
            </a:r>
          </a:p>
        </p:txBody>
      </p:sp>
    </p:spTree>
    <p:custDataLst>
      <p:tags r:id="rId1"/>
    </p:custDataLst>
    <p:extLst>
      <p:ext uri="{BB962C8B-B14F-4D97-AF65-F5344CB8AC3E}">
        <p14:creationId xmlns:p14="http://schemas.microsoft.com/office/powerpoint/2010/main" val="1318217815"/>
      </p:ext>
    </p:extLst>
  </p:cSld>
  <p:clrMapOvr>
    <a:masterClrMapping/>
  </p:clrMapOvr>
  <p:transition spd="slow"/>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xmlns="" id="{681862A9-27F4-482F-B955-9B7AF9E17F7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Automatic Reinstatement After Fast-Start Failover</a:t>
            </a:r>
          </a:p>
        </p:txBody>
      </p:sp>
      <p:grpSp>
        <p:nvGrpSpPr>
          <p:cNvPr id="2" name="Group 1">
            <a:extLst>
              <a:ext uri="{FF2B5EF4-FFF2-40B4-BE49-F238E27FC236}">
                <a16:creationId xmlns:a16="http://schemas.microsoft.com/office/drawing/2014/main" xmlns="" id="{331FEEDE-297C-4442-9765-4DAFB07EC232}"/>
              </a:ext>
            </a:extLst>
          </p:cNvPr>
          <p:cNvGrpSpPr/>
          <p:nvPr/>
        </p:nvGrpSpPr>
        <p:grpSpPr>
          <a:xfrm>
            <a:off x="3771900" y="2797972"/>
            <a:ext cx="10401300" cy="6141046"/>
            <a:chOff x="3771900" y="2400300"/>
            <a:chExt cx="10401300" cy="6141046"/>
          </a:xfrm>
        </p:grpSpPr>
        <p:sp>
          <p:nvSpPr>
            <p:cNvPr id="17410" name="Line 5">
              <a:extLst>
                <a:ext uri="{FF2B5EF4-FFF2-40B4-BE49-F238E27FC236}">
                  <a16:creationId xmlns:a16="http://schemas.microsoft.com/office/drawing/2014/main" xmlns="" id="{F0FC79F6-E857-4E16-9781-7577067FAC09}"/>
                </a:ext>
              </a:extLst>
            </p:cNvPr>
            <p:cNvSpPr>
              <a:spLocks noChangeShapeType="1"/>
            </p:cNvSpPr>
            <p:nvPr/>
          </p:nvSpPr>
          <p:spPr bwMode="auto">
            <a:xfrm>
              <a:off x="6172200" y="5257800"/>
              <a:ext cx="5372100" cy="0"/>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12" name="Freeform 3">
              <a:extLst>
                <a:ext uri="{FF2B5EF4-FFF2-40B4-BE49-F238E27FC236}">
                  <a16:creationId xmlns:a16="http://schemas.microsoft.com/office/drawing/2014/main" xmlns="" id="{17F1F177-2678-4DF7-B942-83A0A52AB7EB}"/>
                </a:ext>
              </a:extLst>
            </p:cNvPr>
            <p:cNvSpPr>
              <a:spLocks/>
            </p:cNvSpPr>
            <p:nvPr/>
          </p:nvSpPr>
          <p:spPr bwMode="auto">
            <a:xfrm>
              <a:off x="5400675" y="3552825"/>
              <a:ext cx="6686550" cy="1114425"/>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13" name="Picture 4" descr="Computer: Desktop">
              <a:extLst>
                <a:ext uri="{FF2B5EF4-FFF2-40B4-BE49-F238E27FC236}">
                  <a16:creationId xmlns:a16="http://schemas.microsoft.com/office/drawing/2014/main" xmlns="" id="{566D73B8-29DB-4815-87CE-2D8F658EF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229601" y="24003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Line 5">
              <a:extLst>
                <a:ext uri="{FF2B5EF4-FFF2-40B4-BE49-F238E27FC236}">
                  <a16:creationId xmlns:a16="http://schemas.microsoft.com/office/drawing/2014/main" xmlns="" id="{09BEFCB5-3EBD-4430-98A0-D359938B0F22}"/>
                </a:ext>
              </a:extLst>
            </p:cNvPr>
            <p:cNvSpPr>
              <a:spLocks noChangeShapeType="1"/>
            </p:cNvSpPr>
            <p:nvPr/>
          </p:nvSpPr>
          <p:spPr bwMode="auto">
            <a:xfrm>
              <a:off x="6743700" y="6972300"/>
              <a:ext cx="4686300" cy="0"/>
            </a:xfrm>
            <a:prstGeom prst="line">
              <a:avLst/>
            </a:prstGeom>
            <a:noFill/>
            <a:ln w="2857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15" name="Rectangle 6">
              <a:extLst>
                <a:ext uri="{FF2B5EF4-FFF2-40B4-BE49-F238E27FC236}">
                  <a16:creationId xmlns:a16="http://schemas.microsoft.com/office/drawing/2014/main" xmlns="" id="{88B4C39A-3EC5-4659-9544-074EE2E5428D}"/>
                </a:ext>
              </a:extLst>
            </p:cNvPr>
            <p:cNvSpPr>
              <a:spLocks noChangeArrowheads="1"/>
            </p:cNvSpPr>
            <p:nvPr/>
          </p:nvSpPr>
          <p:spPr bwMode="auto">
            <a:xfrm>
              <a:off x="3886200" y="7724775"/>
              <a:ext cx="37719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 standby database</a:t>
              </a:r>
            </a:p>
          </p:txBody>
        </p:sp>
        <p:sp>
          <p:nvSpPr>
            <p:cNvPr id="17416" name="Rectangle 7">
              <a:extLst>
                <a:ext uri="{FF2B5EF4-FFF2-40B4-BE49-F238E27FC236}">
                  <a16:creationId xmlns:a16="http://schemas.microsoft.com/office/drawing/2014/main" xmlns="" id="{C51AAACE-55EE-457A-93EA-4EF5EF5A69AB}"/>
                </a:ext>
              </a:extLst>
            </p:cNvPr>
            <p:cNvSpPr>
              <a:spLocks noChangeArrowheads="1"/>
            </p:cNvSpPr>
            <p:nvPr/>
          </p:nvSpPr>
          <p:spPr bwMode="auto">
            <a:xfrm>
              <a:off x="10629900" y="7724776"/>
              <a:ext cx="35433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pic>
          <p:nvPicPr>
            <p:cNvPr id="17417" name="Picture 8" descr="iasicon18">
              <a:extLst>
                <a:ext uri="{FF2B5EF4-FFF2-40B4-BE49-F238E27FC236}">
                  <a16:creationId xmlns:a16="http://schemas.microsoft.com/office/drawing/2014/main" xmlns="" id="{9540CC2C-5B07-4A2E-990A-2815FB331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12507" y="4588670"/>
              <a:ext cx="1359693" cy="19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9" descr="iasicon10">
              <a:extLst>
                <a:ext uri="{FF2B5EF4-FFF2-40B4-BE49-F238E27FC236}">
                  <a16:creationId xmlns:a16="http://schemas.microsoft.com/office/drawing/2014/main" xmlns="" id="{9B751817-02D5-41DA-A8DA-A4F781E7BE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301" y="62388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0" descr="iasicon18">
              <a:extLst>
                <a:ext uri="{FF2B5EF4-FFF2-40B4-BE49-F238E27FC236}">
                  <a16:creationId xmlns:a16="http://schemas.microsoft.com/office/drawing/2014/main" xmlns="" id="{8EA6AD9E-B6E4-4620-A4C2-1FC9045D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549063" y="463867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1" descr="iasicon10">
              <a:extLst>
                <a:ext uri="{FF2B5EF4-FFF2-40B4-BE49-F238E27FC236}">
                  <a16:creationId xmlns:a16="http://schemas.microsoft.com/office/drawing/2014/main" xmlns="" id="{D4570918-1427-452A-9765-FBB900D7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3326" y="62388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12" descr="peop035_inspect">
              <a:extLst>
                <a:ext uri="{FF2B5EF4-FFF2-40B4-BE49-F238E27FC236}">
                  <a16:creationId xmlns:a16="http://schemas.microsoft.com/office/drawing/2014/main" xmlns="" id="{122FABE8-FDFA-48DB-894C-64C19202D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101" y="2514600"/>
              <a:ext cx="738188"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Rectangle 13">
              <a:extLst>
                <a:ext uri="{FF2B5EF4-FFF2-40B4-BE49-F238E27FC236}">
                  <a16:creationId xmlns:a16="http://schemas.microsoft.com/office/drawing/2014/main" xmlns="" id="{CA5F2C22-311B-4DB6-8357-5B424E47557A}"/>
                </a:ext>
              </a:extLst>
            </p:cNvPr>
            <p:cNvSpPr>
              <a:spLocks noChangeArrowheads="1"/>
            </p:cNvSpPr>
            <p:nvPr/>
          </p:nvSpPr>
          <p:spPr bwMode="auto">
            <a:xfrm>
              <a:off x="10401300" y="6615113"/>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Courier New" panose="02070309020205020404" pitchFamily="49" charset="0"/>
                  <a:cs typeface="Oracle Sans" panose="020B0503020204020204" pitchFamily="34" charset="0"/>
                </a:rPr>
                <a:t>london</a:t>
              </a:r>
            </a:p>
          </p:txBody>
        </p:sp>
        <p:sp>
          <p:nvSpPr>
            <p:cNvPr id="17423" name="Rectangle 14">
              <a:extLst>
                <a:ext uri="{FF2B5EF4-FFF2-40B4-BE49-F238E27FC236}">
                  <a16:creationId xmlns:a16="http://schemas.microsoft.com/office/drawing/2014/main" xmlns="" id="{BDC3129A-995D-4132-9918-97CA44121488}"/>
                </a:ext>
              </a:extLst>
            </p:cNvPr>
            <p:cNvSpPr>
              <a:spLocks noChangeArrowheads="1"/>
            </p:cNvSpPr>
            <p:nvPr/>
          </p:nvSpPr>
          <p:spPr bwMode="auto">
            <a:xfrm>
              <a:off x="3771900" y="6615113"/>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Courier New" panose="02070309020205020404" pitchFamily="49" charset="0"/>
                  <a:cs typeface="Oracle Sans" panose="020B0503020204020204" pitchFamily="34" charset="0"/>
                </a:rPr>
                <a:t>boston</a:t>
              </a:r>
            </a:p>
          </p:txBody>
        </p:sp>
        <p:sp>
          <p:nvSpPr>
            <p:cNvPr id="17424" name="Oval 144">
              <a:extLst>
                <a:ext uri="{FF2B5EF4-FFF2-40B4-BE49-F238E27FC236}">
                  <a16:creationId xmlns:a16="http://schemas.microsoft.com/office/drawing/2014/main" xmlns="" id="{F0308D24-8A14-4101-B0F8-032BE6E730C2}"/>
                </a:ext>
              </a:extLst>
            </p:cNvPr>
            <p:cNvSpPr>
              <a:spLocks noChangeArrowheads="1"/>
            </p:cNvSpPr>
            <p:nvPr/>
          </p:nvSpPr>
          <p:spPr bwMode="blackWhite">
            <a:xfrm>
              <a:off x="6972300" y="4572000"/>
              <a:ext cx="621507" cy="621507"/>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1</a:t>
              </a:r>
            </a:p>
          </p:txBody>
        </p:sp>
        <p:sp>
          <p:nvSpPr>
            <p:cNvPr id="17425" name="Oval 145">
              <a:extLst>
                <a:ext uri="{FF2B5EF4-FFF2-40B4-BE49-F238E27FC236}">
                  <a16:creationId xmlns:a16="http://schemas.microsoft.com/office/drawing/2014/main" xmlns="" id="{A94F3F2C-0B61-422A-A0AC-2432E6EFFDAB}"/>
                </a:ext>
              </a:extLst>
            </p:cNvPr>
            <p:cNvSpPr>
              <a:spLocks noChangeArrowheads="1"/>
            </p:cNvSpPr>
            <p:nvPr/>
          </p:nvSpPr>
          <p:spPr bwMode="blackWhite">
            <a:xfrm>
              <a:off x="8343901" y="7086600"/>
              <a:ext cx="616745" cy="621507"/>
            </a:xfrm>
            <a:prstGeom prst="ellipse">
              <a:avLst/>
            </a:prstGeom>
            <a:solidFill>
              <a:srgbClr val="99CC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b="1" dirty="0">
                  <a:latin typeface="Oracle Sans" panose="020B0503020204020204" pitchFamily="34" charset="0"/>
                  <a:cs typeface="Oracle Sans" panose="020B0503020204020204" pitchFamily="34" charset="0"/>
                </a:rPr>
                <a:t>2</a:t>
              </a:r>
            </a:p>
          </p:txBody>
        </p:sp>
        <p:sp>
          <p:nvSpPr>
            <p:cNvPr id="17426" name="Rectangle 6">
              <a:extLst>
                <a:ext uri="{FF2B5EF4-FFF2-40B4-BE49-F238E27FC236}">
                  <a16:creationId xmlns:a16="http://schemas.microsoft.com/office/drawing/2014/main" xmlns="" id="{09D5284B-A7F1-4689-A74C-815C4890D1E8}"/>
                </a:ext>
              </a:extLst>
            </p:cNvPr>
            <p:cNvSpPr>
              <a:spLocks noChangeArrowheads="1"/>
            </p:cNvSpPr>
            <p:nvPr/>
          </p:nvSpPr>
          <p:spPr bwMode="auto">
            <a:xfrm>
              <a:off x="7315200" y="4745828"/>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a:t>
              </a:r>
            </a:p>
          </p:txBody>
        </p:sp>
        <p:sp>
          <p:nvSpPr>
            <p:cNvPr id="17427" name="Rectangle 6">
              <a:extLst>
                <a:ext uri="{FF2B5EF4-FFF2-40B4-BE49-F238E27FC236}">
                  <a16:creationId xmlns:a16="http://schemas.microsoft.com/office/drawing/2014/main" xmlns="" id="{81C0EC0B-6C62-4AD1-8EED-BD311C27FC35}"/>
                </a:ext>
              </a:extLst>
            </p:cNvPr>
            <p:cNvSpPr>
              <a:spLocks noChangeArrowheads="1"/>
            </p:cNvSpPr>
            <p:nvPr/>
          </p:nvSpPr>
          <p:spPr bwMode="auto">
            <a:xfrm>
              <a:off x="7086600" y="6474020"/>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Reinstate database</a:t>
              </a:r>
            </a:p>
          </p:txBody>
        </p:sp>
      </p:grpSp>
    </p:spTree>
    <p:custDataLst>
      <p:tags r:id="rId1"/>
    </p:custDataLst>
    <p:extLst>
      <p:ext uri="{BB962C8B-B14F-4D97-AF65-F5344CB8AC3E}">
        <p14:creationId xmlns:p14="http://schemas.microsoft.com/office/powerpoint/2010/main" val="70697098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051">
            <a:extLst>
              <a:ext uri="{FF2B5EF4-FFF2-40B4-BE49-F238E27FC236}">
                <a16:creationId xmlns:a16="http://schemas.microsoft.com/office/drawing/2014/main" xmlns="" id="{7EA46E20-59E0-497F-AB47-F41C6021C21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Automatic Reinstatement of the Primary Database</a:t>
            </a:r>
          </a:p>
        </p:txBody>
      </p:sp>
      <p:sp>
        <p:nvSpPr>
          <p:cNvPr id="18435" name="Rectangle 2053">
            <a:extLst>
              <a:ext uri="{FF2B5EF4-FFF2-40B4-BE49-F238E27FC236}">
                <a16:creationId xmlns:a16="http://schemas.microsoft.com/office/drawing/2014/main" xmlns="" id="{16019C7D-2ACA-489F-8A24-7BC33B86D4E5}"/>
              </a:ext>
            </a:extLst>
          </p:cNvPr>
          <p:cNvSpPr>
            <a:spLocks noGrp="1" noChangeArrowheads="1"/>
          </p:cNvSpPr>
          <p:nvPr>
            <p:ph idx="1"/>
          </p:nvPr>
        </p:nvSpPr>
        <p:spPr>
          <a:xfrm>
            <a:off x="933451" y="2688032"/>
            <a:ext cx="16421100" cy="242572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FastStartFailoverAutoReinstate</a:t>
            </a:r>
            <a:r>
              <a:rPr lang="en-US" altLang="en-US" dirty="0">
                <a:latin typeface="Oracle Sans" panose="020B0503020204020204" pitchFamily="34" charset="0"/>
                <a:cs typeface="Oracle Sans" panose="020B0503020204020204" pitchFamily="34" charset="0"/>
              </a:rPr>
              <a:t> property to determine whether the old primary database should be automatically reinstated if a fast-start failover was initiated because of a loss of connectivity</a:t>
            </a:r>
            <a:r>
              <a:rPr lang="en-US" altLang="en-US" sz="3600" dirty="0">
                <a:latin typeface="Times New Roman" panose="02020603050405020304" pitchFamily="18"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Default value: </a:t>
            </a:r>
            <a:r>
              <a:rPr lang="en-US" altLang="en-US" dirty="0">
                <a:latin typeface="Courier New" panose="02070309020205020404" pitchFamily="49" charset="0"/>
                <a:cs typeface="Oracle Sans" panose="020B0503020204020204" pitchFamily="34" charset="0"/>
              </a:rPr>
              <a:t>TRUE</a:t>
            </a:r>
            <a:endParaRPr lang="en-US" altLang="en-US" dirty="0">
              <a:latin typeface="Oracle Sans" panose="020B0503020204020204" pitchFamily="34" charset="0"/>
              <a:cs typeface="Oracle Sans" panose="020B0503020204020204" pitchFamily="34" charset="0"/>
            </a:endParaRP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99184" y="5222383"/>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CONFIGURATION SET PROPERTY FastStartFailoverAutoReinstate = FALSE;</a:t>
            </a:r>
          </a:p>
        </p:txBody>
      </p:sp>
    </p:spTree>
    <p:custDataLst>
      <p:tags r:id="rId1"/>
    </p:custDataLst>
    <p:extLst>
      <p:ext uri="{BB962C8B-B14F-4D97-AF65-F5344CB8AC3E}">
        <p14:creationId xmlns:p14="http://schemas.microsoft.com/office/powerpoint/2010/main" val="1333608236"/>
      </p:ext>
    </p:extLst>
  </p:cSld>
  <p:clrMapOvr>
    <a:masterClrMapping/>
  </p:clrMapOvr>
  <p:transition spd="slow"/>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0">
            <a:extLst>
              <a:ext uri="{FF2B5EF4-FFF2-40B4-BE49-F238E27FC236}">
                <a16:creationId xmlns:a16="http://schemas.microsoft.com/office/drawing/2014/main" xmlns="" id="{160A5BB1-E1EE-4C6E-A5FA-83D2632FD94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a Connect Identifier for the Observer</a:t>
            </a:r>
          </a:p>
        </p:txBody>
      </p:sp>
      <p:sp>
        <p:nvSpPr>
          <p:cNvPr id="19459" name="Rectangle 1031">
            <a:extLst>
              <a:ext uri="{FF2B5EF4-FFF2-40B4-BE49-F238E27FC236}">
                <a16:creationId xmlns:a16="http://schemas.microsoft.com/office/drawing/2014/main" xmlns="" id="{10C77DBA-6ED0-4507-959D-75CC928E7941}"/>
              </a:ext>
            </a:extLst>
          </p:cNvPr>
          <p:cNvSpPr>
            <a:spLocks noGrp="1" noChangeArrowheads="1"/>
          </p:cNvSpPr>
          <p:nvPr>
            <p:ph type="body" idx="1"/>
          </p:nvPr>
        </p:nvSpPr>
        <p:spPr>
          <a:xfrm>
            <a:off x="933451" y="2272710"/>
            <a:ext cx="16421100" cy="322139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ObserverConnectIdentifier</a:t>
            </a:r>
            <a:r>
              <a:rPr lang="en-US" altLang="en-US" dirty="0">
                <a:latin typeface="Oracle Sans" panose="020B0503020204020204" pitchFamily="34" charset="0"/>
                <a:cs typeface="Oracle Sans" panose="020B0503020204020204" pitchFamily="34" charset="0"/>
              </a:rPr>
              <a:t> database property to specify how the observer should connect to and monitor the primary and standby databases:</a:t>
            </a: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The </a:t>
            </a:r>
            <a:r>
              <a:rPr lang="en-US" altLang="en-US" dirty="0">
                <a:latin typeface="Oracle Sans" panose="020B0503020204020204" pitchFamily="34" charset="0"/>
                <a:cs typeface="Oracle Sans" panose="020B0503020204020204" pitchFamily="34" charset="0"/>
              </a:rPr>
              <a:t>default connect identifier is the value of the </a:t>
            </a:r>
            <a:r>
              <a:rPr lang="en-US" altLang="en-US" dirty="0">
                <a:latin typeface="Courier New" panose="02070309020205020404" pitchFamily="49" charset="0"/>
                <a:cs typeface="Oracle Sans" panose="020B0503020204020204" pitchFamily="34" charset="0"/>
              </a:rPr>
              <a:t>DGConnectIdentifier</a:t>
            </a:r>
            <a:r>
              <a:rPr lang="en-US" altLang="en-US" dirty="0">
                <a:latin typeface="Oracle Sans" panose="020B0503020204020204" pitchFamily="34" charset="0"/>
                <a:cs typeface="Oracle Sans" panose="020B0503020204020204" pitchFamily="34" charset="0"/>
              </a:rPr>
              <a:t> property.</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99184" y="3559324"/>
            <a:ext cx="12601400"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DGMGRL&gt; EDIT DATABASE boston SET PROPERTY ObserverConnectIdentifier = 'boston.example.com';</a:t>
            </a:r>
          </a:p>
        </p:txBody>
      </p:sp>
    </p:spTree>
    <p:custDataLst>
      <p:tags r:id="rId1"/>
    </p:custDataLst>
    <p:extLst>
      <p:ext uri="{BB962C8B-B14F-4D97-AF65-F5344CB8AC3E}">
        <p14:creationId xmlns:p14="http://schemas.microsoft.com/office/powerpoint/2010/main" val="3096283143"/>
      </p:ext>
    </p:extLst>
  </p:cSld>
  <p:clrMapOvr>
    <a:masterClrMapping/>
  </p:clrMapOvr>
  <p:transition spd="slow"/>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0">
            <a:extLst>
              <a:ext uri="{FF2B5EF4-FFF2-40B4-BE49-F238E27FC236}">
                <a16:creationId xmlns:a16="http://schemas.microsoft.com/office/drawing/2014/main" xmlns="" id="{B61EB970-2126-4214-919D-A0584B70EB1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an Observer Override</a:t>
            </a:r>
          </a:p>
        </p:txBody>
      </p:sp>
      <p:sp>
        <p:nvSpPr>
          <p:cNvPr id="20483" name="Rectangle 1031">
            <a:extLst>
              <a:ext uri="{FF2B5EF4-FFF2-40B4-BE49-F238E27FC236}">
                <a16:creationId xmlns:a16="http://schemas.microsoft.com/office/drawing/2014/main" xmlns="" id="{A084CBE3-7875-4466-8CAD-B460B1237C25}"/>
              </a:ext>
            </a:extLst>
          </p:cNvPr>
          <p:cNvSpPr>
            <a:spLocks noGrp="1" noChangeArrowheads="1"/>
          </p:cNvSpPr>
          <p:nvPr>
            <p:ph type="body" idx="1"/>
          </p:nvPr>
        </p:nvSpPr>
        <p:spPr>
          <a:xfrm>
            <a:off x="933451" y="2272710"/>
            <a:ext cx="16421100" cy="376307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ObserverOverride</a:t>
            </a:r>
            <a:r>
              <a:rPr lang="en-US" altLang="en-US" dirty="0">
                <a:latin typeface="Oracle Sans" panose="020B0503020204020204" pitchFamily="34" charset="0"/>
                <a:cs typeface="Oracle Sans" panose="020B0503020204020204" pitchFamily="34" charset="0"/>
              </a:rPr>
              <a:t> property to allow an automatic failover to occur when the observer has lost connectivity to the primary, even if the standby can connect to the primary:</a:t>
            </a: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The </a:t>
            </a:r>
            <a:r>
              <a:rPr lang="en-US" altLang="en-US" dirty="0">
                <a:latin typeface="Oracle Sans" panose="020B0503020204020204" pitchFamily="34" charset="0"/>
                <a:cs typeface="Oracle Sans" panose="020B0503020204020204" pitchFamily="34" charset="0"/>
              </a:rPr>
              <a:t>default value of the </a:t>
            </a:r>
            <a:r>
              <a:rPr lang="en-US" altLang="en-US" dirty="0">
                <a:latin typeface="Courier New" panose="02070309020205020404" pitchFamily="49" charset="0"/>
                <a:cs typeface="Oracle Sans" panose="020B0503020204020204" pitchFamily="34" charset="0"/>
              </a:rPr>
              <a:t>ObserverOverride</a:t>
            </a:r>
            <a:r>
              <a:rPr lang="en-US" altLang="en-US" dirty="0">
                <a:latin typeface="Oracle Sans" panose="020B0503020204020204" pitchFamily="34" charset="0"/>
                <a:cs typeface="Oracle Sans" panose="020B0503020204020204" pitchFamily="34" charset="0"/>
              </a:rPr>
              <a:t> property is false.</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27176" y="4063380"/>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CONFIGURATION SET PROPERTY </a:t>
            </a:r>
          </a:p>
          <a:p>
            <a:r>
              <a:rPr lang="en-US" altLang="en-US" sz="2800" b="1" dirty="0">
                <a:latin typeface="Courier New" panose="02070309020205020404" pitchFamily="49" charset="0"/>
                <a:cs typeface="Oracle Sans" panose="020B0503020204020204" pitchFamily="34" charset="0"/>
              </a:rPr>
              <a:t>ObserverOverride = TRUE;</a:t>
            </a:r>
          </a:p>
        </p:txBody>
      </p:sp>
    </p:spTree>
    <p:custDataLst>
      <p:tags r:id="rId1"/>
    </p:custDataLst>
    <p:extLst>
      <p:ext uri="{BB962C8B-B14F-4D97-AF65-F5344CB8AC3E}">
        <p14:creationId xmlns:p14="http://schemas.microsoft.com/office/powerpoint/2010/main" val="64464352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DAEEFD75-CE26-4D8E-AE1D-D777B5E5A6F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3">
            <a:extLst>
              <a:ext uri="{FF2B5EF4-FFF2-40B4-BE49-F238E27FC236}">
                <a16:creationId xmlns="" xmlns:a16="http://schemas.microsoft.com/office/drawing/2014/main" id="{F7D93738-FFAF-4308-BB5E-E7D05224D93B}"/>
              </a:ext>
            </a:extLst>
          </p:cNvPr>
          <p:cNvSpPr>
            <a:spLocks noGrp="1" noChangeArrowheads="1"/>
          </p:cNvSpPr>
          <p:nvPr>
            <p:ph idx="1"/>
          </p:nvPr>
        </p:nvSpPr>
        <p:spPr>
          <a:xfrm>
            <a:off x="933451" y="2272710"/>
            <a:ext cx="16421100" cy="512973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Configure the primary database and Oracle Net Services to support the creation of the physical standby database and role transition</a:t>
            </a:r>
          </a:p>
          <a:p>
            <a:pPr lvl="1">
              <a:spcBef>
                <a:spcPts val="1200"/>
              </a:spcBef>
            </a:pPr>
            <a:r>
              <a:rPr lang="en-US" altLang="en-US" dirty="0">
                <a:latin typeface="Oracle Sans" panose="020B0503020204020204" pitchFamily="34" charset="0"/>
                <a:cs typeface="Oracle Sans" panose="020B0503020204020204" pitchFamily="34" charset="0"/>
              </a:rPr>
              <a:t>Describe the Database Nologging Enhancements</a:t>
            </a:r>
          </a:p>
          <a:p>
            <a:pPr lvl="1">
              <a:spcBef>
                <a:spcPts val="1200"/>
              </a:spcBef>
            </a:pPr>
            <a:r>
              <a:rPr lang="en-US" altLang="en-US" dirty="0">
                <a:latin typeface="Oracle Sans" panose="020B0503020204020204" pitchFamily="34" charset="0"/>
                <a:cs typeface="Oracle Sans" panose="020B0503020204020204" pitchFamily="34" charset="0"/>
              </a:rPr>
              <a:t>Create a physical standby database by using the </a:t>
            </a:r>
            <a:r>
              <a:rPr lang="en-US" altLang="en-US" dirty="0">
                <a:latin typeface="Courier New" panose="02070309020205020404" pitchFamily="49" charset="0"/>
                <a:cs typeface="Courier New" panose="02070309020205020404" pitchFamily="49" charset="0"/>
              </a:rPr>
              <a:t>DUPLICATE TARGET DATABASE FOR STANDBY FROM ACTIVE DATABASE</a:t>
            </a:r>
            <a:r>
              <a:rPr lang="en-US" altLang="en-US" dirty="0">
                <a:latin typeface="Oracle Sans" panose="020B0503020204020204" pitchFamily="34" charset="0"/>
                <a:cs typeface="Courier New" panose="02070309020205020404" pitchFamily="49" charset="0"/>
              </a:rPr>
              <a:t> RMAN</a:t>
            </a:r>
            <a:r>
              <a:rPr lang="en-US" altLang="en-US" dirty="0">
                <a:latin typeface="Oracle Sans" panose="020B0503020204020204" pitchFamily="34" charset="0"/>
                <a:cs typeface="Oracle Sans" panose="020B0503020204020204" pitchFamily="34" charset="0"/>
              </a:rPr>
              <a:t> command</a:t>
            </a:r>
          </a:p>
          <a:p>
            <a:pPr lvl="1">
              <a:spcBef>
                <a:spcPts val="1200"/>
              </a:spcBef>
            </a:pPr>
            <a:r>
              <a:rPr lang="en-US" altLang="en-US" dirty="0">
                <a:latin typeface="Oracle Sans" panose="020B0503020204020204" pitchFamily="34" charset="0"/>
                <a:cs typeface="Oracle Sans" panose="020B0503020204020204" pitchFamily="34" charset="0"/>
              </a:rPr>
              <a:t>Demonstrate the usage of PL/SQL procedure </a:t>
            </a:r>
            <a:r>
              <a:rPr lang="en-US" altLang="en-US" dirty="0">
                <a:latin typeface="Courier New" panose="02070309020205020404" pitchFamily="49" charset="0"/>
                <a:cs typeface="Courier New" panose="02070309020205020404" pitchFamily="49" charset="0"/>
              </a:rPr>
              <a:t>DBMS_DBCOMP.DBCOMP</a:t>
            </a:r>
          </a:p>
          <a:p>
            <a:pPr lvl="1">
              <a:spcBef>
                <a:spcPts val="1200"/>
              </a:spcBef>
            </a:pPr>
            <a:r>
              <a:rPr lang="en-US" altLang="en-US" dirty="0">
                <a:latin typeface="Oracle Sans" panose="020B0503020204020204" pitchFamily="34" charset="0"/>
                <a:cs typeface="Oracle Sans" panose="020B0503020204020204" pitchFamily="34" charset="0"/>
              </a:rPr>
              <a:t>Explain the creation of a standby database by using DBCA</a:t>
            </a:r>
          </a:p>
        </p:txBody>
      </p:sp>
    </p:spTree>
    <p:custDataLst>
      <p:tags r:id="rId1"/>
    </p:custDataLst>
    <p:extLst>
      <p:ext uri="{BB962C8B-B14F-4D97-AF65-F5344CB8AC3E}">
        <p14:creationId xmlns:p14="http://schemas.microsoft.com/office/powerpoint/2010/main" val="521025119"/>
      </p:ext>
    </p:extLst>
  </p:cSld>
  <p:clrMapOvr>
    <a:masterClrMapping/>
  </p:clrMapOvr>
  <p:transition spd="slow"/>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0">
            <a:extLst>
              <a:ext uri="{FF2B5EF4-FFF2-40B4-BE49-F238E27FC236}">
                <a16:creationId xmlns:a16="http://schemas.microsoft.com/office/drawing/2014/main" xmlns="" id="{1289AFA6-2CFD-4B41-BD81-17708B60294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Observer Reconnection Frequency</a:t>
            </a:r>
          </a:p>
        </p:txBody>
      </p:sp>
      <p:sp>
        <p:nvSpPr>
          <p:cNvPr id="21507" name="Rectangle 1031">
            <a:extLst>
              <a:ext uri="{FF2B5EF4-FFF2-40B4-BE49-F238E27FC236}">
                <a16:creationId xmlns:a16="http://schemas.microsoft.com/office/drawing/2014/main" xmlns="" id="{8DEC400C-1225-487C-B679-3C20385A2F11}"/>
              </a:ext>
            </a:extLst>
          </p:cNvPr>
          <p:cNvSpPr>
            <a:spLocks noGrp="1" noChangeArrowheads="1"/>
          </p:cNvSpPr>
          <p:nvPr>
            <p:ph type="body" idx="1"/>
          </p:nvPr>
        </p:nvSpPr>
        <p:spPr>
          <a:xfrm>
            <a:off x="933451" y="2272710"/>
            <a:ext cx="16421100" cy="520347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Set the </a:t>
            </a:r>
            <a:r>
              <a:rPr lang="en-US" altLang="en-US" dirty="0">
                <a:latin typeface="Courier New" panose="02070309020205020404" pitchFamily="49" charset="0"/>
                <a:cs typeface="Oracle Sans" panose="020B0503020204020204" pitchFamily="34" charset="0"/>
              </a:rPr>
              <a:t>ObserverReconnect</a:t>
            </a:r>
            <a:r>
              <a:rPr lang="en-US" altLang="en-US" dirty="0">
                <a:latin typeface="Oracle Sans" panose="020B0503020204020204" pitchFamily="34" charset="0"/>
                <a:cs typeface="Oracle Sans" panose="020B0503020204020204" pitchFamily="34" charset="0"/>
              </a:rPr>
              <a:t> property to specify how often the observer establishes a new connection to the primary database:</a:t>
            </a:r>
          </a:p>
          <a:p>
            <a:pPr lvl="1">
              <a:spcBef>
                <a:spcPts val="1200"/>
              </a:spcBef>
            </a:pPr>
            <a:endParaRPr lang="en-US" altLang="en-US" sz="4400"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The </a:t>
            </a:r>
            <a:r>
              <a:rPr lang="en-US" altLang="en-US" dirty="0">
                <a:latin typeface="Oracle Sans" panose="020B0503020204020204" pitchFamily="34" charset="0"/>
                <a:cs typeface="Oracle Sans" panose="020B0503020204020204" pitchFamily="34" charset="0"/>
              </a:rPr>
              <a:t>default value of the </a:t>
            </a:r>
            <a:r>
              <a:rPr lang="en-US" altLang="en-US" dirty="0">
                <a:latin typeface="Courier New" panose="02070309020205020404" pitchFamily="49" charset="0"/>
                <a:cs typeface="Oracle Sans" panose="020B0503020204020204" pitchFamily="34" charset="0"/>
              </a:rPr>
              <a:t>ObserverReconnect</a:t>
            </a:r>
            <a:r>
              <a:rPr lang="en-US" altLang="en-US" dirty="0">
                <a:latin typeface="Oracle Sans" panose="020B0503020204020204" pitchFamily="34" charset="0"/>
                <a:cs typeface="Oracle Sans" panose="020B0503020204020204" pitchFamily="34" charset="0"/>
              </a:rPr>
              <a:t> property is zero, preventing periodic new connection attempts.</a:t>
            </a:r>
          </a:p>
          <a:p>
            <a:pPr lvl="1">
              <a:spcBef>
                <a:spcPts val="1200"/>
              </a:spcBef>
            </a:pPr>
            <a:r>
              <a:rPr lang="en-US" altLang="en-US" dirty="0">
                <a:latin typeface="Oracle Sans" panose="020B0503020204020204" pitchFamily="34" charset="0"/>
                <a:cs typeface="Oracle Sans" panose="020B0503020204020204" pitchFamily="34" charset="0"/>
              </a:rPr>
              <a:t>New connection attempts are necessary to discover if the primary database is not reachable.</a:t>
            </a:r>
          </a:p>
          <a:p>
            <a:pPr lvl="1">
              <a:spcBef>
                <a:spcPts val="1200"/>
              </a:spcBef>
            </a:pPr>
            <a:r>
              <a:rPr lang="en-US" altLang="en-US" dirty="0">
                <a:latin typeface="Oracle Sans" panose="020B0503020204020204" pitchFamily="34" charset="0"/>
                <a:cs typeface="Oracle Sans" panose="020B0503020204020204" pitchFamily="34" charset="0"/>
              </a:rPr>
              <a:t>The unit of measurement is seconds.</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727176" y="3565038"/>
            <a:ext cx="13833623"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DGMGRL&gt; EDIT CONFIGURATION SET PROPERTY ObserverReconnect = 15;</a:t>
            </a:r>
          </a:p>
        </p:txBody>
      </p:sp>
    </p:spTree>
    <p:custDataLst>
      <p:tags r:id="rId1"/>
    </p:custDataLst>
    <p:extLst>
      <p:ext uri="{BB962C8B-B14F-4D97-AF65-F5344CB8AC3E}">
        <p14:creationId xmlns:p14="http://schemas.microsoft.com/office/powerpoint/2010/main" val="1609601893"/>
      </p:ext>
    </p:extLst>
  </p:cSld>
  <p:clrMapOvr>
    <a:masterClrMapping/>
  </p:clrMapOvr>
  <p:transition spd="slow"/>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0">
            <a:extLst>
              <a:ext uri="{FF2B5EF4-FFF2-40B4-BE49-F238E27FC236}">
                <a16:creationId xmlns:a16="http://schemas.microsoft.com/office/drawing/2014/main" xmlns="" id="{6BE6D289-77ED-4BD6-89D0-017C9151379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5: Configure Additional Fast-Start Failover Conditions</a:t>
            </a:r>
          </a:p>
        </p:txBody>
      </p:sp>
      <p:sp>
        <p:nvSpPr>
          <p:cNvPr id="22531" name="Rectangle 1031">
            <a:extLst>
              <a:ext uri="{FF2B5EF4-FFF2-40B4-BE49-F238E27FC236}">
                <a16:creationId xmlns:a16="http://schemas.microsoft.com/office/drawing/2014/main" xmlns="" id="{81A23347-FC14-4DDA-B923-1D773364448C}"/>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t>
            </a:r>
            <a:r>
              <a:rPr lang="en-US" altLang="en-US" dirty="0">
                <a:latin typeface="Courier New" panose="02070309020205020404" pitchFamily="49" charset="0"/>
                <a:cs typeface="Oracle Sans" panose="020B0503020204020204" pitchFamily="34" charset="0"/>
              </a:rPr>
              <a:t>ENABLE/DISABLE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FAST_START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FAILOVER </a:t>
            </a:r>
            <a:r>
              <a:rPr lang="en-US" altLang="en-US" dirty="0">
                <a:latin typeface="Oracle Sans" panose="020B0503020204020204" pitchFamily="34" charset="0"/>
                <a:cs typeface="Oracle Sans" panose="020B0503020204020204" pitchFamily="34" charset="0"/>
              </a:rPr>
              <a:t>commands to specify conditions for fast-start failover:</a:t>
            </a:r>
          </a:p>
          <a:p>
            <a:pPr lvl="1">
              <a:spcBef>
                <a:spcPts val="1200"/>
              </a:spcBef>
            </a:pPr>
            <a:endParaRPr lang="en-US" altLang="en-US" sz="4800"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Observer </a:t>
            </a:r>
            <a:r>
              <a:rPr lang="en-US" altLang="en-US" dirty="0">
                <a:latin typeface="Oracle Sans" panose="020B0503020204020204" pitchFamily="34" charset="0"/>
                <a:cs typeface="Oracle Sans" panose="020B0503020204020204" pitchFamily="34" charset="0"/>
              </a:rPr>
              <a:t>initiates a fast-start failover without waiting for </a:t>
            </a:r>
            <a:r>
              <a:rPr lang="en-US" altLang="en-US" dirty="0">
                <a:latin typeface="Courier New" panose="02070309020205020404" pitchFamily="49" charset="0"/>
                <a:cs typeface="Oracle Sans" panose="020B0503020204020204" pitchFamily="34" charset="0"/>
              </a:rPr>
              <a:t>FastStartFailoverThreshold</a:t>
            </a:r>
            <a:r>
              <a:rPr lang="en-US" altLang="en-US" dirty="0">
                <a:latin typeface="Oracle Sans" panose="020B0503020204020204" pitchFamily="34" charset="0"/>
                <a:cs typeface="Oracle Sans" panose="020B0503020204020204" pitchFamily="34" charset="0"/>
              </a:rPr>
              <a:t> to expire.</a:t>
            </a:r>
          </a:p>
          <a:p>
            <a:pPr lvl="1">
              <a:spcBef>
                <a:spcPts val="1200"/>
              </a:spcBef>
            </a:pPr>
            <a:r>
              <a:rPr lang="en-US" altLang="en-US" dirty="0">
                <a:latin typeface="Oracle Sans" panose="020B0503020204020204" pitchFamily="34" charset="0"/>
                <a:cs typeface="Oracle Sans" panose="020B0503020204020204" pitchFamily="34" charset="0"/>
              </a:rPr>
              <a:t>Configurable conditions:</a:t>
            </a:r>
          </a:p>
          <a:p>
            <a:pPr lvl="2">
              <a:spcBef>
                <a:spcPts val="1200"/>
              </a:spcBef>
            </a:pPr>
            <a:r>
              <a:rPr lang="en-US" altLang="en-US" dirty="0">
                <a:latin typeface="Oracle Sans" panose="020B0503020204020204" pitchFamily="34" charset="0"/>
                <a:cs typeface="Oracle Sans" panose="020B0503020204020204" pitchFamily="34" charset="0"/>
              </a:rPr>
              <a:t>Conditions detectable through database health check</a:t>
            </a:r>
          </a:p>
          <a:p>
            <a:pPr lvl="2">
              <a:spcBef>
                <a:spcPts val="1200"/>
              </a:spcBef>
            </a:pPr>
            <a:r>
              <a:rPr lang="en-US" altLang="en-US" dirty="0">
                <a:latin typeface="Oracle Sans" panose="020B0503020204020204" pitchFamily="34" charset="0"/>
                <a:cs typeface="Oracle Sans" panose="020B0503020204020204" pitchFamily="34" charset="0"/>
              </a:rPr>
              <a:t>Errors raised by the Oracle server</a:t>
            </a:r>
          </a:p>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FAST_START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FAILOVER</a:t>
            </a:r>
            <a:r>
              <a:rPr lang="en-US" altLang="en-US" dirty="0">
                <a:latin typeface="Oracle Sans" panose="020B0503020204020204" pitchFamily="34" charset="0"/>
                <a:cs typeface="Oracle Sans" panose="020B0503020204020204" pitchFamily="34" charset="0"/>
              </a:rPr>
              <a:t> command to obtain a list of valid conditions.</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72013" y="3970192"/>
            <a:ext cx="1186815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ENABLE FAST_START FAILOVER CONDITION "Stuck Archiver";</a:t>
            </a:r>
          </a:p>
        </p:txBody>
      </p:sp>
    </p:spTree>
    <p:custDataLst>
      <p:tags r:id="rId1"/>
    </p:custDataLst>
    <p:extLst>
      <p:ext uri="{BB962C8B-B14F-4D97-AF65-F5344CB8AC3E}">
        <p14:creationId xmlns:p14="http://schemas.microsoft.com/office/powerpoint/2010/main" val="3237037094"/>
      </p:ext>
    </p:extLst>
  </p:cSld>
  <p:clrMapOvr>
    <a:masterClrMapping/>
  </p:clrMapOvr>
  <p:transition spd="slow"/>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65359366-44F0-44B4-BA04-5F3855C4DDE0}"/>
              </a:ext>
            </a:extLst>
          </p:cNvPr>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4400" dirty="0">
                <a:latin typeface="Georgia" panose="02040502050405020303" pitchFamily="18" charset="0"/>
              </a:rPr>
              <a:t>Step 5: Configure Additional Fast-Start Failover Conditions (Notes Only)</a:t>
            </a:r>
          </a:p>
        </p:txBody>
      </p:sp>
    </p:spTree>
    <p:custDataLst>
      <p:tags r:id="rId1"/>
    </p:custDataLst>
    <p:extLst>
      <p:ext uri="{BB962C8B-B14F-4D97-AF65-F5344CB8AC3E}">
        <p14:creationId xmlns:p14="http://schemas.microsoft.com/office/powerpoint/2010/main" val="3673827665"/>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54">
            <a:extLst>
              <a:ext uri="{FF2B5EF4-FFF2-40B4-BE49-F238E27FC236}">
                <a16:creationId xmlns:a16="http://schemas.microsoft.com/office/drawing/2014/main" xmlns="" id="{5B614FFC-558C-47FC-BEBA-BBF9F99347F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Fast-Start Failover Conditions</a:t>
            </a:r>
          </a:p>
        </p:txBody>
      </p:sp>
      <p:sp>
        <p:nvSpPr>
          <p:cNvPr id="24579" name="Rectangle 1055">
            <a:extLst>
              <a:ext uri="{FF2B5EF4-FFF2-40B4-BE49-F238E27FC236}">
                <a16:creationId xmlns:a16="http://schemas.microsoft.com/office/drawing/2014/main" xmlns="" id="{C32AE34E-928E-4044-8B51-C1F667A6774E}"/>
              </a:ext>
            </a:extLst>
          </p:cNvPr>
          <p:cNvSpPr>
            <a:spLocks noGrp="1" noChangeArrowheads="1"/>
          </p:cNvSpPr>
          <p:nvPr>
            <p:ph type="body"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Specify additional conditions for a fast-start failover:</a:t>
            </a:r>
          </a:p>
        </p:txBody>
      </p:sp>
      <p:graphicFrame>
        <p:nvGraphicFramePr>
          <p:cNvPr id="21538" name="Group 34">
            <a:extLst>
              <a:ext uri="{FF2B5EF4-FFF2-40B4-BE49-F238E27FC236}">
                <a16:creationId xmlns:a16="http://schemas.microsoft.com/office/drawing/2014/main" xmlns="" id="{674C77D7-A319-4D98-ADC7-10DB9225E908}"/>
              </a:ext>
            </a:extLst>
          </p:cNvPr>
          <p:cNvGraphicFramePr>
            <a:graphicFrameLocks noGrp="1"/>
          </p:cNvGraphicFramePr>
          <p:nvPr>
            <p:extLst/>
          </p:nvPr>
        </p:nvGraphicFramePr>
        <p:xfrm>
          <a:off x="3559969" y="3233582"/>
          <a:ext cx="11168063" cy="5798350"/>
        </p:xfrm>
        <a:graphic>
          <a:graphicData uri="http://schemas.openxmlformats.org/drawingml/2006/table">
            <a:tbl>
              <a:tblPr/>
              <a:tblGrid>
                <a:gridCol w="2469357">
                  <a:extLst>
                    <a:ext uri="{9D8B030D-6E8A-4147-A177-3AD203B41FA5}">
                      <a16:colId xmlns:a16="http://schemas.microsoft.com/office/drawing/2014/main" xmlns="" val="20000"/>
                    </a:ext>
                  </a:extLst>
                </a:gridCol>
                <a:gridCol w="2347913">
                  <a:extLst>
                    <a:ext uri="{9D8B030D-6E8A-4147-A177-3AD203B41FA5}">
                      <a16:colId xmlns:a16="http://schemas.microsoft.com/office/drawing/2014/main" xmlns="" val="20001"/>
                    </a:ext>
                  </a:extLst>
                </a:gridCol>
                <a:gridCol w="6350793">
                  <a:extLst>
                    <a:ext uri="{9D8B030D-6E8A-4147-A177-3AD203B41FA5}">
                      <a16:colId xmlns:a16="http://schemas.microsoft.com/office/drawing/2014/main" xmlns="" val="20002"/>
                    </a:ext>
                  </a:extLst>
                </a:gridCol>
              </a:tblGrid>
              <a:tr h="104260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Health Condition</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Default Value</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Description</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a16="http://schemas.microsoft.com/office/drawing/2014/main" xmlns="" val="10000"/>
                  </a:ext>
                </a:extLst>
              </a:tr>
              <a:tr h="95114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rPr>
                        <a:t>Datafile Offline</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cs typeface="Courier New" pitchFamily="49" charset="0"/>
                        </a:rPr>
                        <a:t>ENABLED</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Data file offline due to a write error</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1"/>
                  </a:ext>
                </a:extLst>
              </a:tr>
              <a:tr h="95114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rPr>
                        <a:t>Corrupted Controlfile</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cs typeface="Courier New" pitchFamily="49" charset="0"/>
                        </a:rPr>
                        <a:t>ENABLED</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Corrupted control file</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2"/>
                  </a:ext>
                </a:extLst>
              </a:tr>
              <a:tr h="95114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rPr>
                        <a:t>Corrupted Dictionary</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cs typeface="Courier New" pitchFamily="49" charset="0"/>
                        </a:rPr>
                        <a:t>ENABLED</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Dictionary corruption of a critical database object</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3"/>
                  </a:ext>
                </a:extLst>
              </a:tr>
              <a:tr h="95114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rPr>
                        <a:t>Inaccessible Logfile</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cs typeface="Courier New" pitchFamily="49" charset="0"/>
                        </a:rPr>
                        <a:t>DISABLED</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LGWR unable to write to any member of a log group due to an I/O error</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4"/>
                  </a:ext>
                </a:extLst>
              </a:tr>
              <a:tr h="95114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rPr>
                        <a:t>Stuck Archiver</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Courier New" pitchFamily="49" charset="0"/>
                          <a:cs typeface="Courier New" pitchFamily="49" charset="0"/>
                        </a:rPr>
                        <a:t>DISABLED</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Archiver unable to archive a redo log because the device is full or unavailable</a:t>
                      </a:r>
                    </a:p>
                  </a:txBody>
                  <a:tcPr marL="109728" marR="109728" marT="109748" marB="109748"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xmlns="" val="10005"/>
                  </a:ext>
                </a:extLst>
              </a:tr>
            </a:tbl>
          </a:graphicData>
        </a:graphic>
      </p:graphicFrame>
    </p:spTree>
    <p:custDataLst>
      <p:tags r:id="rId1"/>
    </p:custDataLst>
    <p:extLst>
      <p:ext uri="{BB962C8B-B14F-4D97-AF65-F5344CB8AC3E}">
        <p14:creationId xmlns:p14="http://schemas.microsoft.com/office/powerpoint/2010/main" val="1256446318"/>
      </p:ext>
    </p:extLst>
  </p:cSld>
  <p:clrMapOvr>
    <a:masterClrMapping/>
  </p:clrMapOvr>
  <p:transition spd="slow"/>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A28DF993-17A6-4D9E-86EC-D57C4ACF737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6: Enable Fast-Start Failover</a:t>
            </a:r>
          </a:p>
        </p:txBody>
      </p:sp>
      <p:grpSp>
        <p:nvGrpSpPr>
          <p:cNvPr id="3" name="Group 2">
            <a:extLst>
              <a:ext uri="{FF2B5EF4-FFF2-40B4-BE49-F238E27FC236}">
                <a16:creationId xmlns:a16="http://schemas.microsoft.com/office/drawing/2014/main" xmlns="" id="{318D6AFC-999C-42C9-8430-9EF2DD5C6BD5}"/>
              </a:ext>
            </a:extLst>
          </p:cNvPr>
          <p:cNvGrpSpPr/>
          <p:nvPr/>
        </p:nvGrpSpPr>
        <p:grpSpPr>
          <a:xfrm>
            <a:off x="3804964" y="2335188"/>
            <a:ext cx="10401300" cy="4883746"/>
            <a:chOff x="3771900" y="2743200"/>
            <a:chExt cx="10401300" cy="4883746"/>
          </a:xfrm>
        </p:grpSpPr>
        <p:sp>
          <p:nvSpPr>
            <p:cNvPr id="25604" name="Line 4">
              <a:extLst>
                <a:ext uri="{FF2B5EF4-FFF2-40B4-BE49-F238E27FC236}">
                  <a16:creationId xmlns:a16="http://schemas.microsoft.com/office/drawing/2014/main" xmlns="" id="{E2BE7C61-C609-4E01-9DD3-5C61A5633D67}"/>
                </a:ext>
              </a:extLst>
            </p:cNvPr>
            <p:cNvSpPr>
              <a:spLocks noChangeShapeType="1"/>
            </p:cNvSpPr>
            <p:nvPr/>
          </p:nvSpPr>
          <p:spPr bwMode="auto">
            <a:xfrm>
              <a:off x="6172201" y="4686300"/>
              <a:ext cx="5357813"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5605" name="Rectangle 5">
              <a:extLst>
                <a:ext uri="{FF2B5EF4-FFF2-40B4-BE49-F238E27FC236}">
                  <a16:creationId xmlns:a16="http://schemas.microsoft.com/office/drawing/2014/main" xmlns="" id="{92FB494D-83E4-4A30-99DE-17ED72078D2A}"/>
                </a:ext>
              </a:extLst>
            </p:cNvPr>
            <p:cNvSpPr>
              <a:spLocks noChangeArrowheads="1"/>
            </p:cNvSpPr>
            <p:nvPr/>
          </p:nvSpPr>
          <p:spPr bwMode="auto">
            <a:xfrm>
              <a:off x="4686301" y="6810375"/>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sp>
          <p:nvSpPr>
            <p:cNvPr id="25606" name="Rectangle 6">
              <a:extLst>
                <a:ext uri="{FF2B5EF4-FFF2-40B4-BE49-F238E27FC236}">
                  <a16:creationId xmlns:a16="http://schemas.microsoft.com/office/drawing/2014/main" xmlns="" id="{2AD219AB-4021-4ED3-8C24-B4EEC6743BB3}"/>
                </a:ext>
              </a:extLst>
            </p:cNvPr>
            <p:cNvSpPr>
              <a:spLocks noChangeArrowheads="1"/>
            </p:cNvSpPr>
            <p:nvPr/>
          </p:nvSpPr>
          <p:spPr bwMode="auto">
            <a:xfrm>
              <a:off x="10629900" y="6810375"/>
              <a:ext cx="35433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 standby database</a:t>
              </a:r>
            </a:p>
          </p:txBody>
        </p:sp>
        <p:pic>
          <p:nvPicPr>
            <p:cNvPr id="25607" name="Picture 7" descr="iasicon18">
              <a:extLst>
                <a:ext uri="{FF2B5EF4-FFF2-40B4-BE49-F238E27FC236}">
                  <a16:creationId xmlns:a16="http://schemas.microsoft.com/office/drawing/2014/main" xmlns="" id="{ABACC139-03D8-4CEC-9D4E-89D29D815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812507" y="3674270"/>
              <a:ext cx="1359693" cy="19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iasicon10">
              <a:extLst>
                <a:ext uri="{FF2B5EF4-FFF2-40B4-BE49-F238E27FC236}">
                  <a16:creationId xmlns:a16="http://schemas.microsoft.com/office/drawing/2014/main" xmlns="" id="{0D3C01D4-A4F2-483B-99E2-FC7461EDA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86301" y="53244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descr="iasicon18">
              <a:extLst>
                <a:ext uri="{FF2B5EF4-FFF2-40B4-BE49-F238E27FC236}">
                  <a16:creationId xmlns:a16="http://schemas.microsoft.com/office/drawing/2014/main" xmlns="" id="{D49BA661-B0EE-47F5-9EB7-D930AD025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549063" y="372427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0" descr="iasicon10">
              <a:extLst>
                <a:ext uri="{FF2B5EF4-FFF2-40B4-BE49-F238E27FC236}">
                  <a16:creationId xmlns:a16="http://schemas.microsoft.com/office/drawing/2014/main" xmlns="" id="{7427751D-0FB6-4138-ADE7-74DEA09C8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363326" y="53244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ctangle 11">
              <a:extLst>
                <a:ext uri="{FF2B5EF4-FFF2-40B4-BE49-F238E27FC236}">
                  <a16:creationId xmlns:a16="http://schemas.microsoft.com/office/drawing/2014/main" xmlns="" id="{4CEE9685-9979-4FF0-9FFE-1552F36DE91A}"/>
                </a:ext>
              </a:extLst>
            </p:cNvPr>
            <p:cNvSpPr>
              <a:spLocks noChangeArrowheads="1"/>
            </p:cNvSpPr>
            <p:nvPr/>
          </p:nvSpPr>
          <p:spPr bwMode="auto">
            <a:xfrm>
              <a:off x="3771900" y="5736432"/>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Courier New" panose="02070309020205020404" pitchFamily="49" charset="0"/>
                  <a:cs typeface="Oracle Sans" panose="020B0503020204020204" pitchFamily="34" charset="0"/>
                </a:rPr>
                <a:t>boston</a:t>
              </a:r>
            </a:p>
          </p:txBody>
        </p:sp>
        <p:sp>
          <p:nvSpPr>
            <p:cNvPr id="25612" name="Rectangle 12">
              <a:extLst>
                <a:ext uri="{FF2B5EF4-FFF2-40B4-BE49-F238E27FC236}">
                  <a16:creationId xmlns:a16="http://schemas.microsoft.com/office/drawing/2014/main" xmlns="" id="{0EEE7202-7D56-49E2-8202-0F64C2D11FB4}"/>
                </a:ext>
              </a:extLst>
            </p:cNvPr>
            <p:cNvSpPr>
              <a:spLocks noChangeArrowheads="1"/>
            </p:cNvSpPr>
            <p:nvPr/>
          </p:nvSpPr>
          <p:spPr bwMode="auto">
            <a:xfrm>
              <a:off x="10401300" y="5736432"/>
              <a:ext cx="37719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Courier New" panose="02070309020205020404" pitchFamily="49" charset="0"/>
                  <a:cs typeface="Oracle Sans" panose="020B0503020204020204" pitchFamily="34" charset="0"/>
                </a:rPr>
                <a:t>london</a:t>
              </a:r>
            </a:p>
          </p:txBody>
        </p:sp>
        <p:sp>
          <p:nvSpPr>
            <p:cNvPr id="25613" name="Line 13">
              <a:extLst>
                <a:ext uri="{FF2B5EF4-FFF2-40B4-BE49-F238E27FC236}">
                  <a16:creationId xmlns:a16="http://schemas.microsoft.com/office/drawing/2014/main" xmlns="" id="{5230F78F-CCB4-4056-B56A-3D3399BD8B6B}"/>
                </a:ext>
              </a:extLst>
            </p:cNvPr>
            <p:cNvSpPr>
              <a:spLocks noChangeShapeType="1"/>
            </p:cNvSpPr>
            <p:nvPr/>
          </p:nvSpPr>
          <p:spPr bwMode="auto">
            <a:xfrm>
              <a:off x="7086600" y="5943600"/>
              <a:ext cx="35433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5614" name="Picture 14" descr="Computer: Desktop">
              <a:extLst>
                <a:ext uri="{FF2B5EF4-FFF2-40B4-BE49-F238E27FC236}">
                  <a16:creationId xmlns:a16="http://schemas.microsoft.com/office/drawing/2014/main" xmlns="" id="{290D79C6-88A7-4BE4-9501-F1D70C2B2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1" y="27432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7864782"/>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ENABLE FAST_START FAILOVER;</a:t>
            </a:r>
          </a:p>
        </p:txBody>
      </p:sp>
    </p:spTree>
    <p:custDataLst>
      <p:tags r:id="rId1"/>
    </p:custDataLst>
    <p:extLst>
      <p:ext uri="{BB962C8B-B14F-4D97-AF65-F5344CB8AC3E}">
        <p14:creationId xmlns:p14="http://schemas.microsoft.com/office/powerpoint/2010/main" val="4589652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Configuring Fast-Start Failover in Observe-only Mode</a:t>
            </a:r>
            <a:endParaRPr lang="en-US" altLang="en-US" dirty="0"/>
          </a:p>
        </p:txBody>
      </p:sp>
      <p:sp>
        <p:nvSpPr>
          <p:cNvPr id="57347" name="Content Placeholder 2"/>
          <p:cNvSpPr>
            <a:spLocks noGrp="1"/>
          </p:cNvSpPr>
          <p:nvPr>
            <p:ph idx="1"/>
          </p:nvPr>
        </p:nvSpPr>
        <p:spPr/>
        <p:txBody>
          <a:bodyPr/>
          <a:lstStyle/>
          <a:p>
            <a:pPr lvl="1"/>
            <a:r>
              <a:rPr lang="en-US" altLang="en-US" smtClean="0"/>
              <a:t>The observe-only mode for fast-start failover enables you to test how fast-start failover will work in your environment.</a:t>
            </a:r>
          </a:p>
          <a:p>
            <a:pPr lvl="2"/>
            <a:r>
              <a:rPr lang="en-US" altLang="en-US" smtClean="0"/>
              <a:t>Observe-only mode has no impact on your current configuration or on applications.</a:t>
            </a:r>
          </a:p>
          <a:p>
            <a:pPr lvl="2"/>
            <a:r>
              <a:rPr lang="en-US" altLang="en-US" smtClean="0"/>
              <a:t>In this mode, no actual changes are made to your Broker configuration. </a:t>
            </a:r>
          </a:p>
          <a:p>
            <a:pPr lvl="1"/>
            <a:r>
              <a:rPr lang="en-US" altLang="en-US" smtClean="0"/>
              <a:t>When the conditions for fast-start failover are met, the Broker adds messages to the observer log and broker log, indicating that fast-start failover would have been initiated.</a:t>
            </a:r>
          </a:p>
          <a:p>
            <a:pPr lvl="1"/>
            <a:r>
              <a:rPr lang="en-US" altLang="en-US" smtClean="0"/>
              <a:t>To configure fast-start failover in observe-only mode:</a:t>
            </a:r>
            <a:endParaRPr lang="en-US" altLang="en-US" dirty="0"/>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655168" y="7597486"/>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ENABLE FAST_START FAILOVER OBSERVE ONLY;</a:t>
            </a:r>
          </a:p>
        </p:txBody>
      </p:sp>
    </p:spTree>
    <p:extLst>
      <p:ext uri="{BB962C8B-B14F-4D97-AF65-F5344CB8AC3E}">
        <p14:creationId xmlns:p14="http://schemas.microsoft.com/office/powerpoint/2010/main" val="409594053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EB026637-4478-4784-8ADF-F149D685889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7: Start the Observer</a:t>
            </a:r>
          </a:p>
        </p:txBody>
      </p:sp>
      <p:grpSp>
        <p:nvGrpSpPr>
          <p:cNvPr id="3" name="Group 2">
            <a:extLst>
              <a:ext uri="{FF2B5EF4-FFF2-40B4-BE49-F238E27FC236}">
                <a16:creationId xmlns:a16="http://schemas.microsoft.com/office/drawing/2014/main" xmlns="" id="{7061FB73-0948-4267-A291-959FC604F2F5}"/>
              </a:ext>
            </a:extLst>
          </p:cNvPr>
          <p:cNvGrpSpPr/>
          <p:nvPr/>
        </p:nvGrpSpPr>
        <p:grpSpPr>
          <a:xfrm>
            <a:off x="4686301" y="2324422"/>
            <a:ext cx="9486899" cy="5664796"/>
            <a:chOff x="4686301" y="1962150"/>
            <a:chExt cx="9486899" cy="5664796"/>
          </a:xfrm>
        </p:grpSpPr>
        <p:sp>
          <p:nvSpPr>
            <p:cNvPr id="26628" name="Line 4">
              <a:extLst>
                <a:ext uri="{FF2B5EF4-FFF2-40B4-BE49-F238E27FC236}">
                  <a16:creationId xmlns:a16="http://schemas.microsoft.com/office/drawing/2014/main" xmlns="" id="{B74B6D2E-BA31-4F80-93C7-CD537FBA8AC2}"/>
                </a:ext>
              </a:extLst>
            </p:cNvPr>
            <p:cNvSpPr>
              <a:spLocks noChangeShapeType="1"/>
            </p:cNvSpPr>
            <p:nvPr/>
          </p:nvSpPr>
          <p:spPr bwMode="auto">
            <a:xfrm>
              <a:off x="6172201" y="4686300"/>
              <a:ext cx="5357813"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6629" name="Freeform 5">
              <a:extLst>
                <a:ext uri="{FF2B5EF4-FFF2-40B4-BE49-F238E27FC236}">
                  <a16:creationId xmlns:a16="http://schemas.microsoft.com/office/drawing/2014/main" xmlns="" id="{6C03DD36-1C6A-4B87-83E2-CCE4B48006BC}"/>
                </a:ext>
              </a:extLst>
            </p:cNvPr>
            <p:cNvSpPr>
              <a:spLocks/>
            </p:cNvSpPr>
            <p:nvPr/>
          </p:nvSpPr>
          <p:spPr bwMode="auto">
            <a:xfrm>
              <a:off x="5400675" y="2628900"/>
              <a:ext cx="6686550" cy="1114425"/>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6630" name="Picture 6" descr="Computer: Desktop">
              <a:extLst>
                <a:ext uri="{FF2B5EF4-FFF2-40B4-BE49-F238E27FC236}">
                  <a16:creationId xmlns:a16="http://schemas.microsoft.com/office/drawing/2014/main" xmlns="" id="{7B0BD029-001B-4325-B0B0-B051512CD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258176" y="196215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Rectangle 7">
              <a:extLst>
                <a:ext uri="{FF2B5EF4-FFF2-40B4-BE49-F238E27FC236}">
                  <a16:creationId xmlns:a16="http://schemas.microsoft.com/office/drawing/2014/main" xmlns="" id="{2EA90165-1990-493C-9D6E-67C2328C703F}"/>
                </a:ext>
              </a:extLst>
            </p:cNvPr>
            <p:cNvSpPr>
              <a:spLocks noChangeArrowheads="1"/>
            </p:cNvSpPr>
            <p:nvPr/>
          </p:nvSpPr>
          <p:spPr bwMode="auto">
            <a:xfrm>
              <a:off x="7915276" y="5507832"/>
              <a:ext cx="2064545"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dirty="0">
                  <a:latin typeface="Oracle Sans" panose="020B0503020204020204" pitchFamily="34" charset="0"/>
                  <a:cs typeface="Oracle Sans" panose="020B0503020204020204" pitchFamily="34" charset="0"/>
                </a:rPr>
                <a:t>Observer</a:t>
              </a:r>
            </a:p>
          </p:txBody>
        </p:sp>
        <p:pic>
          <p:nvPicPr>
            <p:cNvPr id="26632" name="Picture 8" descr="peop035_inspect">
              <a:extLst>
                <a:ext uri="{FF2B5EF4-FFF2-40B4-BE49-F238E27FC236}">
                  <a16:creationId xmlns:a16="http://schemas.microsoft.com/office/drawing/2014/main" xmlns="" id="{4D9AE492-609F-437C-A664-65EBDBCAB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34388" y="2462213"/>
              <a:ext cx="1271588"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descr="iasicon18">
              <a:extLst>
                <a:ext uri="{FF2B5EF4-FFF2-40B4-BE49-F238E27FC236}">
                  <a16:creationId xmlns:a16="http://schemas.microsoft.com/office/drawing/2014/main" xmlns="" id="{BCAC1901-B34B-4956-9C16-7C008CEC8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812507" y="3674270"/>
              <a:ext cx="1359693" cy="19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descr="iasicon10">
              <a:extLst>
                <a:ext uri="{FF2B5EF4-FFF2-40B4-BE49-F238E27FC236}">
                  <a16:creationId xmlns:a16="http://schemas.microsoft.com/office/drawing/2014/main" xmlns="" id="{3B278832-9399-4D53-B50E-253F0FE34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1" y="53244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1" descr="iasicon18">
              <a:extLst>
                <a:ext uri="{FF2B5EF4-FFF2-40B4-BE49-F238E27FC236}">
                  <a16:creationId xmlns:a16="http://schemas.microsoft.com/office/drawing/2014/main" xmlns="" id="{E9E53AAA-60E1-400C-84CA-F59F1619AA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1549063" y="372427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2" descr="iasicon10">
              <a:extLst>
                <a:ext uri="{FF2B5EF4-FFF2-40B4-BE49-F238E27FC236}">
                  <a16:creationId xmlns:a16="http://schemas.microsoft.com/office/drawing/2014/main" xmlns="" id="{EF4B2B26-C2A4-4611-AE6E-E5F2A6AEF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3326" y="532447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Rectangle 13">
              <a:extLst>
                <a:ext uri="{FF2B5EF4-FFF2-40B4-BE49-F238E27FC236}">
                  <a16:creationId xmlns:a16="http://schemas.microsoft.com/office/drawing/2014/main" xmlns="" id="{9BBA3802-A1DF-4F3F-9B32-5F7212F823AE}"/>
                </a:ext>
              </a:extLst>
            </p:cNvPr>
            <p:cNvSpPr>
              <a:spLocks noChangeArrowheads="1"/>
            </p:cNvSpPr>
            <p:nvPr/>
          </p:nvSpPr>
          <p:spPr bwMode="auto">
            <a:xfrm>
              <a:off x="4686301" y="6810375"/>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sp>
          <p:nvSpPr>
            <p:cNvPr id="26638" name="Rectangle 14">
              <a:extLst>
                <a:ext uri="{FF2B5EF4-FFF2-40B4-BE49-F238E27FC236}">
                  <a16:creationId xmlns:a16="http://schemas.microsoft.com/office/drawing/2014/main" xmlns="" id="{66CC6C3B-4E9F-40E9-AAC8-76D9141D83DF}"/>
                </a:ext>
              </a:extLst>
            </p:cNvPr>
            <p:cNvSpPr>
              <a:spLocks noChangeArrowheads="1"/>
            </p:cNvSpPr>
            <p:nvPr/>
          </p:nvSpPr>
          <p:spPr bwMode="auto">
            <a:xfrm>
              <a:off x="10629900" y="6810375"/>
              <a:ext cx="35433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 standby database</a:t>
              </a:r>
            </a:p>
          </p:txBody>
        </p:sp>
      </p:grpSp>
      <p:sp>
        <p:nvSpPr>
          <p:cNvPr id="16" name="Rectangle 15">
            <a:extLst>
              <a:ext uri="{FF2B5EF4-FFF2-40B4-BE49-F238E27FC236}">
                <a16:creationId xmlns:a16="http://schemas.microsoft.com/office/drawing/2014/main" xmlns="" id="{4D446B16-D20C-4213-801C-1B136213CFDA}"/>
              </a:ext>
            </a:extLst>
          </p:cNvPr>
          <p:cNvSpPr>
            <a:spLocks noChangeArrowheads="1"/>
          </p:cNvSpPr>
          <p:nvPr/>
        </p:nvSpPr>
        <p:spPr bwMode="blackGray">
          <a:xfrm>
            <a:off x="4499485" y="8374269"/>
            <a:ext cx="9289031"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START OBSERVER;</a:t>
            </a:r>
          </a:p>
        </p:txBody>
      </p:sp>
    </p:spTree>
    <p:custDataLst>
      <p:tags r:id="rId1"/>
    </p:custDataLst>
    <p:extLst>
      <p:ext uri="{BB962C8B-B14F-4D97-AF65-F5344CB8AC3E}">
        <p14:creationId xmlns:p14="http://schemas.microsoft.com/office/powerpoint/2010/main" val="17006310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6509536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dirty="0"/>
              <a:t>Data Guard Broker Property: </a:t>
            </a:r>
            <a:r>
              <a:rPr lang="en-US" altLang="en-US" dirty="0">
                <a:latin typeface="Courier New" panose="02070309020205020404" pitchFamily="49" charset="0"/>
                <a:cs typeface="Courier New" panose="02070309020205020404" pitchFamily="49" charset="0"/>
              </a:rPr>
              <a:t>ConfigurationWideServiceName</a:t>
            </a:r>
            <a:endParaRPr lang="en-US" altLang="en-US" dirty="0"/>
          </a:p>
        </p:txBody>
      </p:sp>
      <p:sp>
        <p:nvSpPr>
          <p:cNvPr id="62467" name="Content Placeholder 2"/>
          <p:cNvSpPr>
            <a:spLocks noGrp="1"/>
          </p:cNvSpPr>
          <p:nvPr>
            <p:ph idx="1"/>
          </p:nvPr>
        </p:nvSpPr>
        <p:spPr>
          <a:xfrm>
            <a:off x="933451" y="2688032"/>
            <a:ext cx="16421100" cy="5802034"/>
          </a:xfrm>
        </p:spPr>
        <p:txBody>
          <a:bodyPr/>
          <a:lstStyle/>
          <a:p>
            <a:pPr lvl="1">
              <a:lnSpc>
                <a:spcPct val="105000"/>
              </a:lnSpc>
              <a:spcBef>
                <a:spcPts val="1200"/>
              </a:spcBef>
            </a:pPr>
            <a:r>
              <a:rPr lang="en-US" altLang="en-US" dirty="0"/>
              <a:t>This property provides a single, automatically started service to connect to any primary or standby database in a broker configuration.</a:t>
            </a:r>
          </a:p>
          <a:p>
            <a:pPr lvl="1">
              <a:lnSpc>
                <a:spcPct val="105000"/>
              </a:lnSpc>
              <a:spcBef>
                <a:spcPts val="1000"/>
              </a:spcBef>
            </a:pPr>
            <a:r>
              <a:rPr lang="en-US" altLang="en-US" dirty="0"/>
              <a:t>The name defaults to the </a:t>
            </a:r>
            <a:r>
              <a:rPr lang="en-US" altLang="en-US" dirty="0">
                <a:latin typeface="Courier New" panose="02070309020205020404" pitchFamily="49" charset="0"/>
                <a:cs typeface="Courier New" panose="02070309020205020404" pitchFamily="49" charset="0"/>
              </a:rPr>
              <a:t>DB_UNIQUE_NAME</a:t>
            </a:r>
            <a:r>
              <a:rPr lang="en-US" altLang="en-US" dirty="0"/>
              <a:t> initialization parameter of the primary database with </a:t>
            </a:r>
            <a:r>
              <a:rPr lang="en-US" altLang="en-US" dirty="0">
                <a:latin typeface="Courier New" panose="02070309020205020404" pitchFamily="49" charset="0"/>
                <a:cs typeface="Courier New" panose="02070309020205020404" pitchFamily="49" charset="0"/>
              </a:rPr>
              <a:t>_CFG</a:t>
            </a:r>
            <a:r>
              <a:rPr lang="en-US" altLang="en-US" dirty="0"/>
              <a:t> appended.</a:t>
            </a:r>
          </a:p>
          <a:p>
            <a:pPr lvl="1">
              <a:lnSpc>
                <a:spcPct val="105000"/>
              </a:lnSpc>
              <a:spcBef>
                <a:spcPts val="1000"/>
              </a:spcBef>
            </a:pPr>
            <a:r>
              <a:rPr lang="en-US" altLang="en-US" dirty="0">
                <a:latin typeface="Courier New" panose="02070309020205020404" pitchFamily="49" charset="0"/>
                <a:cs typeface="Courier New" panose="02070309020205020404" pitchFamily="49" charset="0"/>
              </a:rPr>
              <a:t>ConfigurationWideServiceName</a:t>
            </a:r>
            <a:r>
              <a:rPr lang="en-US" altLang="en-US" dirty="0"/>
              <a:t> is required to implement Simplified Observer Management. </a:t>
            </a:r>
          </a:p>
          <a:p>
            <a:pPr lvl="1">
              <a:lnSpc>
                <a:spcPct val="105000"/>
              </a:lnSpc>
              <a:spcBef>
                <a:spcPts val="1000"/>
              </a:spcBef>
            </a:pPr>
            <a:r>
              <a:rPr lang="en-US" altLang="en-US" dirty="0"/>
              <a:t>To set </a:t>
            </a:r>
            <a:r>
              <a:rPr lang="en-US" altLang="en-US" dirty="0">
                <a:latin typeface="Courier New" panose="02070309020205020404" pitchFamily="49" charset="0"/>
                <a:cs typeface="Courier New" panose="02070309020205020404" pitchFamily="49" charset="0"/>
              </a:rPr>
              <a:t>ConfigurationWideServiceName</a:t>
            </a:r>
            <a:r>
              <a:rPr lang="en-US" altLang="en-US" dirty="0"/>
              <a:t>: </a:t>
            </a:r>
          </a:p>
          <a:p>
            <a:pPr lvl="3">
              <a:lnSpc>
                <a:spcPct val="105000"/>
              </a:lnSpc>
              <a:spcBef>
                <a:spcPts val="1200"/>
              </a:spcBef>
            </a:pPr>
            <a:endParaRPr lang="en-US" altLang="en-US" sz="2400" dirty="0"/>
          </a:p>
          <a:p>
            <a:pPr lvl="3">
              <a:lnSpc>
                <a:spcPct val="105000"/>
              </a:lnSpc>
              <a:spcBef>
                <a:spcPts val="1200"/>
              </a:spcBef>
            </a:pPr>
            <a:endParaRPr lang="en-US" altLang="en-US" sz="2400" dirty="0"/>
          </a:p>
          <a:p>
            <a:pPr lvl="1">
              <a:lnSpc>
                <a:spcPct val="105000"/>
              </a:lnSpc>
              <a:spcBef>
                <a:spcPts val="1200"/>
              </a:spcBef>
            </a:pPr>
            <a:r>
              <a:rPr lang="en-US" altLang="en-US" dirty="0" smtClean="0"/>
              <a:t>To </a:t>
            </a:r>
            <a:r>
              <a:rPr lang="en-US" altLang="en-US" dirty="0"/>
              <a:t>show the value of </a:t>
            </a:r>
            <a:r>
              <a:rPr lang="en-US" altLang="en-US" dirty="0">
                <a:latin typeface="Courier New" panose="02070309020205020404" pitchFamily="49" charset="0"/>
                <a:cs typeface="Courier New" panose="02070309020205020404" pitchFamily="49" charset="0"/>
              </a:rPr>
              <a:t>ConfigurationWideServiceName</a:t>
            </a:r>
            <a:r>
              <a:rPr lang="en-US" altLang="en-US" dirty="0"/>
              <a:t>: </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655168" y="6727676"/>
            <a:ext cx="14113568"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configuration set property  </a:t>
            </a:r>
          </a:p>
          <a:p>
            <a:r>
              <a:rPr lang="en-US" altLang="en-US" sz="2800" b="1" dirty="0">
                <a:latin typeface="Courier New" panose="02070309020205020404" pitchFamily="49" charset="0"/>
                <a:cs typeface="Oracle Sans" panose="020B0503020204020204" pitchFamily="34" charset="0"/>
              </a:rPr>
              <a:t>ConfigurationWideServiceName = 'BOSTON_CFG';</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1658718" y="8527876"/>
            <a:ext cx="14110018"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lvl="1">
              <a:defRPr/>
            </a:pPr>
            <a:r>
              <a:rPr lang="en-US" sz="2800" b="1" dirty="0">
                <a:latin typeface="Courier New" pitchFamily="49" charset="0"/>
                <a:cs typeface="Courier New" pitchFamily="49" charset="0"/>
              </a:rPr>
              <a:t>DGMGRL&gt; show configuration verbose ConfigurationWideServiceName; </a:t>
            </a:r>
          </a:p>
          <a:p>
            <a:pPr marL="0" lvl="1">
              <a:defRPr/>
            </a:pPr>
            <a:r>
              <a:rPr lang="en-US" sz="2800" b="1" dirty="0">
                <a:latin typeface="Courier New" pitchFamily="49" charset="0"/>
                <a:cs typeface="Courier New" pitchFamily="49" charset="0"/>
              </a:rPr>
              <a:t>ConfigurationWideServiceName = 'BOSTON_CFG' </a:t>
            </a:r>
          </a:p>
        </p:txBody>
      </p:sp>
    </p:spTree>
    <p:custDataLst>
      <p:tags r:id="rId1"/>
    </p:custDataLst>
    <p:extLst>
      <p:ext uri="{BB962C8B-B14F-4D97-AF65-F5344CB8AC3E}">
        <p14:creationId xmlns:p14="http://schemas.microsoft.com/office/powerpoint/2010/main" val="3159029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a:t>Multiple Observers Using a Single Configuration</a:t>
            </a:r>
          </a:p>
        </p:txBody>
      </p:sp>
      <p:sp>
        <p:nvSpPr>
          <p:cNvPr id="64515" name="Content Placeholder 2"/>
          <p:cNvSpPr>
            <a:spLocks noGrp="1"/>
          </p:cNvSpPr>
          <p:nvPr>
            <p:ph idx="1"/>
          </p:nvPr>
        </p:nvSpPr>
        <p:spPr>
          <a:xfrm>
            <a:off x="933451" y="2272710"/>
            <a:ext cx="16421100" cy="7279553"/>
          </a:xfrm>
        </p:spPr>
        <p:txBody>
          <a:bodyPr/>
          <a:lstStyle/>
          <a:p>
            <a:pPr lvl="1">
              <a:spcBef>
                <a:spcPts val="1200"/>
              </a:spcBef>
            </a:pPr>
            <a:r>
              <a:rPr lang="en-US" altLang="en-US" dirty="0"/>
              <a:t>You can now start observers on multiple hosts to manage a single Data Guard broker configuration.</a:t>
            </a:r>
          </a:p>
          <a:p>
            <a:pPr lvl="1">
              <a:spcBef>
                <a:spcPts val="1200"/>
              </a:spcBef>
            </a:pPr>
            <a:r>
              <a:rPr lang="en-US" altLang="en-US" dirty="0"/>
              <a:t>If an observer fails, a backup observer will take its place so that the configuration is never in an unobserved state.</a:t>
            </a:r>
          </a:p>
          <a:p>
            <a:pPr lvl="1">
              <a:spcBef>
                <a:spcPts val="1200"/>
              </a:spcBef>
            </a:pPr>
            <a:r>
              <a:rPr lang="en-US" altLang="en-US" dirty="0"/>
              <a:t>You can register up to three observers to monitor a single Data Guard broker configuration.</a:t>
            </a:r>
          </a:p>
          <a:p>
            <a:pPr lvl="1">
              <a:spcBef>
                <a:spcPts val="1200"/>
              </a:spcBef>
            </a:pPr>
            <a:r>
              <a:rPr lang="en-US" altLang="en-US" dirty="0"/>
              <a:t>Each observer is identified by a name that you supply when you issue the </a:t>
            </a:r>
            <a:r>
              <a:rPr lang="en-US" altLang="en-US" dirty="0">
                <a:latin typeface="Courier New" panose="02070309020205020404" pitchFamily="49" charset="0"/>
                <a:cs typeface="Courier New" panose="02070309020205020404" pitchFamily="49" charset="0"/>
              </a:rPr>
              <a:t>START</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OBSERVER</a:t>
            </a:r>
            <a:r>
              <a:rPr lang="en-US" altLang="en-US" dirty="0"/>
              <a:t> command.</a:t>
            </a:r>
          </a:p>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SHOW</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FAST_START</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FAILOVER</a:t>
            </a:r>
            <a:r>
              <a:rPr lang="en-US" altLang="en-US" dirty="0"/>
              <a:t> command shows a list of registered observers and indicates which one is the master.</a:t>
            </a:r>
          </a:p>
          <a:p>
            <a:pPr lvl="1">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SHOW</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OBSERVER</a:t>
            </a:r>
            <a:r>
              <a:rPr lang="en-US" altLang="en-US" dirty="0"/>
              <a:t> command shows detailed information about the registered observers.</a:t>
            </a:r>
          </a:p>
        </p:txBody>
      </p:sp>
    </p:spTree>
    <p:custDataLst>
      <p:tags r:id="rId1"/>
    </p:custDataLst>
    <p:extLst>
      <p:ext uri="{BB962C8B-B14F-4D97-AF65-F5344CB8AC3E}">
        <p14:creationId xmlns:p14="http://schemas.microsoft.com/office/powerpoint/2010/main" val="3635129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 xmlns:a16="http://schemas.microsoft.com/office/drawing/2014/main" id="{5255FE40-13F0-45BC-9F60-B5DEBF49DFA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Steps to Create a Physical Standby Database</a:t>
            </a:r>
          </a:p>
        </p:txBody>
      </p:sp>
      <p:sp>
        <p:nvSpPr>
          <p:cNvPr id="5123" name="Rectangle 5">
            <a:extLst>
              <a:ext uri="{FF2B5EF4-FFF2-40B4-BE49-F238E27FC236}">
                <a16:creationId xmlns="" xmlns:a16="http://schemas.microsoft.com/office/drawing/2014/main" id="{AF6272A7-36ED-47B0-99EF-4CF06A412FFB}"/>
              </a:ext>
            </a:extLst>
          </p:cNvPr>
          <p:cNvSpPr>
            <a:spLocks noGrp="1" noChangeArrowheads="1"/>
          </p:cNvSpPr>
          <p:nvPr>
            <p:ph type="body" idx="1"/>
          </p:nvPr>
        </p:nvSpPr>
        <p:spPr>
          <a:xfrm>
            <a:off x="933451" y="2272710"/>
            <a:ext cx="16421100" cy="457111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Prepare the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Set parameters on the physical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Configure Oracle Net Services.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the standby database instance.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Execute the </a:t>
            </a:r>
            <a:r>
              <a:rPr lang="en-US" altLang="en-US" dirty="0">
                <a:latin typeface="Courier New" panose="02070309020205020404" pitchFamily="49" charset="0"/>
                <a:cs typeface="Oracle Sans" panose="020B0503020204020204" pitchFamily="34" charset="0"/>
              </a:rPr>
              <a:t>DUPLICATE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TARGET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FOR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STANDBY</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FROM</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ACTIVE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RMAN command.</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the transport and application of redo.</a:t>
            </a:r>
          </a:p>
        </p:txBody>
      </p:sp>
    </p:spTree>
    <p:custDataLst>
      <p:tags r:id="rId1"/>
    </p:custDataLst>
    <p:extLst>
      <p:ext uri="{BB962C8B-B14F-4D97-AF65-F5344CB8AC3E}">
        <p14:creationId xmlns:p14="http://schemas.microsoft.com/office/powerpoint/2010/main" val="248952081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US" altLang="en-US" dirty="0"/>
          </a:p>
        </p:txBody>
      </p:sp>
      <p:sp>
        <p:nvSpPr>
          <p:cNvPr id="66563" name="Content Placeholder 2"/>
          <p:cNvSpPr>
            <a:spLocks noGrp="1"/>
          </p:cNvSpPr>
          <p:nvPr>
            <p:ph idx="1"/>
          </p:nvPr>
        </p:nvSpPr>
        <p:spPr>
          <a:xfrm>
            <a:off x="933451" y="2272710"/>
            <a:ext cx="16421100" cy="609907"/>
          </a:xfrm>
        </p:spPr>
        <p:txBody>
          <a:bodyPr/>
          <a:lstStyle/>
          <a:p>
            <a:endParaRPr lang="en-US" altLang="en-US" dirty="0"/>
          </a:p>
        </p:txBody>
      </p:sp>
    </p:spTree>
    <p:custDataLst>
      <p:tags r:id="rId1"/>
    </p:custDataLst>
    <p:extLst>
      <p:ext uri="{BB962C8B-B14F-4D97-AF65-F5344CB8AC3E}">
        <p14:creationId xmlns:p14="http://schemas.microsoft.com/office/powerpoint/2010/main" val="3841437750"/>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a:t>Master Observer and Backup Observers</a:t>
            </a:r>
          </a:p>
        </p:txBody>
      </p:sp>
      <p:sp>
        <p:nvSpPr>
          <p:cNvPr id="68611" name="Content Placeholder 2"/>
          <p:cNvSpPr>
            <a:spLocks noGrp="1"/>
          </p:cNvSpPr>
          <p:nvPr>
            <p:ph idx="1"/>
          </p:nvPr>
        </p:nvSpPr>
        <p:spPr>
          <a:xfrm>
            <a:off x="933451" y="2272710"/>
            <a:ext cx="16421100" cy="5500604"/>
          </a:xfrm>
        </p:spPr>
        <p:txBody>
          <a:bodyPr/>
          <a:lstStyle/>
          <a:p>
            <a:pPr lvl="1">
              <a:spcBef>
                <a:spcPts val="1200"/>
              </a:spcBef>
            </a:pPr>
            <a:r>
              <a:rPr lang="en-US" altLang="en-US" dirty="0"/>
              <a:t>When fast-start failover is enabled, the primary and standby randomly choose one of the observers to be the master.</a:t>
            </a:r>
          </a:p>
          <a:p>
            <a:pPr lvl="1">
              <a:spcBef>
                <a:spcPts val="1200"/>
              </a:spcBef>
            </a:pPr>
            <a:r>
              <a:rPr lang="en-US" altLang="en-US" dirty="0"/>
              <a:t>If there are no registered observers when fast-start failover is enabled, the first observer started is designated as the master.</a:t>
            </a:r>
          </a:p>
          <a:p>
            <a:pPr lvl="1">
              <a:spcBef>
                <a:spcPts val="1200"/>
              </a:spcBef>
            </a:pPr>
            <a:r>
              <a:rPr lang="en-US" altLang="en-US" dirty="0"/>
              <a:t>Only the master observer can coordinate fast-start failover with the Data Guard broker. </a:t>
            </a:r>
          </a:p>
          <a:p>
            <a:pPr lvl="1">
              <a:spcBef>
                <a:spcPts val="1200"/>
              </a:spcBef>
            </a:pPr>
            <a:r>
              <a:rPr lang="en-US" altLang="en-US" dirty="0"/>
              <a:t>All other registered observers are considered to be backup observers.</a:t>
            </a:r>
          </a:p>
          <a:p>
            <a:pPr lvl="1">
              <a:spcBef>
                <a:spcPts val="1200"/>
              </a:spcBef>
            </a:pPr>
            <a:r>
              <a:rPr lang="en-US" altLang="en-US" dirty="0"/>
              <a:t>You can use the </a:t>
            </a:r>
            <a:r>
              <a:rPr lang="en-US" altLang="en-US" dirty="0">
                <a:latin typeface="Courier New" panose="02070309020205020404" pitchFamily="49" charset="0"/>
                <a:cs typeface="Courier New" panose="02070309020205020404" pitchFamily="49" charset="0"/>
              </a:rPr>
              <a:t>SET</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MASTEROBSERVER</a:t>
            </a:r>
            <a:r>
              <a:rPr lang="en-US" altLang="en-US" dirty="0"/>
              <a:t> command to change the observer that is the master.</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655168" y="7886679"/>
            <a:ext cx="10873208"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SET MASTEROBSERVER TO boston-obsever;</a:t>
            </a:r>
          </a:p>
          <a:p>
            <a:r>
              <a:rPr lang="en-US" altLang="en-US" sz="2800" b="1" dirty="0">
                <a:latin typeface="Courier New" panose="02070309020205020404" pitchFamily="49" charset="0"/>
                <a:cs typeface="Oracle Sans" panose="020B0503020204020204" pitchFamily="34" charset="0"/>
              </a:rPr>
              <a:t>Succeeded.</a:t>
            </a:r>
          </a:p>
        </p:txBody>
      </p:sp>
    </p:spTree>
    <p:custDataLst>
      <p:tags r:id="rId1"/>
    </p:custDataLst>
    <p:extLst>
      <p:ext uri="{BB962C8B-B14F-4D97-AF65-F5344CB8AC3E}">
        <p14:creationId xmlns:p14="http://schemas.microsoft.com/office/powerpoint/2010/main" val="116599150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Starting Observers as Background Processes</a:t>
            </a:r>
          </a:p>
        </p:txBody>
      </p:sp>
      <p:sp>
        <p:nvSpPr>
          <p:cNvPr id="72707" name="Content Placeholder 2"/>
          <p:cNvSpPr>
            <a:spLocks noGrp="1"/>
          </p:cNvSpPr>
          <p:nvPr>
            <p:ph idx="1"/>
          </p:nvPr>
        </p:nvSpPr>
        <p:spPr>
          <a:xfrm>
            <a:off x="933451" y="2272710"/>
            <a:ext cx="16421100" cy="6391489"/>
          </a:xfrm>
        </p:spPr>
        <p:txBody>
          <a:bodyPr/>
          <a:lstStyle/>
          <a:p>
            <a:pPr lvl="1">
              <a:spcBef>
                <a:spcPts val="1200"/>
              </a:spcBef>
            </a:pPr>
            <a:r>
              <a:rPr lang="en-US" altLang="en-US" dirty="0"/>
              <a:t>To run an observer as a background process, use the DGMGRL command </a:t>
            </a:r>
            <a:r>
              <a:rPr lang="en-US" altLang="en-US" dirty="0">
                <a:latin typeface="Courier New" panose="02070309020205020404" pitchFamily="49" charset="0"/>
                <a:cs typeface="Courier New" panose="02070309020205020404" pitchFamily="49" charset="0"/>
              </a:rPr>
              <a:t>START</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OBSERVER</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IN</a:t>
            </a:r>
            <a:r>
              <a:rPr lang="en-US" altLang="en-US" dirty="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BACKGROUND</a:t>
            </a:r>
            <a:r>
              <a:rPr lang="en-US" altLang="en-US" dirty="0"/>
              <a:t>. </a:t>
            </a:r>
          </a:p>
          <a:p>
            <a:pPr lvl="1">
              <a:spcBef>
                <a:spcPts val="1200"/>
              </a:spcBef>
            </a:pPr>
            <a:r>
              <a:rPr lang="en-US" altLang="en-US" dirty="0"/>
              <a:t>Provide a connect identifier through which one or more databases in a specific broker configuration can be reached.</a:t>
            </a:r>
          </a:p>
          <a:p>
            <a:pPr lvl="1">
              <a:spcBef>
                <a:spcPts val="1200"/>
              </a:spcBef>
            </a:pPr>
            <a:endParaRPr lang="en-US" altLang="en-US" dirty="0"/>
          </a:p>
          <a:p>
            <a:pPr lvl="1">
              <a:spcBef>
                <a:spcPts val="1200"/>
              </a:spcBef>
            </a:pPr>
            <a:endParaRPr lang="en-US" altLang="en-US" dirty="0"/>
          </a:p>
          <a:p>
            <a:pPr lvl="1">
              <a:spcBef>
                <a:spcPts val="1200"/>
              </a:spcBef>
            </a:pPr>
            <a:endParaRPr lang="en-US" altLang="en-US" dirty="0"/>
          </a:p>
          <a:p>
            <a:pPr lvl="1">
              <a:spcBef>
                <a:spcPts val="1200"/>
              </a:spcBef>
            </a:pPr>
            <a:endParaRPr lang="en-US" altLang="en-US" dirty="0"/>
          </a:p>
          <a:p>
            <a:pPr lvl="1">
              <a:spcBef>
                <a:spcPts val="1200"/>
              </a:spcBef>
            </a:pPr>
            <a:r>
              <a:rPr lang="en-US" altLang="en-US" dirty="0" smtClean="0"/>
              <a:t>This </a:t>
            </a:r>
            <a:r>
              <a:rPr lang="en-US" altLang="en-US" dirty="0"/>
              <a:t>command uses Oracle wallet to obtain the credentials to log in to the database server and register observers.</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475146" y="4793817"/>
            <a:ext cx="15193689" cy="229389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START OBSERVER observer1 IN BACKGROUND </a:t>
            </a:r>
          </a:p>
          <a:p>
            <a:r>
              <a:rPr lang="en-US" altLang="en-US" sz="2800" b="1" dirty="0">
                <a:latin typeface="Courier New" panose="02070309020205020404" pitchFamily="49" charset="0"/>
                <a:cs typeface="Oracle Sans" panose="020B0503020204020204" pitchFamily="34" charset="0"/>
              </a:rPr>
              <a:t>FILE IS  /net/sales/dat/oracle/broker/fsfo.dat </a:t>
            </a:r>
          </a:p>
          <a:p>
            <a:r>
              <a:rPr lang="en-US" altLang="en-US" sz="2800" b="1" dirty="0">
                <a:latin typeface="Courier New" panose="02070309020205020404" pitchFamily="49" charset="0"/>
                <a:cs typeface="Oracle Sans" panose="020B0503020204020204" pitchFamily="34" charset="0"/>
              </a:rPr>
              <a:t>LOGFILE IS /net/sales/dat/oracle/broker/observer.log </a:t>
            </a:r>
          </a:p>
          <a:p>
            <a:r>
              <a:rPr lang="en-US" altLang="en-US" sz="2800" b="1" dirty="0">
                <a:latin typeface="Courier New" panose="02070309020205020404" pitchFamily="49" charset="0"/>
                <a:cs typeface="Oracle Sans" panose="020B0503020204020204" pitchFamily="34" charset="0"/>
              </a:rPr>
              <a:t>CONNECT IDENTIFIER IS sales_p;</a:t>
            </a:r>
          </a:p>
          <a:p>
            <a:r>
              <a:rPr lang="en-US" altLang="en-US" sz="2800" b="1" dirty="0">
                <a:latin typeface="Courier New" panose="02070309020205020404" pitchFamily="49" charset="0"/>
                <a:cs typeface="Oracle Sans" panose="020B0503020204020204" pitchFamily="34" charset="0"/>
              </a:rPr>
              <a:t>Submitted command "START OBSERVER" using connect identifier "sales_p"</a:t>
            </a:r>
          </a:p>
        </p:txBody>
      </p:sp>
    </p:spTree>
    <p:custDataLst>
      <p:tags r:id="rId1"/>
    </p:custDataLst>
    <p:extLst>
      <p:ext uri="{BB962C8B-B14F-4D97-AF65-F5344CB8AC3E}">
        <p14:creationId xmlns:p14="http://schemas.microsoft.com/office/powerpoint/2010/main" val="411259951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7">
            <a:extLst>
              <a:ext uri="{FF2B5EF4-FFF2-40B4-BE49-F238E27FC236}">
                <a16:creationId xmlns:a16="http://schemas.microsoft.com/office/drawing/2014/main" xmlns="" id="{C82F139D-E614-49B7-AF68-31F7A97DFAE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Step 8: Verify the Configuration</a:t>
            </a:r>
          </a:p>
        </p:txBody>
      </p:sp>
      <p:sp>
        <p:nvSpPr>
          <p:cNvPr id="4" name="Rectangle 3">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1975148"/>
            <a:ext cx="11665296" cy="792621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300" b="1" dirty="0">
                <a:latin typeface="Courier New" panose="02070309020205020404" pitchFamily="49" charset="0"/>
                <a:cs typeface="Oracle Sans" panose="020B0503020204020204" pitchFamily="34" charset="0"/>
              </a:rPr>
              <a:t>DGMGRL&gt; show fast_start failover;</a:t>
            </a:r>
          </a:p>
          <a:p>
            <a:r>
              <a:rPr lang="en-US" altLang="en-US" sz="2300" b="1" dirty="0">
                <a:latin typeface="Courier New" panose="02070309020205020404" pitchFamily="49" charset="0"/>
                <a:cs typeface="Oracle Sans" panose="020B0503020204020204" pitchFamily="34" charset="0"/>
              </a:rPr>
              <a:t>Fast-Start Failover: ENABLED</a:t>
            </a:r>
          </a:p>
          <a:p>
            <a:endParaRPr lang="en-US" altLang="en-US" sz="2300" b="1" dirty="0">
              <a:latin typeface="Courier New" panose="02070309020205020404" pitchFamily="49" charset="0"/>
              <a:cs typeface="Oracle Sans" panose="020B0503020204020204" pitchFamily="34" charset="0"/>
            </a:endParaRPr>
          </a:p>
          <a:p>
            <a:r>
              <a:rPr lang="en-US" altLang="en-US" sz="2300" b="1" dirty="0">
                <a:latin typeface="Courier New" panose="02070309020205020404" pitchFamily="49" charset="0"/>
                <a:cs typeface="Oracle Sans" panose="020B0503020204020204" pitchFamily="34" charset="0"/>
              </a:rPr>
              <a:t>  Threshold:          30 seconds</a:t>
            </a:r>
          </a:p>
          <a:p>
            <a:r>
              <a:rPr lang="en-US" altLang="en-US" sz="2300" b="1" dirty="0">
                <a:latin typeface="Courier New" panose="02070309020205020404" pitchFamily="49" charset="0"/>
                <a:cs typeface="Oracle Sans" panose="020B0503020204020204" pitchFamily="34" charset="0"/>
              </a:rPr>
              <a:t>  Target:             london</a:t>
            </a:r>
          </a:p>
          <a:p>
            <a:r>
              <a:rPr lang="en-US" altLang="en-US" sz="2300" b="1" dirty="0">
                <a:latin typeface="Courier New" panose="02070309020205020404" pitchFamily="49" charset="0"/>
                <a:cs typeface="Oracle Sans" panose="020B0503020204020204" pitchFamily="34" charset="0"/>
              </a:rPr>
              <a:t>  Observer:           host04</a:t>
            </a:r>
          </a:p>
          <a:p>
            <a:r>
              <a:rPr lang="en-US" altLang="en-US" sz="2300" b="1" dirty="0">
                <a:latin typeface="Courier New" panose="02070309020205020404" pitchFamily="49" charset="0"/>
                <a:cs typeface="Oracle Sans" panose="020B0503020204020204" pitchFamily="34" charset="0"/>
              </a:rPr>
              <a:t>  Lag Limit:          30 seconds</a:t>
            </a:r>
          </a:p>
          <a:p>
            <a:r>
              <a:rPr lang="en-US" altLang="en-US" sz="2300" b="1" dirty="0">
                <a:latin typeface="Courier New" panose="02070309020205020404" pitchFamily="49" charset="0"/>
                <a:cs typeface="Oracle Sans" panose="020B0503020204020204" pitchFamily="34" charset="0"/>
              </a:rPr>
              <a:t>  Shutdown Primary:   TRUE</a:t>
            </a:r>
          </a:p>
          <a:p>
            <a:r>
              <a:rPr lang="en-US" altLang="en-US" sz="2300" b="1" dirty="0">
                <a:latin typeface="Courier New" panose="02070309020205020404" pitchFamily="49" charset="0"/>
                <a:cs typeface="Oracle Sans" panose="020B0503020204020204" pitchFamily="34" charset="0"/>
              </a:rPr>
              <a:t>  Auto-reinstate:     TRUE</a:t>
            </a:r>
          </a:p>
          <a:p>
            <a:r>
              <a:rPr lang="en-US" altLang="en-US" sz="2300" b="1" dirty="0">
                <a:latin typeface="Courier New" panose="02070309020205020404" pitchFamily="49" charset="0"/>
                <a:cs typeface="Oracle Sans" panose="020B0503020204020204" pitchFamily="34" charset="0"/>
              </a:rPr>
              <a:t>  Observer Reconnect: (none)</a:t>
            </a:r>
          </a:p>
          <a:p>
            <a:r>
              <a:rPr lang="en-US" altLang="en-US" sz="2300" b="1" dirty="0">
                <a:latin typeface="Courier New" panose="02070309020205020404" pitchFamily="49" charset="0"/>
                <a:cs typeface="Oracle Sans" panose="020B0503020204020204" pitchFamily="34" charset="0"/>
              </a:rPr>
              <a:t>  Observer Override:  FALSE</a:t>
            </a:r>
          </a:p>
          <a:p>
            <a:endParaRPr lang="en-US" altLang="en-US" sz="2300" b="1" dirty="0">
              <a:latin typeface="Courier New" panose="02070309020205020404" pitchFamily="49" charset="0"/>
              <a:cs typeface="Oracle Sans" panose="020B0503020204020204" pitchFamily="34" charset="0"/>
            </a:endParaRPr>
          </a:p>
          <a:p>
            <a:r>
              <a:rPr lang="en-US" altLang="en-US" sz="2300" b="1" dirty="0">
                <a:latin typeface="Courier New" panose="02070309020205020404" pitchFamily="49" charset="0"/>
                <a:cs typeface="Oracle Sans" panose="020B0503020204020204" pitchFamily="34" charset="0"/>
              </a:rPr>
              <a:t>Configurable Failover Conditions</a:t>
            </a:r>
          </a:p>
          <a:p>
            <a:r>
              <a:rPr lang="en-US" altLang="en-US" sz="2300" b="1" dirty="0">
                <a:latin typeface="Courier New" panose="02070309020205020404" pitchFamily="49" charset="0"/>
                <a:cs typeface="Oracle Sans" panose="020B0503020204020204" pitchFamily="34" charset="0"/>
              </a:rPr>
              <a:t>  Health Conditions:</a:t>
            </a:r>
          </a:p>
          <a:p>
            <a:r>
              <a:rPr lang="en-US" altLang="en-US" sz="2300" b="1" dirty="0">
                <a:latin typeface="Courier New" panose="02070309020205020404" pitchFamily="49" charset="0"/>
                <a:cs typeface="Oracle Sans" panose="020B0503020204020204" pitchFamily="34" charset="0"/>
              </a:rPr>
              <a:t>    Corrupted Controlfile          YES</a:t>
            </a:r>
          </a:p>
          <a:p>
            <a:r>
              <a:rPr lang="en-US" altLang="en-US" sz="2300" b="1" dirty="0">
                <a:latin typeface="Courier New" panose="02070309020205020404" pitchFamily="49" charset="0"/>
                <a:cs typeface="Oracle Sans" panose="020B0503020204020204" pitchFamily="34" charset="0"/>
              </a:rPr>
              <a:t>    Corrupted Dictionary           YES</a:t>
            </a:r>
          </a:p>
          <a:p>
            <a:r>
              <a:rPr lang="en-US" altLang="en-US" sz="2300" b="1" dirty="0">
                <a:latin typeface="Courier New" panose="02070309020205020404" pitchFamily="49" charset="0"/>
                <a:cs typeface="Oracle Sans" panose="020B0503020204020204" pitchFamily="34" charset="0"/>
              </a:rPr>
              <a:t>    Inaccessible Logfile            NO</a:t>
            </a:r>
          </a:p>
          <a:p>
            <a:r>
              <a:rPr lang="en-US" altLang="en-US" sz="2300" b="1" dirty="0">
                <a:latin typeface="Courier New" panose="02070309020205020404" pitchFamily="49" charset="0"/>
                <a:cs typeface="Oracle Sans" panose="020B0503020204020204" pitchFamily="34" charset="0"/>
              </a:rPr>
              <a:t>    Stuck Archiver                  NO</a:t>
            </a:r>
          </a:p>
          <a:p>
            <a:r>
              <a:rPr lang="en-US" altLang="en-US" sz="2300" b="1" dirty="0">
                <a:latin typeface="Courier New" panose="02070309020205020404" pitchFamily="49" charset="0"/>
                <a:cs typeface="Oracle Sans" panose="020B0503020204020204" pitchFamily="34" charset="0"/>
              </a:rPr>
              <a:t>    Datafile Offline               YES</a:t>
            </a:r>
          </a:p>
          <a:p>
            <a:endParaRPr lang="en-US" altLang="en-US" sz="2300" b="1" dirty="0">
              <a:latin typeface="Courier New" panose="02070309020205020404" pitchFamily="49" charset="0"/>
              <a:cs typeface="Oracle Sans" panose="020B0503020204020204" pitchFamily="34" charset="0"/>
            </a:endParaRPr>
          </a:p>
          <a:p>
            <a:r>
              <a:rPr lang="en-US" altLang="en-US" sz="2300" b="1" dirty="0">
                <a:latin typeface="Courier New" panose="02070309020205020404" pitchFamily="49" charset="0"/>
                <a:cs typeface="Oracle Sans" panose="020B0503020204020204" pitchFamily="34" charset="0"/>
              </a:rPr>
              <a:t>  Oracle Error Conditions:</a:t>
            </a:r>
          </a:p>
          <a:p>
            <a:r>
              <a:rPr lang="en-US" altLang="en-US" sz="2300" b="1" dirty="0">
                <a:latin typeface="Courier New" panose="02070309020205020404" pitchFamily="49" charset="0"/>
                <a:cs typeface="Oracle Sans" panose="020B0503020204020204" pitchFamily="34" charset="0"/>
              </a:rPr>
              <a:t>    (none)</a:t>
            </a:r>
          </a:p>
        </p:txBody>
      </p:sp>
    </p:spTree>
    <p:custDataLst>
      <p:tags r:id="rId1"/>
    </p:custDataLst>
    <p:extLst>
      <p:ext uri="{BB962C8B-B14F-4D97-AF65-F5344CB8AC3E}">
        <p14:creationId xmlns:p14="http://schemas.microsoft.com/office/powerpoint/2010/main" val="2564288820"/>
      </p:ext>
    </p:extLst>
  </p:cSld>
  <p:clrMapOvr>
    <a:masterClrMapping/>
  </p:clrMapOvr>
  <p:transition spd="slow"/>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B8459369-A9FE-40A5-8293-59F8B108B97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Initiating Fast-Start Failover from an Application</a:t>
            </a:r>
          </a:p>
        </p:txBody>
      </p:sp>
      <p:grpSp>
        <p:nvGrpSpPr>
          <p:cNvPr id="3" name="Group 2">
            <a:extLst>
              <a:ext uri="{FF2B5EF4-FFF2-40B4-BE49-F238E27FC236}">
                <a16:creationId xmlns:a16="http://schemas.microsoft.com/office/drawing/2014/main" xmlns="" id="{5ABE839E-CB3A-480D-B0F1-BC12A849C370}"/>
              </a:ext>
            </a:extLst>
          </p:cNvPr>
          <p:cNvGrpSpPr/>
          <p:nvPr/>
        </p:nvGrpSpPr>
        <p:grpSpPr>
          <a:xfrm>
            <a:off x="3590925" y="2136204"/>
            <a:ext cx="11430000" cy="6515100"/>
            <a:chOff x="3543300" y="1714500"/>
            <a:chExt cx="11430000" cy="6515100"/>
          </a:xfrm>
        </p:grpSpPr>
        <p:sp>
          <p:nvSpPr>
            <p:cNvPr id="28675" name="Rectangle 3">
              <a:extLst>
                <a:ext uri="{FF2B5EF4-FFF2-40B4-BE49-F238E27FC236}">
                  <a16:creationId xmlns:a16="http://schemas.microsoft.com/office/drawing/2014/main" xmlns="" id="{2D3CA881-11C0-4C5E-AF1B-63CF5C101E18}"/>
                </a:ext>
              </a:extLst>
            </p:cNvPr>
            <p:cNvSpPr>
              <a:spLocks noChangeArrowheads="1"/>
            </p:cNvSpPr>
            <p:nvPr/>
          </p:nvSpPr>
          <p:spPr bwMode="auto">
            <a:xfrm>
              <a:off x="6919913" y="7153275"/>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sp>
          <p:nvSpPr>
            <p:cNvPr id="28676" name="Rectangle 4">
              <a:extLst>
                <a:ext uri="{FF2B5EF4-FFF2-40B4-BE49-F238E27FC236}">
                  <a16:creationId xmlns:a16="http://schemas.microsoft.com/office/drawing/2014/main" xmlns="" id="{B23A2933-362E-4A6B-A5FC-692E4D2B9F39}"/>
                </a:ext>
              </a:extLst>
            </p:cNvPr>
            <p:cNvSpPr>
              <a:spLocks noChangeArrowheads="1"/>
            </p:cNvSpPr>
            <p:nvPr/>
          </p:nvSpPr>
          <p:spPr bwMode="auto">
            <a:xfrm>
              <a:off x="11430000" y="7153275"/>
              <a:ext cx="35433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 standby database</a:t>
              </a:r>
            </a:p>
          </p:txBody>
        </p:sp>
        <p:sp>
          <p:nvSpPr>
            <p:cNvPr id="28677" name="Freeform 5">
              <a:extLst>
                <a:ext uri="{FF2B5EF4-FFF2-40B4-BE49-F238E27FC236}">
                  <a16:creationId xmlns:a16="http://schemas.microsoft.com/office/drawing/2014/main" xmlns="" id="{216E6FD1-5A5A-4746-A367-4AC2767387EE}"/>
                </a:ext>
              </a:extLst>
            </p:cNvPr>
            <p:cNvSpPr>
              <a:spLocks/>
            </p:cNvSpPr>
            <p:nvPr/>
          </p:nvSpPr>
          <p:spPr bwMode="auto">
            <a:xfrm>
              <a:off x="7600950" y="2628900"/>
              <a:ext cx="5429250" cy="148590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8678" name="Picture 6" descr="Computer: Desktop">
              <a:extLst>
                <a:ext uri="{FF2B5EF4-FFF2-40B4-BE49-F238E27FC236}">
                  <a16:creationId xmlns:a16="http://schemas.microsoft.com/office/drawing/2014/main" xmlns="" id="{AA6D4C3E-2E88-4847-8B95-8FA753347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601201" y="17145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Line 7">
              <a:extLst>
                <a:ext uri="{FF2B5EF4-FFF2-40B4-BE49-F238E27FC236}">
                  <a16:creationId xmlns:a16="http://schemas.microsoft.com/office/drawing/2014/main" xmlns="" id="{0345352E-BA1D-4CE9-BE93-86295BF4DA18}"/>
                </a:ext>
              </a:extLst>
            </p:cNvPr>
            <p:cNvSpPr>
              <a:spLocks noChangeShapeType="1"/>
            </p:cNvSpPr>
            <p:nvPr/>
          </p:nvSpPr>
          <p:spPr bwMode="auto">
            <a:xfrm>
              <a:off x="8191500" y="5029200"/>
              <a:ext cx="4000500"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8680" name="Picture 8" descr="iasicon18">
              <a:extLst>
                <a:ext uri="{FF2B5EF4-FFF2-40B4-BE49-F238E27FC236}">
                  <a16:creationId xmlns:a16="http://schemas.microsoft.com/office/drawing/2014/main" xmlns="" id="{9EBFCDD8-5F6B-4974-865D-720F483D3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869907" y="4071938"/>
              <a:ext cx="1359693"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9" descr="iasicon10">
              <a:extLst>
                <a:ext uri="{FF2B5EF4-FFF2-40B4-BE49-F238E27FC236}">
                  <a16:creationId xmlns:a16="http://schemas.microsoft.com/office/drawing/2014/main" xmlns="" id="{D64BE7C8-12EB-4C3A-A881-71DF246204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919913" y="5722145"/>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0" descr="iasicon18">
              <a:extLst>
                <a:ext uri="{FF2B5EF4-FFF2-40B4-BE49-F238E27FC236}">
                  <a16:creationId xmlns:a16="http://schemas.microsoft.com/office/drawing/2014/main" xmlns="" id="{9CE98824-5510-4DBB-BFC3-424F01403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2349163" y="4086225"/>
              <a:ext cx="1359695"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1" descr="iasicon10">
              <a:extLst>
                <a:ext uri="{FF2B5EF4-FFF2-40B4-BE49-F238E27FC236}">
                  <a16:creationId xmlns:a16="http://schemas.microsoft.com/office/drawing/2014/main" xmlns="" id="{BFFAB9EF-E29A-4B3A-9594-F5F56B32F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163426" y="5686425"/>
              <a:ext cx="2109788" cy="14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4" name="Rectangle 12">
              <a:extLst>
                <a:ext uri="{FF2B5EF4-FFF2-40B4-BE49-F238E27FC236}">
                  <a16:creationId xmlns:a16="http://schemas.microsoft.com/office/drawing/2014/main" xmlns="" id="{D19E7E22-A621-4A5F-8CC5-15C3BC5B5ABA}"/>
                </a:ext>
              </a:extLst>
            </p:cNvPr>
            <p:cNvSpPr>
              <a:spLocks noChangeArrowheads="1"/>
            </p:cNvSpPr>
            <p:nvPr/>
          </p:nvSpPr>
          <p:spPr bwMode="auto">
            <a:xfrm>
              <a:off x="9365457" y="5393532"/>
              <a:ext cx="2064543"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Observer</a:t>
              </a:r>
            </a:p>
          </p:txBody>
        </p:sp>
        <p:pic>
          <p:nvPicPr>
            <p:cNvPr id="28685" name="Picture 13" descr="peop035_inspect">
              <a:extLst>
                <a:ext uri="{FF2B5EF4-FFF2-40B4-BE49-F238E27FC236}">
                  <a16:creationId xmlns:a16="http://schemas.microsoft.com/office/drawing/2014/main" xmlns="" id="{5D5A8EDB-A9EB-431D-824A-3B5BA36EA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258300" y="3429000"/>
              <a:ext cx="85963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4" descr="Computer: Desktop">
              <a:extLst>
                <a:ext uri="{FF2B5EF4-FFF2-40B4-BE49-F238E27FC236}">
                  <a16:creationId xmlns:a16="http://schemas.microsoft.com/office/drawing/2014/main" xmlns="" id="{F180C235-4AAC-45AF-A3BD-B5BEAC416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17132" y="4343400"/>
              <a:ext cx="142636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Line 16">
              <a:extLst>
                <a:ext uri="{FF2B5EF4-FFF2-40B4-BE49-F238E27FC236}">
                  <a16:creationId xmlns:a16="http://schemas.microsoft.com/office/drawing/2014/main" xmlns="" id="{30687A8A-2CE1-4D63-9B49-2CFB98862003}"/>
                </a:ext>
              </a:extLst>
            </p:cNvPr>
            <p:cNvSpPr>
              <a:spLocks noChangeShapeType="1"/>
            </p:cNvSpPr>
            <p:nvPr/>
          </p:nvSpPr>
          <p:spPr bwMode="auto">
            <a:xfrm>
              <a:off x="4572000" y="6743700"/>
              <a:ext cx="0" cy="14859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8689" name="Line 17">
              <a:extLst>
                <a:ext uri="{FF2B5EF4-FFF2-40B4-BE49-F238E27FC236}">
                  <a16:creationId xmlns:a16="http://schemas.microsoft.com/office/drawing/2014/main" xmlns="" id="{7875AB54-7200-4687-93DE-2D0F6309F329}"/>
                </a:ext>
              </a:extLst>
            </p:cNvPr>
            <p:cNvSpPr>
              <a:spLocks noChangeShapeType="1"/>
            </p:cNvSpPr>
            <p:nvPr/>
          </p:nvSpPr>
          <p:spPr bwMode="auto">
            <a:xfrm>
              <a:off x="5143500" y="4914900"/>
              <a:ext cx="17145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8690" name="Rectangle 18">
              <a:extLst>
                <a:ext uri="{FF2B5EF4-FFF2-40B4-BE49-F238E27FC236}">
                  <a16:creationId xmlns:a16="http://schemas.microsoft.com/office/drawing/2014/main" xmlns="" id="{7F3F366C-8926-4A3E-8E28-3FBCD0B401FB}"/>
                </a:ext>
              </a:extLst>
            </p:cNvPr>
            <p:cNvSpPr>
              <a:spLocks noChangeArrowheads="1"/>
            </p:cNvSpPr>
            <p:nvPr/>
          </p:nvSpPr>
          <p:spPr bwMode="auto">
            <a:xfrm>
              <a:off x="3543300" y="6172201"/>
              <a:ext cx="21717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Application</a:t>
              </a:r>
            </a:p>
          </p:txBody>
        </p:sp>
      </p:grpSp>
      <p:sp>
        <p:nvSpPr>
          <p:cNvPr id="20" name="Rectangle 19">
            <a:extLst>
              <a:ext uri="{FF2B5EF4-FFF2-40B4-BE49-F238E27FC236}">
                <a16:creationId xmlns:a16="http://schemas.microsoft.com/office/drawing/2014/main" xmlns="" id="{4D446B16-D20C-4213-801C-1B136213CFDA}"/>
              </a:ext>
            </a:extLst>
          </p:cNvPr>
          <p:cNvSpPr>
            <a:spLocks noChangeArrowheads="1"/>
          </p:cNvSpPr>
          <p:nvPr/>
        </p:nvSpPr>
        <p:spPr bwMode="blackGray">
          <a:xfrm>
            <a:off x="1933693" y="8659600"/>
            <a:ext cx="651486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DBMS_DG.INITIATE_FS_FAILOVER</a:t>
            </a:r>
          </a:p>
        </p:txBody>
      </p:sp>
    </p:spTree>
    <p:custDataLst>
      <p:tags r:id="rId1"/>
    </p:custDataLst>
    <p:extLst>
      <p:ext uri="{BB962C8B-B14F-4D97-AF65-F5344CB8AC3E}">
        <p14:creationId xmlns:p14="http://schemas.microsoft.com/office/powerpoint/2010/main" val="325705024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xmlns="" id="{FADB309F-9334-4934-AD05-C83D08E597E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Initiating Fast-Start Failover from an Application</a:t>
            </a:r>
          </a:p>
        </p:txBody>
      </p:sp>
      <p:sp>
        <p:nvSpPr>
          <p:cNvPr id="29699" name="Rectangle 5">
            <a:extLst>
              <a:ext uri="{FF2B5EF4-FFF2-40B4-BE49-F238E27FC236}">
                <a16:creationId xmlns:a16="http://schemas.microsoft.com/office/drawing/2014/main" xmlns="" id="{188A01B3-7B0A-4EAD-B9BD-B700FA9EE0F9}"/>
              </a:ext>
            </a:extLst>
          </p:cNvPr>
          <p:cNvSpPr>
            <a:spLocks noGrp="1" noChangeArrowheads="1"/>
          </p:cNvSpPr>
          <p:nvPr>
            <p:ph type="body" idx="1"/>
          </p:nvPr>
        </p:nvSpPr>
        <p:spPr>
          <a:xfrm>
            <a:off x="933451" y="2272710"/>
            <a:ext cx="15699381" cy="36784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DBMS_DG</a:t>
            </a:r>
            <a:r>
              <a:rPr lang="en-US" altLang="en-US" dirty="0">
                <a:latin typeface="Oracle Sans" panose="020B0503020204020204" pitchFamily="34" charset="0"/>
                <a:cs typeface="Oracle Sans" panose="020B0503020204020204" pitchFamily="34" charset="0"/>
              </a:rPr>
              <a:t> package contains the </a:t>
            </a:r>
            <a:r>
              <a:rPr lang="en-US" altLang="en-US" dirty="0">
                <a:latin typeface="Courier New" panose="02070309020205020404" pitchFamily="49" charset="0"/>
                <a:cs typeface="Oracle Sans" panose="020B0503020204020204" pitchFamily="34" charset="0"/>
              </a:rPr>
              <a:t>INITIATE_FS_FAILOVER</a:t>
            </a:r>
            <a:r>
              <a:rPr lang="en-US" altLang="en-US" dirty="0">
                <a:latin typeface="Oracle Sans" panose="020B0503020204020204" pitchFamily="34" charset="0"/>
                <a:cs typeface="Oracle Sans" panose="020B0503020204020204" pitchFamily="34" charset="0"/>
              </a:rPr>
              <a:t> function that is used to initiate a fast-start failover from an application:</a:t>
            </a:r>
          </a:p>
          <a:p>
            <a:pPr lvl="4">
              <a:spcBef>
                <a:spcPts val="1200"/>
              </a:spcBef>
            </a:pPr>
            <a:endParaRPr lang="en-US" altLang="en-US" sz="2800" dirty="0">
              <a:latin typeface="Oracle Sans" panose="020B0503020204020204" pitchFamily="34" charset="0"/>
              <a:cs typeface="Oracle Sans" panose="020B0503020204020204" pitchFamily="34" charset="0"/>
            </a:endParaRPr>
          </a:p>
          <a:p>
            <a:pPr lvl="4">
              <a:spcBef>
                <a:spcPts val="1200"/>
              </a:spcBef>
            </a:pPr>
            <a:endParaRPr lang="en-US" altLang="en-US" sz="2800" dirty="0">
              <a:latin typeface="Oracle Sans" panose="020B0503020204020204" pitchFamily="34"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Oracle Sans" panose="020B0503020204020204" pitchFamily="34" charset="0"/>
              </a:rPr>
              <a:t>DBMS_DG</a:t>
            </a:r>
            <a:r>
              <a:rPr lang="en-US" altLang="en-US" dirty="0">
                <a:latin typeface="Oracle Sans" panose="020B0503020204020204" pitchFamily="34" charset="0"/>
                <a:cs typeface="Oracle Sans" panose="020B0503020204020204" pitchFamily="34" charset="0"/>
              </a:rPr>
              <a:t> package is defined as an invoker's rights package to address privilege concerns.</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99184" y="3487316"/>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FUNCTION dbms_dg.initiate_fs_failover            (condstr IN VARCHAR2) RETURN BINARY_INTEGER;</a:t>
            </a:r>
          </a:p>
        </p:txBody>
      </p:sp>
    </p:spTree>
    <p:custDataLst>
      <p:tags r:id="rId1"/>
    </p:custDataLst>
    <p:extLst>
      <p:ext uri="{BB962C8B-B14F-4D97-AF65-F5344CB8AC3E}">
        <p14:creationId xmlns:p14="http://schemas.microsoft.com/office/powerpoint/2010/main" val="2317785287"/>
      </p:ext>
    </p:extLst>
  </p:cSld>
  <p:clrMapOvr>
    <a:masterClrMapping/>
  </p:clrMapOvr>
  <p:transition spd="slow"/>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050">
            <a:extLst>
              <a:ext uri="{FF2B5EF4-FFF2-40B4-BE49-F238E27FC236}">
                <a16:creationId xmlns:a16="http://schemas.microsoft.com/office/drawing/2014/main" xmlns="" id="{9B9E36AB-AE45-4899-9614-3B1465DC284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Viewing Fast-Start Failover Information</a:t>
            </a:r>
          </a:p>
        </p:txBody>
      </p:sp>
      <p:sp>
        <p:nvSpPr>
          <p:cNvPr id="4" name="Rectangle 3">
            <a:extLst>
              <a:ext uri="{FF2B5EF4-FFF2-40B4-BE49-F238E27FC236}">
                <a16:creationId xmlns:a16="http://schemas.microsoft.com/office/drawing/2014/main" xmlns="" id="{4D446B16-D20C-4213-801C-1B136213CFDA}"/>
              </a:ext>
            </a:extLst>
          </p:cNvPr>
          <p:cNvSpPr>
            <a:spLocks noChangeArrowheads="1"/>
          </p:cNvSpPr>
          <p:nvPr/>
        </p:nvSpPr>
        <p:spPr bwMode="blackGray">
          <a:xfrm>
            <a:off x="1403141" y="2839244"/>
            <a:ext cx="15481719" cy="414055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SELECT fs_failover_status as STATUS,</a:t>
            </a:r>
          </a:p>
          <a:p>
            <a:r>
              <a:rPr lang="en-US" altLang="en-US" sz="2600" b="1" dirty="0">
                <a:latin typeface="Courier New" panose="02070309020205020404" pitchFamily="49" charset="0"/>
                <a:cs typeface="Oracle Sans" panose="020B0503020204020204" pitchFamily="34" charset="0"/>
              </a:rPr>
              <a:t>       fs_failover_current_target as CURR_TGET,</a:t>
            </a:r>
          </a:p>
          <a:p>
            <a:r>
              <a:rPr lang="en-US" altLang="en-US" sz="2600" b="1" dirty="0">
                <a:latin typeface="Courier New" panose="02070309020205020404" pitchFamily="49" charset="0"/>
                <a:cs typeface="Oracle Sans" panose="020B0503020204020204" pitchFamily="34" charset="0"/>
              </a:rPr>
              <a:t>       fs_failover_threshold as THRESHOLD,</a:t>
            </a:r>
          </a:p>
          <a:p>
            <a:r>
              <a:rPr lang="en-US" altLang="en-US" sz="2600" b="1" dirty="0">
                <a:latin typeface="Courier New" panose="02070309020205020404" pitchFamily="49" charset="0"/>
                <a:cs typeface="Oracle Sans" panose="020B0503020204020204" pitchFamily="34" charset="0"/>
              </a:rPr>
              <a:t>       fs_failover_observer_present as OBS_PRES,</a:t>
            </a:r>
          </a:p>
          <a:p>
            <a:r>
              <a:rPr lang="en-US" altLang="en-US" sz="2600" b="1" dirty="0">
                <a:latin typeface="Courier New" panose="02070309020205020404" pitchFamily="49" charset="0"/>
                <a:cs typeface="Oracle Sans" panose="020B0503020204020204" pitchFamily="34" charset="0"/>
              </a:rPr>
              <a:t>       fs_failover_observer_host as OBS_HOST</a:t>
            </a:r>
          </a:p>
          <a:p>
            <a:r>
              <a:rPr lang="en-US" altLang="en-US" sz="2600" b="1" dirty="0">
                <a:latin typeface="Courier New" panose="02070309020205020404" pitchFamily="49" charset="0"/>
                <a:cs typeface="Oracle Sans" panose="020B0503020204020204" pitchFamily="34" charset="0"/>
              </a:rPr>
              <a:t>FROM v$database;</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STATUS                 CURR_TGET THRESHOLD OBS_PRES     OBS_HOST</a:t>
            </a:r>
          </a:p>
          <a:p>
            <a:r>
              <a:rPr lang="en-US" altLang="en-US" sz="2600" b="1" dirty="0">
                <a:latin typeface="Courier New" panose="02070309020205020404" pitchFamily="49" charset="0"/>
                <a:cs typeface="Oracle Sans" panose="020B0503020204020204" pitchFamily="34" charset="0"/>
              </a:rPr>
              <a:t>---------------------- --------- --------- --------     -------------------</a:t>
            </a:r>
          </a:p>
          <a:p>
            <a:r>
              <a:rPr lang="en-US" altLang="en-US" sz="2600" b="1" dirty="0">
                <a:latin typeface="Courier New" panose="02070309020205020404" pitchFamily="49" charset="0"/>
                <a:cs typeface="Oracle Sans" panose="020B0503020204020204" pitchFamily="34" charset="0"/>
              </a:rPr>
              <a:t>TARGET UNDER LAG LIMIT london           30 YES          host04.example.com</a:t>
            </a:r>
          </a:p>
        </p:txBody>
      </p:sp>
    </p:spTree>
    <p:custDataLst>
      <p:tags r:id="rId1"/>
    </p:custDataLst>
    <p:extLst>
      <p:ext uri="{BB962C8B-B14F-4D97-AF65-F5344CB8AC3E}">
        <p14:creationId xmlns:p14="http://schemas.microsoft.com/office/powerpoint/2010/main" val="31600425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33538402"/>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xmlns="" id="{7D7B1142-5142-4982-B239-B5877F6D617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Determining the Reason for a Fast-Start Failover</a:t>
            </a:r>
          </a:p>
        </p:txBody>
      </p:sp>
      <p:sp>
        <p:nvSpPr>
          <p:cNvPr id="31747" name="Rectangle 5">
            <a:extLst>
              <a:ext uri="{FF2B5EF4-FFF2-40B4-BE49-F238E27FC236}">
                <a16:creationId xmlns:a16="http://schemas.microsoft.com/office/drawing/2014/main" xmlns="" id="{02259265-A48B-4AEE-9282-242629A4BD67}"/>
              </a:ext>
            </a:extLst>
          </p:cNvPr>
          <p:cNvSpPr>
            <a:spLocks noGrp="1" noChangeArrowheads="1"/>
          </p:cNvSpPr>
          <p:nvPr>
            <p:ph type="body" idx="1"/>
          </p:nvPr>
        </p:nvSpPr>
        <p:spPr>
          <a:xfrm>
            <a:off x="933451" y="2272710"/>
            <a:ext cx="16421100" cy="112652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n-lt"/>
              </a:rPr>
              <a:t>Determine the reason for fast-start failover by querying the V$FS_FAILOVER_STATS view:</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3881242"/>
            <a:ext cx="11665296" cy="358656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SQL&gt; SELECT last_failover_time, last_failover_reason       </a:t>
            </a:r>
            <a:br>
              <a:rPr lang="en-US" altLang="en-US" sz="2800" b="1" dirty="0">
                <a:latin typeface="Courier New" panose="02070309020205020404" pitchFamily="49" charset="0"/>
                <a:cs typeface="Oracle Sans" panose="020B0503020204020204" pitchFamily="34" charset="0"/>
              </a:rPr>
            </a:br>
            <a:r>
              <a:rPr lang="en-US" altLang="en-US" sz="2800" b="1" dirty="0">
                <a:latin typeface="Courier New" panose="02070309020205020404" pitchFamily="49" charset="0"/>
                <a:cs typeface="Oracle Sans" panose="020B0503020204020204" pitchFamily="34" charset="0"/>
              </a:rPr>
              <a:t>     FROM v$fs_failover_stats;</a:t>
            </a:r>
          </a:p>
          <a:p>
            <a:pPr>
              <a:spcBef>
                <a:spcPct val="50000"/>
              </a:spcBef>
            </a:pPr>
            <a:endParaRPr lang="en-US" altLang="en-US" sz="2800" b="1" dirty="0">
              <a:latin typeface="Courier New" panose="02070309020205020404" pitchFamily="49" charset="0"/>
              <a:cs typeface="Oracle Sans" panose="020B0503020204020204" pitchFamily="34" charset="0"/>
            </a:endParaRPr>
          </a:p>
          <a:p>
            <a:pPr>
              <a:spcBef>
                <a:spcPct val="50000"/>
              </a:spcBef>
            </a:pPr>
            <a:r>
              <a:rPr lang="en-US" altLang="en-US" sz="2800" b="1" dirty="0">
                <a:latin typeface="Courier New" panose="02070309020205020404" pitchFamily="49" charset="0"/>
                <a:cs typeface="Oracle Sans" panose="020B0503020204020204" pitchFamily="34" charset="0"/>
              </a:rPr>
              <a:t>LAST_FAILOVER_TIME   LAST_FAILOVER_REASON</a:t>
            </a:r>
          </a:p>
          <a:p>
            <a:pPr>
              <a:spcBef>
                <a:spcPct val="50000"/>
              </a:spcBef>
            </a:pPr>
            <a:r>
              <a:rPr lang="en-US" altLang="en-US" sz="2800" b="1" dirty="0">
                <a:latin typeface="Courier New" panose="02070309020205020404" pitchFamily="49" charset="0"/>
                <a:cs typeface="Oracle Sans" panose="020B0503020204020204" pitchFamily="34" charset="0"/>
              </a:rPr>
              <a:t>-------------------- ------------------------------</a:t>
            </a:r>
          </a:p>
          <a:p>
            <a:pPr>
              <a:spcBef>
                <a:spcPct val="50000"/>
              </a:spcBef>
            </a:pPr>
            <a:r>
              <a:rPr lang="en-US" altLang="en-US" sz="2800" b="1" dirty="0">
                <a:latin typeface="Courier New" panose="02070309020205020404" pitchFamily="49" charset="0"/>
                <a:cs typeface="Oracle Sans" panose="020B0503020204020204" pitchFamily="34" charset="0"/>
              </a:rPr>
              <a:t>10/17/2013 22:30:12  Primary Disconnected</a:t>
            </a:r>
          </a:p>
        </p:txBody>
      </p:sp>
    </p:spTree>
    <p:custDataLst>
      <p:tags r:id="rId1"/>
    </p:custDataLst>
    <p:extLst>
      <p:ext uri="{BB962C8B-B14F-4D97-AF65-F5344CB8AC3E}">
        <p14:creationId xmlns:p14="http://schemas.microsoft.com/office/powerpoint/2010/main" val="1050379899"/>
      </p:ext>
    </p:extLst>
  </p:cSld>
  <p:clrMapOvr>
    <a:masterClrMapping/>
  </p:clrMapOvr>
  <p:transition spd="slow"/>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4D446B16-D20C-4213-801C-1B136213CFDA}"/>
              </a:ext>
            </a:extLst>
          </p:cNvPr>
          <p:cNvSpPr>
            <a:spLocks noChangeArrowheads="1"/>
          </p:cNvSpPr>
          <p:nvPr/>
        </p:nvSpPr>
        <p:spPr bwMode="blackGray">
          <a:xfrm>
            <a:off x="2456384" y="7872352"/>
            <a:ext cx="13146632"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EDIT DATABASE SET PROPERTY LogXptMode;</a:t>
            </a:r>
          </a:p>
          <a:p>
            <a:r>
              <a:rPr lang="en-US" altLang="en-US" sz="2800" b="1" dirty="0">
                <a:latin typeface="Courier New" panose="02070309020205020404" pitchFamily="49" charset="0"/>
                <a:cs typeface="Oracle Sans" panose="020B0503020204020204" pitchFamily="34" charset="0"/>
              </a:rPr>
              <a:t>DGMGRL&gt; EDIT DATABASE SET PROPERTY FastStartFailoverTarget;</a:t>
            </a:r>
          </a:p>
        </p:txBody>
      </p:sp>
      <p:sp>
        <p:nvSpPr>
          <p:cNvPr id="14" name="Rectangle 5">
            <a:extLst>
              <a:ext uri="{FF2B5EF4-FFF2-40B4-BE49-F238E27FC236}">
                <a16:creationId xmlns:a16="http://schemas.microsoft.com/office/drawing/2014/main" xmlns="" id="{72B94874-FAAE-48C8-AA97-FBC3F9B93509}"/>
              </a:ext>
            </a:extLst>
          </p:cNvPr>
          <p:cNvSpPr txBox="1">
            <a:spLocks noChangeArrowheads="1"/>
          </p:cNvSpPr>
          <p:nvPr/>
        </p:nvSpPr>
        <p:spPr>
          <a:xfrm>
            <a:off x="3232342" y="4421434"/>
            <a:ext cx="11877675" cy="3855243"/>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169070" lvl="1" indent="2382" defTabSz="342900">
              <a:spcBef>
                <a:spcPct val="20000"/>
              </a:spcBef>
              <a:buClr>
                <a:srgbClr val="FF0000"/>
              </a:buClr>
              <a:defRPr/>
            </a:pPr>
            <a:endParaRPr lang="en-US" sz="3300" kern="0" dirty="0">
              <a:latin typeface="+mn-lt"/>
              <a:cs typeface="Oracle Sans" panose="020B0503020204020204" pitchFamily="34" charset="0"/>
            </a:endParaRPr>
          </a:p>
        </p:txBody>
      </p:sp>
      <p:sp>
        <p:nvSpPr>
          <p:cNvPr id="32771" name="Rectangle 2">
            <a:extLst>
              <a:ext uri="{FF2B5EF4-FFF2-40B4-BE49-F238E27FC236}">
                <a16:creationId xmlns:a16="http://schemas.microsoft.com/office/drawing/2014/main" xmlns="" id="{A039F236-2980-45EC-93A0-B5B540CC134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Prohibited Operations After Enabling Fast-Start Failover</a:t>
            </a:r>
            <a:endParaRPr lang="en-US" altLang="en-US" dirty="0">
              <a:solidFill>
                <a:schemeClr val="accent2"/>
              </a:solidFill>
              <a:latin typeface="+mj-lt"/>
              <a:cs typeface="Oracle Sans" panose="020B0503020204020204" pitchFamily="34" charset="0"/>
            </a:endParaRPr>
          </a:p>
        </p:txBody>
      </p:sp>
      <p:sp>
        <p:nvSpPr>
          <p:cNvPr id="2" name="Content Placeholder 1"/>
          <p:cNvSpPr>
            <a:spLocks noGrp="1"/>
          </p:cNvSpPr>
          <p:nvPr>
            <p:ph idx="1"/>
          </p:nvPr>
        </p:nvSpPr>
        <p:spPr>
          <a:xfrm>
            <a:off x="933451" y="2688032"/>
            <a:ext cx="16421100" cy="1305290"/>
          </a:xfrm>
        </p:spPr>
        <p:txBody>
          <a:bodyPr/>
          <a:lstStyle/>
          <a:p>
            <a:r>
              <a:rPr lang="en-US" dirty="0"/>
              <a:t>Many configuration changes are not allowed with fast-start failover enabled.</a:t>
            </a:r>
          </a:p>
          <a:p>
            <a:endParaRPr lang="en-US" dirty="0"/>
          </a:p>
        </p:txBody>
      </p:sp>
      <p:pic>
        <p:nvPicPr>
          <p:cNvPr id="32772" name="Picture 3" descr="People: Policeman, Security">
            <a:extLst>
              <a:ext uri="{FF2B5EF4-FFF2-40B4-BE49-F238E27FC236}">
                <a16:creationId xmlns:a16="http://schemas.microsoft.com/office/drawing/2014/main" xmlns="" id="{E3055713-BC90-4EC5-A6A1-C11CFCF9D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61297" y="3547789"/>
            <a:ext cx="119300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4">
            <a:extLst>
              <a:ext uri="{FF2B5EF4-FFF2-40B4-BE49-F238E27FC236}">
                <a16:creationId xmlns:a16="http://schemas.microsoft.com/office/drawing/2014/main" xmlns="" id="{FFE46301-2B44-4667-A0FA-BCDAEF63857F}"/>
              </a:ext>
            </a:extLst>
          </p:cNvPr>
          <p:cNvSpPr>
            <a:spLocks noChangeArrowheads="1"/>
          </p:cNvSpPr>
          <p:nvPr/>
        </p:nvSpPr>
        <p:spPr bwMode="auto">
          <a:xfrm>
            <a:off x="2971800" y="6521969"/>
            <a:ext cx="45720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Configuration protection mode changes</a:t>
            </a:r>
          </a:p>
        </p:txBody>
      </p:sp>
      <p:grpSp>
        <p:nvGrpSpPr>
          <p:cNvPr id="32774" name="Group 7">
            <a:extLst>
              <a:ext uri="{FF2B5EF4-FFF2-40B4-BE49-F238E27FC236}">
                <a16:creationId xmlns:a16="http://schemas.microsoft.com/office/drawing/2014/main" xmlns="" id="{516D8B86-44DE-4C4C-BE6A-DB02B4386549}"/>
              </a:ext>
            </a:extLst>
          </p:cNvPr>
          <p:cNvGrpSpPr>
            <a:grpSpLocks/>
          </p:cNvGrpSpPr>
          <p:nvPr/>
        </p:nvGrpSpPr>
        <p:grpSpPr bwMode="auto">
          <a:xfrm>
            <a:off x="11632406" y="3733527"/>
            <a:ext cx="2109788" cy="2786063"/>
            <a:chOff x="3812" y="1131"/>
            <a:chExt cx="886" cy="1170"/>
          </a:xfrm>
        </p:grpSpPr>
        <p:pic>
          <p:nvPicPr>
            <p:cNvPr id="32780" name="Picture 8" descr="iasicon18">
              <a:extLst>
                <a:ext uri="{FF2B5EF4-FFF2-40B4-BE49-F238E27FC236}">
                  <a16:creationId xmlns:a16="http://schemas.microsoft.com/office/drawing/2014/main" xmlns="" id="{90410E69-A527-47FB-8699-0F91FC4A0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90" y="1131"/>
              <a:ext cx="571"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9" descr="iasicon10">
              <a:extLst>
                <a:ext uri="{FF2B5EF4-FFF2-40B4-BE49-F238E27FC236}">
                  <a16:creationId xmlns:a16="http://schemas.microsoft.com/office/drawing/2014/main" xmlns="" id="{19AB2918-FD65-48BF-B833-B6FA6A4597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812" y="1680"/>
              <a:ext cx="88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5" name="Rectangle 10">
            <a:extLst>
              <a:ext uri="{FF2B5EF4-FFF2-40B4-BE49-F238E27FC236}">
                <a16:creationId xmlns:a16="http://schemas.microsoft.com/office/drawing/2014/main" xmlns="" id="{1A276CF2-9913-4D8C-B3F2-DBEA9422C5CD}"/>
              </a:ext>
            </a:extLst>
          </p:cNvPr>
          <p:cNvSpPr>
            <a:spLocks noChangeArrowheads="1"/>
          </p:cNvSpPr>
          <p:nvPr/>
        </p:nvSpPr>
        <p:spPr bwMode="auto">
          <a:xfrm>
            <a:off x="10744200" y="6405289"/>
            <a:ext cx="3886200" cy="115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Disable or delete</a:t>
            </a:r>
          </a:p>
          <a:p>
            <a:pPr algn="ctr"/>
            <a:r>
              <a:rPr lang="en-US" altLang="en-US" sz="2200" b="1" dirty="0">
                <a:latin typeface="Oracle Sans" panose="020B0503020204020204" pitchFamily="34" charset="0"/>
                <a:cs typeface="Oracle Sans" panose="020B0503020204020204" pitchFamily="34" charset="0"/>
              </a:rPr>
              <a:t>the fast-start failover standby database</a:t>
            </a:r>
          </a:p>
        </p:txBody>
      </p:sp>
      <p:pic>
        <p:nvPicPr>
          <p:cNvPr id="32777" name="Picture 8" descr="iasicon18">
            <a:extLst>
              <a:ext uri="{FF2B5EF4-FFF2-40B4-BE49-F238E27FC236}">
                <a16:creationId xmlns:a16="http://schemas.microsoft.com/office/drawing/2014/main" xmlns="" id="{7F607F0B-F63F-46A5-82B5-DF5EA3BA7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349853" y="3714477"/>
            <a:ext cx="1359695" cy="19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Rectangle 10">
            <a:extLst>
              <a:ext uri="{FF2B5EF4-FFF2-40B4-BE49-F238E27FC236}">
                <a16:creationId xmlns:a16="http://schemas.microsoft.com/office/drawing/2014/main" xmlns="" id="{D9C13F53-E10C-4372-AC20-D4F4AD3DFDDA}"/>
              </a:ext>
            </a:extLst>
          </p:cNvPr>
          <p:cNvSpPr>
            <a:spLocks noChangeArrowheads="1"/>
          </p:cNvSpPr>
          <p:nvPr/>
        </p:nvSpPr>
        <p:spPr bwMode="auto">
          <a:xfrm>
            <a:off x="7086600" y="6402907"/>
            <a:ext cx="38862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Disable or delete</a:t>
            </a:r>
          </a:p>
          <a:p>
            <a:pPr algn="ctr"/>
            <a:r>
              <a:rPr lang="en-US" altLang="en-US" sz="2200" b="1" dirty="0">
                <a:latin typeface="Oracle Sans" panose="020B0503020204020204" pitchFamily="34" charset="0"/>
                <a:cs typeface="Oracle Sans" panose="020B0503020204020204" pitchFamily="34" charset="0"/>
              </a:rPr>
              <a:t>the Far Sync</a:t>
            </a:r>
          </a:p>
        </p:txBody>
      </p:sp>
      <p:sp>
        <p:nvSpPr>
          <p:cNvPr id="15" name="&quot;No&quot; Symbol 14">
            <a:extLst>
              <a:ext uri="{FF2B5EF4-FFF2-40B4-BE49-F238E27FC236}">
                <a16:creationId xmlns:a16="http://schemas.microsoft.com/office/drawing/2014/main" xmlns="" id="{EB134EEB-E58A-4024-A46A-805CAE9E00F8}"/>
              </a:ext>
            </a:extLst>
          </p:cNvPr>
          <p:cNvSpPr/>
          <p:nvPr/>
        </p:nvSpPr>
        <p:spPr bwMode="auto">
          <a:xfrm>
            <a:off x="14857275" y="7229970"/>
            <a:ext cx="1028700" cy="1143000"/>
          </a:xfrm>
          <a:prstGeom prst="noSmoking">
            <a:avLst/>
          </a:prstGeom>
          <a:solidFill>
            <a:srgbClr val="FF0000"/>
          </a:solidFill>
          <a:ln w="28575" cap="flat" cmpd="sng" algn="ctr">
            <a:solidFill>
              <a:schemeClr val="tx1"/>
            </a:solidFill>
            <a:prstDash val="solid"/>
            <a:round/>
            <a:headEnd type="none" w="sm" len="sm"/>
            <a:tailEnd type="none" w="sm" len="sm"/>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defTabSz="342900">
              <a:spcBef>
                <a:spcPct val="20000"/>
              </a:spcBef>
              <a:buClr>
                <a:srgbClr val="FF0000"/>
              </a:buClr>
              <a:buFont typeface="Arial" pitchFamily="34" charset="0"/>
              <a:buNone/>
              <a:defRPr/>
            </a:pPr>
            <a:endParaRPr lang="en-US" dirty="0">
              <a:latin typeface="Oracle Sans" panose="020B0503020204020204" pitchFamily="34" charset="0"/>
              <a:cs typeface="Oracle Sans" panose="020B0503020204020204" pitchFamily="34" charset="0"/>
            </a:endParaRPr>
          </a:p>
        </p:txBody>
      </p:sp>
      <p:sp>
        <p:nvSpPr>
          <p:cNvPr id="17" name="Rectangle 5">
            <a:extLst>
              <a:ext uri="{FF2B5EF4-FFF2-40B4-BE49-F238E27FC236}">
                <a16:creationId xmlns:a16="http://schemas.microsoft.com/office/drawing/2014/main" xmlns="" id="{DB4EC051-0CE6-45FF-A756-215F76E97A11}"/>
              </a:ext>
            </a:extLst>
          </p:cNvPr>
          <p:cNvSpPr txBox="1">
            <a:spLocks noChangeArrowheads="1"/>
          </p:cNvSpPr>
          <p:nvPr/>
        </p:nvSpPr>
        <p:spPr>
          <a:xfrm>
            <a:off x="933451" y="2272710"/>
            <a:ext cx="16421100" cy="1126523"/>
          </a:xfrm>
          <a:prstGeom prst="rect">
            <a:avLst/>
          </a:prstGeom>
        </p:spPr>
        <p:txBody>
          <a:bodyPr/>
          <a:lstStyle>
            <a:defPPr>
              <a:defRPr lang="en-US"/>
            </a:defPPr>
            <a:lvl1pPr marL="0" indent="0" algn="l" defTabSz="457181" rtl="0" eaLnBrk="1" fontAlgn="base" hangingPunct="1">
              <a:lnSpc>
                <a:spcPct val="110000"/>
              </a:lnSpc>
              <a:spcBef>
                <a:spcPct val="0"/>
              </a:spcBef>
              <a:spcAft>
                <a:spcPct val="0"/>
              </a:spcAft>
              <a:buClr>
                <a:srgbClr val="000000"/>
              </a:buClr>
              <a:buFont typeface="Arial" charset="0"/>
              <a:defRPr sz="3300" kern="1200" baseline="0">
                <a:solidFill>
                  <a:schemeClr val="tx1"/>
                </a:solidFill>
                <a:latin typeface="Arial" panose="020B0604020202020204" pitchFamily="34" charset="0"/>
                <a:ea typeface="+mn-ea"/>
                <a:cs typeface="Arial" panose="020B0604020202020204" pitchFamily="34" charset="0"/>
              </a:defRPr>
            </a:lvl1pPr>
            <a:lvl2pPr marL="816422" indent="-573088" algn="l" defTabSz="457181" rtl="0" eaLnBrk="1" fontAlgn="base" hangingPunct="1">
              <a:lnSpc>
                <a:spcPct val="110000"/>
              </a:lnSpc>
              <a:spcBef>
                <a:spcPct val="0"/>
              </a:spcBef>
              <a:spcAft>
                <a:spcPct val="0"/>
              </a:spcAft>
              <a:buClr>
                <a:srgbClr val="D1350F"/>
              </a:buClr>
              <a:buFont typeface="Arial" charset="0"/>
              <a:buChar char="•"/>
              <a:defRPr sz="3200" kern="1200" baseline="0">
                <a:solidFill>
                  <a:schemeClr val="tx1"/>
                </a:solidFill>
                <a:latin typeface="Arial" panose="020B0604020202020204" pitchFamily="34" charset="0"/>
                <a:ea typeface="+mn-ea"/>
                <a:cs typeface="Arial" panose="020B0604020202020204" pitchFamily="34" charset="0"/>
              </a:defRPr>
            </a:lvl2pPr>
            <a:lvl3pPr marL="1632844" indent="-569913" algn="l" defTabSz="457181" rtl="0" eaLnBrk="1" fontAlgn="base" hangingPunct="1">
              <a:lnSpc>
                <a:spcPct val="110000"/>
              </a:lnSpc>
              <a:spcBef>
                <a:spcPct val="0"/>
              </a:spcBef>
              <a:spcAft>
                <a:spcPct val="0"/>
              </a:spcAft>
              <a:buClr>
                <a:srgbClr val="D1350F"/>
              </a:buClr>
              <a:buFont typeface="Arial" charset="0"/>
              <a:buChar char="–"/>
              <a:defRPr sz="3000" kern="1200" baseline="0">
                <a:solidFill>
                  <a:schemeClr val="tx1"/>
                </a:solidFill>
                <a:latin typeface="Arial" panose="020B0604020202020204" pitchFamily="34" charset="0"/>
                <a:ea typeface="+mn-ea"/>
                <a:cs typeface="Arial" panose="020B0604020202020204" pitchFamily="34" charset="0"/>
              </a:defRPr>
            </a:lvl3pPr>
            <a:lvl4pPr marL="2449266" indent="-577850" algn="l" defTabSz="457181" rtl="0" eaLnBrk="1" fontAlgn="base" hangingPunct="1">
              <a:lnSpc>
                <a:spcPct val="110000"/>
              </a:lnSpc>
              <a:spcBef>
                <a:spcPct val="0"/>
              </a:spcBef>
              <a:spcAft>
                <a:spcPct val="0"/>
              </a:spcAft>
              <a:buClr>
                <a:srgbClr val="D1350F"/>
              </a:buClr>
              <a:buSzPct val="45000"/>
              <a:buFont typeface="Arial" charset="0"/>
              <a:buChar char="—"/>
              <a:defRPr sz="2700" kern="1200" baseline="0">
                <a:solidFill>
                  <a:schemeClr val="tx1"/>
                </a:solidFill>
                <a:latin typeface="Arial" panose="020B0604020202020204" pitchFamily="34" charset="0"/>
                <a:ea typeface="+mn-ea"/>
                <a:cs typeface="Arial" panose="020B0604020202020204" pitchFamily="34" charset="0"/>
              </a:defRPr>
            </a:lvl4pPr>
            <a:lvl5pPr marL="3265688" indent="-571500" algn="l" defTabSz="457181" rtl="0" eaLnBrk="1" fontAlgn="base" hangingPunct="1">
              <a:lnSpc>
                <a:spcPct val="110000"/>
              </a:lnSpc>
              <a:spcBef>
                <a:spcPct val="0"/>
              </a:spcBef>
              <a:spcAft>
                <a:spcPct val="0"/>
              </a:spcAft>
              <a:buClr>
                <a:srgbClr val="D1350F"/>
              </a:buClr>
              <a:buSzPct val="55000"/>
              <a:buFont typeface="Arial" charset="0"/>
              <a:buChar char="—"/>
              <a:defRPr sz="2400" kern="1200" baseline="0">
                <a:solidFill>
                  <a:schemeClr val="tx1"/>
                </a:solidFill>
                <a:latin typeface="Arial" panose="020B0604020202020204" pitchFamily="34" charset="0"/>
                <a:ea typeface="+mn-ea"/>
                <a:cs typeface="Arial" panose="020B0604020202020204" pitchFamily="34" charset="0"/>
              </a:defRPr>
            </a:lvl5pPr>
            <a:lvl6pPr marL="4082110"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6pPr>
            <a:lvl7pPr marL="4898532"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7pPr>
            <a:lvl8pPr marL="5714954"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8pPr>
            <a:lvl9pPr marL="6531376" indent="-460357" algn="l" defTabSz="1632844" rtl="0" eaLnBrk="1" fontAlgn="base" latinLnBrk="0" hangingPunct="1">
              <a:spcBef>
                <a:spcPct val="20000"/>
              </a:spcBef>
              <a:spcAft>
                <a:spcPct val="0"/>
              </a:spcAft>
              <a:buClr>
                <a:schemeClr val="accent2"/>
              </a:buClr>
              <a:buSzPct val="55000"/>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9pPr>
          </a:lstStyle>
          <a:p>
            <a:pPr marL="0" lvl="1" indent="0" defTabSz="342900">
              <a:spcBef>
                <a:spcPts val="0"/>
              </a:spcBef>
              <a:buClr>
                <a:srgbClr val="FF0000"/>
              </a:buClr>
              <a:buNone/>
              <a:defRPr/>
            </a:pPr>
            <a:endParaRPr lang="en-US" sz="3300" kern="0" dirty="0">
              <a:cs typeface="Oracle Sans" panose="020B0503020204020204" pitchFamily="34" charset="0"/>
            </a:endParaRPr>
          </a:p>
        </p:txBody>
      </p:sp>
    </p:spTree>
    <p:custDataLst>
      <p:tags r:id="rId1"/>
    </p:custDataLst>
    <p:extLst>
      <p:ext uri="{BB962C8B-B14F-4D97-AF65-F5344CB8AC3E}">
        <p14:creationId xmlns:p14="http://schemas.microsoft.com/office/powerpoint/2010/main" val="272572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 xmlns:a16="http://schemas.microsoft.com/office/drawing/2014/main" id="{DEC9E632-FF9D-44A6-9224-E6B890AB3A1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Preparing the Primary Database</a:t>
            </a:r>
          </a:p>
        </p:txBody>
      </p:sp>
      <p:sp>
        <p:nvSpPr>
          <p:cNvPr id="6147" name="Rectangle 7">
            <a:extLst>
              <a:ext uri="{FF2B5EF4-FFF2-40B4-BE49-F238E27FC236}">
                <a16:creationId xmlns="" xmlns:a16="http://schemas.microsoft.com/office/drawing/2014/main" id="{E4437FBB-17EE-4342-8827-3298BA9AFAF8}"/>
              </a:ext>
            </a:extLst>
          </p:cNvPr>
          <p:cNvSpPr>
            <a:spLocks noGrp="1" noChangeArrowheads="1"/>
          </p:cNvSpPr>
          <p:nvPr>
            <p:ph type="body" idx="1"/>
          </p:nvPr>
        </p:nvSpPr>
        <p:spPr>
          <a:xfrm>
            <a:off x="933451" y="2272710"/>
            <a:ext cx="16421100" cy="333385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Enable </a:t>
            </a: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LOGGING</a:t>
            </a:r>
            <a:r>
              <a:rPr lang="en-US" altLang="en-US" dirty="0">
                <a:latin typeface="Oracle Sans" panose="020B0503020204020204" pitchFamily="34" charset="0"/>
                <a:cs typeface="Oracle Sans" panose="020B0503020204020204" pitchFamily="34" charset="0"/>
              </a:rPr>
              <a:t> at the database level.</a:t>
            </a:r>
          </a:p>
          <a:p>
            <a:pPr lvl="1">
              <a:spcBef>
                <a:spcPts val="1200"/>
              </a:spcBef>
            </a:pPr>
            <a:r>
              <a:rPr lang="en-US" altLang="en-US" dirty="0">
                <a:latin typeface="Oracle Sans" panose="020B0503020204020204" pitchFamily="34" charset="0"/>
                <a:cs typeface="Oracle Sans" panose="020B0503020204020204" pitchFamily="34" charset="0"/>
              </a:rPr>
              <a:t>Create a password file if required.</a:t>
            </a:r>
          </a:p>
          <a:p>
            <a:pPr lvl="1">
              <a:spcBef>
                <a:spcPts val="1200"/>
              </a:spcBef>
            </a:pPr>
            <a:r>
              <a:rPr lang="en-US" altLang="en-US" dirty="0">
                <a:latin typeface="Oracle Sans" panose="020B0503020204020204" pitchFamily="34" charset="0"/>
                <a:cs typeface="Oracle Sans" panose="020B0503020204020204" pitchFamily="34" charset="0"/>
              </a:rPr>
              <a:t>Create standby redo logs.</a:t>
            </a:r>
          </a:p>
          <a:p>
            <a:pPr lvl="1">
              <a:spcBef>
                <a:spcPts val="1200"/>
              </a:spcBef>
            </a:pPr>
            <a:r>
              <a:rPr lang="en-US" altLang="en-US" dirty="0">
                <a:latin typeface="Oracle Sans" panose="020B0503020204020204" pitchFamily="34" charset="0"/>
                <a:cs typeface="Oracle Sans" panose="020B0503020204020204" pitchFamily="34" charset="0"/>
              </a:rPr>
              <a:t>Set initialization parameters.</a:t>
            </a:r>
          </a:p>
          <a:p>
            <a:pPr lvl="1">
              <a:spcBef>
                <a:spcPts val="1200"/>
              </a:spcBef>
            </a:pPr>
            <a:r>
              <a:rPr lang="en-US" altLang="en-US" dirty="0">
                <a:latin typeface="Oracle Sans" panose="020B0503020204020204" pitchFamily="34" charset="0"/>
                <a:cs typeface="Oracle Sans" panose="020B0503020204020204" pitchFamily="34" charset="0"/>
              </a:rPr>
              <a:t>Enable archiving.</a:t>
            </a:r>
          </a:p>
        </p:txBody>
      </p:sp>
      <p:sp>
        <p:nvSpPr>
          <p:cNvPr id="6148"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52600" y="5800725"/>
            <a:ext cx="11887200" cy="200977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SHUTDOWN IMMEDIATE;</a:t>
            </a:r>
          </a:p>
          <a:p>
            <a:r>
              <a:rPr lang="en-US" altLang="en-US" sz="3000" b="1" dirty="0">
                <a:latin typeface="Courier New" panose="02070309020205020404" pitchFamily="49" charset="0"/>
                <a:cs typeface="Times New Roman" panose="02020603050405020304" pitchFamily="18" charset="0"/>
              </a:rPr>
              <a:t>SQL&gt; STARTUP MOUNT;</a:t>
            </a:r>
          </a:p>
          <a:p>
            <a:r>
              <a:rPr lang="en-US" altLang="en-US" sz="3000" b="1" dirty="0">
                <a:latin typeface="Courier New" panose="02070309020205020404" pitchFamily="49" charset="0"/>
                <a:cs typeface="Times New Roman" panose="02020603050405020304" pitchFamily="18" charset="0"/>
              </a:rPr>
              <a:t>SQL&gt; ALTER DATABASE ARCHIVELOG;</a:t>
            </a:r>
          </a:p>
          <a:p>
            <a:r>
              <a:rPr lang="en-US" altLang="en-US" sz="3000" b="1" dirty="0">
                <a:latin typeface="Courier New" panose="02070309020205020404" pitchFamily="49" charset="0"/>
                <a:cs typeface="Times New Roman" panose="02020603050405020304" pitchFamily="18" charset="0"/>
              </a:rPr>
              <a:t>SQL&gt; ALTER DATABASE OPEN;</a:t>
            </a:r>
          </a:p>
        </p:txBody>
      </p:sp>
    </p:spTree>
    <p:custDataLst>
      <p:tags r:id="rId1"/>
    </p:custDataLst>
    <p:extLst>
      <p:ext uri="{BB962C8B-B14F-4D97-AF65-F5344CB8AC3E}">
        <p14:creationId xmlns:p14="http://schemas.microsoft.com/office/powerpoint/2010/main" val="103708595"/>
      </p:ext>
    </p:extLst>
  </p:cSld>
  <p:clrMapOvr>
    <a:masterClrMapping/>
  </p:clrMapOvr>
  <p:transition spd="slow"/>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B511A8CE-8421-4012-95E4-92AB5226692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Disabling Fast-Start Failover</a:t>
            </a:r>
          </a:p>
        </p:txBody>
      </p:sp>
      <p:grpSp>
        <p:nvGrpSpPr>
          <p:cNvPr id="3" name="Group 2">
            <a:extLst>
              <a:ext uri="{FF2B5EF4-FFF2-40B4-BE49-F238E27FC236}">
                <a16:creationId xmlns:a16="http://schemas.microsoft.com/office/drawing/2014/main" xmlns="" id="{FDAA84F2-F388-4932-90DF-F333112BFBEC}"/>
              </a:ext>
            </a:extLst>
          </p:cNvPr>
          <p:cNvGrpSpPr/>
          <p:nvPr/>
        </p:nvGrpSpPr>
        <p:grpSpPr>
          <a:xfrm>
            <a:off x="4686301" y="2364804"/>
            <a:ext cx="9486899" cy="6062466"/>
            <a:chOff x="4686301" y="1943100"/>
            <a:chExt cx="9486899" cy="6062466"/>
          </a:xfrm>
        </p:grpSpPr>
        <p:sp>
          <p:nvSpPr>
            <p:cNvPr id="33795" name="Freeform 3">
              <a:extLst>
                <a:ext uri="{FF2B5EF4-FFF2-40B4-BE49-F238E27FC236}">
                  <a16:creationId xmlns:a16="http://schemas.microsoft.com/office/drawing/2014/main" xmlns="" id="{0A105D1B-4224-4D03-B5C6-ABA1EA99B97F}"/>
                </a:ext>
              </a:extLst>
            </p:cNvPr>
            <p:cNvSpPr>
              <a:spLocks/>
            </p:cNvSpPr>
            <p:nvPr/>
          </p:nvSpPr>
          <p:spPr bwMode="auto">
            <a:xfrm>
              <a:off x="5400675" y="3000375"/>
              <a:ext cx="6686550" cy="1114425"/>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796" name="Line 4">
              <a:extLst>
                <a:ext uri="{FF2B5EF4-FFF2-40B4-BE49-F238E27FC236}">
                  <a16:creationId xmlns:a16="http://schemas.microsoft.com/office/drawing/2014/main" xmlns="" id="{1B8C4516-0067-4062-AA0A-C1CD8D209201}"/>
                </a:ext>
              </a:extLst>
            </p:cNvPr>
            <p:cNvSpPr>
              <a:spLocks noChangeShapeType="1"/>
            </p:cNvSpPr>
            <p:nvPr/>
          </p:nvSpPr>
          <p:spPr bwMode="auto">
            <a:xfrm>
              <a:off x="6134101" y="5064920"/>
              <a:ext cx="5443538"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797" name="Rectangle 5">
              <a:extLst>
                <a:ext uri="{FF2B5EF4-FFF2-40B4-BE49-F238E27FC236}">
                  <a16:creationId xmlns:a16="http://schemas.microsoft.com/office/drawing/2014/main" xmlns="" id="{14F674EC-42DB-47CB-96EE-DFBCD8618BD6}"/>
                </a:ext>
              </a:extLst>
            </p:cNvPr>
            <p:cNvSpPr>
              <a:spLocks noChangeArrowheads="1"/>
            </p:cNvSpPr>
            <p:nvPr/>
          </p:nvSpPr>
          <p:spPr bwMode="auto">
            <a:xfrm>
              <a:off x="4686301" y="7188995"/>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sp>
          <p:nvSpPr>
            <p:cNvPr id="33798" name="Rectangle 6">
              <a:extLst>
                <a:ext uri="{FF2B5EF4-FFF2-40B4-BE49-F238E27FC236}">
                  <a16:creationId xmlns:a16="http://schemas.microsoft.com/office/drawing/2014/main" xmlns="" id="{A1980923-0D28-4C0C-AA11-73743E625945}"/>
                </a:ext>
              </a:extLst>
            </p:cNvPr>
            <p:cNvSpPr>
              <a:spLocks noChangeArrowheads="1"/>
            </p:cNvSpPr>
            <p:nvPr/>
          </p:nvSpPr>
          <p:spPr bwMode="auto">
            <a:xfrm>
              <a:off x="10629900" y="7188995"/>
              <a:ext cx="3543300"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Fast-start failover standby database</a:t>
              </a:r>
            </a:p>
          </p:txBody>
        </p:sp>
        <p:pic>
          <p:nvPicPr>
            <p:cNvPr id="33799" name="Picture 7" descr="iasicon18">
              <a:extLst>
                <a:ext uri="{FF2B5EF4-FFF2-40B4-BE49-F238E27FC236}">
                  <a16:creationId xmlns:a16="http://schemas.microsoft.com/office/drawing/2014/main" xmlns="" id="{DFA6AA94-393C-4AFC-A4C9-CA3CFF363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812507" y="4052888"/>
              <a:ext cx="1359693" cy="19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iasicon10">
              <a:extLst>
                <a:ext uri="{FF2B5EF4-FFF2-40B4-BE49-F238E27FC236}">
                  <a16:creationId xmlns:a16="http://schemas.microsoft.com/office/drawing/2014/main" xmlns="" id="{9F503C3B-9B54-4559-98B2-8A149FE121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1" y="5703095"/>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iasicon18">
              <a:extLst>
                <a:ext uri="{FF2B5EF4-FFF2-40B4-BE49-F238E27FC236}">
                  <a16:creationId xmlns:a16="http://schemas.microsoft.com/office/drawing/2014/main" xmlns="" id="{E9BDA5DB-299E-4AF7-B299-EF3239F5C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549063" y="4102895"/>
              <a:ext cx="1359695" cy="19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0" descr="iasicon10">
              <a:extLst>
                <a:ext uri="{FF2B5EF4-FFF2-40B4-BE49-F238E27FC236}">
                  <a16:creationId xmlns:a16="http://schemas.microsoft.com/office/drawing/2014/main" xmlns="" id="{5FE27680-3BB6-4025-9D44-E0370FD48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3326" y="5703095"/>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3" name="Rectangle 11">
              <a:extLst>
                <a:ext uri="{FF2B5EF4-FFF2-40B4-BE49-F238E27FC236}">
                  <a16:creationId xmlns:a16="http://schemas.microsoft.com/office/drawing/2014/main" xmlns="" id="{7DE3400F-55BB-4701-AAE3-F9524055A125}"/>
                </a:ext>
              </a:extLst>
            </p:cNvPr>
            <p:cNvSpPr>
              <a:spLocks noChangeArrowheads="1"/>
            </p:cNvSpPr>
            <p:nvPr/>
          </p:nvSpPr>
          <p:spPr bwMode="auto">
            <a:xfrm>
              <a:off x="7886701" y="5429251"/>
              <a:ext cx="2064545"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Observer</a:t>
              </a:r>
            </a:p>
          </p:txBody>
        </p:sp>
        <p:pic>
          <p:nvPicPr>
            <p:cNvPr id="33804" name="Picture 12" descr="Computer: Desktop">
              <a:extLst>
                <a:ext uri="{FF2B5EF4-FFF2-40B4-BE49-F238E27FC236}">
                  <a16:creationId xmlns:a16="http://schemas.microsoft.com/office/drawing/2014/main" xmlns="" id="{F3E03FC8-52A0-4433-AC79-6B188F449E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1" y="1943100"/>
              <a:ext cx="142637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13" descr="peop035_inspect">
              <a:extLst>
                <a:ext uri="{FF2B5EF4-FFF2-40B4-BE49-F238E27FC236}">
                  <a16:creationId xmlns:a16="http://schemas.microsoft.com/office/drawing/2014/main" xmlns="" id="{A5371D05-6378-4324-98B9-FB70384006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229601" y="2064545"/>
              <a:ext cx="1423988"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8681253"/>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DISABLE FAST_START FAILOVER [FORCE];</a:t>
            </a:r>
          </a:p>
        </p:txBody>
      </p:sp>
    </p:spTree>
    <p:custDataLst>
      <p:tags r:id="rId1"/>
    </p:custDataLst>
    <p:extLst>
      <p:ext uri="{BB962C8B-B14F-4D97-AF65-F5344CB8AC3E}">
        <p14:creationId xmlns:p14="http://schemas.microsoft.com/office/powerpoint/2010/main" val="190017686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6463507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xmlns="" id="{5D202C88-E334-4D12-93CE-FD2BCBEFA26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Disabling Fast-Start Failover Conditions</a:t>
            </a:r>
          </a:p>
        </p:txBody>
      </p:sp>
      <p:sp>
        <p:nvSpPr>
          <p:cNvPr id="34819" name="Rectangle 6">
            <a:extLst>
              <a:ext uri="{FF2B5EF4-FFF2-40B4-BE49-F238E27FC236}">
                <a16:creationId xmlns:a16="http://schemas.microsoft.com/office/drawing/2014/main" xmlns="" id="{B3109058-A97E-464E-8FC2-98DF4A5FF278}"/>
              </a:ext>
            </a:extLst>
          </p:cNvPr>
          <p:cNvSpPr>
            <a:spLocks noGrp="1" noChangeArrowheads="1"/>
          </p:cNvSpPr>
          <p:nvPr>
            <p:ph type="body"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buClr>
                <a:srgbClr val="FF0000"/>
              </a:buClr>
            </a:pPr>
            <a:r>
              <a:rPr lang="en-US" altLang="en-US" dirty="0">
                <a:latin typeface="Oracle Sans" panose="020B0503020204020204" pitchFamily="34" charset="0"/>
                <a:cs typeface="Oracle Sans" panose="020B0503020204020204" pitchFamily="34" charset="0"/>
              </a:rPr>
              <a:t>Remove specific conditions for which a fast-start failover should be performed:</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80773" y="3277006"/>
            <a:ext cx="1472645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sz="2800" b="1" dirty="0">
                <a:latin typeface="Courier New" panose="02070309020205020404" pitchFamily="49" charset="0"/>
                <a:cs typeface="Oracle Sans" panose="020B0503020204020204" pitchFamily="34" charset="0"/>
              </a:rPr>
              <a:t>DGMGRL&gt; DISABLE FAST_START FAILOVER CONDITION "Datafile Offline";</a:t>
            </a:r>
          </a:p>
        </p:txBody>
      </p:sp>
    </p:spTree>
    <p:custDataLst>
      <p:tags r:id="rId1"/>
    </p:custDataLst>
    <p:extLst>
      <p:ext uri="{BB962C8B-B14F-4D97-AF65-F5344CB8AC3E}">
        <p14:creationId xmlns:p14="http://schemas.microsoft.com/office/powerpoint/2010/main" val="703548475"/>
      </p:ext>
    </p:extLst>
  </p:cSld>
  <p:clrMapOvr>
    <a:masterClrMapping/>
  </p:clrMapOvr>
  <p:transition spd="slow"/>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8">
            <a:extLst>
              <a:ext uri="{FF2B5EF4-FFF2-40B4-BE49-F238E27FC236}">
                <a16:creationId xmlns:a16="http://schemas.microsoft.com/office/drawing/2014/main" xmlns="" id="{CD9EABDE-3A8A-4776-BE53-114209A0DB1C}"/>
              </a:ext>
            </a:extLst>
          </p:cNvPr>
          <p:cNvSpPr>
            <a:spLocks noGrp="1" noChangeArrowheads="1"/>
          </p:cNvSpPr>
          <p:nvPr>
            <p:ph type="title"/>
          </p:nvPr>
        </p:nvSpPr>
        <p:spPr>
          <a:xfrm>
            <a:off x="933451" y="65673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the </a:t>
            </a:r>
            <a:r>
              <a:rPr lang="en-US" altLang="en-US" dirty="0">
                <a:latin typeface="Courier New" panose="02070309020205020404" pitchFamily="49" charset="0"/>
                <a:cs typeface="Courier New" panose="02070309020205020404" pitchFamily="49" charset="0"/>
              </a:rPr>
              <a:t>FORCE</a:t>
            </a:r>
            <a:r>
              <a:rPr lang="en-US" altLang="en-US" dirty="0">
                <a:latin typeface="Georgia" panose="02040502050405020303" pitchFamily="18" charset="0"/>
              </a:rPr>
              <a:t> Option</a:t>
            </a:r>
          </a:p>
        </p:txBody>
      </p:sp>
      <p:sp>
        <p:nvSpPr>
          <p:cNvPr id="35843" name="Rectangle 1029">
            <a:extLst>
              <a:ext uri="{FF2B5EF4-FFF2-40B4-BE49-F238E27FC236}">
                <a16:creationId xmlns:a16="http://schemas.microsoft.com/office/drawing/2014/main" xmlns="" id="{C4DEAE42-2D9C-437F-8C1E-A8B1F5E66032}"/>
              </a:ext>
            </a:extLst>
          </p:cNvPr>
          <p:cNvSpPr>
            <a:spLocks noGrp="1" noChangeArrowheads="1"/>
          </p:cNvSpPr>
          <p:nvPr>
            <p:ph type="body" idx="1"/>
          </p:nvPr>
        </p:nvSpPr>
        <p:spPr>
          <a:xfrm>
            <a:off x="933451" y="2272710"/>
            <a:ext cx="16421100" cy="373858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option in the following situations:</a:t>
            </a:r>
          </a:p>
          <a:p>
            <a:pPr lvl="1">
              <a:spcBef>
                <a:spcPts val="1200"/>
              </a:spcBef>
            </a:pPr>
            <a:r>
              <a:rPr lang="en-US" altLang="en-US" dirty="0">
                <a:latin typeface="Oracle Sans" panose="020B0503020204020204" pitchFamily="34" charset="0"/>
                <a:cs typeface="Oracle Sans" panose="020B0503020204020204" pitchFamily="34" charset="0"/>
              </a:rPr>
              <a:t>When the fast-start failover environment is synchronized and the primary has lost connectivity to the observer and the target standby database</a:t>
            </a:r>
          </a:p>
          <a:p>
            <a:pPr lvl="1">
              <a:spcBef>
                <a:spcPts val="1200"/>
              </a:spcBef>
            </a:pPr>
            <a:r>
              <a:rPr lang="en-US" altLang="en-US" dirty="0">
                <a:latin typeface="Oracle Sans" panose="020B0503020204020204" pitchFamily="34" charset="0"/>
                <a:cs typeface="Oracle Sans" panose="020B0503020204020204" pitchFamily="34" charset="0"/>
              </a:rPr>
              <a:t>To prevent a fast-start failover from occurring on the target standby database </a:t>
            </a:r>
          </a:p>
          <a:p>
            <a:pPr lvl="1">
              <a:spcBef>
                <a:spcPts val="1200"/>
              </a:spcBef>
            </a:pPr>
            <a:r>
              <a:rPr lang="en-US" altLang="en-US" dirty="0">
                <a:latin typeface="Oracle Sans" panose="020B0503020204020204" pitchFamily="34" charset="0"/>
                <a:cs typeface="Oracle Sans" panose="020B0503020204020204" pitchFamily="34" charset="0"/>
              </a:rPr>
              <a:t>To conduct a manual failover when the fast-start failover environment is unsynchronized</a:t>
            </a:r>
          </a:p>
        </p:txBody>
      </p:sp>
    </p:spTree>
    <p:custDataLst>
      <p:tags r:id="rId1"/>
    </p:custDataLst>
    <p:extLst>
      <p:ext uri="{BB962C8B-B14F-4D97-AF65-F5344CB8AC3E}">
        <p14:creationId xmlns:p14="http://schemas.microsoft.com/office/powerpoint/2010/main" val="2265986406"/>
      </p:ext>
    </p:extLst>
  </p:cSld>
  <p:clrMapOvr>
    <a:masterClrMapping/>
  </p:clrMapOvr>
  <p:transition spd="slow"/>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3B4F153F-D086-44FA-8DD0-4DBD8FE5E10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Stopping the Observer</a:t>
            </a:r>
          </a:p>
        </p:txBody>
      </p:sp>
      <p:grpSp>
        <p:nvGrpSpPr>
          <p:cNvPr id="19" name="Group 18">
            <a:extLst>
              <a:ext uri="{FF2B5EF4-FFF2-40B4-BE49-F238E27FC236}">
                <a16:creationId xmlns:a16="http://schemas.microsoft.com/office/drawing/2014/main" xmlns="" id="{6C2E78B7-755F-46FA-AF98-6C87F679ED90}"/>
              </a:ext>
            </a:extLst>
          </p:cNvPr>
          <p:cNvGrpSpPr>
            <a:grpSpLocks noChangeAspect="1"/>
          </p:cNvGrpSpPr>
          <p:nvPr/>
        </p:nvGrpSpPr>
        <p:grpSpPr>
          <a:xfrm>
            <a:off x="5132572" y="2743200"/>
            <a:ext cx="8537143" cy="5490799"/>
            <a:chOff x="1600200" y="1295400"/>
            <a:chExt cx="6324600" cy="4067767"/>
          </a:xfrm>
        </p:grpSpPr>
        <p:sp>
          <p:nvSpPr>
            <p:cNvPr id="20" name="Freeform 3">
              <a:extLst>
                <a:ext uri="{FF2B5EF4-FFF2-40B4-BE49-F238E27FC236}">
                  <a16:creationId xmlns:a16="http://schemas.microsoft.com/office/drawing/2014/main" xmlns="" id="{297016B0-47DB-47A0-B2D4-BB71551E9A96}"/>
                </a:ext>
              </a:extLst>
            </p:cNvPr>
            <p:cNvSpPr>
              <a:spLocks/>
            </p:cNvSpPr>
            <p:nvPr/>
          </p:nvSpPr>
          <p:spPr bwMode="auto">
            <a:xfrm>
              <a:off x="2076450" y="2006600"/>
              <a:ext cx="4457700" cy="74295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sz="2200" dirty="0"/>
            </a:p>
          </p:txBody>
        </p:sp>
        <p:pic>
          <p:nvPicPr>
            <p:cNvPr id="21" name="Picture 4" descr="Computer: Desktop">
              <a:extLst>
                <a:ext uri="{FF2B5EF4-FFF2-40B4-BE49-F238E27FC236}">
                  <a16:creationId xmlns:a16="http://schemas.microsoft.com/office/drawing/2014/main" xmlns="" id="{FD341BB7-D20A-4BB8-B532-F7442A66E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295400"/>
              <a:ext cx="9509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5">
              <a:extLst>
                <a:ext uri="{FF2B5EF4-FFF2-40B4-BE49-F238E27FC236}">
                  <a16:creationId xmlns:a16="http://schemas.microsoft.com/office/drawing/2014/main" xmlns="" id="{1C2498EE-A3EB-422F-B486-BEBF51485C17}"/>
                </a:ext>
              </a:extLst>
            </p:cNvPr>
            <p:cNvSpPr>
              <a:spLocks noChangeShapeType="1"/>
            </p:cNvSpPr>
            <p:nvPr/>
          </p:nvSpPr>
          <p:spPr bwMode="auto">
            <a:xfrm>
              <a:off x="2590800" y="3376613"/>
              <a:ext cx="3606800"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sz="2200" dirty="0"/>
            </a:p>
          </p:txBody>
        </p:sp>
        <p:sp>
          <p:nvSpPr>
            <p:cNvPr id="23" name="Rectangle 6">
              <a:extLst>
                <a:ext uri="{FF2B5EF4-FFF2-40B4-BE49-F238E27FC236}">
                  <a16:creationId xmlns:a16="http://schemas.microsoft.com/office/drawing/2014/main" xmlns="" id="{F10097F3-2986-4FC3-9DB0-506FCFC198A6}"/>
                </a:ext>
              </a:extLst>
            </p:cNvPr>
            <p:cNvSpPr>
              <a:spLocks noChangeArrowheads="1"/>
            </p:cNvSpPr>
            <p:nvPr/>
          </p:nvSpPr>
          <p:spPr bwMode="auto">
            <a:xfrm>
              <a:off x="1600200" y="4792663"/>
              <a:ext cx="1376363" cy="57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b="1" dirty="0"/>
                <a:t>Primary database</a:t>
              </a:r>
            </a:p>
          </p:txBody>
        </p:sp>
        <p:sp>
          <p:nvSpPr>
            <p:cNvPr id="24" name="Rectangle 7">
              <a:extLst>
                <a:ext uri="{FF2B5EF4-FFF2-40B4-BE49-F238E27FC236}">
                  <a16:creationId xmlns:a16="http://schemas.microsoft.com/office/drawing/2014/main" xmlns="" id="{D3218CA8-A21A-43E8-9F8F-D53442815E42}"/>
                </a:ext>
              </a:extLst>
            </p:cNvPr>
            <p:cNvSpPr>
              <a:spLocks noChangeArrowheads="1"/>
            </p:cNvSpPr>
            <p:nvPr/>
          </p:nvSpPr>
          <p:spPr bwMode="auto">
            <a:xfrm>
              <a:off x="5562600" y="4792663"/>
              <a:ext cx="2362200" cy="57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b="1" dirty="0"/>
                <a:t>Fast-start failover standby database</a:t>
              </a:r>
            </a:p>
          </p:txBody>
        </p:sp>
        <p:pic>
          <p:nvPicPr>
            <p:cNvPr id="25" name="Picture 8" descr="iasicon18">
              <a:extLst>
                <a:ext uri="{FF2B5EF4-FFF2-40B4-BE49-F238E27FC236}">
                  <a16:creationId xmlns:a16="http://schemas.microsoft.com/office/drawing/2014/main" xmlns="" id="{3EE3B2B7-352B-4AC5-906B-85207BA7D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684338" y="2701925"/>
              <a:ext cx="906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descr="iasicon10">
              <a:extLst>
                <a:ext uri="{FF2B5EF4-FFF2-40B4-BE49-F238E27FC236}">
                  <a16:creationId xmlns:a16="http://schemas.microsoft.com/office/drawing/2014/main" xmlns="" id="{45D97C4C-15C2-4073-B0B7-553147FCE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8020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descr="iasicon18">
              <a:extLst>
                <a:ext uri="{FF2B5EF4-FFF2-40B4-BE49-F238E27FC236}">
                  <a16:creationId xmlns:a16="http://schemas.microsoft.com/office/drawing/2014/main" xmlns="" id="{A589D9A9-19B7-4E23-890F-0742BC8E5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175375" y="2735263"/>
              <a:ext cx="906463"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1" descr="iasicon10">
              <a:extLst>
                <a:ext uri="{FF2B5EF4-FFF2-40B4-BE49-F238E27FC236}">
                  <a16:creationId xmlns:a16="http://schemas.microsoft.com/office/drawing/2014/main" xmlns="" id="{76AA225F-7283-4DE3-9FE5-DE4D1CB00B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051550" y="38020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2" descr="peop035_inspect">
              <a:extLst>
                <a:ext uri="{FF2B5EF4-FFF2-40B4-BE49-F238E27FC236}">
                  <a16:creationId xmlns:a16="http://schemas.microsoft.com/office/drawing/2014/main" xmlns="" id="{0126C082-B531-4005-95EA-16B227FDA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962400" y="1376363"/>
              <a:ext cx="949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3" descr="traff003_stop">
              <a:extLst>
                <a:ext uri="{FF2B5EF4-FFF2-40B4-BE49-F238E27FC236}">
                  <a16:creationId xmlns:a16="http://schemas.microsoft.com/office/drawing/2014/main" xmlns="" id="{2597EA29-D89F-431B-B9CA-7AECD357B6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4000500" y="1955800"/>
              <a:ext cx="936625"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14">
              <a:extLst>
                <a:ext uri="{FF2B5EF4-FFF2-40B4-BE49-F238E27FC236}">
                  <a16:creationId xmlns:a16="http://schemas.microsoft.com/office/drawing/2014/main" xmlns="" id="{D6525D23-9B99-4997-8CAD-1AE3859DB7F9}"/>
                </a:ext>
              </a:extLst>
            </p:cNvPr>
            <p:cNvSpPr>
              <a:spLocks noChangeArrowheads="1"/>
            </p:cNvSpPr>
            <p:nvPr/>
          </p:nvSpPr>
          <p:spPr bwMode="auto">
            <a:xfrm>
              <a:off x="3733800" y="3619500"/>
              <a:ext cx="1376363" cy="31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200" b="1" dirty="0"/>
                <a:t>Observer</a:t>
              </a:r>
            </a:p>
          </p:txBody>
        </p:sp>
      </p:grpSp>
      <p:sp>
        <p:nvSpPr>
          <p:cNvPr id="17" name="Rectangle 16">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8604985"/>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STOP OBSERVER;</a:t>
            </a:r>
          </a:p>
        </p:txBody>
      </p:sp>
    </p:spTree>
    <p:custDataLst>
      <p:tags r:id="rId1"/>
    </p:custDataLst>
    <p:extLst>
      <p:ext uri="{BB962C8B-B14F-4D97-AF65-F5344CB8AC3E}">
        <p14:creationId xmlns:p14="http://schemas.microsoft.com/office/powerpoint/2010/main" val="68423297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441F3FD3-5F74-45E8-A4F9-670D77C07B4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Manual Role Changes</a:t>
            </a:r>
          </a:p>
        </p:txBody>
      </p:sp>
      <p:grpSp>
        <p:nvGrpSpPr>
          <p:cNvPr id="42" name="Group 41">
            <a:extLst>
              <a:ext uri="{FF2B5EF4-FFF2-40B4-BE49-F238E27FC236}">
                <a16:creationId xmlns:a16="http://schemas.microsoft.com/office/drawing/2014/main" xmlns="" id="{6425CC3E-8E7C-4627-9561-58651782BC63}"/>
              </a:ext>
            </a:extLst>
          </p:cNvPr>
          <p:cNvGrpSpPr>
            <a:grpSpLocks noChangeAspect="1"/>
          </p:cNvGrpSpPr>
          <p:nvPr/>
        </p:nvGrpSpPr>
        <p:grpSpPr>
          <a:xfrm>
            <a:off x="5132572" y="2733770"/>
            <a:ext cx="8537142" cy="5633761"/>
            <a:chOff x="1600200" y="1295400"/>
            <a:chExt cx="6324600" cy="4138613"/>
          </a:xfrm>
        </p:grpSpPr>
        <p:sp>
          <p:nvSpPr>
            <p:cNvPr id="43" name="Freeform 3">
              <a:extLst>
                <a:ext uri="{FF2B5EF4-FFF2-40B4-BE49-F238E27FC236}">
                  <a16:creationId xmlns:a16="http://schemas.microsoft.com/office/drawing/2014/main" xmlns="" id="{9B10685E-BC19-42F5-9BB9-B4A1042D6C31}"/>
                </a:ext>
              </a:extLst>
            </p:cNvPr>
            <p:cNvSpPr>
              <a:spLocks/>
            </p:cNvSpPr>
            <p:nvPr/>
          </p:nvSpPr>
          <p:spPr bwMode="auto">
            <a:xfrm>
              <a:off x="2076450" y="2006600"/>
              <a:ext cx="4457700" cy="74295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dirty="0"/>
            </a:p>
          </p:txBody>
        </p:sp>
        <p:pic>
          <p:nvPicPr>
            <p:cNvPr id="57" name="Picture 4" descr="Computer: Desktop">
              <a:extLst>
                <a:ext uri="{FF2B5EF4-FFF2-40B4-BE49-F238E27FC236}">
                  <a16:creationId xmlns:a16="http://schemas.microsoft.com/office/drawing/2014/main" xmlns="" id="{F6CFF961-7251-4C7D-AD2A-9393E23CC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295400"/>
              <a:ext cx="9509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Line 5">
              <a:extLst>
                <a:ext uri="{FF2B5EF4-FFF2-40B4-BE49-F238E27FC236}">
                  <a16:creationId xmlns:a16="http://schemas.microsoft.com/office/drawing/2014/main" xmlns="" id="{68DED25C-79EF-4374-9394-433AB1B6F378}"/>
                </a:ext>
              </a:extLst>
            </p:cNvPr>
            <p:cNvSpPr>
              <a:spLocks noChangeShapeType="1"/>
            </p:cNvSpPr>
            <p:nvPr/>
          </p:nvSpPr>
          <p:spPr bwMode="auto">
            <a:xfrm>
              <a:off x="2590800" y="3376613"/>
              <a:ext cx="3606800"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dirty="0"/>
            </a:p>
          </p:txBody>
        </p:sp>
        <p:sp>
          <p:nvSpPr>
            <p:cNvPr id="59" name="Rectangle 6">
              <a:extLst>
                <a:ext uri="{FF2B5EF4-FFF2-40B4-BE49-F238E27FC236}">
                  <a16:creationId xmlns:a16="http://schemas.microsoft.com/office/drawing/2014/main" xmlns="" id="{E507902B-A798-42B5-8B10-824DE5BAFAFE}"/>
                </a:ext>
              </a:extLst>
            </p:cNvPr>
            <p:cNvSpPr>
              <a:spLocks noChangeArrowheads="1"/>
            </p:cNvSpPr>
            <p:nvPr/>
          </p:nvSpPr>
          <p:spPr bwMode="auto">
            <a:xfrm>
              <a:off x="1600200" y="4792663"/>
              <a:ext cx="13763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Primary database</a:t>
              </a:r>
            </a:p>
          </p:txBody>
        </p:sp>
        <p:sp>
          <p:nvSpPr>
            <p:cNvPr id="60" name="Rectangle 7">
              <a:extLst>
                <a:ext uri="{FF2B5EF4-FFF2-40B4-BE49-F238E27FC236}">
                  <a16:creationId xmlns:a16="http://schemas.microsoft.com/office/drawing/2014/main" xmlns="" id="{767A5B61-612A-4053-A5FC-3C2CC4573808}"/>
                </a:ext>
              </a:extLst>
            </p:cNvPr>
            <p:cNvSpPr>
              <a:spLocks noChangeArrowheads="1"/>
            </p:cNvSpPr>
            <p:nvPr/>
          </p:nvSpPr>
          <p:spPr bwMode="auto">
            <a:xfrm>
              <a:off x="5562600" y="4792663"/>
              <a:ext cx="236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Fast-start failover standby database</a:t>
              </a:r>
            </a:p>
          </p:txBody>
        </p:sp>
        <p:pic>
          <p:nvPicPr>
            <p:cNvPr id="61" name="Picture 8" descr="iasicon18">
              <a:extLst>
                <a:ext uri="{FF2B5EF4-FFF2-40B4-BE49-F238E27FC236}">
                  <a16:creationId xmlns:a16="http://schemas.microsoft.com/office/drawing/2014/main" xmlns="" id="{D1B292A1-4346-4F8B-B45C-1EC95C826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684338" y="2701925"/>
              <a:ext cx="906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9" descr="iasicon10">
              <a:extLst>
                <a:ext uri="{FF2B5EF4-FFF2-40B4-BE49-F238E27FC236}">
                  <a16:creationId xmlns:a16="http://schemas.microsoft.com/office/drawing/2014/main" xmlns="" id="{887AF384-D76D-4B45-99B4-9E77028BD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600200" y="38020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0" descr="iasicon18">
              <a:extLst>
                <a:ext uri="{FF2B5EF4-FFF2-40B4-BE49-F238E27FC236}">
                  <a16:creationId xmlns:a16="http://schemas.microsoft.com/office/drawing/2014/main" xmlns="" id="{AEEDE408-0FCD-462E-9592-C031EDFE3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175375" y="2735263"/>
              <a:ext cx="906463"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descr="iasicon10">
              <a:extLst>
                <a:ext uri="{FF2B5EF4-FFF2-40B4-BE49-F238E27FC236}">
                  <a16:creationId xmlns:a16="http://schemas.microsoft.com/office/drawing/2014/main" xmlns="" id="{FACF679A-19DB-428B-885D-D4288938FF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1550" y="38020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2" descr="peop035_inspect">
              <a:extLst>
                <a:ext uri="{FF2B5EF4-FFF2-40B4-BE49-F238E27FC236}">
                  <a16:creationId xmlns:a16="http://schemas.microsoft.com/office/drawing/2014/main" xmlns="" id="{3DB92BFE-5070-4F5D-9251-D9F7EB7F1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1376363"/>
              <a:ext cx="949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Line 13">
              <a:extLst>
                <a:ext uri="{FF2B5EF4-FFF2-40B4-BE49-F238E27FC236}">
                  <a16:creationId xmlns:a16="http://schemas.microsoft.com/office/drawing/2014/main" xmlns="" id="{1E663497-D30E-4ACD-B0CD-DC00E0F3EBB9}"/>
                </a:ext>
              </a:extLst>
            </p:cNvPr>
            <p:cNvSpPr>
              <a:spLocks noChangeShapeType="1"/>
            </p:cNvSpPr>
            <p:nvPr/>
          </p:nvSpPr>
          <p:spPr bwMode="auto">
            <a:xfrm>
              <a:off x="2462213" y="4038600"/>
              <a:ext cx="3629025" cy="0"/>
            </a:xfrm>
            <a:prstGeom prst="line">
              <a:avLst/>
            </a:prstGeom>
            <a:noFill/>
            <a:ln w="28575" cap="rnd">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dirty="0"/>
            </a:p>
          </p:txBody>
        </p:sp>
        <p:sp>
          <p:nvSpPr>
            <p:cNvPr id="67" name="Rectangle 14">
              <a:extLst>
                <a:ext uri="{FF2B5EF4-FFF2-40B4-BE49-F238E27FC236}">
                  <a16:creationId xmlns:a16="http://schemas.microsoft.com/office/drawing/2014/main" xmlns="" id="{DCB42EE1-DE71-4C17-AB4E-FBD8BD16FD97}"/>
                </a:ext>
              </a:extLst>
            </p:cNvPr>
            <p:cNvSpPr>
              <a:spLocks noChangeArrowheads="1"/>
            </p:cNvSpPr>
            <p:nvPr/>
          </p:nvSpPr>
          <p:spPr bwMode="auto">
            <a:xfrm>
              <a:off x="3729038" y="4083050"/>
              <a:ext cx="16049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Failover</a:t>
              </a:r>
            </a:p>
            <a:p>
              <a:pPr algn="ctr"/>
              <a:r>
                <a:rPr lang="en-US" altLang="en-US" b="1" dirty="0"/>
                <a:t>Switchover</a:t>
              </a:r>
            </a:p>
          </p:txBody>
        </p:sp>
      </p:grpSp>
    </p:spTree>
    <p:custDataLst>
      <p:tags r:id="rId1"/>
    </p:custDataLst>
    <p:extLst>
      <p:ext uri="{BB962C8B-B14F-4D97-AF65-F5344CB8AC3E}">
        <p14:creationId xmlns:p14="http://schemas.microsoft.com/office/powerpoint/2010/main" val="32768427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18A3145C-C8C8-45F9-9181-BAC9F2C426D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Manually Reinstating the Database</a:t>
            </a:r>
          </a:p>
        </p:txBody>
      </p:sp>
      <p:grpSp>
        <p:nvGrpSpPr>
          <p:cNvPr id="32" name="Group 31">
            <a:extLst>
              <a:ext uri="{FF2B5EF4-FFF2-40B4-BE49-F238E27FC236}">
                <a16:creationId xmlns:a16="http://schemas.microsoft.com/office/drawing/2014/main" xmlns="" id="{F8E5A128-35B4-45A1-A6FF-0F2885633513}"/>
              </a:ext>
            </a:extLst>
          </p:cNvPr>
          <p:cNvGrpSpPr>
            <a:grpSpLocks noChangeAspect="1"/>
          </p:cNvGrpSpPr>
          <p:nvPr/>
        </p:nvGrpSpPr>
        <p:grpSpPr>
          <a:xfrm>
            <a:off x="4342273" y="2717055"/>
            <a:ext cx="9296961" cy="5591306"/>
            <a:chOff x="990600" y="1035100"/>
            <a:chExt cx="6934200" cy="4170313"/>
          </a:xfrm>
        </p:grpSpPr>
        <p:sp>
          <p:nvSpPr>
            <p:cNvPr id="33" name="Freeform 3">
              <a:extLst>
                <a:ext uri="{FF2B5EF4-FFF2-40B4-BE49-F238E27FC236}">
                  <a16:creationId xmlns:a16="http://schemas.microsoft.com/office/drawing/2014/main" xmlns="" id="{009D5101-A6F8-47BE-97A7-2F8239A3AE19}"/>
                </a:ext>
              </a:extLst>
            </p:cNvPr>
            <p:cNvSpPr>
              <a:spLocks/>
            </p:cNvSpPr>
            <p:nvPr/>
          </p:nvSpPr>
          <p:spPr bwMode="auto">
            <a:xfrm>
              <a:off x="2076450" y="1771650"/>
              <a:ext cx="4457700" cy="742950"/>
            </a:xfrm>
            <a:custGeom>
              <a:avLst/>
              <a:gdLst>
                <a:gd name="T0" fmla="*/ 0 w 2736"/>
                <a:gd name="T1" fmla="*/ 2147483647 h 624"/>
                <a:gd name="T2" fmla="*/ 0 w 2736"/>
                <a:gd name="T3" fmla="*/ 0 h 624"/>
                <a:gd name="T4" fmla="*/ 2147483647 w 2736"/>
                <a:gd name="T5" fmla="*/ 0 h 624"/>
                <a:gd name="T6" fmla="*/ 2147483647 w 2736"/>
                <a:gd name="T7" fmla="*/ 2147483647 h 624"/>
                <a:gd name="T8" fmla="*/ 0 60000 65536"/>
                <a:gd name="T9" fmla="*/ 0 60000 65536"/>
                <a:gd name="T10" fmla="*/ 0 60000 65536"/>
                <a:gd name="T11" fmla="*/ 0 60000 65536"/>
                <a:gd name="T12" fmla="*/ 0 w 2736"/>
                <a:gd name="T13" fmla="*/ 0 h 624"/>
                <a:gd name="T14" fmla="*/ 2736 w 2736"/>
                <a:gd name="T15" fmla="*/ 624 h 624"/>
              </a:gdLst>
              <a:ahLst/>
              <a:cxnLst>
                <a:cxn ang="T8">
                  <a:pos x="T0" y="T1"/>
                </a:cxn>
                <a:cxn ang="T9">
                  <a:pos x="T2" y="T3"/>
                </a:cxn>
                <a:cxn ang="T10">
                  <a:pos x="T4" y="T5"/>
                </a:cxn>
                <a:cxn ang="T11">
                  <a:pos x="T6" y="T7"/>
                </a:cxn>
              </a:cxnLst>
              <a:rect l="T12" t="T13" r="T14" b="T15"/>
              <a:pathLst>
                <a:path w="2736" h="624">
                  <a:moveTo>
                    <a:pt x="0" y="624"/>
                  </a:moveTo>
                  <a:lnTo>
                    <a:pt x="0" y="0"/>
                  </a:lnTo>
                  <a:lnTo>
                    <a:pt x="2736" y="0"/>
                  </a:lnTo>
                  <a:lnTo>
                    <a:pt x="2736" y="624"/>
                  </a:lnTo>
                </a:path>
              </a:pathLst>
            </a:custGeom>
            <a:noFill/>
            <a:ln w="2857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IN" dirty="0"/>
            </a:p>
          </p:txBody>
        </p:sp>
        <p:pic>
          <p:nvPicPr>
            <p:cNvPr id="34" name="Picture 4" descr="Computer: Desktop">
              <a:extLst>
                <a:ext uri="{FF2B5EF4-FFF2-40B4-BE49-F238E27FC236}">
                  <a16:creationId xmlns:a16="http://schemas.microsoft.com/office/drawing/2014/main" xmlns="" id="{1AACAA30-F59A-4940-8121-25B23FF03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35100"/>
              <a:ext cx="9509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5">
              <a:extLst>
                <a:ext uri="{FF2B5EF4-FFF2-40B4-BE49-F238E27FC236}">
                  <a16:creationId xmlns:a16="http://schemas.microsoft.com/office/drawing/2014/main" xmlns="" id="{1FF84E79-A252-4844-BC76-AD0C6F7CC536}"/>
                </a:ext>
              </a:extLst>
            </p:cNvPr>
            <p:cNvSpPr>
              <a:spLocks noChangeShapeType="1"/>
            </p:cNvSpPr>
            <p:nvPr/>
          </p:nvSpPr>
          <p:spPr bwMode="auto">
            <a:xfrm>
              <a:off x="2566988" y="3149600"/>
              <a:ext cx="3635375" cy="0"/>
            </a:xfrm>
            <a:prstGeom prst="line">
              <a:avLst/>
            </a:prstGeom>
            <a:noFill/>
            <a:ln w="2857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dirty="0"/>
            </a:p>
          </p:txBody>
        </p:sp>
        <p:sp>
          <p:nvSpPr>
            <p:cNvPr id="36" name="Rectangle 6">
              <a:extLst>
                <a:ext uri="{FF2B5EF4-FFF2-40B4-BE49-F238E27FC236}">
                  <a16:creationId xmlns:a16="http://schemas.microsoft.com/office/drawing/2014/main" xmlns="" id="{ED0A901C-9359-408E-A99D-C6C746617EEC}"/>
                </a:ext>
              </a:extLst>
            </p:cNvPr>
            <p:cNvSpPr>
              <a:spLocks noChangeArrowheads="1"/>
            </p:cNvSpPr>
            <p:nvPr/>
          </p:nvSpPr>
          <p:spPr bwMode="auto">
            <a:xfrm>
              <a:off x="1066800" y="4564063"/>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Fast-start failover standby database</a:t>
              </a:r>
            </a:p>
          </p:txBody>
        </p:sp>
        <p:sp>
          <p:nvSpPr>
            <p:cNvPr id="37" name="Rectangle 7">
              <a:extLst>
                <a:ext uri="{FF2B5EF4-FFF2-40B4-BE49-F238E27FC236}">
                  <a16:creationId xmlns:a16="http://schemas.microsoft.com/office/drawing/2014/main" xmlns="" id="{18568A16-0DA9-42FD-8BEA-9B2E82E1294F}"/>
                </a:ext>
              </a:extLst>
            </p:cNvPr>
            <p:cNvSpPr>
              <a:spLocks noChangeArrowheads="1"/>
            </p:cNvSpPr>
            <p:nvPr/>
          </p:nvSpPr>
          <p:spPr bwMode="auto">
            <a:xfrm>
              <a:off x="5562600" y="4564063"/>
              <a:ext cx="2362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Primary database</a:t>
              </a:r>
            </a:p>
          </p:txBody>
        </p:sp>
        <p:pic>
          <p:nvPicPr>
            <p:cNvPr id="38" name="Picture 8" descr="iasicon18">
              <a:extLst>
                <a:ext uri="{FF2B5EF4-FFF2-40B4-BE49-F238E27FC236}">
                  <a16:creationId xmlns:a16="http://schemas.microsoft.com/office/drawing/2014/main" xmlns="" id="{54366D86-B032-4F7E-B5F2-EE8AF8227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684338" y="2473325"/>
              <a:ext cx="906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iasicon10">
              <a:extLst>
                <a:ext uri="{FF2B5EF4-FFF2-40B4-BE49-F238E27FC236}">
                  <a16:creationId xmlns:a16="http://schemas.microsoft.com/office/drawing/2014/main" xmlns="" id="{D7354CB2-278F-4E0F-A954-021F7C291E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5734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descr="iasicon18">
              <a:extLst>
                <a:ext uri="{FF2B5EF4-FFF2-40B4-BE49-F238E27FC236}">
                  <a16:creationId xmlns:a16="http://schemas.microsoft.com/office/drawing/2014/main" xmlns="" id="{B1670749-97C3-482B-865E-AFEB2CDF5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175375" y="2506663"/>
              <a:ext cx="906463"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1" descr="iasicon10">
              <a:extLst>
                <a:ext uri="{FF2B5EF4-FFF2-40B4-BE49-F238E27FC236}">
                  <a16:creationId xmlns:a16="http://schemas.microsoft.com/office/drawing/2014/main" xmlns="" id="{DC0F2041-7D5B-48E1-92D3-BA628BC26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1550" y="3573463"/>
              <a:ext cx="14065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2" descr="peop035_inspect">
              <a:extLst>
                <a:ext uri="{FF2B5EF4-FFF2-40B4-BE49-F238E27FC236}">
                  <a16:creationId xmlns:a16="http://schemas.microsoft.com/office/drawing/2014/main" xmlns="" id="{F9A9ABE0-86F6-4DA3-89C9-8A8F8E088F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1072528"/>
              <a:ext cx="949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13">
              <a:extLst>
                <a:ext uri="{FF2B5EF4-FFF2-40B4-BE49-F238E27FC236}">
                  <a16:creationId xmlns:a16="http://schemas.microsoft.com/office/drawing/2014/main" xmlns="" id="{D099F58F-3C9E-4C63-B925-A218EA912460}"/>
                </a:ext>
              </a:extLst>
            </p:cNvPr>
            <p:cNvSpPr>
              <a:spLocks noChangeArrowheads="1"/>
            </p:cNvSpPr>
            <p:nvPr/>
          </p:nvSpPr>
          <p:spPr bwMode="auto">
            <a:xfrm>
              <a:off x="5410200" y="38242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latin typeface="Courier New" panose="02070309020205020404" pitchFamily="49" charset="0"/>
                </a:rPr>
                <a:t>london</a:t>
              </a:r>
            </a:p>
          </p:txBody>
        </p:sp>
        <p:sp>
          <p:nvSpPr>
            <p:cNvPr id="44" name="Rectangle 14">
              <a:extLst>
                <a:ext uri="{FF2B5EF4-FFF2-40B4-BE49-F238E27FC236}">
                  <a16:creationId xmlns:a16="http://schemas.microsoft.com/office/drawing/2014/main" xmlns="" id="{BF93C804-DCBE-4C6E-9F04-FDFDB015AAA9}"/>
                </a:ext>
              </a:extLst>
            </p:cNvPr>
            <p:cNvSpPr>
              <a:spLocks noChangeArrowheads="1"/>
            </p:cNvSpPr>
            <p:nvPr/>
          </p:nvSpPr>
          <p:spPr bwMode="auto">
            <a:xfrm>
              <a:off x="990600" y="38242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latin typeface="Courier New" panose="02070309020205020404" pitchFamily="49" charset="0"/>
                </a:rPr>
                <a:t>boston</a:t>
              </a:r>
            </a:p>
          </p:txBody>
        </p:sp>
      </p:grpSp>
      <p:sp>
        <p:nvSpPr>
          <p:cNvPr id="17" name="Rectangle 16">
            <a:extLst>
              <a:ext uri="{FF2B5EF4-FFF2-40B4-BE49-F238E27FC236}">
                <a16:creationId xmlns:a16="http://schemas.microsoft.com/office/drawing/2014/main" xmlns="" id="{4D446B16-D20C-4213-801C-1B136213CFDA}"/>
              </a:ext>
            </a:extLst>
          </p:cNvPr>
          <p:cNvSpPr>
            <a:spLocks noChangeArrowheads="1"/>
          </p:cNvSpPr>
          <p:nvPr/>
        </p:nvSpPr>
        <p:spPr bwMode="blackGray">
          <a:xfrm>
            <a:off x="4849422" y="8369708"/>
            <a:ext cx="8227323"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DGMGRL&gt; REINSTATE DATABASE boston;</a:t>
            </a:r>
          </a:p>
        </p:txBody>
      </p:sp>
    </p:spTree>
    <p:custDataLst>
      <p:tags r:id="rId1"/>
    </p:custDataLst>
    <p:extLst>
      <p:ext uri="{BB962C8B-B14F-4D97-AF65-F5344CB8AC3E}">
        <p14:creationId xmlns:p14="http://schemas.microsoft.com/office/powerpoint/2010/main" val="64259642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152" y="2510658"/>
            <a:ext cx="15409712" cy="6953322"/>
          </a:xfrm>
          <a:prstGeom prst="rect">
            <a:avLst/>
          </a:prstGeom>
          <a:ln>
            <a:solidFill>
              <a:schemeClr val="bg1">
                <a:lumMod val="90000"/>
              </a:schemeClr>
            </a:solidFill>
          </a:ln>
        </p:spPr>
      </p:pic>
      <p:sp>
        <p:nvSpPr>
          <p:cNvPr id="39939" name="Rectangle 2">
            <a:extLst>
              <a:ext uri="{FF2B5EF4-FFF2-40B4-BE49-F238E27FC236}">
                <a16:creationId xmlns:a16="http://schemas.microsoft.com/office/drawing/2014/main" xmlns="" id="{8B2E66AD-E0A3-4AA7-AAFF-C1D549541C6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Enterprise Manager to Enable Fast-Start Failover</a:t>
            </a:r>
          </a:p>
        </p:txBody>
      </p:sp>
      <p:sp>
        <p:nvSpPr>
          <p:cNvPr id="39940" name="Rectangle 4">
            <a:extLst>
              <a:ext uri="{FF2B5EF4-FFF2-40B4-BE49-F238E27FC236}">
                <a16:creationId xmlns:a16="http://schemas.microsoft.com/office/drawing/2014/main" xmlns="" id="{7DAA22CB-E1D3-43A7-96DD-18FEEE4F206C}"/>
              </a:ext>
            </a:extLst>
          </p:cNvPr>
          <p:cNvSpPr>
            <a:spLocks noChangeArrowheads="1"/>
          </p:cNvSpPr>
          <p:nvPr/>
        </p:nvSpPr>
        <p:spPr bwMode="blackWhite">
          <a:xfrm>
            <a:off x="6191672" y="4958930"/>
            <a:ext cx="3240360" cy="557461"/>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Click Disabled to invoke the fast-start failover wizard.</a:t>
            </a:r>
          </a:p>
        </p:txBody>
      </p:sp>
      <p:cxnSp>
        <p:nvCxnSpPr>
          <p:cNvPr id="4" name="Straight Arrow Connector 3"/>
          <p:cNvCxnSpPr>
            <a:stCxn id="39940" idx="1"/>
          </p:cNvCxnSpPr>
          <p:nvPr/>
        </p:nvCxnSpPr>
        <p:spPr bwMode="auto">
          <a:xfrm flipH="1">
            <a:off x="4967536" y="5237661"/>
            <a:ext cx="1224136" cy="9301"/>
          </a:xfrm>
          <a:prstGeom prst="straightConnector1">
            <a:avLst/>
          </a:prstGeom>
          <a:noFill/>
          <a:ln w="28575" cap="flat" cmpd="sng" algn="ctr">
            <a:solidFill>
              <a:schemeClr val="accent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273130680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567" y="2583380"/>
            <a:ext cx="15570868" cy="5751522"/>
          </a:xfrm>
          <a:prstGeom prst="rect">
            <a:avLst/>
          </a:prstGeom>
          <a:ln>
            <a:solidFill>
              <a:schemeClr val="bg1">
                <a:lumMod val="90000"/>
              </a:schemeClr>
            </a:solidFill>
          </a:ln>
        </p:spPr>
      </p:pic>
      <p:sp>
        <p:nvSpPr>
          <p:cNvPr id="40963" name="Rectangle 2">
            <a:extLst>
              <a:ext uri="{FF2B5EF4-FFF2-40B4-BE49-F238E27FC236}">
                <a16:creationId xmlns:a16="http://schemas.microsoft.com/office/drawing/2014/main" xmlns="" id="{D1E25B95-E156-4CB6-8A3B-25492AB44CB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Enterprise Manager to Enable Fast-Start Failover</a:t>
            </a:r>
          </a:p>
        </p:txBody>
      </p:sp>
      <p:sp>
        <p:nvSpPr>
          <p:cNvPr id="40964" name="Line 5">
            <a:extLst>
              <a:ext uri="{FF2B5EF4-FFF2-40B4-BE49-F238E27FC236}">
                <a16:creationId xmlns:a16="http://schemas.microsoft.com/office/drawing/2014/main" xmlns="" id="{71ECA53F-2D24-480D-8B7D-C3FAE449340C}"/>
              </a:ext>
            </a:extLst>
          </p:cNvPr>
          <p:cNvSpPr>
            <a:spLocks noChangeShapeType="1"/>
          </p:cNvSpPr>
          <p:nvPr/>
        </p:nvSpPr>
        <p:spPr bwMode="auto">
          <a:xfrm>
            <a:off x="5831632" y="8247736"/>
            <a:ext cx="0" cy="822223"/>
          </a:xfrm>
          <a:prstGeom prst="line">
            <a:avLst/>
          </a:prstGeom>
          <a:noFill/>
          <a:ln w="28575">
            <a:solidFill>
              <a:schemeClr val="accent1"/>
            </a:solidFill>
            <a:round/>
            <a:headEnd type="triangle" w="med" len="med"/>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40965" name="Rectangle 6">
            <a:extLst>
              <a:ext uri="{FF2B5EF4-FFF2-40B4-BE49-F238E27FC236}">
                <a16:creationId xmlns:a16="http://schemas.microsoft.com/office/drawing/2014/main" xmlns="" id="{0495CA7F-2D33-4EB8-A039-2807BA460177}"/>
              </a:ext>
            </a:extLst>
          </p:cNvPr>
          <p:cNvSpPr>
            <a:spLocks noChangeArrowheads="1"/>
          </p:cNvSpPr>
          <p:nvPr/>
        </p:nvSpPr>
        <p:spPr bwMode="blackWhite">
          <a:xfrm>
            <a:off x="3154457" y="6519545"/>
            <a:ext cx="2808312" cy="322012"/>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Select the database.</a:t>
            </a:r>
          </a:p>
        </p:txBody>
      </p:sp>
      <p:sp>
        <p:nvSpPr>
          <p:cNvPr id="40966" name="Rectangle 7">
            <a:extLst>
              <a:ext uri="{FF2B5EF4-FFF2-40B4-BE49-F238E27FC236}">
                <a16:creationId xmlns:a16="http://schemas.microsoft.com/office/drawing/2014/main" xmlns="" id="{C0A70B77-F062-4E8D-A206-ECD2EB2B9E03}"/>
              </a:ext>
            </a:extLst>
          </p:cNvPr>
          <p:cNvSpPr>
            <a:spLocks noChangeArrowheads="1"/>
          </p:cNvSpPr>
          <p:nvPr/>
        </p:nvSpPr>
        <p:spPr bwMode="blackWhite">
          <a:xfrm>
            <a:off x="4558613" y="9069960"/>
            <a:ext cx="3136107" cy="322012"/>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Click Configure Observer.</a:t>
            </a:r>
          </a:p>
        </p:txBody>
      </p:sp>
      <p:cxnSp>
        <p:nvCxnSpPr>
          <p:cNvPr id="4" name="Elbow Connector 3"/>
          <p:cNvCxnSpPr>
            <a:stCxn id="40965" idx="1"/>
          </p:cNvCxnSpPr>
          <p:nvPr/>
        </p:nvCxnSpPr>
        <p:spPr bwMode="auto">
          <a:xfrm rot="10800000">
            <a:off x="2015209" y="6375529"/>
            <a:ext cx="1139249" cy="305022"/>
          </a:xfrm>
          <a:prstGeom prst="bentConnector3">
            <a:avLst>
              <a:gd name="adj1" fmla="val 74366"/>
            </a:avLst>
          </a:prstGeom>
          <a:noFill/>
          <a:ln w="28575" cap="flat" cmpd="sng" algn="ctr">
            <a:solidFill>
              <a:schemeClr val="accent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179312703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1AD3CFA4-E3C1-4CEE-A21C-95570081B37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Enterprise Manager to Enable Fast-Start Failover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125" y="2436223"/>
            <a:ext cx="15769752" cy="2252822"/>
          </a:xfrm>
          <a:prstGeom prst="rect">
            <a:avLst/>
          </a:prstGeom>
          <a:ln>
            <a:solidFill>
              <a:schemeClr val="bg1">
                <a:lumMod val="90000"/>
              </a:schemeClr>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125" y="4884495"/>
            <a:ext cx="15769752" cy="4507477"/>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2975931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9">
            <a:extLst>
              <a:ext uri="{FF2B5EF4-FFF2-40B4-BE49-F238E27FC236}">
                <a16:creationId xmlns="" xmlns:a16="http://schemas.microsoft.com/office/drawing/2014/main" id="{131CA1F1-9D22-4457-8F8D-1D025C2D2F3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Courier New" panose="02070309020205020404" pitchFamily="49" charset="0"/>
                <a:cs typeface="Courier New" panose="02070309020205020404" pitchFamily="49" charset="0"/>
              </a:rPr>
              <a:t>FORCE LOGGING </a:t>
            </a:r>
            <a:r>
              <a:rPr lang="en-US" altLang="en-US" dirty="0">
                <a:latin typeface="+mj-lt"/>
              </a:rPr>
              <a:t>Mode</a:t>
            </a:r>
          </a:p>
        </p:txBody>
      </p:sp>
      <p:sp>
        <p:nvSpPr>
          <p:cNvPr id="7171" name="Rectangle 1030">
            <a:extLst>
              <a:ext uri="{FF2B5EF4-FFF2-40B4-BE49-F238E27FC236}">
                <a16:creationId xmlns="" xmlns:a16="http://schemas.microsoft.com/office/drawing/2014/main" id="{0AEF03E9-3338-4355-A83E-C55421D84F1A}"/>
              </a:ext>
            </a:extLst>
          </p:cNvPr>
          <p:cNvSpPr>
            <a:spLocks noGrp="1" noChangeArrowheads="1"/>
          </p:cNvSpPr>
          <p:nvPr>
            <p:ph type="body" idx="1"/>
          </p:nvPr>
        </p:nvSpPr>
        <p:spPr>
          <a:xfrm>
            <a:off x="933451" y="2272710"/>
            <a:ext cx="16421100" cy="387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LOGGING</a:t>
            </a:r>
            <a:r>
              <a:rPr lang="en-US" altLang="en-US" dirty="0">
                <a:latin typeface="Oracle Sans" panose="020B0503020204020204" pitchFamily="34" charset="0"/>
                <a:cs typeface="Oracle Sans" panose="020B0503020204020204" pitchFamily="34" charset="0"/>
              </a:rPr>
              <a:t> mode ensures data consistency.</a:t>
            </a:r>
          </a:p>
          <a:p>
            <a:pPr lvl="1">
              <a:spcBef>
                <a:spcPts val="1200"/>
              </a:spcBef>
            </a:pP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LOGGING</a:t>
            </a:r>
            <a:r>
              <a:rPr lang="en-US" altLang="en-US" dirty="0">
                <a:latin typeface="Oracle Sans" panose="020B0503020204020204" pitchFamily="34" charset="0"/>
                <a:cs typeface="Oracle Sans" panose="020B0503020204020204" pitchFamily="34" charset="0"/>
              </a:rPr>
              <a:t> forces redo to be generated even when </a:t>
            </a:r>
            <a:r>
              <a:rPr lang="en-US" altLang="en-US" dirty="0">
                <a:latin typeface="Courier New" panose="02070309020205020404" pitchFamily="49" charset="0"/>
                <a:cs typeface="Oracle Sans" panose="020B0503020204020204" pitchFamily="34" charset="0"/>
              </a:rPr>
              <a:t>NOLOGGING</a:t>
            </a:r>
            <a:r>
              <a:rPr lang="en-US" altLang="en-US" dirty="0">
                <a:latin typeface="Oracle Sans" panose="020B0503020204020204" pitchFamily="34" charset="0"/>
                <a:cs typeface="Oracle Sans" panose="020B0503020204020204" pitchFamily="34" charset="0"/>
              </a:rPr>
              <a:t> operations are executed.</a:t>
            </a:r>
          </a:p>
          <a:p>
            <a:pPr lvl="1">
              <a:spcBef>
                <a:spcPts val="1200"/>
              </a:spcBef>
            </a:pPr>
            <a:r>
              <a:rPr lang="en-US" altLang="en-US" dirty="0">
                <a:latin typeface="Oracle Sans" panose="020B0503020204020204" pitchFamily="34" charset="0"/>
                <a:cs typeface="Oracle Sans" panose="020B0503020204020204" pitchFamily="34" charset="0"/>
              </a:rPr>
              <a:t>Temporary tablespaces and temporary segments are not logged.</a:t>
            </a:r>
          </a:p>
          <a:p>
            <a:pPr lvl="1">
              <a:spcBef>
                <a:spcPts val="1200"/>
              </a:spcBef>
            </a:pP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LOGGING</a:t>
            </a:r>
            <a:r>
              <a:rPr lang="en-US" altLang="en-US" dirty="0">
                <a:latin typeface="Oracle Sans" panose="020B0503020204020204" pitchFamily="34" charset="0"/>
                <a:cs typeface="Oracle Sans" panose="020B0503020204020204" pitchFamily="34" charset="0"/>
              </a:rPr>
              <a:t> is for both physical and logical standby databases.</a:t>
            </a:r>
          </a:p>
          <a:p>
            <a:pPr lvl="1">
              <a:spcBef>
                <a:spcPts val="1200"/>
              </a:spcBef>
            </a:pPr>
            <a:r>
              <a:rPr lang="en-US" altLang="en-US" dirty="0">
                <a:latin typeface="Oracle Sans" panose="020B0503020204020204" pitchFamily="34" charset="0"/>
                <a:cs typeface="Oracle Sans" panose="020B0503020204020204" pitchFamily="34" charset="0"/>
              </a:rPr>
              <a:t>Issue the following command on the primary database:</a:t>
            </a:r>
          </a:p>
        </p:txBody>
      </p:sp>
      <p:sp>
        <p:nvSpPr>
          <p:cNvPr id="7172" name="Rectangle 1028">
            <a:extLst>
              <a:ext uri="{FF2B5EF4-FFF2-40B4-BE49-F238E27FC236}">
                <a16:creationId xmlns="" xmlns:a16="http://schemas.microsoft.com/office/drawing/2014/main" id="{C6D6D0D7-4608-4077-AF80-266D56654B87}"/>
              </a:ext>
            </a:extLst>
          </p:cNvPr>
          <p:cNvSpPr>
            <a:spLocks noChangeArrowheads="1"/>
          </p:cNvSpPr>
          <p:nvPr/>
        </p:nvSpPr>
        <p:spPr bwMode="blackGray">
          <a:xfrm>
            <a:off x="1752600" y="6372225"/>
            <a:ext cx="11887200" cy="60007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Oracle Sans" panose="020B0503020204020204" pitchFamily="34" charset="0"/>
              </a:rPr>
              <a:t>SQL&gt; ALTER DATABASE FORCE LOGGING;</a:t>
            </a:r>
            <a:endParaRPr lang="en-US" altLang="en-US" sz="3000" b="1" dirty="0">
              <a:solidFill>
                <a:schemeClr val="bg2"/>
              </a:solidFill>
              <a:latin typeface="Courier New" panose="02070309020205020404" pitchFamily="49"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834319343"/>
      </p:ext>
    </p:extLst>
  </p:cSld>
  <p:clrMapOvr>
    <a:masterClrMapping/>
  </p:clrMapOvr>
  <p:transition spd="slow"/>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8ED82825-D5F8-4D9E-8E47-B4B90DD424D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Enterprise Manager to Enable Fast-Start Failover</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50" y="2695228"/>
            <a:ext cx="15993102" cy="3456384"/>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377324287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E7BC9553-6375-4541-A38E-7038266CD77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Using Enterprise Manager to Enable Fast-Start Failover</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70" y="2695228"/>
            <a:ext cx="15535461" cy="4457128"/>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45839080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033981C9-91A7-495F-B83F-00A03DF0100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Changing the Protection Mode and Disabling Fast-Start Failover</a:t>
            </a:r>
            <a:endParaRPr lang="en-US" altLang="en-US" dirty="0">
              <a:solidFill>
                <a:schemeClr val="accent2"/>
              </a:solidFill>
              <a:latin typeface="+mj-lt"/>
              <a:cs typeface="Oracle Sans" panose="020B05030202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55" y="2407196"/>
            <a:ext cx="15518809" cy="3634915"/>
          </a:xfrm>
          <a:prstGeom prst="rect">
            <a:avLst/>
          </a:prstGeom>
          <a:ln>
            <a:solidFill>
              <a:schemeClr val="bg1">
                <a:lumMod val="90000"/>
              </a:schemeClr>
            </a:solidFill>
          </a:ln>
        </p:spPr>
      </p:pic>
    </p:spTree>
    <p:custDataLst>
      <p:tags r:id="rId1"/>
    </p:custDataLst>
    <p:extLst>
      <p:ext uri="{BB962C8B-B14F-4D97-AF65-F5344CB8AC3E}">
        <p14:creationId xmlns:p14="http://schemas.microsoft.com/office/powerpoint/2010/main" val="11532266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96" y="2520946"/>
            <a:ext cx="6416147" cy="3745843"/>
          </a:xfrm>
          <a:prstGeom prst="rect">
            <a:avLst/>
          </a:prstGeom>
          <a:ln>
            <a:solidFill>
              <a:schemeClr val="bg1">
                <a:lumMod val="90000"/>
              </a:schemeClr>
            </a:solidFill>
          </a:ln>
        </p:spPr>
      </p:pic>
      <p:sp>
        <p:nvSpPr>
          <p:cNvPr id="47107" name="Rectangle 2">
            <a:extLst>
              <a:ext uri="{FF2B5EF4-FFF2-40B4-BE49-F238E27FC236}">
                <a16:creationId xmlns:a16="http://schemas.microsoft.com/office/drawing/2014/main" xmlns="" id="{D936C297-F08E-434B-BA04-0FF6DCDA9DF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Enterprise Manager to Disable Fast-Start Failover</a:t>
            </a:r>
          </a:p>
        </p:txBody>
      </p:sp>
      <p:sp>
        <p:nvSpPr>
          <p:cNvPr id="47109" name="Rectangle 6">
            <a:extLst>
              <a:ext uri="{FF2B5EF4-FFF2-40B4-BE49-F238E27FC236}">
                <a16:creationId xmlns:a16="http://schemas.microsoft.com/office/drawing/2014/main" xmlns="" id="{686DFAAD-FDE2-486D-95E5-580EDED9BB01}"/>
              </a:ext>
            </a:extLst>
          </p:cNvPr>
          <p:cNvSpPr>
            <a:spLocks noChangeArrowheads="1"/>
          </p:cNvSpPr>
          <p:nvPr/>
        </p:nvSpPr>
        <p:spPr bwMode="blackWhite">
          <a:xfrm>
            <a:off x="6911752" y="3889098"/>
            <a:ext cx="3990156" cy="557461"/>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Click the Enabled link </a:t>
            </a:r>
          </a:p>
          <a:p>
            <a:pPr algn="ctr">
              <a:lnSpc>
                <a:spcPct val="85000"/>
              </a:lnSpc>
            </a:pPr>
            <a:r>
              <a:rPr lang="en-US" altLang="en-US" dirty="0">
                <a:latin typeface="Oracle Sans" panose="020B0503020204020204" pitchFamily="34" charset="0"/>
                <a:cs typeface="Oracle Sans" panose="020B0503020204020204" pitchFamily="34" charset="0"/>
              </a:rPr>
              <a:t>to access the Change Mode page.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488" y="6409378"/>
            <a:ext cx="12494485" cy="3414642"/>
          </a:xfrm>
          <a:prstGeom prst="rect">
            <a:avLst/>
          </a:prstGeom>
          <a:ln>
            <a:solidFill>
              <a:schemeClr val="bg1">
                <a:lumMod val="90000"/>
              </a:schemeClr>
            </a:solidFill>
          </a:ln>
        </p:spPr>
      </p:pic>
      <p:cxnSp>
        <p:nvCxnSpPr>
          <p:cNvPr id="6" name="Straight Arrow Connector 5"/>
          <p:cNvCxnSpPr>
            <a:stCxn id="47109" idx="1"/>
          </p:cNvCxnSpPr>
          <p:nvPr/>
        </p:nvCxnSpPr>
        <p:spPr bwMode="auto">
          <a:xfrm flipH="1" flipV="1">
            <a:off x="5903640" y="4167828"/>
            <a:ext cx="1008112" cy="1"/>
          </a:xfrm>
          <a:prstGeom prst="straightConnector1">
            <a:avLst/>
          </a:prstGeom>
          <a:noFill/>
          <a:ln w="28575" cap="flat" cmpd="sng" algn="ctr">
            <a:solidFill>
              <a:schemeClr val="accent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13492714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144" y="2712616"/>
            <a:ext cx="15334232" cy="4881213"/>
          </a:xfrm>
          <a:prstGeom prst="rect">
            <a:avLst/>
          </a:prstGeom>
          <a:ln>
            <a:solidFill>
              <a:schemeClr val="bg1">
                <a:lumMod val="90000"/>
              </a:schemeClr>
            </a:solidFill>
          </a:ln>
        </p:spPr>
      </p:pic>
      <p:sp>
        <p:nvSpPr>
          <p:cNvPr id="48130" name="Rectangle 2">
            <a:extLst>
              <a:ext uri="{FF2B5EF4-FFF2-40B4-BE49-F238E27FC236}">
                <a16:creationId xmlns:a16="http://schemas.microsoft.com/office/drawing/2014/main" xmlns="" id="{425D43ED-F00C-420D-B7FB-308AB21D49F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Enterprise Manager to Suspend Fast-Start Failover</a:t>
            </a:r>
          </a:p>
        </p:txBody>
      </p:sp>
      <p:sp>
        <p:nvSpPr>
          <p:cNvPr id="48133" name="Rectangle 6">
            <a:extLst>
              <a:ext uri="{FF2B5EF4-FFF2-40B4-BE49-F238E27FC236}">
                <a16:creationId xmlns:a16="http://schemas.microsoft.com/office/drawing/2014/main" xmlns="" id="{71D4AC19-882E-4FD9-BAE3-302F4543ECA6}"/>
              </a:ext>
            </a:extLst>
          </p:cNvPr>
          <p:cNvSpPr>
            <a:spLocks noChangeArrowheads="1"/>
          </p:cNvSpPr>
          <p:nvPr/>
        </p:nvSpPr>
        <p:spPr bwMode="blackWhite">
          <a:xfrm>
            <a:off x="1439144" y="7879804"/>
            <a:ext cx="4680520" cy="322012"/>
          </a:xfrm>
          <a:prstGeom prst="rect">
            <a:avLst/>
          </a:prstGeom>
          <a:solidFill>
            <a:srgbClr val="FFFFCC"/>
          </a:solidFill>
          <a:ln w="28575">
            <a:solidFill>
              <a:schemeClr val="tx1"/>
            </a:solidFill>
            <a:miter lim="800000"/>
            <a:headEnd/>
            <a:tailEnd/>
          </a:ln>
        </p:spPr>
        <p:txBody>
          <a:bodyPr wrap="square" lIns="85725" tIns="42863" rIns="85725" bIns="4286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5000"/>
              </a:lnSpc>
            </a:pPr>
            <a:r>
              <a:rPr lang="en-US" altLang="en-US" dirty="0">
                <a:latin typeface="Oracle Sans" panose="020B0503020204020204" pitchFamily="34" charset="0"/>
                <a:cs typeface="Oracle Sans" panose="020B0503020204020204" pitchFamily="34" charset="0"/>
              </a:rPr>
              <a:t>Do not stop observer for suspension only. </a:t>
            </a:r>
          </a:p>
        </p:txBody>
      </p:sp>
      <p:cxnSp>
        <p:nvCxnSpPr>
          <p:cNvPr id="5" name="Straight Arrow Connector 4"/>
          <p:cNvCxnSpPr/>
          <p:nvPr/>
        </p:nvCxnSpPr>
        <p:spPr bwMode="auto">
          <a:xfrm flipV="1">
            <a:off x="1943200" y="6727676"/>
            <a:ext cx="0" cy="1152128"/>
          </a:xfrm>
          <a:prstGeom prst="straightConnector1">
            <a:avLst/>
          </a:prstGeom>
          <a:noFill/>
          <a:ln w="28575" cap="flat" cmpd="sng" algn="ctr">
            <a:solidFill>
              <a:schemeClr val="accent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365644199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C0217E24-5CAC-4D0A-8751-6A0C86E57B9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Moving the Observer to a New Host</a:t>
            </a:r>
          </a:p>
        </p:txBody>
      </p:sp>
      <p:sp>
        <p:nvSpPr>
          <p:cNvPr id="49155" name="Rectangle 3">
            <a:extLst>
              <a:ext uri="{FF2B5EF4-FFF2-40B4-BE49-F238E27FC236}">
                <a16:creationId xmlns:a16="http://schemas.microsoft.com/office/drawing/2014/main" xmlns="" id="{7607169A-E769-45FD-A0ED-DA82789A6C2E}"/>
              </a:ext>
            </a:extLst>
          </p:cNvPr>
          <p:cNvSpPr>
            <a:spLocks noGrp="1" noChangeArrowheads="1"/>
          </p:cNvSpPr>
          <p:nvPr>
            <p:ph idx="1"/>
          </p:nvPr>
        </p:nvSpPr>
        <p:spPr>
          <a:xfrm>
            <a:off x="932689" y="2265654"/>
            <a:ext cx="16422624" cy="373858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28650" indent="-628650">
              <a:spcBef>
                <a:spcPts val="1200"/>
              </a:spcBef>
            </a:pPr>
            <a:r>
              <a:rPr lang="en-US" altLang="en-US" dirty="0">
                <a:latin typeface="Oracle Sans" panose="020B0503020204020204" pitchFamily="34" charset="0"/>
                <a:cs typeface="Oracle Sans" panose="020B0503020204020204" pitchFamily="34" charset="0"/>
              </a:rPr>
              <a:t>To move the fast-start failover observer to a new host:</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Execute the </a:t>
            </a:r>
            <a:r>
              <a:rPr lang="en-US" altLang="en-US" dirty="0">
                <a:latin typeface="Courier New" panose="02070309020205020404" pitchFamily="49" charset="0"/>
                <a:cs typeface="Oracle Sans" panose="020B0503020204020204" pitchFamily="34" charset="0"/>
              </a:rPr>
              <a:t>STOP</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OBSERVER</a:t>
            </a:r>
            <a:r>
              <a:rPr lang="en-US" altLang="en-US" dirty="0">
                <a:latin typeface="Oracle Sans" panose="020B0503020204020204" pitchFamily="34" charset="0"/>
                <a:cs typeface="Oracle Sans" panose="020B0503020204020204" pitchFamily="34" charset="0"/>
              </a:rPr>
              <a:t> command to sever the link between the original observer and the broker configuration.</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Execute the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CONFIGURATION</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VERBOSE</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SHOW</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commands to verify that the observer is stopped.</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the observer on your new host.</a:t>
            </a:r>
          </a:p>
        </p:txBody>
      </p:sp>
    </p:spTree>
    <p:custDataLst>
      <p:tags r:id="rId1"/>
    </p:custDataLst>
    <p:extLst>
      <p:ext uri="{BB962C8B-B14F-4D97-AF65-F5344CB8AC3E}">
        <p14:creationId xmlns:p14="http://schemas.microsoft.com/office/powerpoint/2010/main" val="832728430"/>
      </p:ext>
    </p:extLst>
  </p:cSld>
  <p:clrMapOvr>
    <a:masterClrMapping/>
  </p:clrMapOvr>
  <p:transition spd="slow"/>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035">
            <a:extLst>
              <a:ext uri="{FF2B5EF4-FFF2-40B4-BE49-F238E27FC236}">
                <a16:creationId xmlns:a16="http://schemas.microsoft.com/office/drawing/2014/main" xmlns="" id="{6D79FFE3-CE6D-46A7-8AD8-D6D3DDBA1FAA}"/>
              </a:ext>
            </a:extLst>
          </p:cNvPr>
          <p:cNvSpPr>
            <a:spLocks noGrp="1" noChangeArrowheads="1"/>
          </p:cNvSpPr>
          <p:nvPr>
            <p:ph idx="1"/>
          </p:nvPr>
        </p:nvSpPr>
        <p:spPr>
          <a:xfrm>
            <a:off x="932689" y="2267712"/>
            <a:ext cx="16422624"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Which protection mode can be used to enable fast-start failover?</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Protection</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Availability</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Maximum Performance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All of the above</a:t>
            </a:r>
          </a:p>
        </p:txBody>
      </p:sp>
      <p:sp>
        <p:nvSpPr>
          <p:cNvPr id="50178" name="Rectangle 1034">
            <a:extLst>
              <a:ext uri="{FF2B5EF4-FFF2-40B4-BE49-F238E27FC236}">
                <a16:creationId xmlns:a16="http://schemas.microsoft.com/office/drawing/2014/main" xmlns="" id="{96F3D53D-665E-45F5-97CC-9F6700A8D32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400050583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035">
            <a:extLst>
              <a:ext uri="{FF2B5EF4-FFF2-40B4-BE49-F238E27FC236}">
                <a16:creationId xmlns:a16="http://schemas.microsoft.com/office/drawing/2014/main" xmlns="" id="{6D79FFE3-CE6D-46A7-8AD8-D6D3DDBA1FAA}"/>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mn-lt"/>
                <a:cs typeface="Oracle Sans" panose="020B0503020204020204" pitchFamily="34" charset="0"/>
              </a:rPr>
              <a:t>You can configure multiple active observers in a single Data Guard broker configuration  to </a:t>
            </a:r>
            <a:r>
              <a:rPr lang="en-US" altLang="en-US" dirty="0">
                <a:latin typeface="+mn-lt"/>
              </a:rPr>
              <a:t>coordinate fast-start failover with the Data Guard broker. </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50178" name="Rectangle 1034">
            <a:extLst>
              <a:ext uri="{FF2B5EF4-FFF2-40B4-BE49-F238E27FC236}">
                <a16:creationId xmlns:a16="http://schemas.microsoft.com/office/drawing/2014/main" xmlns="" id="{96F3D53D-665E-45F5-97CC-9F6700A8D32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409137492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035">
            <a:extLst>
              <a:ext uri="{FF2B5EF4-FFF2-40B4-BE49-F238E27FC236}">
                <a16:creationId xmlns:a16="http://schemas.microsoft.com/office/drawing/2014/main" xmlns="" id="{86691CD0-D60C-4B12-8090-2D92E840CECD}"/>
              </a:ext>
            </a:extLst>
          </p:cNvPr>
          <p:cNvSpPr>
            <a:spLocks noGrp="1" noChangeArrowheads="1"/>
          </p:cNvSpPr>
          <p:nvPr>
            <p:ph idx="1"/>
          </p:nvPr>
        </p:nvSpPr>
        <p:spPr>
          <a:xfrm>
            <a:off x="932689" y="2267712"/>
            <a:ext cx="16422624" cy="307686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mn-lt"/>
              </a:rPr>
              <a:t>When you configure fast-start failover in Observe-only mode, the Data Broker adds messages to the observer log and broker log, indicating that fast-start failover would have been initiated.</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51202" name="Rectangle 1034">
            <a:extLst>
              <a:ext uri="{FF2B5EF4-FFF2-40B4-BE49-F238E27FC236}">
                <a16:creationId xmlns:a16="http://schemas.microsoft.com/office/drawing/2014/main" xmlns="" id="{4907C27B-39B1-4349-9EC1-0F7832D531C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347632829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xmlns="" id="{E2A721D8-6447-4FF3-AD7B-7DF559C8731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Summary</a:t>
            </a:r>
          </a:p>
        </p:txBody>
      </p:sp>
      <p:sp>
        <p:nvSpPr>
          <p:cNvPr id="52227" name="Rectangle 5">
            <a:extLst>
              <a:ext uri="{FF2B5EF4-FFF2-40B4-BE49-F238E27FC236}">
                <a16:creationId xmlns:a16="http://schemas.microsoft.com/office/drawing/2014/main" xmlns="" id="{592367FA-5164-43AE-951F-F041125AE2FC}"/>
              </a:ext>
            </a:extLst>
          </p:cNvPr>
          <p:cNvSpPr>
            <a:spLocks noGrp="1" noChangeArrowheads="1"/>
          </p:cNvSpPr>
          <p:nvPr>
            <p:ph idx="1"/>
          </p:nvPr>
        </p:nvSpPr>
        <p:spPr>
          <a:xfrm>
            <a:off x="933451" y="2272710"/>
            <a:ext cx="16421100" cy="404636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Configure fast-start failover</a:t>
            </a:r>
          </a:p>
          <a:p>
            <a:pPr lvl="1">
              <a:spcBef>
                <a:spcPts val="1200"/>
              </a:spcBef>
            </a:pPr>
            <a:r>
              <a:rPr lang="en-US" altLang="en-US" dirty="0">
                <a:latin typeface="Oracle Sans" panose="020B0503020204020204" pitchFamily="34" charset="0"/>
                <a:cs typeface="Oracle Sans" panose="020B0503020204020204" pitchFamily="34" charset="0"/>
              </a:rPr>
              <a:t>View information about the fast-start failover configuration</a:t>
            </a:r>
          </a:p>
          <a:p>
            <a:pPr lvl="1">
              <a:spcBef>
                <a:spcPts val="1200"/>
              </a:spcBef>
            </a:pPr>
            <a:r>
              <a:rPr lang="en-US" altLang="en-US" dirty="0">
                <a:latin typeface="Oracle Sans" panose="020B0503020204020204" pitchFamily="34" charset="0"/>
                <a:cs typeface="Oracle Sans" panose="020B0503020204020204" pitchFamily="34" charset="0"/>
              </a:rPr>
              <a:t>Manage the observer</a:t>
            </a:r>
          </a:p>
          <a:p>
            <a:pPr lvl="1">
              <a:spcBef>
                <a:spcPts val="1200"/>
              </a:spcBef>
            </a:pPr>
            <a:r>
              <a:rPr lang="en-US" altLang="en-US" dirty="0">
                <a:latin typeface="Oracle Sans" panose="020B0503020204020204" pitchFamily="34" charset="0"/>
                <a:cs typeface="Oracle Sans" panose="020B0503020204020204" pitchFamily="34" charset="0"/>
              </a:rPr>
              <a:t>Perform role changes in a fast-start failover configuration</a:t>
            </a:r>
          </a:p>
          <a:p>
            <a:pPr lvl="1">
              <a:spcBef>
                <a:spcPts val="1200"/>
              </a:spcBef>
            </a:pPr>
            <a:r>
              <a:rPr lang="en-US" altLang="en-US" dirty="0">
                <a:latin typeface="Oracle Sans" panose="020B0503020204020204" pitchFamily="34" charset="0"/>
                <a:cs typeface="Oracle Sans" panose="020B0503020204020204" pitchFamily="34" charset="0"/>
              </a:rPr>
              <a:t>Manually reinstate the primary database</a:t>
            </a:r>
          </a:p>
        </p:txBody>
      </p:sp>
    </p:spTree>
    <p:custDataLst>
      <p:tags r:id="rId1"/>
    </p:custDataLst>
    <p:extLst>
      <p:ext uri="{BB962C8B-B14F-4D97-AF65-F5344CB8AC3E}">
        <p14:creationId xmlns:p14="http://schemas.microsoft.com/office/powerpoint/2010/main" val="348435240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 xmlns:a16="http://schemas.microsoft.com/office/drawing/2014/main" id="{71EBCC9D-4627-4F5D-ABF4-68A4C859177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Types of Standby Databases</a:t>
            </a:r>
          </a:p>
        </p:txBody>
      </p:sp>
      <p:sp>
        <p:nvSpPr>
          <p:cNvPr id="7171" name="Rectangle 6">
            <a:extLst>
              <a:ext uri="{FF2B5EF4-FFF2-40B4-BE49-F238E27FC236}">
                <a16:creationId xmlns="" xmlns:a16="http://schemas.microsoft.com/office/drawing/2014/main" id="{D3F6657A-97D1-4BCF-8464-FA1E3D452595}"/>
              </a:ext>
            </a:extLst>
          </p:cNvPr>
          <p:cNvSpPr>
            <a:spLocks noGrp="1" noChangeArrowheads="1"/>
          </p:cNvSpPr>
          <p:nvPr>
            <p:ph type="body" idx="1"/>
          </p:nvPr>
        </p:nvSpPr>
        <p:spPr>
          <a:xfrm>
            <a:off x="933451" y="2272710"/>
            <a:ext cx="16421100" cy="37088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Snapshot standby database:</a:t>
            </a:r>
          </a:p>
          <a:p>
            <a:pPr lvl="2">
              <a:spcBef>
                <a:spcPts val="1200"/>
              </a:spcBef>
            </a:pPr>
            <a:r>
              <a:rPr lang="en-US" altLang="en-US" dirty="0">
                <a:latin typeface="Oracle Sans" panose="020B0503020204020204" pitchFamily="34" charset="0"/>
                <a:cs typeface="Oracle Sans" panose="020B0503020204020204" pitchFamily="34" charset="0"/>
              </a:rPr>
              <a:t>Is a fully updatable standby database</a:t>
            </a:r>
          </a:p>
          <a:p>
            <a:pPr lvl="2">
              <a:spcBef>
                <a:spcPts val="1200"/>
              </a:spcBef>
            </a:pPr>
            <a:r>
              <a:rPr lang="en-US" altLang="en-US" dirty="0">
                <a:latin typeface="Oracle Sans" panose="020B0503020204020204" pitchFamily="34" charset="0"/>
                <a:cs typeface="Oracle Sans" panose="020B0503020204020204" pitchFamily="34" charset="0"/>
              </a:rPr>
              <a:t>Is created by converting a physical standby database</a:t>
            </a:r>
          </a:p>
          <a:p>
            <a:pPr lvl="2">
              <a:spcBef>
                <a:spcPts val="1200"/>
              </a:spcBef>
            </a:pPr>
            <a:r>
              <a:rPr lang="en-US" altLang="en-US" dirty="0">
                <a:latin typeface="Oracle Sans" panose="020B0503020204020204" pitchFamily="34" charset="0"/>
                <a:cs typeface="Oracle Sans" panose="020B0503020204020204" pitchFamily="34" charset="0"/>
              </a:rPr>
              <a:t>Can be used for updates, but those updates are discarded before the snapshot standby database is converted back into a physical standby database</a:t>
            </a:r>
          </a:p>
          <a:p>
            <a:pPr lvl="2">
              <a:spcBef>
                <a:spcPts val="1200"/>
              </a:spcBef>
            </a:pPr>
            <a:r>
              <a:rPr lang="en-US" altLang="en-US" dirty="0">
                <a:latin typeface="Oracle Sans" panose="020B0503020204020204" pitchFamily="34" charset="0"/>
                <a:cs typeface="Oracle Sans" panose="020B0503020204020204" pitchFamily="34" charset="0"/>
              </a:rPr>
              <a:t>Can be used for testing</a:t>
            </a:r>
          </a:p>
        </p:txBody>
      </p:sp>
    </p:spTree>
    <p:custDataLst>
      <p:tags r:id="rId1"/>
    </p:custDataLst>
    <p:extLst>
      <p:ext uri="{BB962C8B-B14F-4D97-AF65-F5344CB8AC3E}">
        <p14:creationId xmlns:p14="http://schemas.microsoft.com/office/powerpoint/2010/main" val="1456380979"/>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latin typeface="+mj-lt"/>
              </a:rPr>
              <a:t>Database Nologging Enhancements</a:t>
            </a:r>
          </a:p>
        </p:txBody>
      </p:sp>
      <p:sp>
        <p:nvSpPr>
          <p:cNvPr id="15363" name="Content Placeholder 2"/>
          <p:cNvSpPr>
            <a:spLocks noGrp="1"/>
          </p:cNvSpPr>
          <p:nvPr>
            <p:ph idx="1"/>
          </p:nvPr>
        </p:nvSpPr>
        <p:spPr>
          <a:xfrm>
            <a:off x="933451" y="2261347"/>
            <a:ext cx="16421099" cy="5966758"/>
          </a:xfrm>
        </p:spPr>
        <p:txBody>
          <a:bodyPr/>
          <a:lstStyle/>
          <a:p>
            <a:pPr marL="806450" lvl="1" indent="-577850">
              <a:spcBef>
                <a:spcPts val="1200"/>
              </a:spcBef>
            </a:pPr>
            <a:r>
              <a:rPr lang="en-US" altLang="en-US" dirty="0"/>
              <a:t>The </a:t>
            </a:r>
            <a:r>
              <a:rPr lang="en-US" altLang="en-US" dirty="0">
                <a:latin typeface="Courier New" panose="02070309020205020404" pitchFamily="49" charset="0"/>
                <a:cs typeface="Courier New" panose="02070309020205020404" pitchFamily="49" charset="0"/>
              </a:rPr>
              <a:t>STANDBY NOLOGGING FOR DATA AVAILABILITY</a:t>
            </a:r>
            <a:r>
              <a:rPr lang="en-US" altLang="en-US" dirty="0"/>
              <a:t> mode causes the load operation to send the loaded data to each standby through its own standby connection. </a:t>
            </a:r>
          </a:p>
          <a:p>
            <a:pPr marL="806450" lvl="1" indent="-577850">
              <a:spcBef>
                <a:spcPts val="1200"/>
              </a:spcBef>
            </a:pPr>
            <a:r>
              <a:rPr lang="en-US" altLang="en-US" dirty="0"/>
              <a:t>To enable </a:t>
            </a:r>
            <a:r>
              <a:rPr lang="en-US" altLang="en-US" dirty="0">
                <a:latin typeface="Courier New" panose="02070309020205020404" pitchFamily="49" charset="0"/>
                <a:cs typeface="Courier New" panose="02070309020205020404" pitchFamily="49" charset="0"/>
              </a:rPr>
              <a:t>STANDBY NOLOGGING FOR DATA AVAILABILITY</a:t>
            </a:r>
            <a:r>
              <a:rPr lang="en-US" altLang="en-US" dirty="0"/>
              <a:t> mode</a:t>
            </a:r>
            <a:r>
              <a:rPr lang="en-US" altLang="en-US" dirty="0" smtClean="0"/>
              <a:t>:</a:t>
            </a:r>
          </a:p>
          <a:p>
            <a:pPr marL="806450" lvl="2" indent="-577850">
              <a:spcBef>
                <a:spcPts val="1200"/>
              </a:spcBef>
            </a:pPr>
            <a:endParaRPr lang="en-US" altLang="en-US" sz="2000" dirty="0" smtClean="0"/>
          </a:p>
          <a:p>
            <a:pPr marL="806450" lvl="2" indent="-577850">
              <a:spcBef>
                <a:spcPts val="1200"/>
              </a:spcBef>
            </a:pPr>
            <a:endParaRPr lang="en-US" altLang="en-US" sz="2000" dirty="0"/>
          </a:p>
          <a:p>
            <a:pPr marL="806450" lvl="1" indent="-577850">
              <a:spcBef>
                <a:spcPts val="1200"/>
              </a:spcBef>
            </a:pPr>
            <a:r>
              <a:rPr lang="en-US" altLang="en-US" dirty="0"/>
              <a:t>When </a:t>
            </a:r>
            <a:r>
              <a:rPr lang="en-US" altLang="en-US" dirty="0">
                <a:latin typeface="Courier New" panose="02070309020205020404" pitchFamily="49" charset="0"/>
                <a:cs typeface="Courier New" panose="02070309020205020404" pitchFamily="49" charset="0"/>
              </a:rPr>
              <a:t>STANDBY NOLOGGING FOR LOAD PERFORMANCE</a:t>
            </a:r>
            <a:r>
              <a:rPr lang="en-US" altLang="en-US" dirty="0"/>
              <a:t> mode is enabled, the loading process can stop sending the data to the standbys if the network cannot keep up with the speed at which data is being loaded to the primary. </a:t>
            </a:r>
          </a:p>
          <a:p>
            <a:pPr marL="806450" lvl="1" indent="-577850">
              <a:spcBef>
                <a:spcPts val="1200"/>
              </a:spcBef>
            </a:pPr>
            <a:r>
              <a:rPr lang="en-US" altLang="en-US" dirty="0"/>
              <a:t>To enable </a:t>
            </a:r>
            <a:r>
              <a:rPr lang="en-US" altLang="en-US" dirty="0">
                <a:latin typeface="Courier New" panose="02070309020205020404" pitchFamily="49" charset="0"/>
                <a:cs typeface="Courier New" panose="02070309020205020404" pitchFamily="49" charset="0"/>
              </a:rPr>
              <a:t>STANDBY NOLOGGING FOR LOAD PERFORMANCE</a:t>
            </a:r>
            <a:r>
              <a:rPr lang="en-US" altLang="en-US" dirty="0"/>
              <a:t> mode:</a:t>
            </a:r>
          </a:p>
        </p:txBody>
      </p:sp>
      <p:sp>
        <p:nvSpPr>
          <p:cNvPr id="6" name="Rectangle 1028">
            <a:extLst>
              <a:ext uri="{FF2B5EF4-FFF2-40B4-BE49-F238E27FC236}">
                <a16:creationId xmlns="" xmlns:a16="http://schemas.microsoft.com/office/drawing/2014/main" id="{C6D6D0D7-4608-4077-AF80-266D56654B87}"/>
              </a:ext>
            </a:extLst>
          </p:cNvPr>
          <p:cNvSpPr>
            <a:spLocks noChangeArrowheads="1"/>
          </p:cNvSpPr>
          <p:nvPr/>
        </p:nvSpPr>
        <p:spPr bwMode="blackGray">
          <a:xfrm>
            <a:off x="1676400" y="4686300"/>
            <a:ext cx="1394460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t>
            </a:r>
            <a:r>
              <a:rPr lang="nn-NO" altLang="en-US" sz="2800" b="1" dirty="0">
                <a:latin typeface="Courier New" panose="02070309020205020404" pitchFamily="49" charset="0"/>
                <a:cs typeface="Oracle Sans" panose="020B0503020204020204" pitchFamily="34" charset="0"/>
              </a:rPr>
              <a:t>ALTER DATABASE SET STANDBY NOLOGGING FOR DATA AVAILABILITY;</a:t>
            </a:r>
          </a:p>
        </p:txBody>
      </p:sp>
      <p:sp>
        <p:nvSpPr>
          <p:cNvPr id="7" name="Rectangle 1028">
            <a:extLst>
              <a:ext uri="{FF2B5EF4-FFF2-40B4-BE49-F238E27FC236}">
                <a16:creationId xmlns="" xmlns:a16="http://schemas.microsoft.com/office/drawing/2014/main" id="{C6D6D0D7-4608-4077-AF80-266D56654B87}"/>
              </a:ext>
            </a:extLst>
          </p:cNvPr>
          <p:cNvSpPr>
            <a:spLocks noChangeArrowheads="1"/>
          </p:cNvSpPr>
          <p:nvPr/>
        </p:nvSpPr>
        <p:spPr bwMode="blackGray">
          <a:xfrm>
            <a:off x="1673902" y="8115300"/>
            <a:ext cx="13947098"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t>
            </a:r>
            <a:r>
              <a:rPr lang="nn-NO" altLang="en-US" sz="2800" b="1" dirty="0">
                <a:latin typeface="Courier New" panose="02070309020205020404" pitchFamily="49" charset="0"/>
                <a:cs typeface="Oracle Sans" panose="020B0503020204020204" pitchFamily="34" charset="0"/>
              </a:rPr>
              <a:t>ALTER DATABASE SET STANDBY NOLOGGING FOR LOAD PERFORMANCE;</a:t>
            </a:r>
          </a:p>
        </p:txBody>
      </p:sp>
    </p:spTree>
    <p:custDataLst>
      <p:tags r:id="rId1"/>
    </p:custDataLst>
    <p:extLst>
      <p:ext uri="{BB962C8B-B14F-4D97-AF65-F5344CB8AC3E}">
        <p14:creationId xmlns:p14="http://schemas.microsoft.com/office/powerpoint/2010/main" val="31040422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xmlns="" id="{DCE8A1BC-D7DF-448D-BBD5-E0E7446E7C2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Practice 16: Overview</a:t>
            </a:r>
          </a:p>
        </p:txBody>
      </p:sp>
      <p:sp>
        <p:nvSpPr>
          <p:cNvPr id="53251" name="Rectangle 5">
            <a:extLst>
              <a:ext uri="{FF2B5EF4-FFF2-40B4-BE49-F238E27FC236}">
                <a16:creationId xmlns:a16="http://schemas.microsoft.com/office/drawing/2014/main" xmlns="" id="{48B64455-9F11-4F54-AD22-B2B45B4BE822}"/>
              </a:ext>
            </a:extLst>
          </p:cNvPr>
          <p:cNvSpPr>
            <a:spLocks noGrp="1" noChangeArrowheads="1"/>
          </p:cNvSpPr>
          <p:nvPr>
            <p:ph type="body" idx="1"/>
          </p:nvPr>
        </p:nvSpPr>
        <p:spPr>
          <a:xfrm>
            <a:off x="933451" y="2272710"/>
            <a:ext cx="16421100" cy="335078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Enabling Fast-Start Failover in Observer-only mode</a:t>
            </a:r>
          </a:p>
          <a:p>
            <a:pPr lvl="1">
              <a:spcBef>
                <a:spcPts val="1200"/>
              </a:spcBef>
            </a:pPr>
            <a:r>
              <a:rPr lang="en-US" altLang="en-US" dirty="0">
                <a:latin typeface="Oracle Sans" panose="020B0503020204020204" pitchFamily="34" charset="0"/>
                <a:cs typeface="Oracle Sans" panose="020B0503020204020204" pitchFamily="34" charset="0"/>
              </a:rPr>
              <a:t>Enabling Fast-Start Failover</a:t>
            </a:r>
          </a:p>
          <a:p>
            <a:pPr lvl="1">
              <a:spcBef>
                <a:spcPts val="1200"/>
              </a:spcBef>
            </a:pPr>
            <a:r>
              <a:rPr lang="en-US" altLang="en-US" dirty="0">
                <a:latin typeface="Oracle Sans" panose="020B0503020204020204" pitchFamily="34" charset="0"/>
                <a:cs typeface="Oracle Sans" panose="020B0503020204020204" pitchFamily="34" charset="0"/>
              </a:rPr>
              <a:t>Testing Fast-Start Failover</a:t>
            </a:r>
          </a:p>
          <a:p>
            <a:pPr lvl="1">
              <a:spcBef>
                <a:spcPts val="1200"/>
              </a:spcBef>
            </a:pPr>
            <a:r>
              <a:rPr lang="en-US" altLang="en-US" dirty="0">
                <a:latin typeface="Oracle Sans" panose="020B0503020204020204" pitchFamily="34" charset="0"/>
                <a:cs typeface="Oracle Sans" panose="020B0503020204020204" pitchFamily="34" charset="0"/>
              </a:rPr>
              <a:t>Switchover to Reinstated Database</a:t>
            </a:r>
          </a:p>
        </p:txBody>
      </p:sp>
    </p:spTree>
    <p:custDataLst>
      <p:tags r:id="rId1"/>
    </p:custDataLst>
    <p:extLst>
      <p:ext uri="{BB962C8B-B14F-4D97-AF65-F5344CB8AC3E}">
        <p14:creationId xmlns:p14="http://schemas.microsoft.com/office/powerpoint/2010/main" val="3750847671"/>
      </p:ext>
    </p:extLst>
  </p:cSld>
  <p:clrMapOvr>
    <a:masterClrMapping/>
  </p:clrMapOvr>
  <p:transition spd="slow"/>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D2688599-D3D9-40DF-9778-5F600A266684}"/>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Backup and Recovery Considerations in an Oracle Data Guard Configuration</a:t>
            </a:r>
          </a:p>
        </p:txBody>
      </p:sp>
      <p:sp>
        <p:nvSpPr>
          <p:cNvPr id="3075" name="Rectangle 4" hidden="1">
            <a:extLst>
              <a:ext uri="{FF2B5EF4-FFF2-40B4-BE49-F238E27FC236}">
                <a16:creationId xmlns="" xmlns:a16="http://schemas.microsoft.com/office/drawing/2014/main" id="{B7A2443C-DD49-47E4-BD78-931A7F9C113D}"/>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C6648A60-D38C-44E7-8859-1005D81150DA}"/>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20328623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3">
            <a:extLst>
              <a:ext uri="{FF2B5EF4-FFF2-40B4-BE49-F238E27FC236}">
                <a16:creationId xmlns="" xmlns:a16="http://schemas.microsoft.com/office/drawing/2014/main" id="{8BE7EBCE-054A-40FC-AAF8-D8AFF9D97DA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Objectives</a:t>
            </a:r>
          </a:p>
        </p:txBody>
      </p:sp>
      <p:sp>
        <p:nvSpPr>
          <p:cNvPr id="4099" name="Rectangle 24">
            <a:extLst>
              <a:ext uri="{FF2B5EF4-FFF2-40B4-BE49-F238E27FC236}">
                <a16:creationId xmlns="" xmlns:a16="http://schemas.microsoft.com/office/drawing/2014/main" id="{84F0AC2A-6E0F-4E94-8F7A-05234940C961}"/>
              </a:ext>
            </a:extLst>
          </p:cNvPr>
          <p:cNvSpPr>
            <a:spLocks noGrp="1" noChangeArrowheads="1"/>
          </p:cNvSpPr>
          <p:nvPr>
            <p:ph idx="1"/>
          </p:nvPr>
        </p:nvSpPr>
        <p:spPr>
          <a:xfrm>
            <a:off x="933451" y="2272710"/>
            <a:ext cx="16421100" cy="458804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Use Recovery Manager (RMAN) to back up and restore files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Offload backups to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Recover your primary database by using a file from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Recover your primary database over the network </a:t>
            </a:r>
          </a:p>
          <a:p>
            <a:pPr lvl="1">
              <a:spcBef>
                <a:spcPts val="1200"/>
              </a:spcBef>
            </a:pPr>
            <a:r>
              <a:rPr lang="en-US" altLang="en-US" dirty="0">
                <a:latin typeface="Oracle Sans" panose="020B0503020204020204" pitchFamily="34" charset="0"/>
                <a:cs typeface="Oracle Sans" panose="020B0503020204020204" pitchFamily="34" charset="0"/>
              </a:rPr>
              <a:t>Synchronize Standby Database from Primary Database with one command</a:t>
            </a:r>
          </a:p>
        </p:txBody>
      </p:sp>
    </p:spTree>
    <p:custDataLst>
      <p:tags r:id="rId1"/>
    </p:custDataLst>
    <p:extLst>
      <p:ext uri="{BB962C8B-B14F-4D97-AF65-F5344CB8AC3E}">
        <p14:creationId xmlns:p14="http://schemas.microsoft.com/office/powerpoint/2010/main" val="158586102"/>
      </p:ext>
    </p:extLst>
  </p:cSld>
  <p:clrMapOvr>
    <a:masterClrMapping/>
  </p:clrMapOvr>
  <p:transition spd="slow"/>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Using RMAN to Back Up and Restore Files </a:t>
            </a:r>
            <a:br>
              <a:rPr lang="en-US" altLang="en-US" dirty="0">
                <a:latin typeface="Georgia" panose="02040502050405020303" pitchFamily="18" charset="0"/>
              </a:rPr>
            </a:br>
            <a:r>
              <a:rPr lang="en-US" altLang="en-US" dirty="0">
                <a:latin typeface="Georgia" panose="02040502050405020303" pitchFamily="18" charset="0"/>
              </a:rPr>
              <a:t>in a Data Guard Configuration</a:t>
            </a:r>
            <a:endParaRPr lang="en-US" dirty="0"/>
          </a:p>
        </p:txBody>
      </p:sp>
      <p:sp>
        <p:nvSpPr>
          <p:cNvPr id="5123" name="Rectangle 23">
            <a:extLst>
              <a:ext uri="{FF2B5EF4-FFF2-40B4-BE49-F238E27FC236}">
                <a16:creationId xmlns="" xmlns:a16="http://schemas.microsoft.com/office/drawing/2014/main" id="{B2D63FEC-47AA-458E-A867-38DC2EC88949}"/>
              </a:ext>
            </a:extLst>
          </p:cNvPr>
          <p:cNvSpPr>
            <a:spLocks noGrp="1" noChangeArrowheads="1"/>
          </p:cNvSpPr>
          <p:nvPr>
            <p:ph idx="1"/>
          </p:nvPr>
        </p:nvSpPr>
        <p:spPr>
          <a:xfrm>
            <a:off x="933451" y="2688032"/>
            <a:ext cx="16421100" cy="570937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RMAN can be used to back up and recover databases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Physical Standby database backups are usable on the primary database.</a:t>
            </a:r>
          </a:p>
          <a:p>
            <a:pPr lvl="1">
              <a:spcBef>
                <a:spcPts val="1200"/>
              </a:spcBef>
            </a:pPr>
            <a:r>
              <a:rPr lang="en-US" altLang="en-US" dirty="0">
                <a:latin typeface="Oracle Sans" panose="020B0503020204020204" pitchFamily="34" charset="0"/>
                <a:cs typeface="Oracle Sans" panose="020B0503020204020204" pitchFamily="34" charset="0"/>
              </a:rPr>
              <a:t>Backups of logical standby databases are not usable at the primary database.</a:t>
            </a:r>
          </a:p>
          <a:p>
            <a:pPr lvl="1">
              <a:spcBef>
                <a:spcPts val="1200"/>
              </a:spcBef>
            </a:pPr>
            <a:r>
              <a:rPr lang="en-US" altLang="en-US" dirty="0">
                <a:latin typeface="Oracle Sans" panose="020B0503020204020204" pitchFamily="34" charset="0"/>
                <a:cs typeface="Oracle Sans" panose="020B0503020204020204" pitchFamily="34" charset="0"/>
              </a:rPr>
              <a:t>The recovery catalog is required when using RMAN in a Data Guard configuration for physical standby databases.</a:t>
            </a:r>
          </a:p>
          <a:p>
            <a:pPr lvl="1">
              <a:spcBef>
                <a:spcPts val="1200"/>
              </a:spcBef>
            </a:pPr>
            <a:r>
              <a:rPr lang="en-US" altLang="en-US" dirty="0">
                <a:latin typeface="Oracle Sans" panose="020B0503020204020204" pitchFamily="34" charset="0"/>
                <a:cs typeface="Oracle Sans" panose="020B0503020204020204" pitchFamily="34" charset="0"/>
              </a:rPr>
              <a:t>RMAN and Data Guard best practices:</a:t>
            </a:r>
          </a:p>
          <a:p>
            <a:pPr lvl="2">
              <a:spcBef>
                <a:spcPts val="1200"/>
              </a:spcBef>
            </a:pPr>
            <a:r>
              <a:rPr lang="en-US" altLang="en-US" dirty="0">
                <a:latin typeface="Oracle Sans" panose="020B0503020204020204" pitchFamily="34" charset="0"/>
                <a:cs typeface="Oracle Sans" panose="020B0503020204020204" pitchFamily="34" charset="0"/>
              </a:rPr>
              <a:t>Perform backups at the primary and standby databases to reduce mean time to recover (MTTR).</a:t>
            </a:r>
          </a:p>
          <a:p>
            <a:pPr lvl="2">
              <a:spcBef>
                <a:spcPts val="1200"/>
              </a:spcBef>
            </a:pPr>
            <a:r>
              <a:rPr lang="en-US" altLang="en-US" dirty="0">
                <a:latin typeface="Oracle Sans" panose="020B0503020204020204" pitchFamily="34" charset="0"/>
                <a:cs typeface="Oracle Sans" panose="020B0503020204020204" pitchFamily="34" charset="0"/>
              </a:rPr>
              <a:t>Take daily incremental backups.</a:t>
            </a:r>
          </a:p>
        </p:txBody>
      </p:sp>
    </p:spTree>
    <p:custDataLst>
      <p:tags r:id="rId1"/>
    </p:custDataLst>
    <p:extLst>
      <p:ext uri="{BB962C8B-B14F-4D97-AF65-F5344CB8AC3E}">
        <p14:creationId xmlns:p14="http://schemas.microsoft.com/office/powerpoint/2010/main" val="4058089159"/>
      </p:ext>
    </p:extLst>
  </p:cSld>
  <p:clrMapOvr>
    <a:masterClrMapping/>
  </p:clrMapOvr>
  <p:transition spd="slow"/>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7">
            <a:extLst>
              <a:ext uri="{FF2B5EF4-FFF2-40B4-BE49-F238E27FC236}">
                <a16:creationId xmlns="" xmlns:a16="http://schemas.microsoft.com/office/drawing/2014/main" id="{09F07AFC-2A61-4A59-98AC-3960770462E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Offloading Backups to a Physical Standby</a:t>
            </a:r>
          </a:p>
        </p:txBody>
      </p:sp>
      <p:sp>
        <p:nvSpPr>
          <p:cNvPr id="6148" name="Rectangle 8">
            <a:extLst>
              <a:ext uri="{FF2B5EF4-FFF2-40B4-BE49-F238E27FC236}">
                <a16:creationId xmlns="" xmlns:a16="http://schemas.microsoft.com/office/drawing/2014/main" id="{C4A26247-C0DC-44DE-80CE-E532F8BBD75D}"/>
              </a:ext>
            </a:extLst>
          </p:cNvPr>
          <p:cNvSpPr>
            <a:spLocks noGrp="1" noChangeArrowheads="1"/>
          </p:cNvSpPr>
          <p:nvPr>
            <p:ph type="body" idx="1"/>
          </p:nvPr>
        </p:nvSpPr>
        <p:spPr>
          <a:xfrm>
            <a:off x="933451" y="2272710"/>
            <a:ext cx="16421100" cy="333385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Backups of data files and archived redo logs are fully interchangeable.</a:t>
            </a:r>
          </a:p>
          <a:p>
            <a:pPr lvl="1">
              <a:spcBef>
                <a:spcPts val="1200"/>
              </a:spcBef>
            </a:pPr>
            <a:r>
              <a:rPr lang="en-US" altLang="en-US" dirty="0">
                <a:latin typeface="Oracle Sans" panose="020B0503020204020204" pitchFamily="34" charset="0"/>
                <a:cs typeface="Oracle Sans" panose="020B0503020204020204" pitchFamily="34" charset="0"/>
              </a:rPr>
              <a:t>Backups of standby control files and nonstandby control files are interchangeable.</a:t>
            </a:r>
          </a:p>
          <a:p>
            <a:pPr lvl="1">
              <a:spcBef>
                <a:spcPts val="1200"/>
              </a:spcBef>
            </a:pPr>
            <a:r>
              <a:rPr lang="en-US" altLang="en-US" dirty="0">
                <a:latin typeface="Oracle Sans" panose="020B0503020204020204" pitchFamily="34" charset="0"/>
                <a:cs typeface="Oracle Sans" panose="020B0503020204020204" pitchFamily="34" charset="0"/>
              </a:rPr>
              <a:t>SPFILE backups are not interchangeable.</a:t>
            </a:r>
          </a:p>
          <a:p>
            <a:pPr lvl="1">
              <a:spcBef>
                <a:spcPts val="1200"/>
              </a:spcBef>
            </a:pPr>
            <a:r>
              <a:rPr lang="en-US" altLang="en-US" dirty="0">
                <a:latin typeface="Oracle Sans" panose="020B0503020204020204" pitchFamily="34" charset="0"/>
                <a:cs typeface="Oracle Sans" panose="020B0503020204020204" pitchFamily="34" charset="0"/>
              </a:rPr>
              <a:t>Primary and standby databases must use the same recovery catalog.</a:t>
            </a:r>
          </a:p>
          <a:p>
            <a:pPr lvl="1">
              <a:spcBef>
                <a:spcPts val="1200"/>
              </a:spcBef>
            </a:pPr>
            <a:r>
              <a:rPr lang="en-US" altLang="en-US" dirty="0">
                <a:latin typeface="Oracle Sans" panose="020B0503020204020204" pitchFamily="34" charset="0"/>
                <a:cs typeface="Oracle Sans" panose="020B0503020204020204" pitchFamily="34" charset="0"/>
              </a:rPr>
              <a:t>It is not necessary to register the standby database.</a:t>
            </a:r>
          </a:p>
        </p:txBody>
      </p:sp>
      <p:grpSp>
        <p:nvGrpSpPr>
          <p:cNvPr id="4" name="Group 3">
            <a:extLst>
              <a:ext uri="{FF2B5EF4-FFF2-40B4-BE49-F238E27FC236}">
                <a16:creationId xmlns="" xmlns:a16="http://schemas.microsoft.com/office/drawing/2014/main" id="{9A7A781C-3849-424B-92F9-6AF3D1855805}"/>
              </a:ext>
            </a:extLst>
          </p:cNvPr>
          <p:cNvGrpSpPr/>
          <p:nvPr/>
        </p:nvGrpSpPr>
        <p:grpSpPr>
          <a:xfrm>
            <a:off x="6111479" y="6427241"/>
            <a:ext cx="6065043" cy="1452563"/>
            <a:chOff x="6265070" y="6977063"/>
            <a:chExt cx="6065043" cy="1452563"/>
          </a:xfrm>
        </p:grpSpPr>
        <p:sp>
          <p:nvSpPr>
            <p:cNvPr id="6146" name="Line 2">
              <a:extLst>
                <a:ext uri="{FF2B5EF4-FFF2-40B4-BE49-F238E27FC236}">
                  <a16:creationId xmlns="" xmlns:a16="http://schemas.microsoft.com/office/drawing/2014/main" id="{3E0687F1-9CEF-4616-8E8A-CC07C90D4FBD}"/>
                </a:ext>
              </a:extLst>
            </p:cNvPr>
            <p:cNvSpPr>
              <a:spLocks noChangeShapeType="1"/>
            </p:cNvSpPr>
            <p:nvPr/>
          </p:nvSpPr>
          <p:spPr bwMode="auto">
            <a:xfrm>
              <a:off x="7500938" y="7703345"/>
              <a:ext cx="3031332"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6149" name="Picture 5" descr="Media: Tape">
              <a:extLst>
                <a:ext uri="{FF2B5EF4-FFF2-40B4-BE49-F238E27FC236}">
                  <a16:creationId xmlns="" xmlns:a16="http://schemas.microsoft.com/office/drawing/2014/main" id="{A213E0C7-A1B2-42AE-9828-BE1BC90CE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70370" y="7184232"/>
              <a:ext cx="1759743" cy="103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Database: Database with Segments">
              <a:extLst>
                <a:ext uri="{FF2B5EF4-FFF2-40B4-BE49-F238E27FC236}">
                  <a16:creationId xmlns="" xmlns:a16="http://schemas.microsoft.com/office/drawing/2014/main" id="{FE61E84C-24B5-4724-989B-1084B7D38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265070" y="6977063"/>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76999129"/>
      </p:ext>
    </p:extLst>
  </p:cSld>
  <p:clrMapOvr>
    <a:masterClrMapping/>
  </p:clrMapOvr>
  <p:transition spd="slow"/>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9">
            <a:extLst>
              <a:ext uri="{FF2B5EF4-FFF2-40B4-BE49-F238E27FC236}">
                <a16:creationId xmlns="" xmlns:a16="http://schemas.microsoft.com/office/drawing/2014/main" id="{C2A515EE-4785-4E1F-86C1-FD03010236C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Restrictions and Usage Notes</a:t>
            </a:r>
          </a:p>
        </p:txBody>
      </p:sp>
      <p:sp>
        <p:nvSpPr>
          <p:cNvPr id="7171" name="Rectangle 1030">
            <a:extLst>
              <a:ext uri="{FF2B5EF4-FFF2-40B4-BE49-F238E27FC236}">
                <a16:creationId xmlns="" xmlns:a16="http://schemas.microsoft.com/office/drawing/2014/main" id="{D5C9ECDF-D4C5-415A-9334-EE9A1F05D91B}"/>
              </a:ext>
            </a:extLst>
          </p:cNvPr>
          <p:cNvSpPr>
            <a:spLocks noGrp="1" noChangeArrowheads="1"/>
          </p:cNvSpPr>
          <p:nvPr>
            <p:ph type="body" idx="1"/>
          </p:nvPr>
        </p:nvSpPr>
        <p:spPr>
          <a:xfrm>
            <a:off x="933451" y="2272710"/>
            <a:ext cx="16421100" cy="197021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You must back up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You must be connected to the recovery catalog when backing up. </a:t>
            </a:r>
          </a:p>
          <a:p>
            <a:pPr lvl="1">
              <a:spcBef>
                <a:spcPts val="1200"/>
              </a:spcBef>
            </a:pPr>
            <a:r>
              <a:rPr lang="en-US" altLang="en-US" dirty="0">
                <a:latin typeface="Oracle Sans" panose="020B0503020204020204" pitchFamily="34" charset="0"/>
                <a:cs typeface="Oracle Sans" panose="020B0503020204020204" pitchFamily="34" charset="0"/>
              </a:rPr>
              <a:t>You must connect to the physical standby database with the </a:t>
            </a:r>
            <a:r>
              <a:rPr lang="en-US" altLang="en-US" dirty="0">
                <a:latin typeface="Courier New" panose="02070309020205020404" pitchFamily="49" charset="0"/>
                <a:cs typeface="Oracle Sans" panose="020B0503020204020204" pitchFamily="34" charset="0"/>
              </a:rPr>
              <a:t>TARGET</a:t>
            </a:r>
            <a:r>
              <a:rPr lang="en-US" altLang="en-US" dirty="0">
                <a:latin typeface="Oracle Sans" panose="020B0503020204020204" pitchFamily="34" charset="0"/>
                <a:cs typeface="Oracle Sans" panose="020B0503020204020204" pitchFamily="34" charset="0"/>
              </a:rPr>
              <a:t> keyword.</a:t>
            </a:r>
          </a:p>
        </p:txBody>
      </p:sp>
      <p:pic>
        <p:nvPicPr>
          <p:cNvPr id="7172" name="Picture 1028" descr="Symbols: Exclamation">
            <a:extLst>
              <a:ext uri="{FF2B5EF4-FFF2-40B4-BE49-F238E27FC236}">
                <a16:creationId xmlns="" xmlns:a16="http://schemas.microsoft.com/office/drawing/2014/main" id="{85AE85AC-D969-4337-8221-F224A033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5480704" y="6908199"/>
            <a:ext cx="583406" cy="221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9025690"/>
      </p:ext>
    </p:extLst>
  </p:cSld>
  <p:clrMapOvr>
    <a:masterClrMapping/>
  </p:clrMapOvr>
  <p:transition spd="slow"/>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9">
            <a:extLst>
              <a:ext uri="{FF2B5EF4-FFF2-40B4-BE49-F238E27FC236}">
                <a16:creationId xmlns="" xmlns:a16="http://schemas.microsoft.com/office/drawing/2014/main" id="{181BDC28-79EF-44A5-A0E1-753443A7B8B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Association and Accessibility of RMAN Backups</a:t>
            </a:r>
          </a:p>
        </p:txBody>
      </p:sp>
      <p:sp>
        <p:nvSpPr>
          <p:cNvPr id="8195" name="Rectangle 1030">
            <a:extLst>
              <a:ext uri="{FF2B5EF4-FFF2-40B4-BE49-F238E27FC236}">
                <a16:creationId xmlns="" xmlns:a16="http://schemas.microsoft.com/office/drawing/2014/main" id="{3B774097-3531-4B11-A7A8-67ADDCD52FDB}"/>
              </a:ext>
            </a:extLst>
          </p:cNvPr>
          <p:cNvSpPr>
            <a:spLocks noGrp="1" noChangeArrowheads="1"/>
          </p:cNvSpPr>
          <p:nvPr>
            <p:ph type="body" idx="1"/>
          </p:nvPr>
        </p:nvSpPr>
        <p:spPr>
          <a:xfrm>
            <a:off x="933451" y="2272710"/>
            <a:ext cx="16421100" cy="514031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Every database file or backup file is associated with a </a:t>
            </a:r>
            <a:r>
              <a:rPr lang="en-US" altLang="en-US" dirty="0">
                <a:latin typeface="Courier New" panose="02070309020205020404" pitchFamily="49" charset="0"/>
                <a:cs typeface="Oracle Sans" panose="020B0503020204020204" pitchFamily="34" charset="0"/>
              </a:rPr>
              <a:t>DB_UNIQUE_NAME</a:t>
            </a:r>
            <a:r>
              <a:rPr lang="en-US" altLang="en-US" dirty="0">
                <a:latin typeface="Oracle Sans" panose="020B0503020204020204" pitchFamily="34" charset="0"/>
                <a:cs typeface="Oracle Sans" panose="020B0503020204020204" pitchFamily="34" charset="0"/>
              </a:rPr>
              <a:t>.</a:t>
            </a:r>
          </a:p>
          <a:p>
            <a:pPr lvl="1">
              <a:spcBef>
                <a:spcPts val="1200"/>
              </a:spcBef>
            </a:pPr>
            <a:r>
              <a:rPr lang="en-US" altLang="en-US" dirty="0">
                <a:latin typeface="Oracle Sans" panose="020B0503020204020204" pitchFamily="34" charset="0"/>
                <a:cs typeface="Oracle Sans" panose="020B0503020204020204" pitchFamily="34" charset="0"/>
              </a:rPr>
              <a:t>The database that creates a file is associated with the file.</a:t>
            </a:r>
          </a:p>
          <a:p>
            <a:pPr lvl="1">
              <a:spcBef>
                <a:spcPts val="1200"/>
              </a:spcBef>
            </a:pPr>
            <a:r>
              <a:rPr lang="en-US" altLang="en-US" dirty="0">
                <a:latin typeface="Oracle Sans" panose="020B0503020204020204" pitchFamily="34" charset="0"/>
                <a:cs typeface="Oracle Sans" panose="020B0503020204020204" pitchFamily="34" charset="0"/>
              </a:rPr>
              <a:t>Disk backups are accessible only to the database with which it is associated.</a:t>
            </a:r>
          </a:p>
          <a:p>
            <a:pPr lvl="1">
              <a:spcBef>
                <a:spcPts val="1200"/>
              </a:spcBef>
            </a:pPr>
            <a:r>
              <a:rPr lang="en-US" altLang="en-US" dirty="0">
                <a:latin typeface="Oracle Sans" panose="020B0503020204020204" pitchFamily="34" charset="0"/>
                <a:cs typeface="Oracle Sans" panose="020B0503020204020204" pitchFamily="34" charset="0"/>
              </a:rPr>
              <a:t>Tape backups created on one database are accessible to all databases.</a:t>
            </a:r>
          </a:p>
          <a:p>
            <a:pPr lvl="1">
              <a:spcBef>
                <a:spcPts val="1200"/>
              </a:spcBef>
            </a:pPr>
            <a:r>
              <a:rPr lang="en-US" altLang="en-US" dirty="0">
                <a:latin typeface="Oracle Sans" panose="020B0503020204020204" pitchFamily="34" charset="0"/>
                <a:cs typeface="Oracle Sans" panose="020B0503020204020204" pitchFamily="34" charset="0"/>
              </a:rPr>
              <a:t>Association of an existing backup file can be changed with the </a:t>
            </a:r>
            <a:r>
              <a:rPr lang="en-US" altLang="en-US" dirty="0">
                <a:latin typeface="Courier New" panose="02070309020205020404" pitchFamily="49" charset="0"/>
                <a:cs typeface="Oracle Sans" panose="020B0503020204020204" pitchFamily="34" charset="0"/>
              </a:rPr>
              <a:t>CHANGE … RESET DB_UNIQUE_NAME</a:t>
            </a:r>
            <a:r>
              <a:rPr lang="en-US" altLang="en-US" dirty="0">
                <a:latin typeface="Oracle Sans" panose="020B0503020204020204" pitchFamily="34" charset="0"/>
                <a:cs typeface="Oracle Sans" panose="020B0503020204020204" pitchFamily="34" charset="0"/>
              </a:rPr>
              <a:t> command.</a:t>
            </a:r>
          </a:p>
          <a:p>
            <a:pPr lvl="1">
              <a:spcBef>
                <a:spcPts val="1200"/>
              </a:spcBef>
            </a:pPr>
            <a:r>
              <a:rPr lang="en-US" altLang="en-US" dirty="0">
                <a:latin typeface="Oracle Sans" panose="020B0503020204020204" pitchFamily="34" charset="0"/>
                <a:cs typeface="Oracle Sans" panose="020B0503020204020204" pitchFamily="34" charset="0"/>
              </a:rPr>
              <a:t>A copied backup file from one host to another can be associated with another database with the </a:t>
            </a:r>
            <a:r>
              <a:rPr lang="en-US" altLang="en-US" dirty="0">
                <a:latin typeface="Courier New" panose="02070309020205020404" pitchFamily="49" charset="0"/>
                <a:cs typeface="Oracle Sans" panose="020B0503020204020204" pitchFamily="34" charset="0"/>
              </a:rPr>
              <a:t>CATALOG</a:t>
            </a:r>
            <a:r>
              <a:rPr lang="en-US" altLang="en-US" dirty="0">
                <a:latin typeface="Oracle Sans" panose="020B0503020204020204" pitchFamily="34" charset="0"/>
                <a:cs typeface="Oracle Sans" panose="020B0503020204020204" pitchFamily="34" charset="0"/>
              </a:rPr>
              <a:t> command.</a:t>
            </a:r>
          </a:p>
        </p:txBody>
      </p:sp>
    </p:spTree>
    <p:custDataLst>
      <p:tags r:id="rId1"/>
    </p:custDataLst>
    <p:extLst>
      <p:ext uri="{BB962C8B-B14F-4D97-AF65-F5344CB8AC3E}">
        <p14:creationId xmlns:p14="http://schemas.microsoft.com/office/powerpoint/2010/main" val="2843124149"/>
      </p:ext>
    </p:extLst>
  </p:cSld>
  <p:clrMapOvr>
    <a:masterClrMapping/>
  </p:clrMapOvr>
  <p:transition spd="slow"/>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8">
            <a:extLst>
              <a:ext uri="{FF2B5EF4-FFF2-40B4-BE49-F238E27FC236}">
                <a16:creationId xmlns="" xmlns:a16="http://schemas.microsoft.com/office/drawing/2014/main" id="{4DC71294-BE8D-43BA-B86A-E8F0F60C11F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Backup and Recovery of a Logical Standby Database</a:t>
            </a:r>
          </a:p>
        </p:txBody>
      </p:sp>
      <p:sp>
        <p:nvSpPr>
          <p:cNvPr id="9219" name="Rectangle 1029">
            <a:extLst>
              <a:ext uri="{FF2B5EF4-FFF2-40B4-BE49-F238E27FC236}">
                <a16:creationId xmlns="" xmlns:a16="http://schemas.microsoft.com/office/drawing/2014/main" id="{3FD2A4E0-2F8D-4A56-9A90-8D69F0F90501}"/>
              </a:ext>
            </a:extLst>
          </p:cNvPr>
          <p:cNvSpPr>
            <a:spLocks noGrp="1" noChangeArrowheads="1"/>
          </p:cNvSpPr>
          <p:nvPr>
            <p:ph type="body" idx="1"/>
          </p:nvPr>
        </p:nvSpPr>
        <p:spPr>
          <a:xfrm>
            <a:off x="933451" y="2272710"/>
            <a:ext cx="16421100" cy="455829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Backup considerations: </a:t>
            </a:r>
          </a:p>
          <a:p>
            <a:pPr lvl="2">
              <a:spcBef>
                <a:spcPts val="1200"/>
              </a:spcBef>
            </a:pPr>
            <a:r>
              <a:rPr lang="en-US" altLang="en-US" dirty="0">
                <a:latin typeface="Oracle Sans" panose="020B0503020204020204" pitchFamily="34" charset="0"/>
                <a:cs typeface="Oracle Sans" panose="020B0503020204020204" pitchFamily="34" charset="0"/>
              </a:rPr>
              <a:t>Use the same backup method that you use for your primary database.</a:t>
            </a:r>
          </a:p>
          <a:p>
            <a:pPr lvl="2">
              <a:spcBef>
                <a:spcPts val="1200"/>
              </a:spcBef>
            </a:pPr>
            <a:r>
              <a:rPr lang="en-US" altLang="en-US" dirty="0">
                <a:latin typeface="Oracle Sans" panose="020B0503020204020204" pitchFamily="34" charset="0"/>
                <a:cs typeface="Oracle Sans" panose="020B0503020204020204" pitchFamily="34" charset="0"/>
              </a:rPr>
              <a:t>Files are not interchangeable with the primary database.</a:t>
            </a:r>
          </a:p>
          <a:p>
            <a:pPr lvl="1">
              <a:spcBef>
                <a:spcPts val="1200"/>
              </a:spcBef>
            </a:pPr>
            <a:r>
              <a:rPr lang="en-US" altLang="en-US" dirty="0">
                <a:latin typeface="Oracle Sans" panose="020B0503020204020204" pitchFamily="34" charset="0"/>
                <a:cs typeface="Oracle Sans" panose="020B0503020204020204" pitchFamily="34" charset="0"/>
              </a:rPr>
              <a:t>Recovery considerations:</a:t>
            </a:r>
          </a:p>
          <a:p>
            <a:pPr lvl="2">
              <a:spcBef>
                <a:spcPts val="1200"/>
              </a:spcBef>
            </a:pPr>
            <a:r>
              <a:rPr lang="en-US" altLang="en-US" dirty="0">
                <a:latin typeface="Oracle Sans" panose="020B0503020204020204" pitchFamily="34" charset="0"/>
                <a:cs typeface="Oracle Sans" panose="020B0503020204020204" pitchFamily="34" charset="0"/>
              </a:rPr>
              <a:t>If you lose individual files, perform recovery as you would for any other database.</a:t>
            </a:r>
          </a:p>
          <a:p>
            <a:pPr lvl="2">
              <a:spcBef>
                <a:spcPts val="1200"/>
              </a:spcBef>
            </a:pPr>
            <a:r>
              <a:rPr lang="en-US" altLang="en-US" dirty="0">
                <a:latin typeface="Oracle Sans" panose="020B0503020204020204" pitchFamily="34" charset="0"/>
                <a:cs typeface="Oracle Sans" panose="020B0503020204020204" pitchFamily="34" charset="0"/>
              </a:rPr>
              <a:t>Re-create the logical standby database if you lose the entire database.</a:t>
            </a:r>
          </a:p>
          <a:p>
            <a:pPr lvl="2">
              <a:spcBef>
                <a:spcPts val="1200"/>
              </a:spcBef>
            </a:pPr>
            <a:r>
              <a:rPr lang="en-US" altLang="en-US" dirty="0">
                <a:latin typeface="Oracle Sans" panose="020B0503020204020204" pitchFamily="34" charset="0"/>
                <a:cs typeface="Oracle Sans" panose="020B0503020204020204" pitchFamily="34" charset="0"/>
              </a:rPr>
              <a:t>Use a binary copy of the control file for control-file recovery.</a:t>
            </a:r>
          </a:p>
        </p:txBody>
      </p:sp>
    </p:spTree>
    <p:custDataLst>
      <p:tags r:id="rId1"/>
    </p:custDataLst>
    <p:extLst>
      <p:ext uri="{BB962C8B-B14F-4D97-AF65-F5344CB8AC3E}">
        <p14:creationId xmlns:p14="http://schemas.microsoft.com/office/powerpoint/2010/main" val="3181627823"/>
      </p:ext>
    </p:extLst>
  </p:cSld>
  <p:clrMapOvr>
    <a:masterClrMapping/>
  </p:clrMapOvr>
  <p:transition spd="slow"/>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Using the RMAN Recovery Catalog in a Data Guard Configuration</a:t>
            </a:r>
            <a:endParaRPr lang="en-US" dirty="0"/>
          </a:p>
        </p:txBody>
      </p:sp>
      <p:sp>
        <p:nvSpPr>
          <p:cNvPr id="10243" name="Rectangle 3">
            <a:extLst>
              <a:ext uri="{FF2B5EF4-FFF2-40B4-BE49-F238E27FC236}">
                <a16:creationId xmlns="" xmlns:a16="http://schemas.microsoft.com/office/drawing/2014/main" id="{92D6ED6A-6C61-4015-ADC3-98FEBBC59837}"/>
              </a:ext>
            </a:extLst>
          </p:cNvPr>
          <p:cNvSpPr>
            <a:spLocks noGrp="1" noChangeArrowheads="1"/>
          </p:cNvSpPr>
          <p:nvPr>
            <p:ph idx="1"/>
          </p:nvPr>
        </p:nvSpPr>
        <p:spPr>
          <a:xfrm>
            <a:off x="933451" y="2688032"/>
            <a:ext cx="16421100" cy="410945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of the RMAN recovery catalog permits backups taken on one database server to be restored to another database server.</a:t>
            </a:r>
          </a:p>
          <a:p>
            <a:pPr lvl="1">
              <a:spcBef>
                <a:spcPts val="1200"/>
              </a:spcBef>
            </a:pPr>
            <a:r>
              <a:rPr lang="en-US" altLang="en-US" dirty="0">
                <a:latin typeface="Oracle Sans" panose="020B0503020204020204" pitchFamily="34" charset="0"/>
                <a:cs typeface="Oracle Sans" panose="020B0503020204020204" pitchFamily="34" charset="0"/>
              </a:rPr>
              <a:t>RMAN uses the recovery catalog metadata to behave transparently across different physical databases in the Data Guard configuration.</a:t>
            </a:r>
          </a:p>
          <a:p>
            <a:pPr lvl="1">
              <a:spcBef>
                <a:spcPts val="1200"/>
              </a:spcBef>
            </a:pPr>
            <a:r>
              <a:rPr lang="en-US" altLang="en-US" dirty="0">
                <a:latin typeface="Oracle Sans" panose="020B0503020204020204" pitchFamily="34" charset="0"/>
                <a:cs typeface="Oracle Sans" panose="020B0503020204020204" pitchFamily="34" charset="0"/>
              </a:rPr>
              <a:t>Configure a separate server for the recovery catalog so that a disaster at any site in the Data Guard configuration does not affect the ability to recover from the latest backups.</a:t>
            </a:r>
          </a:p>
        </p:txBody>
      </p:sp>
    </p:spTree>
    <p:custDataLst>
      <p:tags r:id="rId1"/>
    </p:custDataLst>
    <p:extLst>
      <p:ext uri="{BB962C8B-B14F-4D97-AF65-F5344CB8AC3E}">
        <p14:creationId xmlns:p14="http://schemas.microsoft.com/office/powerpoint/2010/main" val="3196782448"/>
      </p:ext>
    </p:extLst>
  </p:cSld>
  <p:clrMapOvr>
    <a:masterClrMapping/>
  </p:clrMapOvr>
  <p:transition spd="slow"/>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7CB280FF-1B52-4207-BD47-45A3570F9C0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Creating the Recovery Catalog</a:t>
            </a:r>
          </a:p>
        </p:txBody>
      </p:sp>
      <p:grpSp>
        <p:nvGrpSpPr>
          <p:cNvPr id="2" name="Group 1">
            <a:extLst>
              <a:ext uri="{FF2B5EF4-FFF2-40B4-BE49-F238E27FC236}">
                <a16:creationId xmlns="" xmlns:a16="http://schemas.microsoft.com/office/drawing/2014/main" id="{E63E27E0-BEEB-49CD-8505-6D48F37F15B3}"/>
              </a:ext>
            </a:extLst>
          </p:cNvPr>
          <p:cNvGrpSpPr/>
          <p:nvPr/>
        </p:nvGrpSpPr>
        <p:grpSpPr>
          <a:xfrm>
            <a:off x="4000500" y="3086100"/>
            <a:ext cx="10287000" cy="4800600"/>
            <a:chOff x="4000500" y="3086100"/>
            <a:chExt cx="10287000" cy="4800600"/>
          </a:xfrm>
        </p:grpSpPr>
        <p:pic>
          <p:nvPicPr>
            <p:cNvPr id="11267" name="Picture 3" descr="datab011_bits">
              <a:extLst>
                <a:ext uri="{FF2B5EF4-FFF2-40B4-BE49-F238E27FC236}">
                  <a16:creationId xmlns="" xmlns:a16="http://schemas.microsoft.com/office/drawing/2014/main" id="{BBBBFBFD-2597-46FF-B405-0DB9767F9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86300" y="3874295"/>
              <a:ext cx="1714500" cy="255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peop041_blue">
              <a:extLst>
                <a:ext uri="{FF2B5EF4-FFF2-40B4-BE49-F238E27FC236}">
                  <a16:creationId xmlns="" xmlns:a16="http://schemas.microsoft.com/office/drawing/2014/main" id="{19B1CDE3-7CAD-45E9-8C3C-22DB71E2A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539163" y="3086100"/>
              <a:ext cx="1404938"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books031_dd_green">
              <a:extLst>
                <a:ext uri="{FF2B5EF4-FFF2-40B4-BE49-F238E27FC236}">
                  <a16:creationId xmlns="" xmlns:a16="http://schemas.microsoft.com/office/drawing/2014/main" id="{3D2EB4FC-B92C-4D96-A114-C9EFA3D0D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091988" y="4252913"/>
              <a:ext cx="1166813"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6">
              <a:extLst>
                <a:ext uri="{FF2B5EF4-FFF2-40B4-BE49-F238E27FC236}">
                  <a16:creationId xmlns="" xmlns:a16="http://schemas.microsoft.com/office/drawing/2014/main" id="{57FCDC4D-DCEC-4907-949E-EBF86089782A}"/>
                </a:ext>
              </a:extLst>
            </p:cNvPr>
            <p:cNvSpPr>
              <a:spLocks noChangeArrowheads="1"/>
            </p:cNvSpPr>
            <p:nvPr/>
          </p:nvSpPr>
          <p:spPr bwMode="blackWhite">
            <a:xfrm>
              <a:off x="4000500" y="6515100"/>
              <a:ext cx="30861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1. Configure the recovery catalog database.</a:t>
              </a:r>
            </a:p>
          </p:txBody>
        </p:sp>
        <p:sp>
          <p:nvSpPr>
            <p:cNvPr id="11271" name="Rectangle 7">
              <a:extLst>
                <a:ext uri="{FF2B5EF4-FFF2-40B4-BE49-F238E27FC236}">
                  <a16:creationId xmlns="" xmlns:a16="http://schemas.microsoft.com/office/drawing/2014/main" id="{03C2C427-A6A0-42FB-8EF1-AA5F52F25F3C}"/>
                </a:ext>
              </a:extLst>
            </p:cNvPr>
            <p:cNvSpPr>
              <a:spLocks noChangeArrowheads="1"/>
            </p:cNvSpPr>
            <p:nvPr/>
          </p:nvSpPr>
          <p:spPr bwMode="blackWhite">
            <a:xfrm>
              <a:off x="7772400" y="6515100"/>
              <a:ext cx="30861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2. Create the recovery catalog owner.</a:t>
              </a:r>
            </a:p>
          </p:txBody>
        </p:sp>
        <p:sp>
          <p:nvSpPr>
            <p:cNvPr id="11272" name="Rectangle 8">
              <a:extLst>
                <a:ext uri="{FF2B5EF4-FFF2-40B4-BE49-F238E27FC236}">
                  <a16:creationId xmlns="" xmlns:a16="http://schemas.microsoft.com/office/drawing/2014/main" id="{1581039C-16C1-484C-B1D8-64BBEAF96C90}"/>
                </a:ext>
              </a:extLst>
            </p:cNvPr>
            <p:cNvSpPr>
              <a:spLocks noChangeArrowheads="1"/>
            </p:cNvSpPr>
            <p:nvPr/>
          </p:nvSpPr>
          <p:spPr bwMode="blackWhite">
            <a:xfrm>
              <a:off x="11201400" y="6515100"/>
              <a:ext cx="30861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3. Create the recovery catalog.</a:t>
              </a:r>
            </a:p>
          </p:txBody>
        </p:sp>
      </p:grpSp>
    </p:spTree>
    <p:custDataLst>
      <p:tags r:id="rId1"/>
    </p:custDataLst>
    <p:extLst>
      <p:ext uri="{BB962C8B-B14F-4D97-AF65-F5344CB8AC3E}">
        <p14:creationId xmlns:p14="http://schemas.microsoft.com/office/powerpoint/2010/main" val="2582560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 xmlns:a16="http://schemas.microsoft.com/office/drawing/2014/main" id="{12B5BCCA-DDFB-4FFE-A5E5-493F0EE00E0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Configuring Standby Redo Logs</a:t>
            </a:r>
          </a:p>
        </p:txBody>
      </p:sp>
      <p:grpSp>
        <p:nvGrpSpPr>
          <p:cNvPr id="8195" name="Group 25">
            <a:extLst>
              <a:ext uri="{FF2B5EF4-FFF2-40B4-BE49-F238E27FC236}">
                <a16:creationId xmlns="" xmlns:a16="http://schemas.microsoft.com/office/drawing/2014/main" id="{106C8CD4-883A-4A56-BD6D-BF6206EC343C}"/>
              </a:ext>
            </a:extLst>
          </p:cNvPr>
          <p:cNvGrpSpPr>
            <a:grpSpLocks/>
          </p:cNvGrpSpPr>
          <p:nvPr/>
        </p:nvGrpSpPr>
        <p:grpSpPr bwMode="auto">
          <a:xfrm>
            <a:off x="4191001" y="5898693"/>
            <a:ext cx="9067801" cy="3969207"/>
            <a:chOff x="1270000" y="3429000"/>
            <a:chExt cx="6045200" cy="2646138"/>
          </a:xfrm>
        </p:grpSpPr>
        <p:sp>
          <p:nvSpPr>
            <p:cNvPr id="8197" name="Line 2">
              <a:extLst>
                <a:ext uri="{FF2B5EF4-FFF2-40B4-BE49-F238E27FC236}">
                  <a16:creationId xmlns="" xmlns:a16="http://schemas.microsoft.com/office/drawing/2014/main" id="{C32448DC-7007-4EA3-96E3-B2B8A668B33D}"/>
                </a:ext>
              </a:extLst>
            </p:cNvPr>
            <p:cNvSpPr>
              <a:spLocks noChangeShapeType="1"/>
            </p:cNvSpPr>
            <p:nvPr/>
          </p:nvSpPr>
          <p:spPr bwMode="auto">
            <a:xfrm>
              <a:off x="5351463" y="4681538"/>
              <a:ext cx="549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8198" name="Freeform 4">
              <a:extLst>
                <a:ext uri="{FF2B5EF4-FFF2-40B4-BE49-F238E27FC236}">
                  <a16:creationId xmlns="" xmlns:a16="http://schemas.microsoft.com/office/drawing/2014/main" id="{F359839D-DA31-4539-B057-7EB6B903D03A}"/>
                </a:ext>
              </a:extLst>
            </p:cNvPr>
            <p:cNvSpPr>
              <a:spLocks/>
            </p:cNvSpPr>
            <p:nvPr/>
          </p:nvSpPr>
          <p:spPr bwMode="auto">
            <a:xfrm>
              <a:off x="3028950" y="4429125"/>
              <a:ext cx="1758950" cy="504825"/>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8199" name="Rectangle 5">
              <a:extLst>
                <a:ext uri="{FF2B5EF4-FFF2-40B4-BE49-F238E27FC236}">
                  <a16:creationId xmlns="" xmlns:a16="http://schemas.microsoft.com/office/drawing/2014/main" id="{209C2FF7-9CD7-496A-96A3-3170A1CC2292}"/>
                </a:ext>
              </a:extLst>
            </p:cNvPr>
            <p:cNvSpPr>
              <a:spLocks noChangeArrowheads="1"/>
            </p:cNvSpPr>
            <p:nvPr/>
          </p:nvSpPr>
          <p:spPr bwMode="auto">
            <a:xfrm>
              <a:off x="3121025" y="3536950"/>
              <a:ext cx="1543050" cy="29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 shipment</a:t>
              </a:r>
            </a:p>
          </p:txBody>
        </p:sp>
        <p:sp>
          <p:nvSpPr>
            <p:cNvPr id="8200" name="Oval 6">
              <a:extLst>
                <a:ext uri="{FF2B5EF4-FFF2-40B4-BE49-F238E27FC236}">
                  <a16:creationId xmlns="" xmlns:a16="http://schemas.microsoft.com/office/drawing/2014/main" id="{5E4213D1-EAA2-4C9F-AF19-7254B8316956}"/>
                </a:ext>
              </a:extLst>
            </p:cNvPr>
            <p:cNvSpPr>
              <a:spLocks noChangeArrowheads="1"/>
            </p:cNvSpPr>
            <p:nvPr/>
          </p:nvSpPr>
          <p:spPr bwMode="blackWhite">
            <a:xfrm>
              <a:off x="4813300" y="4381500"/>
              <a:ext cx="600075" cy="600075"/>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8201" name="Rectangle 7">
              <a:extLst>
                <a:ext uri="{FF2B5EF4-FFF2-40B4-BE49-F238E27FC236}">
                  <a16:creationId xmlns="" xmlns:a16="http://schemas.microsoft.com/office/drawing/2014/main" id="{60B3D867-D273-481C-8346-D4A5A13E4252}"/>
                </a:ext>
              </a:extLst>
            </p:cNvPr>
            <p:cNvSpPr>
              <a:spLocks noChangeArrowheads="1"/>
            </p:cNvSpPr>
            <p:nvPr/>
          </p:nvSpPr>
          <p:spPr bwMode="auto">
            <a:xfrm>
              <a:off x="4672013" y="4956175"/>
              <a:ext cx="836612" cy="30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RFS</a:t>
              </a:r>
            </a:p>
          </p:txBody>
        </p:sp>
        <p:sp>
          <p:nvSpPr>
            <p:cNvPr id="8202" name="Rectangle 8">
              <a:extLst>
                <a:ext uri="{FF2B5EF4-FFF2-40B4-BE49-F238E27FC236}">
                  <a16:creationId xmlns="" xmlns:a16="http://schemas.microsoft.com/office/drawing/2014/main" id="{E65542D1-069D-417B-B480-4DC4477CFBFF}"/>
                </a:ext>
              </a:extLst>
            </p:cNvPr>
            <p:cNvSpPr>
              <a:spLocks noChangeArrowheads="1"/>
            </p:cNvSpPr>
            <p:nvPr/>
          </p:nvSpPr>
          <p:spPr bwMode="auto">
            <a:xfrm>
              <a:off x="5791200" y="3429000"/>
              <a:ext cx="1403350" cy="53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a:t>
              </a:r>
            </a:p>
            <a:p>
              <a:pPr algn="ctr"/>
              <a:r>
                <a:rPr lang="en-US" altLang="en-US" sz="2200" b="1" dirty="0">
                  <a:latin typeface="Oracle Sans" panose="020B0503020204020204" pitchFamily="34" charset="0"/>
                  <a:cs typeface="Oracle Sans" panose="020B0503020204020204" pitchFamily="34" charset="0"/>
                </a:rPr>
                <a:t>Redo logs</a:t>
              </a:r>
            </a:p>
          </p:txBody>
        </p:sp>
        <p:grpSp>
          <p:nvGrpSpPr>
            <p:cNvPr id="8203" name="Group 9">
              <a:extLst>
                <a:ext uri="{FF2B5EF4-FFF2-40B4-BE49-F238E27FC236}">
                  <a16:creationId xmlns="" xmlns:a16="http://schemas.microsoft.com/office/drawing/2014/main" id="{8C202E79-0BC1-4629-BA99-A5D3BFD4D2E4}"/>
                </a:ext>
              </a:extLst>
            </p:cNvPr>
            <p:cNvGrpSpPr>
              <a:grpSpLocks/>
            </p:cNvGrpSpPr>
            <p:nvPr/>
          </p:nvGrpSpPr>
          <p:grpSpPr bwMode="auto">
            <a:xfrm>
              <a:off x="1989138" y="4146357"/>
              <a:ext cx="820737" cy="971744"/>
              <a:chOff x="3735" y="2624"/>
              <a:chExt cx="828" cy="915"/>
            </a:xfrm>
          </p:grpSpPr>
          <p:pic>
            <p:nvPicPr>
              <p:cNvPr id="8217" name="Picture 10" descr="4segdatabase">
                <a:extLst>
                  <a:ext uri="{FF2B5EF4-FFF2-40B4-BE49-F238E27FC236}">
                    <a16:creationId xmlns="" xmlns:a16="http://schemas.microsoft.com/office/drawing/2014/main" id="{5FE1B529-70DE-4B5F-9C2D-B70BF43E0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624"/>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8" name="Picture 11" descr="4segdatabase">
                <a:extLst>
                  <a:ext uri="{FF2B5EF4-FFF2-40B4-BE49-F238E27FC236}">
                    <a16:creationId xmlns="" xmlns:a16="http://schemas.microsoft.com/office/drawing/2014/main" id="{3D9CA523-23AB-48EB-B867-52F9046D3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04" name="Picture 12" descr="4segdatabase">
              <a:extLst>
                <a:ext uri="{FF2B5EF4-FFF2-40B4-BE49-F238E27FC236}">
                  <a16:creationId xmlns="" xmlns:a16="http://schemas.microsoft.com/office/drawing/2014/main" id="{FE132A63-B187-45BF-B0F7-683D39C5D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270125" y="4341812"/>
              <a:ext cx="5349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3" descr="4segdatabase">
              <a:extLst>
                <a:ext uri="{FF2B5EF4-FFF2-40B4-BE49-F238E27FC236}">
                  <a16:creationId xmlns="" xmlns:a16="http://schemas.microsoft.com/office/drawing/2014/main" id="{7DE64BA0-1F8F-49FD-A4B0-2BBC946C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555875" y="4545012"/>
              <a:ext cx="5349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Rectangle 14">
              <a:extLst>
                <a:ext uri="{FF2B5EF4-FFF2-40B4-BE49-F238E27FC236}">
                  <a16:creationId xmlns="" xmlns:a16="http://schemas.microsoft.com/office/drawing/2014/main" id="{74F10182-884B-488B-B88A-10701F33FB6A}"/>
                </a:ext>
              </a:extLst>
            </p:cNvPr>
            <p:cNvSpPr>
              <a:spLocks noChangeArrowheads="1"/>
            </p:cNvSpPr>
            <p:nvPr/>
          </p:nvSpPr>
          <p:spPr bwMode="auto">
            <a:xfrm>
              <a:off x="1270000" y="3530600"/>
              <a:ext cx="1366837" cy="53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Online</a:t>
              </a:r>
            </a:p>
            <a:p>
              <a:pPr algn="ctr"/>
              <a:r>
                <a:rPr lang="en-US" altLang="en-US" sz="2200" b="1" dirty="0">
                  <a:latin typeface="Oracle Sans" panose="020B0503020204020204" pitchFamily="34" charset="0"/>
                  <a:cs typeface="Oracle Sans" panose="020B0503020204020204" pitchFamily="34" charset="0"/>
                </a:rPr>
                <a:t>redo logs</a:t>
              </a:r>
            </a:p>
          </p:txBody>
        </p:sp>
        <p:sp>
          <p:nvSpPr>
            <p:cNvPr id="8207" name="Rectangle 15">
              <a:extLst>
                <a:ext uri="{FF2B5EF4-FFF2-40B4-BE49-F238E27FC236}">
                  <a16:creationId xmlns="" xmlns:a16="http://schemas.microsoft.com/office/drawing/2014/main" id="{5A0043E8-D2C1-4AC2-8457-F70D5EC17927}"/>
                </a:ext>
              </a:extLst>
            </p:cNvPr>
            <p:cNvSpPr>
              <a:spLocks noChangeArrowheads="1"/>
            </p:cNvSpPr>
            <p:nvPr/>
          </p:nvSpPr>
          <p:spPr bwMode="auto">
            <a:xfrm>
              <a:off x="1720850" y="5540375"/>
              <a:ext cx="1362075" cy="53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a:t>
              </a:r>
            </a:p>
            <a:p>
              <a:pPr algn="ctr"/>
              <a:r>
                <a:rPr lang="en-US" altLang="en-US" sz="2200" b="1" dirty="0">
                  <a:latin typeface="Oracle Sans" panose="020B0503020204020204" pitchFamily="34" charset="0"/>
                  <a:cs typeface="Oracle Sans" panose="020B0503020204020204" pitchFamily="34" charset="0"/>
                </a:rPr>
                <a:t>database</a:t>
              </a:r>
            </a:p>
          </p:txBody>
        </p:sp>
        <p:sp>
          <p:nvSpPr>
            <p:cNvPr id="8208" name="Rectangle 16">
              <a:extLst>
                <a:ext uri="{FF2B5EF4-FFF2-40B4-BE49-F238E27FC236}">
                  <a16:creationId xmlns="" xmlns:a16="http://schemas.microsoft.com/office/drawing/2014/main" id="{652521C4-905A-4ED9-BA16-88157D229151}"/>
                </a:ext>
              </a:extLst>
            </p:cNvPr>
            <p:cNvSpPr>
              <a:spLocks noChangeArrowheads="1"/>
            </p:cNvSpPr>
            <p:nvPr/>
          </p:nvSpPr>
          <p:spPr bwMode="auto">
            <a:xfrm>
              <a:off x="5867400" y="5540375"/>
              <a:ext cx="1362075" cy="53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a:t>
              </a:r>
            </a:p>
            <a:p>
              <a:pPr algn="ctr"/>
              <a:r>
                <a:rPr lang="en-US" altLang="en-US" sz="2200" b="1" dirty="0">
                  <a:latin typeface="Oracle Sans" panose="020B0503020204020204" pitchFamily="34" charset="0"/>
                  <a:cs typeface="Oracle Sans" panose="020B0503020204020204" pitchFamily="34" charset="0"/>
                </a:rPr>
                <a:t>database</a:t>
              </a:r>
            </a:p>
          </p:txBody>
        </p:sp>
        <p:grpSp>
          <p:nvGrpSpPr>
            <p:cNvPr id="8209" name="Group 17">
              <a:extLst>
                <a:ext uri="{FF2B5EF4-FFF2-40B4-BE49-F238E27FC236}">
                  <a16:creationId xmlns="" xmlns:a16="http://schemas.microsoft.com/office/drawing/2014/main" id="{05FC896B-C6D9-4D01-AEAD-55F638C8BEB4}"/>
                </a:ext>
              </a:extLst>
            </p:cNvPr>
            <p:cNvGrpSpPr>
              <a:grpSpLocks/>
            </p:cNvGrpSpPr>
            <p:nvPr/>
          </p:nvGrpSpPr>
          <p:grpSpPr bwMode="auto">
            <a:xfrm>
              <a:off x="5926138" y="4049713"/>
              <a:ext cx="1101725" cy="1263650"/>
              <a:chOff x="3733" y="1783"/>
              <a:chExt cx="694" cy="796"/>
            </a:xfrm>
          </p:grpSpPr>
          <p:grpSp>
            <p:nvGrpSpPr>
              <p:cNvPr id="8211" name="Group 18">
                <a:extLst>
                  <a:ext uri="{FF2B5EF4-FFF2-40B4-BE49-F238E27FC236}">
                    <a16:creationId xmlns="" xmlns:a16="http://schemas.microsoft.com/office/drawing/2014/main" id="{729AA8A6-F62A-4E34-9F04-24C9E48B7806}"/>
                  </a:ext>
                </a:extLst>
              </p:cNvPr>
              <p:cNvGrpSpPr>
                <a:grpSpLocks/>
              </p:cNvGrpSpPr>
              <p:nvPr/>
            </p:nvGrpSpPr>
            <p:grpSpPr bwMode="auto">
              <a:xfrm>
                <a:off x="3733" y="1783"/>
                <a:ext cx="517" cy="673"/>
                <a:chOff x="3735" y="2533"/>
                <a:chExt cx="828" cy="1006"/>
              </a:xfrm>
            </p:grpSpPr>
            <p:pic>
              <p:nvPicPr>
                <p:cNvPr id="8215" name="Picture 19" descr="4segdatabase">
                  <a:extLst>
                    <a:ext uri="{FF2B5EF4-FFF2-40B4-BE49-F238E27FC236}">
                      <a16:creationId xmlns="" xmlns:a16="http://schemas.microsoft.com/office/drawing/2014/main" id="{12BFA2B0-605E-433B-8E27-42935F16C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6" name="Picture 20" descr="4segdatabase">
                  <a:extLst>
                    <a:ext uri="{FF2B5EF4-FFF2-40B4-BE49-F238E27FC236}">
                      <a16:creationId xmlns="" xmlns:a16="http://schemas.microsoft.com/office/drawing/2014/main" id="{E3BEABEA-1B9D-4BBD-AB32-DBE94DEB1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2" name="Group 21">
                <a:extLst>
                  <a:ext uri="{FF2B5EF4-FFF2-40B4-BE49-F238E27FC236}">
                    <a16:creationId xmlns="" xmlns:a16="http://schemas.microsoft.com/office/drawing/2014/main" id="{DD65B983-C2D2-4D4E-B5C5-6A8705A6D3F2}"/>
                  </a:ext>
                </a:extLst>
              </p:cNvPr>
              <p:cNvGrpSpPr>
                <a:grpSpLocks/>
              </p:cNvGrpSpPr>
              <p:nvPr/>
            </p:nvGrpSpPr>
            <p:grpSpPr bwMode="auto">
              <a:xfrm>
                <a:off x="3910" y="1906"/>
                <a:ext cx="517" cy="673"/>
                <a:chOff x="3910" y="1906"/>
                <a:chExt cx="517" cy="673"/>
              </a:xfrm>
            </p:grpSpPr>
            <p:pic>
              <p:nvPicPr>
                <p:cNvPr id="8213" name="Picture 22" descr="4segdatabase">
                  <a:extLst>
                    <a:ext uri="{FF2B5EF4-FFF2-40B4-BE49-F238E27FC236}">
                      <a16:creationId xmlns="" xmlns:a16="http://schemas.microsoft.com/office/drawing/2014/main" id="{C07F43D6-E98E-4105-9C3E-75DDA7A8C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10" y="1906"/>
                  <a:ext cx="337"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4" name="Picture 23" descr="4segdatabase">
                  <a:extLst>
                    <a:ext uri="{FF2B5EF4-FFF2-40B4-BE49-F238E27FC236}">
                      <a16:creationId xmlns="" xmlns:a16="http://schemas.microsoft.com/office/drawing/2014/main" id="{54AFDD2C-F31C-4167-971B-84793E820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90" y="2034"/>
                  <a:ext cx="337"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8210" name="Picture 24" descr="4segdatabase">
              <a:extLst>
                <a:ext uri="{FF2B5EF4-FFF2-40B4-BE49-F238E27FC236}">
                  <a16:creationId xmlns="" xmlns:a16="http://schemas.microsoft.com/office/drawing/2014/main" id="{EDD49A54-79A0-4E6B-B35D-1508BAA0D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780213" y="4675188"/>
              <a:ext cx="5349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1030">
            <a:extLst>
              <a:ext uri="{FF2B5EF4-FFF2-40B4-BE49-F238E27FC236}">
                <a16:creationId xmlns="" xmlns:a16="http://schemas.microsoft.com/office/drawing/2014/main" id="{F01F1AA9-82DD-4075-84D6-F1355C1601F4}"/>
              </a:ext>
            </a:extLst>
          </p:cNvPr>
          <p:cNvSpPr txBox="1">
            <a:spLocks noChangeArrowheads="1"/>
          </p:cNvSpPr>
          <p:nvPr/>
        </p:nvSpPr>
        <p:spPr>
          <a:xfrm>
            <a:off x="935944" y="2240757"/>
            <a:ext cx="15294656" cy="3436143"/>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62013" lvl="1" indent="-690563" defTabSz="342900">
              <a:spcBef>
                <a:spcPts val="1200"/>
              </a:spcBef>
              <a:buClr>
                <a:schemeClr val="accent1"/>
              </a:buClr>
              <a:buFont typeface="Arial" charset="0"/>
              <a:buChar char="•"/>
              <a:defRPr/>
            </a:pPr>
            <a:r>
              <a:rPr lang="en-US" sz="3300" kern="0" dirty="0">
                <a:cs typeface="Oracle Sans" panose="020B0503020204020204" pitchFamily="34" charset="0"/>
              </a:rPr>
              <a:t>Create standby redo logs on the primary database initially (recommended).</a:t>
            </a:r>
          </a:p>
          <a:p>
            <a:pPr marL="862013" lvl="1" indent="-690563" defTabSz="342900">
              <a:spcBef>
                <a:spcPts val="1200"/>
              </a:spcBef>
              <a:buClr>
                <a:schemeClr val="accent1"/>
              </a:buClr>
              <a:buFont typeface="Arial" charset="0"/>
              <a:buChar char="•"/>
              <a:defRPr/>
            </a:pPr>
            <a:r>
              <a:rPr lang="en-US" sz="3300" kern="0" dirty="0">
                <a:cs typeface="Oracle Sans" panose="020B0503020204020204" pitchFamily="34" charset="0"/>
              </a:rPr>
              <a:t>Create </a:t>
            </a:r>
            <a:r>
              <a:rPr lang="en-US" sz="3300" kern="0" dirty="0">
                <a:latin typeface="Oracle Sans" panose="020B0503020204020204" pitchFamily="34" charset="0"/>
                <a:cs typeface="Oracle Sans" panose="020B0503020204020204" pitchFamily="34" charset="0"/>
              </a:rPr>
              <a:t>standby redo logs </a:t>
            </a:r>
            <a:r>
              <a:rPr lang="en-US" sz="3300" kern="0" dirty="0">
                <a:cs typeface="Oracle Sans" panose="020B0503020204020204" pitchFamily="34" charset="0"/>
              </a:rPr>
              <a:t>using the same file size as the primary database online redo logs.</a:t>
            </a:r>
          </a:p>
          <a:p>
            <a:pPr marL="862013" lvl="1" indent="-690563" defTabSz="342900">
              <a:spcBef>
                <a:spcPts val="1200"/>
              </a:spcBef>
              <a:buClr>
                <a:schemeClr val="accent1"/>
              </a:buClr>
              <a:buFont typeface="Arial" charset="0"/>
              <a:buChar char="•"/>
              <a:defRPr/>
            </a:pPr>
            <a:r>
              <a:rPr lang="en-US" sz="3300" kern="0" dirty="0">
                <a:cs typeface="Oracle Sans" panose="020B0503020204020204" pitchFamily="34" charset="0"/>
              </a:rPr>
              <a:t>Create one additional group more than the number of online redo log groups.</a:t>
            </a:r>
          </a:p>
        </p:txBody>
      </p:sp>
    </p:spTree>
    <p:custDataLst>
      <p:tags r:id="rId1"/>
    </p:custDataLst>
    <p:extLst>
      <p:ext uri="{BB962C8B-B14F-4D97-AF65-F5344CB8AC3E}">
        <p14:creationId xmlns:p14="http://schemas.microsoft.com/office/powerpoint/2010/main" val="1871072424"/>
      </p:ext>
    </p:extLst>
  </p:cSld>
  <p:clrMapOvr>
    <a:masterClrMapping/>
  </p:clrMapOvr>
  <p:transition spd="slow"/>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CEE3DE52-BFF6-49FC-A5D7-7D985652EA8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Registering a Database in the Recovery Catalog</a:t>
            </a:r>
          </a:p>
        </p:txBody>
      </p:sp>
      <p:sp>
        <p:nvSpPr>
          <p:cNvPr id="12291" name="Rectangle 3">
            <a:extLst>
              <a:ext uri="{FF2B5EF4-FFF2-40B4-BE49-F238E27FC236}">
                <a16:creationId xmlns="" xmlns:a16="http://schemas.microsoft.com/office/drawing/2014/main" id="{FF3267E9-5377-4F52-8528-55702108A5C8}"/>
              </a:ext>
            </a:extLst>
          </p:cNvPr>
          <p:cNvSpPr>
            <a:spLocks noGrp="1" noChangeArrowheads="1"/>
          </p:cNvSpPr>
          <p:nvPr>
            <p:ph idx="1"/>
          </p:nvPr>
        </p:nvSpPr>
        <p:spPr>
          <a:xfrm>
            <a:off x="933451" y="2272710"/>
            <a:ext cx="16421100" cy="524040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Only the primary database is explicitly registered:</a:t>
            </a: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A </a:t>
            </a:r>
            <a:r>
              <a:rPr lang="en-US" altLang="en-US" dirty="0">
                <a:latin typeface="Oracle Sans" panose="020B0503020204020204" pitchFamily="34" charset="0"/>
                <a:cs typeface="Oracle Sans" panose="020B0503020204020204" pitchFamily="34" charset="0"/>
              </a:rPr>
              <a:t>standby database is automatically registered when you connect to it or when the </a:t>
            </a:r>
            <a:r>
              <a:rPr lang="en-US" altLang="en-US" dirty="0">
                <a:latin typeface="Courier New" panose="02070309020205020404" pitchFamily="49" charset="0"/>
                <a:cs typeface="Oracle Sans" panose="020B0503020204020204" pitchFamily="34" charset="0"/>
              </a:rPr>
              <a:t>CONFIGURE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DB_UNIQUE_NAME</a:t>
            </a:r>
            <a:r>
              <a:rPr lang="en-US" altLang="en-US" dirty="0">
                <a:latin typeface="Oracle Sans" panose="020B0503020204020204" pitchFamily="34" charset="0"/>
                <a:cs typeface="Oracle Sans" panose="020B0503020204020204" pitchFamily="34" charset="0"/>
              </a:rPr>
              <a:t> command is executed.</a:t>
            </a:r>
          </a:p>
          <a:p>
            <a:pPr lvl="1">
              <a:spcBef>
                <a:spcPts val="1200"/>
              </a:spcBef>
            </a:pPr>
            <a:r>
              <a:rPr lang="en-US" altLang="en-US" dirty="0">
                <a:latin typeface="Oracle Sans" panose="020B0503020204020204" pitchFamily="34" charset="0"/>
                <a:cs typeface="Oracle Sans" panose="020B0503020204020204" pitchFamily="34" charset="0"/>
              </a:rPr>
              <a:t>RMAN performs the following actions:</a:t>
            </a:r>
          </a:p>
          <a:p>
            <a:pPr lvl="2">
              <a:spcBef>
                <a:spcPts val="1200"/>
              </a:spcBef>
            </a:pPr>
            <a:r>
              <a:rPr lang="en-US" altLang="en-US" dirty="0">
                <a:latin typeface="Oracle Sans" panose="020B0503020204020204" pitchFamily="34" charset="0"/>
                <a:cs typeface="Oracle Sans" panose="020B0503020204020204" pitchFamily="34" charset="0"/>
              </a:rPr>
              <a:t>Creates rows in the recovery catalog tables for the target database</a:t>
            </a:r>
          </a:p>
          <a:p>
            <a:pPr lvl="2">
              <a:spcBef>
                <a:spcPts val="1200"/>
              </a:spcBef>
            </a:pPr>
            <a:r>
              <a:rPr lang="en-US" altLang="en-US" dirty="0">
                <a:latin typeface="Oracle Sans" panose="020B0503020204020204" pitchFamily="34" charset="0"/>
                <a:cs typeface="Oracle Sans" panose="020B0503020204020204" pitchFamily="34" charset="0"/>
              </a:rPr>
              <a:t>Copies data from the target database control file to the recovery catalog tables</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27176" y="2983260"/>
            <a:ext cx="12622138"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 rman TARGET / CATALOG </a:t>
            </a:r>
            <a:r>
              <a:rPr lang="en-US" altLang="en-US" sz="2800" b="1" i="1" dirty="0">
                <a:latin typeface="Courier New" panose="02070309020205020404" pitchFamily="49" charset="0"/>
                <a:cs typeface="Oracle Sans" panose="020B0503020204020204" pitchFamily="34" charset="0"/>
              </a:rPr>
              <a:t>username</a:t>
            </a:r>
            <a:r>
              <a:rPr lang="en-US" altLang="en-US" sz="2800" b="1" dirty="0">
                <a:latin typeface="Courier New" panose="02070309020205020404" pitchFamily="49" charset="0"/>
                <a:cs typeface="Oracle Sans" panose="020B0503020204020204" pitchFamily="34" charset="0"/>
              </a:rPr>
              <a:t>/</a:t>
            </a:r>
            <a:r>
              <a:rPr lang="en-US" altLang="en-US" sz="2800" b="1" i="1" dirty="0">
                <a:latin typeface="Courier New" panose="02070309020205020404" pitchFamily="49" charset="0"/>
                <a:cs typeface="Oracle Sans" panose="020B0503020204020204" pitchFamily="34" charset="0"/>
              </a:rPr>
              <a:t>password</a:t>
            </a:r>
            <a:r>
              <a:rPr lang="en-US" altLang="en-US" sz="2800" b="1" dirty="0">
                <a:latin typeface="Courier New" panose="02070309020205020404" pitchFamily="49" charset="0"/>
                <a:cs typeface="Oracle Sans" panose="020B0503020204020204" pitchFamily="34" charset="0"/>
              </a:rPr>
              <a:t>@</a:t>
            </a:r>
            <a:r>
              <a:rPr lang="en-US" altLang="en-US" sz="2800" b="1" i="1" dirty="0">
                <a:latin typeface="Courier New" panose="02070309020205020404" pitchFamily="49" charset="0"/>
                <a:cs typeface="Oracle Sans" panose="020B0503020204020204" pitchFamily="34" charset="0"/>
              </a:rPr>
              <a:t>net_service_name</a:t>
            </a:r>
          </a:p>
          <a:p>
            <a:r>
              <a:rPr lang="en-US" altLang="en-US" sz="2800" b="1" dirty="0">
                <a:latin typeface="Courier New" panose="02070309020205020404" pitchFamily="49" charset="0"/>
                <a:cs typeface="Oracle Sans" panose="020B0503020204020204" pitchFamily="34" charset="0"/>
              </a:rPr>
              <a:t>RMAN&gt; REGISTER DATABASE;</a:t>
            </a:r>
          </a:p>
        </p:txBody>
      </p:sp>
    </p:spTree>
    <p:custDataLst>
      <p:tags r:id="rId1"/>
    </p:custDataLst>
    <p:extLst>
      <p:ext uri="{BB962C8B-B14F-4D97-AF65-F5344CB8AC3E}">
        <p14:creationId xmlns:p14="http://schemas.microsoft.com/office/powerpoint/2010/main" val="3747868676"/>
      </p:ext>
    </p:extLst>
  </p:cSld>
  <p:clrMapOvr>
    <a:masterClrMapping/>
  </p:clrMapOvr>
  <p:transition spd="slow"/>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 xmlns:a16="http://schemas.microsoft.com/office/drawing/2014/main" id="{A8909F3A-ACC4-4FB1-98A1-CFF1070EA1E2}"/>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Setting Persistent Configuration Settings</a:t>
            </a:r>
          </a:p>
        </p:txBody>
      </p:sp>
      <p:sp>
        <p:nvSpPr>
          <p:cNvPr id="13316" name="Rectangle 3">
            <a:extLst>
              <a:ext uri="{FF2B5EF4-FFF2-40B4-BE49-F238E27FC236}">
                <a16:creationId xmlns="" xmlns:a16="http://schemas.microsoft.com/office/drawing/2014/main" id="{086077B1-BE85-47FC-BF2F-3CF1C22666F9}"/>
              </a:ext>
            </a:extLst>
          </p:cNvPr>
          <p:cNvSpPr>
            <a:spLocks noGrp="1" noChangeArrowheads="1"/>
          </p:cNvSpPr>
          <p:nvPr>
            <p:ph idx="1"/>
          </p:nvPr>
        </p:nvSpPr>
        <p:spPr>
          <a:xfrm>
            <a:off x="933451" y="2272710"/>
            <a:ext cx="16421100" cy="302608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CONFIGURE</a:t>
            </a:r>
            <a:r>
              <a:rPr lang="en-US" altLang="en-US" dirty="0">
                <a:latin typeface="Oracle Sans" panose="020B0503020204020204" pitchFamily="34" charset="0"/>
                <a:cs typeface="Oracle Sans" panose="020B0503020204020204" pitchFamily="34" charset="0"/>
              </a:rPr>
              <a:t> command with the </a:t>
            </a:r>
            <a:r>
              <a:rPr lang="en-US" altLang="en-US" dirty="0">
                <a:latin typeface="Courier New" panose="02070309020205020404" pitchFamily="49" charset="0"/>
                <a:cs typeface="Oracle Sans" panose="020B0503020204020204" pitchFamily="34" charset="0"/>
              </a:rPr>
              <a:t>FOR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DB_UNIQUE_NAME</a:t>
            </a:r>
            <a:r>
              <a:rPr lang="en-US" altLang="en-US" dirty="0">
                <a:latin typeface="Oracle Sans" panose="020B0503020204020204" pitchFamily="34" charset="0"/>
                <a:cs typeface="Oracle Sans" panose="020B0503020204020204" pitchFamily="34" charset="0"/>
              </a:rPr>
              <a:t> clause to create a persistent configuration for a database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You do not have to connect to the standby database or primary database as </a:t>
            </a:r>
            <a:r>
              <a:rPr lang="en-US" altLang="en-US" dirty="0">
                <a:latin typeface="Courier New" panose="02070309020205020404" pitchFamily="49" charset="0"/>
                <a:cs typeface="Oracle Sans" panose="020B0503020204020204" pitchFamily="34" charset="0"/>
              </a:rPr>
              <a:t>TARGET</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RMAN must be connected to a recovery catalog when you create or alter a configuration for a database in the Data Guard configuration.</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27176" y="5584744"/>
            <a:ext cx="15409712" cy="186301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1121570" indent="-1121570" defTabSz="600075" eaLnBrk="0" hangingPunct="0">
              <a:tabLst>
                <a:tab pos="600075" algn="r"/>
                <a:tab pos="1009650" algn="l"/>
              </a:tabLst>
              <a:defRPr/>
            </a:pPr>
            <a:r>
              <a:rPr lang="en-US" sz="2800" b="1" dirty="0">
                <a:latin typeface="Courier New" pitchFamily="49" charset="0"/>
                <a:cs typeface="Oracle Sans" panose="020B0503020204020204" pitchFamily="34" charset="0"/>
              </a:rPr>
              <a:t>RMAN&gt; configure controlfile autobackup on for db_unique_name boston;</a:t>
            </a:r>
          </a:p>
          <a:p>
            <a:pPr marL="685800" indent="-685800" defTabSz="600075" eaLnBrk="0" hangingPunct="0">
              <a:tabLst>
                <a:tab pos="600075" algn="r"/>
                <a:tab pos="1009650" algn="l"/>
              </a:tabLst>
              <a:defRPr/>
            </a:pPr>
            <a:r>
              <a:rPr lang="en-US" sz="2800" b="1" dirty="0">
                <a:latin typeface="Courier New" pitchFamily="49" charset="0"/>
                <a:cs typeface="Oracle Sans" panose="020B0503020204020204" pitchFamily="34" charset="0"/>
              </a:rPr>
              <a:t>new RMAN configuration parameters:</a:t>
            </a:r>
          </a:p>
          <a:p>
            <a:pPr marL="685800" indent="-685800" defTabSz="600075" eaLnBrk="0" hangingPunct="0">
              <a:tabLst>
                <a:tab pos="600075" algn="r"/>
                <a:tab pos="1009650" algn="l"/>
              </a:tabLst>
              <a:defRPr/>
            </a:pPr>
            <a:r>
              <a:rPr lang="en-US" sz="2800" b="1" dirty="0">
                <a:latin typeface="Courier New" pitchFamily="49" charset="0"/>
                <a:cs typeface="Oracle Sans" panose="020B0503020204020204" pitchFamily="34" charset="0"/>
              </a:rPr>
              <a:t>CONFIGURE CONTROLFILE AUTOBACKUP ON;</a:t>
            </a:r>
          </a:p>
          <a:p>
            <a:pPr marL="685800" indent="-685800" defTabSz="600075" eaLnBrk="0" hangingPunct="0">
              <a:tabLst>
                <a:tab pos="600075" algn="r"/>
                <a:tab pos="1009650" algn="l"/>
              </a:tabLst>
              <a:defRPr/>
            </a:pPr>
            <a:r>
              <a:rPr lang="en-US" sz="2800" b="1" dirty="0">
                <a:latin typeface="Courier New" pitchFamily="49" charset="0"/>
                <a:cs typeface="Oracle Sans" panose="020B0503020204020204" pitchFamily="34" charset="0"/>
              </a:rPr>
              <a:t>new RMAN configuration parameters are successfully stored</a:t>
            </a:r>
          </a:p>
        </p:txBody>
      </p:sp>
    </p:spTree>
    <p:custDataLst>
      <p:tags r:id="rId1"/>
    </p:custDataLst>
    <p:extLst>
      <p:ext uri="{BB962C8B-B14F-4D97-AF65-F5344CB8AC3E}">
        <p14:creationId xmlns:p14="http://schemas.microsoft.com/office/powerpoint/2010/main" val="2535597776"/>
      </p:ext>
    </p:extLst>
  </p:cSld>
  <p:clrMapOvr>
    <a:masterClrMapping/>
  </p:clrMapOvr>
  <p:transition spd="slow"/>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84961045"/>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Setting RMAN Persistent Configuration Parameters on the Primary Database </a:t>
            </a:r>
            <a:r>
              <a:rPr lang="en-US" altLang="en-US" i="1" dirty="0"/>
              <a:t/>
            </a:r>
            <a:br>
              <a:rPr lang="en-US" altLang="en-US" i="1" dirty="0"/>
            </a:br>
            <a:endParaRPr lang="en-US" dirty="0"/>
          </a:p>
        </p:txBody>
      </p:sp>
      <p:sp>
        <p:nvSpPr>
          <p:cNvPr id="14339" name="Rectangle 3">
            <a:extLst>
              <a:ext uri="{FF2B5EF4-FFF2-40B4-BE49-F238E27FC236}">
                <a16:creationId xmlns="" xmlns:a16="http://schemas.microsoft.com/office/drawing/2014/main" id="{761ECB0F-0853-4726-8265-4049DB94FC2C}"/>
              </a:ext>
            </a:extLst>
          </p:cNvPr>
          <p:cNvSpPr>
            <a:spLocks noGrp="1" noChangeArrowheads="1"/>
          </p:cNvSpPr>
          <p:nvPr>
            <p:ph idx="1"/>
          </p:nvPr>
        </p:nvSpPr>
        <p:spPr>
          <a:xfrm>
            <a:off x="1003820" y="2688032"/>
            <a:ext cx="16421100" cy="34460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00100" lvl="1" indent="-628650"/>
            <a:r>
              <a:rPr lang="en-US" altLang="en-US" dirty="0">
                <a:latin typeface="Oracle Sans" panose="020B0503020204020204" pitchFamily="34" charset="0"/>
                <a:cs typeface="Oracle Sans" panose="020B0503020204020204" pitchFamily="34" charset="0"/>
              </a:rPr>
              <a:t>Configure the backup retention policy:</a:t>
            </a:r>
          </a:p>
          <a:p>
            <a:pPr marL="800100" lvl="1" indent="-628650"/>
            <a:endParaRPr lang="en-US" altLang="en-US" dirty="0">
              <a:latin typeface="Oracle Sans" panose="020B0503020204020204" pitchFamily="34" charset="0"/>
              <a:cs typeface="Oracle Sans" panose="020B0503020204020204" pitchFamily="34" charset="0"/>
            </a:endParaRPr>
          </a:p>
          <a:p>
            <a:pPr marL="171450" lvl="1" indent="0">
              <a:buNone/>
            </a:pPr>
            <a:endParaRPr lang="en-US" altLang="en-US" sz="2000" dirty="0">
              <a:latin typeface="Oracle Sans" panose="020B0503020204020204" pitchFamily="34" charset="0"/>
              <a:cs typeface="Oracle Sans" panose="020B0503020204020204" pitchFamily="34" charset="0"/>
            </a:endParaRPr>
          </a:p>
          <a:p>
            <a:pPr marL="800100" lvl="1" indent="-628650"/>
            <a:r>
              <a:rPr lang="en-US" altLang="en-US" dirty="0">
                <a:latin typeface="Oracle Sans" panose="020B0503020204020204" pitchFamily="34" charset="0"/>
                <a:cs typeface="Oracle Sans" panose="020B0503020204020204" pitchFamily="34" charset="0"/>
              </a:rPr>
              <a:t>Specify deletion of archived redo logs:</a:t>
            </a:r>
          </a:p>
          <a:p>
            <a:pPr marL="800100" lvl="1" indent="-628650"/>
            <a:endParaRPr lang="en-US" altLang="en-US" dirty="0">
              <a:latin typeface="Oracle Sans" panose="020B0503020204020204" pitchFamily="34" charset="0"/>
              <a:cs typeface="Oracle Sans" panose="020B0503020204020204" pitchFamily="34" charset="0"/>
            </a:endParaRPr>
          </a:p>
          <a:p>
            <a:pPr marL="171450" lvl="1" indent="0">
              <a:buNone/>
            </a:pPr>
            <a:endParaRPr lang="en-US" altLang="en-US" dirty="0">
              <a:latin typeface="Oracle Sans" panose="020B0503020204020204" pitchFamily="34" charset="0"/>
              <a:cs typeface="Oracle Sans" panose="020B0503020204020204" pitchFamily="34" charset="0"/>
            </a:endParaRPr>
          </a:p>
          <a:p>
            <a:pPr marL="171450" lvl="1" indent="0">
              <a:buNone/>
            </a:pPr>
            <a:endParaRPr lang="en-US" altLang="en-US" sz="2000" dirty="0">
              <a:latin typeface="Oracle Sans" panose="020B0503020204020204" pitchFamily="34" charset="0"/>
              <a:cs typeface="Oracle Sans" panose="020B0503020204020204" pitchFamily="34" charset="0"/>
            </a:endParaRPr>
          </a:p>
          <a:p>
            <a:pPr marL="800100" lvl="1" indent="-628650"/>
            <a:r>
              <a:rPr lang="en-US" altLang="en-US" dirty="0">
                <a:latin typeface="Oracle Sans" panose="020B0503020204020204" pitchFamily="34" charset="0"/>
                <a:cs typeface="Oracle Sans" panose="020B0503020204020204" pitchFamily="34" charset="0"/>
              </a:rPr>
              <a:t>Configure the connect identifier for the primary database and the standby databases:</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3415308"/>
            <a:ext cx="14610877"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RETENTION POLICY TO RECOVERY WINDOW OF &lt;n&gt; DAYS;</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799185" y="4833664"/>
            <a:ext cx="14610877" cy="97045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700" b="1" dirty="0">
                <a:latin typeface="Courier New" panose="02070309020205020404" pitchFamily="49" charset="0"/>
                <a:cs typeface="Oracle Sans" panose="020B0503020204020204" pitchFamily="34" charset="0"/>
              </a:rPr>
              <a:t>RMAN&gt; CONFIGURE ARCHIVELOG DELETION POLICY TO SHIPPED TO ALL STANDBY;</a:t>
            </a:r>
          </a:p>
          <a:p>
            <a:r>
              <a:rPr lang="en-US" altLang="en-US" sz="2700" b="1" dirty="0">
                <a:latin typeface="Courier New" panose="02070309020205020404" pitchFamily="49" charset="0"/>
                <a:cs typeface="Oracle Sans" panose="020B0503020204020204" pitchFamily="34" charset="0"/>
              </a:rPr>
              <a:t>RMAN&gt; CONFIGURE ARCHIVELOG DELETION POLICY TO APPLIED ON ALL STANDBY;</a:t>
            </a:r>
          </a:p>
        </p:txBody>
      </p:sp>
      <p:sp>
        <p:nvSpPr>
          <p:cNvPr id="10" name="Rectangle 9">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7179150"/>
            <a:ext cx="14610877"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DB_UNIQUE_NAME boston CONNECT IDENTIFIER 'boston';</a:t>
            </a:r>
          </a:p>
          <a:p>
            <a:r>
              <a:rPr lang="en-US" altLang="en-US" sz="2800" b="1" dirty="0">
                <a:latin typeface="Courier New" panose="02070309020205020404" pitchFamily="49" charset="0"/>
                <a:cs typeface="Oracle Sans" panose="020B0503020204020204" pitchFamily="34" charset="0"/>
              </a:rPr>
              <a:t>RMAN&gt; CONFIGURE DB_UNIQUE_NAME london CONNECT IDENTIFIER 'london'</a:t>
            </a:r>
          </a:p>
        </p:txBody>
      </p:sp>
    </p:spTree>
    <p:custDataLst>
      <p:tags r:id="rId1"/>
    </p:custDataLst>
    <p:extLst>
      <p:ext uri="{BB962C8B-B14F-4D97-AF65-F5344CB8AC3E}">
        <p14:creationId xmlns:p14="http://schemas.microsoft.com/office/powerpoint/2010/main" val="1528015861"/>
      </p:ext>
    </p:extLst>
  </p:cSld>
  <p:clrMapOvr>
    <a:masterClrMapping/>
  </p:clrMapOvr>
  <p:transition spd="slow"/>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Setting RMAN Persistent Configuration Parameters on the Physical Standby Database </a:t>
            </a:r>
            <a:r>
              <a:rPr lang="en-US" altLang="en-US" i="1" dirty="0"/>
              <a:t/>
            </a:r>
            <a:br>
              <a:rPr lang="en-US" altLang="en-US" i="1" dirty="0"/>
            </a:br>
            <a:endParaRPr lang="en-US" dirty="0"/>
          </a:p>
        </p:txBody>
      </p:sp>
      <p:sp>
        <p:nvSpPr>
          <p:cNvPr id="16387" name="Rectangle 9">
            <a:extLst>
              <a:ext uri="{FF2B5EF4-FFF2-40B4-BE49-F238E27FC236}">
                <a16:creationId xmlns="" xmlns:a16="http://schemas.microsoft.com/office/drawing/2014/main" id="{60FD5A3C-34C3-464C-B849-2D6FD4FB8645}"/>
              </a:ext>
            </a:extLst>
          </p:cNvPr>
          <p:cNvSpPr>
            <a:spLocks noGrp="1" noChangeArrowheads="1"/>
          </p:cNvSpPr>
          <p:nvPr>
            <p:ph idx="1"/>
          </p:nvPr>
        </p:nvSpPr>
        <p:spPr>
          <a:xfrm>
            <a:off x="933451" y="2688032"/>
            <a:ext cx="16421100" cy="499418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Set the following parameters on the physical standby database where you will perform backups:</a:t>
            </a:r>
          </a:p>
          <a:p>
            <a:pPr lvl="1"/>
            <a:r>
              <a:rPr lang="en-US" altLang="en-US" dirty="0">
                <a:latin typeface="Oracle Sans" panose="020B0503020204020204" pitchFamily="34" charset="0"/>
                <a:cs typeface="Oracle Sans" panose="020B0503020204020204" pitchFamily="34" charset="0"/>
              </a:rPr>
              <a:t>Enable automatic backup of the control file and the server parameter file:</a:t>
            </a:r>
          </a:p>
          <a:p>
            <a:pPr lvl="1"/>
            <a:endParaRPr lang="en-US" altLang="en-US" dirty="0">
              <a:latin typeface="Oracle Sans" panose="020B0503020204020204" pitchFamily="34" charset="0"/>
              <a:cs typeface="Oracle Sans" panose="020B0503020204020204" pitchFamily="34" charset="0"/>
            </a:endParaRPr>
          </a:p>
          <a:p>
            <a:pPr lvl="1"/>
            <a:endParaRPr lang="en-US" altLang="en-US" sz="1600"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Skip backing up data files for which there already exists a valid backup with the same checkpoint:</a:t>
            </a:r>
          </a:p>
          <a:p>
            <a:pPr lvl="1"/>
            <a:endParaRPr lang="en-US" altLang="en-US" dirty="0">
              <a:latin typeface="Oracle Sans" panose="020B0503020204020204" pitchFamily="34" charset="0"/>
              <a:cs typeface="Oracle Sans" panose="020B0503020204020204" pitchFamily="34" charset="0"/>
            </a:endParaRPr>
          </a:p>
          <a:p>
            <a:pPr lvl="1"/>
            <a:endParaRPr lang="en-US" altLang="en-US" sz="1800"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Specify when the archived logs can be deleted:</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780964" y="4423420"/>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CONTROLFILE AUTOBACKUP ON;</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780964" y="6298795"/>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BACKUP OPTIMIZATION ON;</a:t>
            </a:r>
          </a:p>
        </p:txBody>
      </p:sp>
      <p:sp>
        <p:nvSpPr>
          <p:cNvPr id="10" name="Rectangle 9">
            <a:extLst>
              <a:ext uri="{FF2B5EF4-FFF2-40B4-BE49-F238E27FC236}">
                <a16:creationId xmlns="" xmlns:a16="http://schemas.microsoft.com/office/drawing/2014/main" id="{4D446B16-D20C-4213-801C-1B136213CFDA}"/>
              </a:ext>
            </a:extLst>
          </p:cNvPr>
          <p:cNvSpPr>
            <a:spLocks noChangeArrowheads="1"/>
          </p:cNvSpPr>
          <p:nvPr/>
        </p:nvSpPr>
        <p:spPr bwMode="blackGray">
          <a:xfrm>
            <a:off x="1780964" y="7742663"/>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ARCHIVELOG DELETION POLICY TO BACKED UP 1 TIMES TO DEVICE TYPE DISK;</a:t>
            </a:r>
          </a:p>
        </p:txBody>
      </p:sp>
    </p:spTree>
    <p:custDataLst>
      <p:tags r:id="rId1"/>
    </p:custDataLst>
    <p:extLst>
      <p:ext uri="{BB962C8B-B14F-4D97-AF65-F5344CB8AC3E}">
        <p14:creationId xmlns:p14="http://schemas.microsoft.com/office/powerpoint/2010/main" val="3123813725"/>
      </p:ext>
    </p:extLst>
  </p:cSld>
  <p:clrMapOvr>
    <a:masterClrMapping/>
  </p:clrMapOvr>
  <p:transition spd="slow"/>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Setting RMAN Persistent Configuration Parameters on the Other Standby Databases </a:t>
            </a:r>
            <a:endParaRPr lang="en-US" dirty="0"/>
          </a:p>
        </p:txBody>
      </p:sp>
      <p:sp>
        <p:nvSpPr>
          <p:cNvPr id="17411" name="Rectangle 3">
            <a:extLst>
              <a:ext uri="{FF2B5EF4-FFF2-40B4-BE49-F238E27FC236}">
                <a16:creationId xmlns="" xmlns:a16="http://schemas.microsoft.com/office/drawing/2014/main" id="{7C70B8E6-722A-4F88-BFC1-E6074EB68DEA}"/>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On the standby databases where you will </a:t>
            </a:r>
            <a:r>
              <a:rPr lang="en-US" altLang="en-US" i="1" dirty="0">
                <a:latin typeface="Oracle Sans" panose="020B0503020204020204" pitchFamily="34" charset="0"/>
                <a:cs typeface="Oracle Sans" panose="020B0503020204020204" pitchFamily="34" charset="0"/>
              </a:rPr>
              <a:t>not</a:t>
            </a:r>
            <a:r>
              <a:rPr lang="en-US" altLang="en-US" dirty="0">
                <a:latin typeface="Oracle Sans" panose="020B0503020204020204" pitchFamily="34" charset="0"/>
                <a:cs typeface="Oracle Sans" panose="020B0503020204020204" pitchFamily="34" charset="0"/>
              </a:rPr>
              <a:t> be performing backups, specify that the archived logs can be deleted after they are applied at the standby database: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583160" y="4404271"/>
            <a:ext cx="1512168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CONFIGURE ARCHIVELOG DELETION POLICY TO APPLIED ON ALL STANDBY;</a:t>
            </a:r>
            <a:endParaRPr lang="en-US" altLang="en-US" sz="2800" b="1" dirty="0">
              <a:solidFill>
                <a:srgbClr val="0000FF"/>
              </a:solidFill>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424765662"/>
      </p:ext>
    </p:extLst>
  </p:cSld>
  <p:clrMapOvr>
    <a:masterClrMapping/>
  </p:clrMapOvr>
  <p:transition spd="slow"/>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Enabling Block Change Tracking on a Physical </a:t>
            </a:r>
            <a:br>
              <a:rPr lang="en-US" altLang="en-US" dirty="0"/>
            </a:br>
            <a:r>
              <a:rPr lang="en-US" altLang="en-US" dirty="0"/>
              <a:t>Standby Database</a:t>
            </a:r>
            <a:endParaRPr lang="en-US" dirty="0"/>
          </a:p>
        </p:txBody>
      </p:sp>
      <p:sp>
        <p:nvSpPr>
          <p:cNvPr id="37891" name="Rectangle 23"/>
          <p:cNvSpPr>
            <a:spLocks noGrp="1" noChangeArrowheads="1"/>
          </p:cNvSpPr>
          <p:nvPr>
            <p:ph idx="1"/>
          </p:nvPr>
        </p:nvSpPr>
        <p:spPr>
          <a:xfrm>
            <a:off x="933451" y="2688032"/>
            <a:ext cx="16421100" cy="4263343"/>
          </a:xfrm>
        </p:spPr>
        <p:txBody>
          <a:bodyPr/>
          <a:lstStyle/>
          <a:p>
            <a:pPr lvl="1" eaLnBrk="1" hangingPunct="1">
              <a:spcBef>
                <a:spcPts val="1200"/>
              </a:spcBef>
            </a:pPr>
            <a:r>
              <a:rPr lang="en-US" altLang="en-US" dirty="0"/>
              <a:t>Enable block change tracking on a physical standby database for fast incremental backups.</a:t>
            </a:r>
          </a:p>
          <a:p>
            <a:pPr lvl="1" eaLnBrk="1" hangingPunct="1">
              <a:spcBef>
                <a:spcPts val="1200"/>
              </a:spcBef>
            </a:pPr>
            <a:r>
              <a:rPr lang="en-US" altLang="en-US" dirty="0"/>
              <a:t>Data file blocks that are affected by each database update are tracked in a block change tracking file.</a:t>
            </a:r>
          </a:p>
          <a:p>
            <a:pPr lvl="1" eaLnBrk="1" hangingPunct="1">
              <a:spcBef>
                <a:spcPts val="1200"/>
              </a:spcBef>
            </a:pPr>
            <a:r>
              <a:rPr lang="en-US" altLang="en-US" dirty="0"/>
              <a:t>The block change tracking file is a binary file used by RMAN to record changed blocks to improve incremental backup performance.</a:t>
            </a:r>
          </a:p>
          <a:p>
            <a:pPr lvl="1" eaLnBrk="1" hangingPunct="1">
              <a:spcBef>
                <a:spcPts val="1200"/>
              </a:spcBef>
            </a:pPr>
            <a:r>
              <a:rPr lang="en-US" altLang="en-US" dirty="0"/>
              <a:t>To enable Block Change Tracking:</a:t>
            </a:r>
          </a:p>
        </p:txBody>
      </p:sp>
      <p:sp>
        <p:nvSpPr>
          <p:cNvPr id="5"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680592" y="7087716"/>
            <a:ext cx="15240272"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ALTER DATABASE{ENABLE|DISABLE} BLOCK CHANGE TRACKING[USING FILE '...']</a:t>
            </a:r>
          </a:p>
        </p:txBody>
      </p:sp>
    </p:spTree>
    <p:custDataLst>
      <p:tags r:id="rId1"/>
    </p:custDataLst>
    <p:extLst>
      <p:ext uri="{BB962C8B-B14F-4D97-AF65-F5344CB8AC3E}">
        <p14:creationId xmlns:p14="http://schemas.microsoft.com/office/powerpoint/2010/main" val="3147033841"/>
      </p:ext>
    </p:extLst>
  </p:cSld>
  <p:clrMapOvr>
    <a:masterClrMapping/>
  </p:clrMapOvr>
  <p:transition spd="slow"/>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9">
            <a:extLst>
              <a:ext uri="{FF2B5EF4-FFF2-40B4-BE49-F238E27FC236}">
                <a16:creationId xmlns="" xmlns:a16="http://schemas.microsoft.com/office/drawing/2014/main" id="{EEFBAA92-6CB7-48BE-B3EF-FD7C497D87F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Daily Incremental Backups </a:t>
            </a:r>
          </a:p>
        </p:txBody>
      </p:sp>
      <p:sp>
        <p:nvSpPr>
          <p:cNvPr id="18435" name="Rectangle 1030">
            <a:extLst>
              <a:ext uri="{FF2B5EF4-FFF2-40B4-BE49-F238E27FC236}">
                <a16:creationId xmlns="" xmlns:a16="http://schemas.microsoft.com/office/drawing/2014/main" id="{25139283-CDFD-4F3B-969E-7242F63F4D5F}"/>
              </a:ext>
            </a:extLst>
          </p:cNvPr>
          <p:cNvSpPr>
            <a:spLocks noGrp="1" noChangeArrowheads="1"/>
          </p:cNvSpPr>
          <p:nvPr>
            <p:ph type="body" idx="1"/>
          </p:nvPr>
        </p:nvSpPr>
        <p:spPr>
          <a:xfrm>
            <a:off x="933451" y="2272710"/>
            <a:ext cx="16421100" cy="424795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Configure a daily backup strategy:</a:t>
            </a:r>
          </a:p>
          <a:p>
            <a:pPr lvl="2">
              <a:spcBef>
                <a:spcPts val="1200"/>
              </a:spcBef>
            </a:pPr>
            <a:r>
              <a:rPr lang="en-US" altLang="en-US" dirty="0">
                <a:latin typeface="Oracle Sans" panose="020B0503020204020204" pitchFamily="34" charset="0"/>
                <a:cs typeface="Oracle Sans" panose="020B0503020204020204" pitchFamily="34" charset="0"/>
              </a:rPr>
              <a:t>Day 1: Create an incremental level 0 backup.</a:t>
            </a:r>
          </a:p>
          <a:p>
            <a:pPr lvl="2">
              <a:spcBef>
                <a:spcPts val="1200"/>
              </a:spcBef>
            </a:pPr>
            <a:r>
              <a:rPr lang="en-US" altLang="en-US" dirty="0">
                <a:latin typeface="Oracle Sans" panose="020B0503020204020204" pitchFamily="34" charset="0"/>
                <a:cs typeface="Oracle Sans" panose="020B0503020204020204" pitchFamily="34" charset="0"/>
              </a:rPr>
              <a:t>Day 2: Create an incremental level 1 backup.</a:t>
            </a:r>
          </a:p>
          <a:p>
            <a:pPr lvl="2">
              <a:spcBef>
                <a:spcPts val="1200"/>
              </a:spcBef>
            </a:pPr>
            <a:r>
              <a:rPr lang="en-US" altLang="en-US" dirty="0">
                <a:latin typeface="Oracle Sans" panose="020B0503020204020204" pitchFamily="34" charset="0"/>
                <a:cs typeface="Oracle Sans" panose="020B0503020204020204" pitchFamily="34" charset="0"/>
              </a:rPr>
              <a:t>Day 3: Create an incremental level 1 backup. </a:t>
            </a:r>
            <a:br>
              <a:rPr lang="en-US" altLang="en-US" dirty="0">
                <a:latin typeface="Oracle Sans" panose="020B0503020204020204" pitchFamily="34" charset="0"/>
                <a:cs typeface="Oracle Sans" panose="020B0503020204020204" pitchFamily="34" charset="0"/>
              </a:rPr>
            </a:br>
            <a:r>
              <a:rPr lang="en-US" altLang="en-US" dirty="0">
                <a:latin typeface="Oracle Sans" panose="020B0503020204020204" pitchFamily="34" charset="0"/>
                <a:cs typeface="Oracle Sans" panose="020B0503020204020204" pitchFamily="34" charset="0"/>
              </a:rPr>
              <a:t>The previous day's incremental backup is merged with the data file copy, and a current incremental backup is taken.</a:t>
            </a:r>
          </a:p>
          <a:p>
            <a:pPr lvl="1">
              <a:spcBef>
                <a:spcPts val="1200"/>
              </a:spcBef>
            </a:pPr>
            <a:r>
              <a:rPr lang="en-US" altLang="en-US" dirty="0">
                <a:latin typeface="Oracle Sans" panose="020B0503020204020204" pitchFamily="34" charset="0"/>
                <a:cs typeface="Oracle Sans" panose="020B0503020204020204" pitchFamily="34" charset="0"/>
              </a:rPr>
              <a:t>A single RMAN script can be created to implement this strategy:</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27176" y="6655668"/>
            <a:ext cx="12601400" cy="3155673"/>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RESYNC CATALOG FROM DB_UNIQUE_NAME ALL;</a:t>
            </a:r>
          </a:p>
          <a:p>
            <a:r>
              <a:rPr lang="en-US" altLang="en-US" sz="2800" b="1" dirty="0">
                <a:latin typeface="Courier New" panose="02070309020205020404" pitchFamily="49" charset="0"/>
                <a:cs typeface="Oracle Sans" panose="020B0503020204020204" pitchFamily="34" charset="0"/>
              </a:rPr>
              <a:t>RECOVER COPY OF DATABASE WITH TAG 'dgbkup';</a:t>
            </a:r>
          </a:p>
          <a:p>
            <a:r>
              <a:rPr lang="en-US" altLang="en-US" sz="2800" b="1" dirty="0">
                <a:latin typeface="Courier New" panose="02070309020205020404" pitchFamily="49" charset="0"/>
                <a:cs typeface="Oracle Sans" panose="020B0503020204020204" pitchFamily="34" charset="0"/>
              </a:rPr>
              <a:t>BACKUP DEVICE TYPE DISK INCREMENTAL LEVEL 1 FOR RECOVER </a:t>
            </a:r>
          </a:p>
          <a:p>
            <a:r>
              <a:rPr lang="en-US" altLang="en-US" sz="2800" b="1" dirty="0">
                <a:latin typeface="Courier New" panose="02070309020205020404" pitchFamily="49" charset="0"/>
                <a:cs typeface="Oracle Sans" panose="020B0503020204020204" pitchFamily="34" charset="0"/>
              </a:rPr>
              <a:t>  OF COPY WITH TAG 'dgbkup' DATABASE;</a:t>
            </a:r>
          </a:p>
          <a:p>
            <a:r>
              <a:rPr lang="en-US" altLang="en-US" sz="2800" b="1" dirty="0">
                <a:latin typeface="Courier New" panose="02070309020205020404" pitchFamily="49" charset="0"/>
                <a:cs typeface="Oracle Sans" panose="020B0503020204020204" pitchFamily="34" charset="0"/>
              </a:rPr>
              <a:t>BACKUP DEVICE TYPE SBT ARCHIVELOG ALL;</a:t>
            </a:r>
          </a:p>
          <a:p>
            <a:r>
              <a:rPr lang="en-US" altLang="en-US" sz="2800" b="1" dirty="0">
                <a:latin typeface="Courier New" panose="02070309020205020404" pitchFamily="49" charset="0"/>
                <a:cs typeface="Oracle Sans" panose="020B0503020204020204" pitchFamily="34" charset="0"/>
              </a:rPr>
              <a:t>BACKUP BACKUPSET ALL;</a:t>
            </a:r>
          </a:p>
          <a:p>
            <a:r>
              <a:rPr lang="en-US" altLang="en-US" sz="2800" b="1" dirty="0">
                <a:latin typeface="Courier New" panose="02070309020205020404" pitchFamily="49" charset="0"/>
                <a:cs typeface="Oracle Sans" panose="020B0503020204020204" pitchFamily="34" charset="0"/>
              </a:rPr>
              <a:t>DELETE ARCHIVELOG ALL;</a:t>
            </a:r>
          </a:p>
        </p:txBody>
      </p:sp>
    </p:spTree>
    <p:custDataLst>
      <p:tags r:id="rId1"/>
    </p:custDataLst>
    <p:extLst>
      <p:ext uri="{BB962C8B-B14F-4D97-AF65-F5344CB8AC3E}">
        <p14:creationId xmlns:p14="http://schemas.microsoft.com/office/powerpoint/2010/main" val="1693678954"/>
      </p:ext>
    </p:extLst>
  </p:cSld>
  <p:clrMapOvr>
    <a:masterClrMapping/>
  </p:clrMapOvr>
  <p:transition spd="slow"/>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18527220"/>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Recovering from the Loss of a Data File on the Primary Database</a:t>
            </a:r>
            <a:r>
              <a:rPr lang="en-US" altLang="en-US" i="1" dirty="0"/>
              <a:t/>
            </a:r>
            <a:br>
              <a:rPr lang="en-US" altLang="en-US" i="1" dirty="0"/>
            </a:br>
            <a:endParaRPr lang="en-US" dirty="0"/>
          </a:p>
        </p:txBody>
      </p:sp>
      <p:sp>
        <p:nvSpPr>
          <p:cNvPr id="19459" name="Rectangle 3">
            <a:extLst>
              <a:ext uri="{FF2B5EF4-FFF2-40B4-BE49-F238E27FC236}">
                <a16:creationId xmlns="" xmlns:a16="http://schemas.microsoft.com/office/drawing/2014/main" id="{B964864B-FF3D-4B0B-875D-B6E1F1300450}"/>
              </a:ext>
            </a:extLst>
          </p:cNvPr>
          <p:cNvSpPr>
            <a:spLocks noGrp="1" noChangeArrowheads="1"/>
          </p:cNvSpPr>
          <p:nvPr>
            <p:ph idx="1"/>
          </p:nvPr>
        </p:nvSpPr>
        <p:spPr>
          <a:xfrm>
            <a:off x="933451" y="2688032"/>
            <a:ext cx="16421100"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Using backups</a:t>
            </a:r>
          </a:p>
          <a:p>
            <a:pPr lvl="1">
              <a:spcBef>
                <a:spcPts val="1200"/>
              </a:spcBef>
            </a:pPr>
            <a:r>
              <a:rPr lang="en-US" altLang="en-US" dirty="0">
                <a:latin typeface="Oracle Sans" panose="020B0503020204020204" pitchFamily="34" charset="0"/>
                <a:cs typeface="Oracle Sans" panose="020B0503020204020204" pitchFamily="34" charset="0"/>
              </a:rPr>
              <a:t>Restoring and recovering files over the network</a:t>
            </a:r>
          </a:p>
        </p:txBody>
      </p:sp>
    </p:spTree>
    <p:custDataLst>
      <p:tags r:id="rId1"/>
    </p:custDataLst>
    <p:extLst>
      <p:ext uri="{BB962C8B-B14F-4D97-AF65-F5344CB8AC3E}">
        <p14:creationId xmlns:p14="http://schemas.microsoft.com/office/powerpoint/2010/main" val="364238072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 xmlns:a16="http://schemas.microsoft.com/office/drawing/2014/main" id="{BD95A71B-5ACE-4772-AAA9-9B4DD906496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Standby Redo Log Usage</a:t>
            </a:r>
          </a:p>
        </p:txBody>
      </p:sp>
      <p:grpSp>
        <p:nvGrpSpPr>
          <p:cNvPr id="2" name="Group 1"/>
          <p:cNvGrpSpPr/>
          <p:nvPr/>
        </p:nvGrpSpPr>
        <p:grpSpPr>
          <a:xfrm>
            <a:off x="3623074" y="2628900"/>
            <a:ext cx="11041853" cy="6606609"/>
            <a:chOff x="3150397" y="2592160"/>
            <a:chExt cx="11041853" cy="6606609"/>
          </a:xfrm>
        </p:grpSpPr>
        <p:sp>
          <p:nvSpPr>
            <p:cNvPr id="9218" name="Line 2">
              <a:extLst>
                <a:ext uri="{FF2B5EF4-FFF2-40B4-BE49-F238E27FC236}">
                  <a16:creationId xmlns="" xmlns:a16="http://schemas.microsoft.com/office/drawing/2014/main" id="{746A92D1-8A5A-4CEF-8B73-744A174DE401}"/>
                </a:ext>
              </a:extLst>
            </p:cNvPr>
            <p:cNvSpPr>
              <a:spLocks noChangeShapeType="1"/>
            </p:cNvSpPr>
            <p:nvPr/>
          </p:nvSpPr>
          <p:spPr bwMode="auto">
            <a:xfrm rot="16200000" flipH="1">
              <a:off x="12630150" y="5860255"/>
              <a:ext cx="1028700" cy="0"/>
            </a:xfrm>
            <a:prstGeom prst="line">
              <a:avLst/>
            </a:prstGeom>
            <a:noFill/>
            <a:ln w="28575">
              <a:solidFill>
                <a:schemeClr val="tx1"/>
              </a:solidFill>
              <a:prstDash val="dash"/>
              <a:round/>
              <a:headEnd/>
              <a:tailEnd type="none" w="med" len="lg"/>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19" name="Line 3">
              <a:extLst>
                <a:ext uri="{FF2B5EF4-FFF2-40B4-BE49-F238E27FC236}">
                  <a16:creationId xmlns="" xmlns:a16="http://schemas.microsoft.com/office/drawing/2014/main" id="{7F0CECC8-6F9D-4EBF-B62B-3981FDA6E0F3}"/>
                </a:ext>
              </a:extLst>
            </p:cNvPr>
            <p:cNvSpPr>
              <a:spLocks noChangeShapeType="1"/>
            </p:cNvSpPr>
            <p:nvPr/>
          </p:nvSpPr>
          <p:spPr bwMode="auto">
            <a:xfrm rot="16200000" flipH="1">
              <a:off x="8058150" y="5403055"/>
              <a:ext cx="1028700"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20" name="Line 4">
              <a:extLst>
                <a:ext uri="{FF2B5EF4-FFF2-40B4-BE49-F238E27FC236}">
                  <a16:creationId xmlns="" xmlns:a16="http://schemas.microsoft.com/office/drawing/2014/main" id="{0B129875-727E-4496-8332-6089DD2511FE}"/>
                </a:ext>
              </a:extLst>
            </p:cNvPr>
            <p:cNvSpPr>
              <a:spLocks noChangeShapeType="1"/>
            </p:cNvSpPr>
            <p:nvPr/>
          </p:nvSpPr>
          <p:spPr bwMode="auto">
            <a:xfrm>
              <a:off x="11534776" y="4360068"/>
              <a:ext cx="8239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21" name="Line 5">
              <a:extLst>
                <a:ext uri="{FF2B5EF4-FFF2-40B4-BE49-F238E27FC236}">
                  <a16:creationId xmlns="" xmlns:a16="http://schemas.microsoft.com/office/drawing/2014/main" id="{BA8A73B3-4E85-4903-8B32-C0082EFDD83E}"/>
                </a:ext>
              </a:extLst>
            </p:cNvPr>
            <p:cNvSpPr>
              <a:spLocks noChangeShapeType="1"/>
            </p:cNvSpPr>
            <p:nvPr/>
          </p:nvSpPr>
          <p:spPr bwMode="auto">
            <a:xfrm flipH="1" flipV="1">
              <a:off x="9029700" y="6374605"/>
              <a:ext cx="4114800" cy="0"/>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23" name="Freeform 7">
              <a:extLst>
                <a:ext uri="{FF2B5EF4-FFF2-40B4-BE49-F238E27FC236}">
                  <a16:creationId xmlns="" xmlns:a16="http://schemas.microsoft.com/office/drawing/2014/main" id="{C6C472A6-DE87-4A38-A79F-781B53DDB57A}"/>
                </a:ext>
              </a:extLst>
            </p:cNvPr>
            <p:cNvSpPr>
              <a:spLocks/>
            </p:cNvSpPr>
            <p:nvPr/>
          </p:nvSpPr>
          <p:spPr bwMode="auto">
            <a:xfrm>
              <a:off x="4236245" y="3995738"/>
              <a:ext cx="2000250"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24" name="Rectangle 8">
              <a:extLst>
                <a:ext uri="{FF2B5EF4-FFF2-40B4-BE49-F238E27FC236}">
                  <a16:creationId xmlns="" xmlns:a16="http://schemas.microsoft.com/office/drawing/2014/main" id="{B0C893EC-A65D-451D-8990-06E1225AEBDC}"/>
                </a:ext>
              </a:extLst>
            </p:cNvPr>
            <p:cNvSpPr>
              <a:spLocks noChangeArrowheads="1"/>
            </p:cNvSpPr>
            <p:nvPr/>
          </p:nvSpPr>
          <p:spPr bwMode="auto">
            <a:xfrm>
              <a:off x="3150397" y="3157784"/>
              <a:ext cx="33147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 from primary database</a:t>
              </a:r>
            </a:p>
          </p:txBody>
        </p:sp>
        <p:sp>
          <p:nvSpPr>
            <p:cNvPr id="9225" name="Oval 9">
              <a:extLst>
                <a:ext uri="{FF2B5EF4-FFF2-40B4-BE49-F238E27FC236}">
                  <a16:creationId xmlns="" xmlns:a16="http://schemas.microsoft.com/office/drawing/2014/main" id="{BE4EA10C-6B4E-4110-A2F2-2495666C5BB8}"/>
                </a:ext>
              </a:extLst>
            </p:cNvPr>
            <p:cNvSpPr>
              <a:spLocks noChangeArrowheads="1"/>
            </p:cNvSpPr>
            <p:nvPr/>
          </p:nvSpPr>
          <p:spPr bwMode="blackWhite">
            <a:xfrm>
              <a:off x="6246020" y="3881438"/>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9226" name="Rectangle 10">
              <a:extLst>
                <a:ext uri="{FF2B5EF4-FFF2-40B4-BE49-F238E27FC236}">
                  <a16:creationId xmlns="" xmlns:a16="http://schemas.microsoft.com/office/drawing/2014/main" id="{51EAD915-1F83-4FE3-85AC-674BB5A6734C}"/>
                </a:ext>
              </a:extLst>
            </p:cNvPr>
            <p:cNvSpPr>
              <a:spLocks noChangeArrowheads="1"/>
            </p:cNvSpPr>
            <p:nvPr/>
          </p:nvSpPr>
          <p:spPr bwMode="auto">
            <a:xfrm>
              <a:off x="6069807" y="5024438"/>
              <a:ext cx="1254918"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RFS</a:t>
              </a:r>
            </a:p>
          </p:txBody>
        </p:sp>
        <p:sp>
          <p:nvSpPr>
            <p:cNvPr id="9227" name="Line 11">
              <a:extLst>
                <a:ext uri="{FF2B5EF4-FFF2-40B4-BE49-F238E27FC236}">
                  <a16:creationId xmlns="" xmlns:a16="http://schemas.microsoft.com/office/drawing/2014/main" id="{0B84A4FB-4303-4786-83E5-F7EF6AFBB658}"/>
                </a:ext>
              </a:extLst>
            </p:cNvPr>
            <p:cNvSpPr>
              <a:spLocks noChangeShapeType="1"/>
            </p:cNvSpPr>
            <p:nvPr/>
          </p:nvSpPr>
          <p:spPr bwMode="auto">
            <a:xfrm>
              <a:off x="7143751" y="4338637"/>
              <a:ext cx="8239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9228" name="Rectangle 12">
              <a:extLst>
                <a:ext uri="{FF2B5EF4-FFF2-40B4-BE49-F238E27FC236}">
                  <a16:creationId xmlns="" xmlns:a16="http://schemas.microsoft.com/office/drawing/2014/main" id="{2A072B01-F4A4-4A3C-8E49-2DF69244C52A}"/>
                </a:ext>
              </a:extLst>
            </p:cNvPr>
            <p:cNvSpPr>
              <a:spLocks noChangeArrowheads="1"/>
            </p:cNvSpPr>
            <p:nvPr/>
          </p:nvSpPr>
          <p:spPr bwMode="auto">
            <a:xfrm>
              <a:off x="10401300" y="5010150"/>
              <a:ext cx="1278732"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ARC0</a:t>
              </a:r>
            </a:p>
          </p:txBody>
        </p:sp>
        <p:sp>
          <p:nvSpPr>
            <p:cNvPr id="9229" name="Oval 13">
              <a:extLst>
                <a:ext uri="{FF2B5EF4-FFF2-40B4-BE49-F238E27FC236}">
                  <a16:creationId xmlns="" xmlns:a16="http://schemas.microsoft.com/office/drawing/2014/main" id="{1D471B11-59AD-4021-BF6A-0F0B10368723}"/>
                </a:ext>
              </a:extLst>
            </p:cNvPr>
            <p:cNvSpPr>
              <a:spLocks noChangeArrowheads="1"/>
            </p:cNvSpPr>
            <p:nvPr/>
          </p:nvSpPr>
          <p:spPr bwMode="blackWhite">
            <a:xfrm>
              <a:off x="10589420" y="3910013"/>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9230" name="Line 14">
              <a:extLst>
                <a:ext uri="{FF2B5EF4-FFF2-40B4-BE49-F238E27FC236}">
                  <a16:creationId xmlns="" xmlns:a16="http://schemas.microsoft.com/office/drawing/2014/main" id="{CC6CF8C4-6457-4D7D-9541-28AB00BB338F}"/>
                </a:ext>
              </a:extLst>
            </p:cNvPr>
            <p:cNvSpPr>
              <a:spLocks noChangeShapeType="1"/>
            </p:cNvSpPr>
            <p:nvPr/>
          </p:nvSpPr>
          <p:spPr bwMode="auto">
            <a:xfrm>
              <a:off x="9727408" y="4360068"/>
              <a:ext cx="8239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nvGrpSpPr>
            <p:cNvPr id="9231" name="Group 15">
              <a:extLst>
                <a:ext uri="{FF2B5EF4-FFF2-40B4-BE49-F238E27FC236}">
                  <a16:creationId xmlns="" xmlns:a16="http://schemas.microsoft.com/office/drawing/2014/main" id="{8264C599-7E68-4E61-A8AB-5A96C3B2A6F7}"/>
                </a:ext>
              </a:extLst>
            </p:cNvPr>
            <p:cNvGrpSpPr>
              <a:grpSpLocks/>
            </p:cNvGrpSpPr>
            <p:nvPr/>
          </p:nvGrpSpPr>
          <p:grpSpPr bwMode="auto">
            <a:xfrm>
              <a:off x="12372975" y="3800475"/>
              <a:ext cx="1231107" cy="1602581"/>
              <a:chOff x="3735" y="2533"/>
              <a:chExt cx="828" cy="1006"/>
            </a:xfrm>
          </p:grpSpPr>
          <p:pic>
            <p:nvPicPr>
              <p:cNvPr id="9245" name="Picture 16" descr="4segdatabase">
                <a:extLst>
                  <a:ext uri="{FF2B5EF4-FFF2-40B4-BE49-F238E27FC236}">
                    <a16:creationId xmlns="" xmlns:a16="http://schemas.microsoft.com/office/drawing/2014/main" id="{3391F427-FFFF-45A5-A8DF-47427CCC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17" descr="4segdatabase">
                <a:extLst>
                  <a:ext uri="{FF2B5EF4-FFF2-40B4-BE49-F238E27FC236}">
                    <a16:creationId xmlns="" xmlns:a16="http://schemas.microsoft.com/office/drawing/2014/main" id="{DA4F7A50-7291-4CD9-A1B5-ACC67178D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32" name="Rectangle 18">
              <a:extLst>
                <a:ext uri="{FF2B5EF4-FFF2-40B4-BE49-F238E27FC236}">
                  <a16:creationId xmlns="" xmlns:a16="http://schemas.microsoft.com/office/drawing/2014/main" id="{55DB7D43-700F-4D50-9B8A-AAF366D965BD}"/>
                </a:ext>
              </a:extLst>
            </p:cNvPr>
            <p:cNvSpPr>
              <a:spLocks noChangeArrowheads="1"/>
            </p:cNvSpPr>
            <p:nvPr/>
          </p:nvSpPr>
          <p:spPr bwMode="auto">
            <a:xfrm>
              <a:off x="8121274" y="2592160"/>
              <a:ext cx="2586038"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a:t>
              </a:r>
            </a:p>
            <a:p>
              <a:pPr algn="ctr"/>
              <a:r>
                <a:rPr lang="en-US" altLang="en-US" sz="2200" b="1" dirty="0">
                  <a:latin typeface="Oracle Sans" panose="020B0503020204020204" pitchFamily="34" charset="0"/>
                  <a:cs typeface="Oracle Sans" panose="020B0503020204020204" pitchFamily="34" charset="0"/>
                </a:rPr>
                <a:t>redo logs</a:t>
              </a:r>
            </a:p>
          </p:txBody>
        </p:sp>
        <p:sp>
          <p:nvSpPr>
            <p:cNvPr id="9233" name="Rectangle 19">
              <a:extLst>
                <a:ext uri="{FF2B5EF4-FFF2-40B4-BE49-F238E27FC236}">
                  <a16:creationId xmlns="" xmlns:a16="http://schemas.microsoft.com/office/drawing/2014/main" id="{05A88B2C-31B3-45B3-BFC2-4FEA77ABED9C}"/>
                </a:ext>
              </a:extLst>
            </p:cNvPr>
            <p:cNvSpPr>
              <a:spLocks noChangeArrowheads="1"/>
            </p:cNvSpPr>
            <p:nvPr/>
          </p:nvSpPr>
          <p:spPr bwMode="auto">
            <a:xfrm>
              <a:off x="12096750" y="2828926"/>
              <a:ext cx="2095500" cy="80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Archived</a:t>
              </a:r>
            </a:p>
            <a:p>
              <a:pPr algn="ctr"/>
              <a:r>
                <a:rPr lang="en-US" altLang="en-US" sz="2200" b="1" dirty="0">
                  <a:latin typeface="Oracle Sans" panose="020B0503020204020204" pitchFamily="34" charset="0"/>
                  <a:cs typeface="Oracle Sans" panose="020B0503020204020204" pitchFamily="34" charset="0"/>
                </a:rPr>
                <a:t>redo logs</a:t>
              </a:r>
            </a:p>
          </p:txBody>
        </p:sp>
        <p:sp>
          <p:nvSpPr>
            <p:cNvPr id="9234" name="Oval 20">
              <a:extLst>
                <a:ext uri="{FF2B5EF4-FFF2-40B4-BE49-F238E27FC236}">
                  <a16:creationId xmlns="" xmlns:a16="http://schemas.microsoft.com/office/drawing/2014/main" id="{DF54EBD2-E946-4BCC-8862-FCF1CD8CCB59}"/>
                </a:ext>
              </a:extLst>
            </p:cNvPr>
            <p:cNvSpPr>
              <a:spLocks noChangeArrowheads="1"/>
            </p:cNvSpPr>
            <p:nvPr/>
          </p:nvSpPr>
          <p:spPr bwMode="blackWhite">
            <a:xfrm>
              <a:off x="8115301" y="5917406"/>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9235" name="Rectangle 21">
              <a:extLst>
                <a:ext uri="{FF2B5EF4-FFF2-40B4-BE49-F238E27FC236}">
                  <a16:creationId xmlns="" xmlns:a16="http://schemas.microsoft.com/office/drawing/2014/main" id="{E4D0684B-AC7F-4A83-AECF-B428B02EB3AC}"/>
                </a:ext>
              </a:extLst>
            </p:cNvPr>
            <p:cNvSpPr>
              <a:spLocks noChangeArrowheads="1"/>
            </p:cNvSpPr>
            <p:nvPr/>
          </p:nvSpPr>
          <p:spPr bwMode="auto">
            <a:xfrm>
              <a:off x="6234777" y="6186254"/>
              <a:ext cx="2081213"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MRP/LSP</a:t>
              </a:r>
            </a:p>
          </p:txBody>
        </p:sp>
        <p:sp>
          <p:nvSpPr>
            <p:cNvPr id="9236" name="Rectangle 22">
              <a:extLst>
                <a:ext uri="{FF2B5EF4-FFF2-40B4-BE49-F238E27FC236}">
                  <a16:creationId xmlns="" xmlns:a16="http://schemas.microsoft.com/office/drawing/2014/main" id="{56C1CEFB-35EE-4107-88BD-AEE38061B743}"/>
                </a:ext>
              </a:extLst>
            </p:cNvPr>
            <p:cNvSpPr>
              <a:spLocks noChangeArrowheads="1"/>
            </p:cNvSpPr>
            <p:nvPr/>
          </p:nvSpPr>
          <p:spPr bwMode="auto">
            <a:xfrm>
              <a:off x="9029700" y="8317706"/>
              <a:ext cx="3657600" cy="4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 database</a:t>
              </a:r>
            </a:p>
          </p:txBody>
        </p:sp>
        <p:grpSp>
          <p:nvGrpSpPr>
            <p:cNvPr id="9237" name="Group 23">
              <a:extLst>
                <a:ext uri="{FF2B5EF4-FFF2-40B4-BE49-F238E27FC236}">
                  <a16:creationId xmlns="" xmlns:a16="http://schemas.microsoft.com/office/drawing/2014/main" id="{F6CFAA27-0CC3-4599-9F25-09343466F6F5}"/>
                </a:ext>
              </a:extLst>
            </p:cNvPr>
            <p:cNvGrpSpPr>
              <a:grpSpLocks/>
            </p:cNvGrpSpPr>
            <p:nvPr/>
          </p:nvGrpSpPr>
          <p:grpSpPr bwMode="auto">
            <a:xfrm>
              <a:off x="7974808" y="3402805"/>
              <a:ext cx="1231106" cy="1602582"/>
              <a:chOff x="3735" y="2533"/>
              <a:chExt cx="828" cy="1006"/>
            </a:xfrm>
          </p:grpSpPr>
          <p:pic>
            <p:nvPicPr>
              <p:cNvPr id="9243" name="Picture 24" descr="4segdatabase">
                <a:extLst>
                  <a:ext uri="{FF2B5EF4-FFF2-40B4-BE49-F238E27FC236}">
                    <a16:creationId xmlns="" xmlns:a16="http://schemas.microsoft.com/office/drawing/2014/main" id="{BEE3A890-593F-42FE-A7CB-DAB934A2F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25" descr="4segdatabase">
                <a:extLst>
                  <a:ext uri="{FF2B5EF4-FFF2-40B4-BE49-F238E27FC236}">
                    <a16:creationId xmlns="" xmlns:a16="http://schemas.microsoft.com/office/drawing/2014/main" id="{32B260C2-3BB0-4FCB-B6C3-3CEDB95BC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38" name="Picture 26" descr="4segdatabase">
              <a:extLst>
                <a:ext uri="{FF2B5EF4-FFF2-40B4-BE49-F238E27FC236}">
                  <a16:creationId xmlns="" xmlns:a16="http://schemas.microsoft.com/office/drawing/2014/main" id="{C9A7749A-DDAA-4A18-9833-37D7F6B21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96288" y="3695700"/>
              <a:ext cx="802482" cy="129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9" name="Picture 27" descr="4segdatabase">
              <a:extLst>
                <a:ext uri="{FF2B5EF4-FFF2-40B4-BE49-F238E27FC236}">
                  <a16:creationId xmlns="" xmlns:a16="http://schemas.microsoft.com/office/drawing/2014/main" id="{ED8ECDBB-F573-413A-B854-9177A279B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24913" y="4000500"/>
              <a:ext cx="802482" cy="129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0" name="Picture 28" descr="4segdatabase">
              <a:extLst>
                <a:ext uri="{FF2B5EF4-FFF2-40B4-BE49-F238E27FC236}">
                  <a16:creationId xmlns="" xmlns:a16="http://schemas.microsoft.com/office/drawing/2014/main" id="{09D6E73D-639A-4691-8B7B-7D38A3785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255920" y="4341018"/>
              <a:ext cx="802481"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1" name="Line 29">
              <a:extLst>
                <a:ext uri="{FF2B5EF4-FFF2-40B4-BE49-F238E27FC236}">
                  <a16:creationId xmlns="" xmlns:a16="http://schemas.microsoft.com/office/drawing/2014/main" id="{03A99008-DB46-401F-A1D0-CA2872665C87}"/>
                </a:ext>
              </a:extLst>
            </p:cNvPr>
            <p:cNvSpPr>
              <a:spLocks noChangeShapeType="1"/>
            </p:cNvSpPr>
            <p:nvPr/>
          </p:nvSpPr>
          <p:spPr bwMode="auto">
            <a:xfrm rot="16200000" flipH="1">
              <a:off x="8115300" y="7289005"/>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9242" name="Picture 30" descr="Database: Database with Segments">
              <a:extLst>
                <a:ext uri="{FF2B5EF4-FFF2-40B4-BE49-F238E27FC236}">
                  <a16:creationId xmlns="" xmlns:a16="http://schemas.microsoft.com/office/drawing/2014/main" id="{B07A42FF-4EFE-45BD-87AC-D95E86B5F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34325" y="7746206"/>
              <a:ext cx="12763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743787938"/>
      </p:ext>
    </p:extLst>
  </p:cSld>
  <p:clrMapOvr>
    <a:masterClrMapping/>
  </p:clrMapOvr>
  <p:transition spd="slow"/>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Using a Backup to Recover a Data File on the Primary Database</a:t>
            </a:r>
            <a:endParaRPr lang="en-US" dirty="0"/>
          </a:p>
        </p:txBody>
      </p:sp>
      <p:sp>
        <p:nvSpPr>
          <p:cNvPr id="8" name="Content Placeholder 7">
            <a:extLst>
              <a:ext uri="{FF2B5EF4-FFF2-40B4-BE49-F238E27FC236}">
                <a16:creationId xmlns="" xmlns:a16="http://schemas.microsoft.com/office/drawing/2014/main" id="{C358CDD4-7D6A-40A1-8193-3D912BF01A1C}"/>
              </a:ext>
            </a:extLst>
          </p:cNvPr>
          <p:cNvSpPr>
            <a:spLocks noGrp="1"/>
          </p:cNvSpPr>
          <p:nvPr>
            <p:ph idx="1"/>
          </p:nvPr>
        </p:nvSpPr>
        <p:spPr/>
        <p:txBody>
          <a:bodyPr/>
          <a:lstStyle/>
          <a:p>
            <a:pPr marL="862013" lvl="1" indent="-690563" defTabSz="342900">
              <a:spcBef>
                <a:spcPct val="20000"/>
              </a:spcBef>
              <a:buClr>
                <a:srgbClr val="FF0000"/>
              </a:buClr>
              <a:defRPr/>
            </a:pPr>
            <a:r>
              <a:rPr lang="en-US" sz="3300" dirty="0"/>
              <a:t>Using backups to restore and recover data files:</a:t>
            </a:r>
          </a:p>
          <a:p>
            <a:pPr marL="862013" lvl="1" indent="-690563" defTabSz="342900">
              <a:spcBef>
                <a:spcPct val="20000"/>
              </a:spcBef>
              <a:buClr>
                <a:srgbClr val="FF0000"/>
              </a:buClr>
              <a:defRPr/>
            </a:pPr>
            <a:endParaRPr lang="en-US" sz="3300" dirty="0"/>
          </a:p>
          <a:p>
            <a:pPr marL="862013" lvl="1" indent="-690563" defTabSz="342900">
              <a:spcBef>
                <a:spcPct val="20000"/>
              </a:spcBef>
              <a:buClr>
                <a:srgbClr val="FF0000"/>
              </a:buClr>
              <a:defRPr/>
            </a:pPr>
            <a:endParaRPr lang="en-US" sz="3300" dirty="0"/>
          </a:p>
          <a:p>
            <a:pPr marL="171450" lvl="1" indent="0" defTabSz="342900">
              <a:spcBef>
                <a:spcPct val="20000"/>
              </a:spcBef>
              <a:buClr>
                <a:srgbClr val="FF0000"/>
              </a:buClr>
              <a:buNone/>
              <a:defRPr/>
            </a:pPr>
            <a:endParaRPr lang="en-US" sz="2000" dirty="0"/>
          </a:p>
          <a:p>
            <a:pPr marL="862013" lvl="1" indent="-690563" defTabSz="342900">
              <a:spcBef>
                <a:spcPct val="20000"/>
              </a:spcBef>
              <a:buClr>
                <a:srgbClr val="FF0000"/>
              </a:buClr>
              <a:defRPr/>
            </a:pPr>
            <a:r>
              <a:rPr lang="en-US" sz="3300" dirty="0"/>
              <a:t>Using backups to restore and recover tablespaces:</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845554" y="3453104"/>
            <a:ext cx="12601400"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CONNECT TARGET sys@boston</a:t>
            </a:r>
          </a:p>
          <a:p>
            <a:r>
              <a:rPr lang="en-US" altLang="en-US" sz="2800" b="1" dirty="0">
                <a:latin typeface="Courier New" panose="02070309020205020404" pitchFamily="49" charset="0"/>
                <a:cs typeface="Oracle Sans" panose="020B0503020204020204" pitchFamily="34" charset="0"/>
              </a:rPr>
              <a:t>RMAN&gt; RESTORE DATAFILE 5,6;</a:t>
            </a:r>
          </a:p>
          <a:p>
            <a:r>
              <a:rPr lang="en-US" altLang="en-US" sz="2800" b="1" dirty="0">
                <a:latin typeface="Courier New" panose="02070309020205020404" pitchFamily="49" charset="0"/>
                <a:cs typeface="Oracle Sans" panose="020B0503020204020204" pitchFamily="34" charset="0"/>
              </a:rPr>
              <a:t>RMAN&gt; RECOVER DATAFILE 5,6;</a:t>
            </a:r>
            <a:endParaRPr lang="en-US" altLang="en-US" sz="2800" b="1" dirty="0">
              <a:solidFill>
                <a:srgbClr val="0000FF"/>
              </a:solidFill>
              <a:latin typeface="Courier New" panose="02070309020205020404" pitchFamily="49" charset="0"/>
              <a:cs typeface="Oracle Sans" panose="020B0503020204020204" pitchFamily="34" charset="0"/>
            </a:endParaRP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845554" y="5727600"/>
            <a:ext cx="12601400"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RMAN&gt; CONNECT TARGET sys@boston</a:t>
            </a:r>
          </a:p>
          <a:p>
            <a:r>
              <a:rPr lang="en-US" altLang="en-US" sz="2800" b="1" dirty="0">
                <a:latin typeface="Courier New" panose="02070309020205020404" pitchFamily="49" charset="0"/>
                <a:cs typeface="Oracle Sans" panose="020B0503020204020204" pitchFamily="34" charset="0"/>
              </a:rPr>
              <a:t>RMAN&gt; RESTORE TABLESPACE tbs_name1,tbs_name2;</a:t>
            </a:r>
          </a:p>
          <a:p>
            <a:r>
              <a:rPr lang="en-US" altLang="en-US" sz="2800" b="1" dirty="0">
                <a:latin typeface="Courier New" panose="02070309020205020404" pitchFamily="49" charset="0"/>
                <a:cs typeface="Oracle Sans" panose="020B0503020204020204" pitchFamily="34" charset="0"/>
              </a:rPr>
              <a:t>RMAN&gt; RECOVER TABLESPACE tbs_name1,tbs_name2;</a:t>
            </a:r>
            <a:endParaRPr lang="en-US" altLang="en-US" sz="2800" b="1" dirty="0">
              <a:solidFill>
                <a:srgbClr val="0000FF"/>
              </a:solidFill>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088525733"/>
      </p:ext>
    </p:extLst>
  </p:cSld>
  <p:clrMapOvr>
    <a:masterClrMapping/>
  </p:clrMapOvr>
  <p:transition spd="slow"/>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dirty="0"/>
              <a:t>Restoring and Recovering a Data File on the Primary Database Over the Network</a:t>
            </a:r>
          </a:p>
        </p:txBody>
      </p:sp>
      <p:sp>
        <p:nvSpPr>
          <p:cNvPr id="53251" name="Rectangle 3"/>
          <p:cNvSpPr>
            <a:spLocks noGrp="1" noChangeArrowheads="1"/>
          </p:cNvSpPr>
          <p:nvPr>
            <p:ph idx="1"/>
          </p:nvPr>
        </p:nvSpPr>
        <p:spPr>
          <a:xfrm>
            <a:off x="933451" y="2688032"/>
            <a:ext cx="16421100" cy="5578959"/>
          </a:xfrm>
        </p:spPr>
        <p:txBody>
          <a:bodyPr/>
          <a:lstStyle/>
          <a:p>
            <a:pPr marL="857250" lvl="1" indent="-685800">
              <a:spcBef>
                <a:spcPts val="1200"/>
              </a:spcBef>
              <a:buFont typeface="Arial" panose="020B0604020202020204" pitchFamily="34" charset="0"/>
              <a:buAutoNum type="arabicPeriod"/>
              <a:defRPr/>
            </a:pPr>
            <a:r>
              <a:rPr lang="en-US" altLang="en-US" dirty="0"/>
              <a:t>Connect to the primary database as the target database:</a:t>
            </a:r>
          </a:p>
          <a:p>
            <a:pPr marL="857250" lvl="1" indent="-685800">
              <a:spcBef>
                <a:spcPts val="1200"/>
              </a:spcBef>
              <a:buFont typeface="Arial" panose="020B0604020202020204" pitchFamily="34" charset="0"/>
              <a:buAutoNum type="arabicPeriod"/>
              <a:defRPr/>
            </a:pPr>
            <a:endParaRPr lang="en-US" altLang="en-US" sz="4000" dirty="0"/>
          </a:p>
          <a:p>
            <a:pPr marL="857250" lvl="1" indent="-685800">
              <a:spcBef>
                <a:spcPts val="1200"/>
              </a:spcBef>
              <a:buFont typeface="Arial" panose="020B0604020202020204" pitchFamily="34" charset="0"/>
              <a:buAutoNum type="arabicPeriod"/>
              <a:defRPr/>
            </a:pPr>
            <a:r>
              <a:rPr lang="en-US" altLang="en-US" dirty="0" smtClean="0"/>
              <a:t>Restore </a:t>
            </a:r>
            <a:r>
              <a:rPr lang="en-US" altLang="en-US" dirty="0"/>
              <a:t>the lost data file from the physical standby database over the network</a:t>
            </a:r>
            <a:r>
              <a:rPr lang="en-US" altLang="en-US" dirty="0" smtClean="0"/>
              <a:t>:</a:t>
            </a:r>
          </a:p>
          <a:p>
            <a:pPr marL="857250" lvl="1" indent="-685800">
              <a:spcBef>
                <a:spcPts val="1200"/>
              </a:spcBef>
              <a:buFont typeface="Arial" panose="020B0604020202020204" pitchFamily="34" charset="0"/>
              <a:buAutoNum type="arabicPeriod"/>
              <a:defRPr/>
            </a:pPr>
            <a:endParaRPr lang="en-US" altLang="en-US" sz="3600" dirty="0"/>
          </a:p>
          <a:p>
            <a:pPr marL="857250" lvl="1" indent="-685800">
              <a:spcBef>
                <a:spcPts val="1200"/>
              </a:spcBef>
              <a:buFont typeface="Arial" panose="020B0604020202020204" pitchFamily="34" charset="0"/>
              <a:buAutoNum type="arabicPeriod"/>
              <a:defRPr/>
            </a:pPr>
            <a:r>
              <a:rPr lang="en-US" altLang="en-US" dirty="0" smtClean="0"/>
              <a:t>Recover </a:t>
            </a:r>
            <a:r>
              <a:rPr lang="en-US" altLang="en-US" dirty="0"/>
              <a:t>the restored tablespace:</a:t>
            </a:r>
          </a:p>
          <a:p>
            <a:pPr marL="857250" lvl="1" indent="-685800">
              <a:spcBef>
                <a:spcPts val="1200"/>
              </a:spcBef>
              <a:buFont typeface="Arial" panose="020B0604020202020204" pitchFamily="34" charset="0"/>
              <a:buAutoNum type="arabicPeriod"/>
              <a:defRPr/>
            </a:pPr>
            <a:endParaRPr lang="en-US" altLang="en-US" sz="3600" dirty="0"/>
          </a:p>
          <a:p>
            <a:pPr marL="859536" lvl="1" indent="-685800">
              <a:spcBef>
                <a:spcPts val="1200"/>
              </a:spcBef>
              <a:buNone/>
              <a:defRPr/>
            </a:pPr>
            <a:r>
              <a:rPr lang="en-US" altLang="en-US" dirty="0" smtClean="0"/>
              <a:t>	The </a:t>
            </a:r>
            <a:r>
              <a:rPr lang="en-US" altLang="en-US" dirty="0"/>
              <a:t>same procedure is used to restore and recover the physical standby data files from the primary database. </a:t>
            </a:r>
          </a:p>
        </p:txBody>
      </p:sp>
      <p:sp>
        <p:nvSpPr>
          <p:cNvPr id="7"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3415308"/>
            <a:ext cx="1172892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RMAN&gt; CONNECT </a:t>
            </a:r>
            <a:r>
              <a:rPr lang="en-US" altLang="en-US" sz="2800" b="1">
                <a:latin typeface="Courier New" panose="02070309020205020404" pitchFamily="49" charset="0"/>
              </a:rPr>
              <a:t>TARGET </a:t>
            </a:r>
            <a:r>
              <a:rPr lang="en-US" altLang="en-US" sz="2800" b="1" smtClean="0">
                <a:latin typeface="Courier New" panose="02070309020205020404" pitchFamily="49" charset="0"/>
              </a:rPr>
              <a:t>sys/oracle_4U@boston</a:t>
            </a:r>
            <a:endParaRPr lang="en-US" altLang="en-US" sz="2800" b="1" dirty="0">
              <a:latin typeface="Courier New" panose="02070309020205020404" pitchFamily="49" charset="0"/>
            </a:endParaRPr>
          </a:p>
        </p:txBody>
      </p:sp>
      <p:sp>
        <p:nvSpPr>
          <p:cNvPr id="8"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4866896"/>
            <a:ext cx="1172892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RMAN&gt; RESTORE TABLESPACE USERS FROM SERVICE 'london';</a:t>
            </a:r>
            <a:endParaRPr lang="en-US" altLang="en-US" sz="2800" b="1" dirty="0">
              <a:solidFill>
                <a:srgbClr val="0000FF"/>
              </a:solidFill>
              <a:latin typeface="Courier New" panose="02070309020205020404" pitchFamily="49" charset="0"/>
            </a:endParaRPr>
          </a:p>
        </p:txBody>
      </p:sp>
      <p:sp>
        <p:nvSpPr>
          <p:cNvPr id="9"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6301342"/>
            <a:ext cx="1172892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rPr>
              <a:t>RMAN&gt; RECOVER TABLESPACE USERS;</a:t>
            </a:r>
            <a:endParaRPr lang="en-US" altLang="en-US" sz="2800" b="1" dirty="0">
              <a:solidFill>
                <a:srgbClr val="0000FF"/>
              </a:solidFill>
              <a:latin typeface="Courier New" panose="02070309020205020404" pitchFamily="49" charset="0"/>
            </a:endParaRPr>
          </a:p>
        </p:txBody>
      </p:sp>
    </p:spTree>
    <p:custDataLst>
      <p:tags r:id="rId1"/>
    </p:custDataLst>
    <p:extLst>
      <p:ext uri="{BB962C8B-B14F-4D97-AF65-F5344CB8AC3E}">
        <p14:creationId xmlns:p14="http://schemas.microsoft.com/office/powerpoint/2010/main" val="402113447"/>
      </p:ext>
    </p:extLst>
  </p:cSld>
  <p:clrMapOvr>
    <a:masterClrMapping/>
  </p:clrMapOvr>
  <p:transition spd="slow"/>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itle 1"/>
          <p:cNvSpPr>
            <a:spLocks noGrp="1"/>
          </p:cNvSpPr>
          <p:nvPr>
            <p:ph type="title"/>
          </p:nvPr>
        </p:nvSpPr>
        <p:spPr/>
        <p:txBody>
          <a:bodyPr/>
          <a:lstStyle/>
          <a:p>
            <a:r>
              <a:rPr lang="en-US" altLang="en-US" smtClean="0"/>
              <a:t>Automated Standby Synchronization from Primary Database</a:t>
            </a:r>
            <a:endParaRPr lang="en-US" altLang="en-US" dirty="0"/>
          </a:p>
        </p:txBody>
      </p:sp>
      <p:sp>
        <p:nvSpPr>
          <p:cNvPr id="2" name="Content Placeholder 2"/>
          <p:cNvSpPr>
            <a:spLocks noGrp="1"/>
          </p:cNvSpPr>
          <p:nvPr>
            <p:ph idx="1"/>
          </p:nvPr>
        </p:nvSpPr>
        <p:spPr>
          <a:xfrm>
            <a:off x="1007096" y="2688032"/>
            <a:ext cx="16633848" cy="6819299"/>
          </a:xfrm>
        </p:spPr>
        <p:txBody>
          <a:bodyPr/>
          <a:lstStyle/>
          <a:p>
            <a:pPr lvl="1">
              <a:spcBef>
                <a:spcPts val="900"/>
              </a:spcBef>
            </a:pPr>
            <a:r>
              <a:rPr lang="en-US" sz="2600" dirty="0" smtClean="0"/>
              <a:t>A standby database might lag behind the primary for various reasons like:</a:t>
            </a:r>
          </a:p>
          <a:p>
            <a:pPr marL="1651000" lvl="2">
              <a:spcBef>
                <a:spcPts val="900"/>
              </a:spcBef>
            </a:pPr>
            <a:r>
              <a:rPr lang="en-US" sz="2400" dirty="0" smtClean="0"/>
              <a:t>Unavailability or insufficient  network bandwidth between primary and standby database</a:t>
            </a:r>
          </a:p>
          <a:p>
            <a:pPr marL="1651000" lvl="2">
              <a:spcBef>
                <a:spcPts val="900"/>
              </a:spcBef>
            </a:pPr>
            <a:r>
              <a:rPr lang="en-US" sz="2400" dirty="0" smtClean="0"/>
              <a:t>Unavailability of standby database</a:t>
            </a:r>
          </a:p>
          <a:p>
            <a:pPr marL="1651000" lvl="2">
              <a:spcBef>
                <a:spcPts val="900"/>
              </a:spcBef>
            </a:pPr>
            <a:r>
              <a:rPr lang="en-US" sz="2400" dirty="0" smtClean="0"/>
              <a:t>Corruption/accidental deletion of archive redo data on primary</a:t>
            </a:r>
          </a:p>
          <a:p>
            <a:pPr lvl="1">
              <a:spcBef>
                <a:spcPts val="900"/>
              </a:spcBef>
            </a:pPr>
            <a:r>
              <a:rPr lang="en-US" sz="2600" dirty="0" smtClean="0"/>
              <a:t>Manually restore the primary </a:t>
            </a:r>
            <a:r>
              <a:rPr lang="en-US" sz="2600" dirty="0" err="1" smtClean="0"/>
              <a:t>controlfile</a:t>
            </a:r>
            <a:r>
              <a:rPr lang="en-US" sz="2600" dirty="0" smtClean="0"/>
              <a:t> on standby after use of the </a:t>
            </a:r>
            <a:r>
              <a:rPr lang="en-US" sz="2600" dirty="0" smtClean="0">
                <a:latin typeface="Courier New" panose="02070309020205020404" pitchFamily="49" charset="0"/>
              </a:rPr>
              <a:t>RECOVER FROM SERVICE</a:t>
            </a:r>
            <a:r>
              <a:rPr lang="en-US" sz="2600" dirty="0" smtClean="0"/>
              <a:t> command.</a:t>
            </a:r>
          </a:p>
          <a:p>
            <a:pPr lvl="1">
              <a:spcBef>
                <a:spcPts val="900"/>
              </a:spcBef>
            </a:pPr>
            <a:r>
              <a:rPr lang="en-US" sz="2600" dirty="0" smtClean="0"/>
              <a:t>The </a:t>
            </a:r>
            <a:r>
              <a:rPr lang="en-US" sz="2600" dirty="0" smtClean="0">
                <a:latin typeface="Courier New" panose="02070309020205020404" pitchFamily="49" charset="0"/>
              </a:rPr>
              <a:t>RECOVER FROM SERVICE</a:t>
            </a:r>
            <a:r>
              <a:rPr lang="en-US" sz="2600" dirty="0" smtClean="0"/>
              <a:t> command automatically rolls a standby forward:</a:t>
            </a:r>
          </a:p>
          <a:p>
            <a:pPr marL="1651000" lvl="2">
              <a:spcBef>
                <a:spcPts val="900"/>
              </a:spcBef>
              <a:buFont typeface="+mj-lt"/>
              <a:buAutoNum type="arabicPeriod"/>
            </a:pPr>
            <a:r>
              <a:rPr lang="en-US" sz="2400" dirty="0" smtClean="0"/>
              <a:t>Remember all data file names on the standby.</a:t>
            </a:r>
          </a:p>
          <a:p>
            <a:pPr marL="1651000" lvl="2">
              <a:spcBef>
                <a:spcPts val="900"/>
              </a:spcBef>
              <a:buFont typeface="+mj-lt"/>
              <a:buAutoNum type="arabicPeriod"/>
            </a:pPr>
            <a:r>
              <a:rPr lang="en-US" sz="2400" dirty="0" smtClean="0"/>
              <a:t>Restart standby in </a:t>
            </a:r>
            <a:r>
              <a:rPr lang="en-US" sz="2400" dirty="0" err="1" smtClean="0"/>
              <a:t>nomount</a:t>
            </a:r>
            <a:r>
              <a:rPr lang="en-US" sz="2400" dirty="0" smtClean="0"/>
              <a:t>.</a:t>
            </a:r>
          </a:p>
          <a:p>
            <a:pPr marL="1651000" lvl="2">
              <a:spcBef>
                <a:spcPts val="900"/>
              </a:spcBef>
              <a:buFont typeface="+mj-lt"/>
              <a:buAutoNum type="arabicPeriod"/>
            </a:pPr>
            <a:r>
              <a:rPr lang="en-US" sz="2400" dirty="0" smtClean="0"/>
              <a:t>Restore </a:t>
            </a:r>
            <a:r>
              <a:rPr lang="en-US" sz="2400" dirty="0" err="1" smtClean="0"/>
              <a:t>controlfile</a:t>
            </a:r>
            <a:r>
              <a:rPr lang="en-US" sz="2400" dirty="0" smtClean="0"/>
              <a:t> from primary.</a:t>
            </a:r>
          </a:p>
          <a:p>
            <a:pPr marL="1651000" lvl="2">
              <a:spcBef>
                <a:spcPts val="900"/>
              </a:spcBef>
              <a:buFont typeface="+mj-lt"/>
              <a:buAutoNum type="arabicPeriod"/>
            </a:pPr>
            <a:r>
              <a:rPr lang="en-US" sz="2400" dirty="0" smtClean="0"/>
              <a:t>Mount standby database.</a:t>
            </a:r>
          </a:p>
          <a:p>
            <a:pPr marL="1651000" lvl="2">
              <a:spcBef>
                <a:spcPts val="900"/>
              </a:spcBef>
              <a:buFont typeface="+mj-lt"/>
              <a:buAutoNum type="arabicPeriod"/>
            </a:pPr>
            <a:r>
              <a:rPr lang="en-US" sz="2400" dirty="0" smtClean="0"/>
              <a:t>Rename data files from stored standby names.</a:t>
            </a:r>
          </a:p>
          <a:p>
            <a:pPr marL="1651000" lvl="2">
              <a:spcBef>
                <a:spcPts val="900"/>
              </a:spcBef>
              <a:buFont typeface="+mj-lt"/>
              <a:buAutoNum type="arabicPeriod"/>
            </a:pPr>
            <a:r>
              <a:rPr lang="en-US" sz="2400" dirty="0" smtClean="0"/>
              <a:t>Restore new data files to new names.</a:t>
            </a:r>
          </a:p>
          <a:p>
            <a:pPr marL="1651000" lvl="2">
              <a:spcBef>
                <a:spcPts val="900"/>
              </a:spcBef>
              <a:buFont typeface="+mj-lt"/>
              <a:buAutoNum type="arabicPeriod"/>
            </a:pPr>
            <a:r>
              <a:rPr lang="en-US" sz="2400" dirty="0" smtClean="0"/>
              <a:t>Recover standby.</a:t>
            </a:r>
            <a:endParaRPr lang="en-US" sz="2400" dirty="0"/>
          </a:p>
        </p:txBody>
      </p:sp>
    </p:spTree>
    <p:extLst>
      <p:ext uri="{BB962C8B-B14F-4D97-AF65-F5344CB8AC3E}">
        <p14:creationId xmlns:p14="http://schemas.microsoft.com/office/powerpoint/2010/main" val="306164901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a:extLst>
              <a:ext uri="{FF2B5EF4-FFF2-40B4-BE49-F238E27FC236}">
                <a16:creationId xmlns="" xmlns:a16="http://schemas.microsoft.com/office/drawing/2014/main" id="{301B0E54-17E5-4923-9E4B-ADB20E74E39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Enhancements to Block Media Recovery</a:t>
            </a:r>
          </a:p>
        </p:txBody>
      </p:sp>
      <p:sp>
        <p:nvSpPr>
          <p:cNvPr id="24581" name="Content Placeholder 40">
            <a:extLst>
              <a:ext uri="{FF2B5EF4-FFF2-40B4-BE49-F238E27FC236}">
                <a16:creationId xmlns="" xmlns:a16="http://schemas.microsoft.com/office/drawing/2014/main" id="{CB8F2BCE-7AFB-4C54-9E30-5A959F2AB538}"/>
              </a:ext>
            </a:extLst>
          </p:cNvPr>
          <p:cNvSpPr>
            <a:spLocks noGrp="1"/>
          </p:cNvSpPr>
          <p:nvPr>
            <p:ph idx="1"/>
          </p:nvPr>
        </p:nvSpPr>
        <p:spPr>
          <a:xfrm>
            <a:off x="933451" y="2272710"/>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Corrupted blocks in the primary database are automatically repaired by using blocks from a physical standby database. </a:t>
            </a:r>
          </a:p>
          <a:p>
            <a:pPr lvl="1">
              <a:spcBef>
                <a:spcPts val="1200"/>
              </a:spcBef>
            </a:pPr>
            <a:r>
              <a:rPr lang="en-US" altLang="en-US" dirty="0">
                <a:latin typeface="Oracle Sans" panose="020B0503020204020204" pitchFamily="34" charset="0"/>
                <a:cs typeface="Oracle Sans" panose="020B0503020204020204" pitchFamily="34" charset="0"/>
              </a:rPr>
              <a:t>Real-time query and Active Data Guard must be enabled on the physical standby database.</a:t>
            </a:r>
          </a:p>
        </p:txBody>
      </p:sp>
      <p:grpSp>
        <p:nvGrpSpPr>
          <p:cNvPr id="4" name="Group 3">
            <a:extLst>
              <a:ext uri="{FF2B5EF4-FFF2-40B4-BE49-F238E27FC236}">
                <a16:creationId xmlns="" xmlns:a16="http://schemas.microsoft.com/office/drawing/2014/main" id="{7614CB45-BABB-4E45-A421-856E51410FB4}"/>
              </a:ext>
            </a:extLst>
          </p:cNvPr>
          <p:cNvGrpSpPr/>
          <p:nvPr/>
        </p:nvGrpSpPr>
        <p:grpSpPr>
          <a:xfrm>
            <a:off x="3345657" y="4876801"/>
            <a:ext cx="11627644" cy="4016322"/>
            <a:chOff x="3345657" y="4876801"/>
            <a:chExt cx="11627644" cy="4016322"/>
          </a:xfrm>
        </p:grpSpPr>
        <p:sp>
          <p:nvSpPr>
            <p:cNvPr id="24578" name="Line 2">
              <a:extLst>
                <a:ext uri="{FF2B5EF4-FFF2-40B4-BE49-F238E27FC236}">
                  <a16:creationId xmlns="" xmlns:a16="http://schemas.microsoft.com/office/drawing/2014/main" id="{76DD60A4-3B4C-400B-A057-71A6631EE78E}"/>
                </a:ext>
              </a:extLst>
            </p:cNvPr>
            <p:cNvSpPr>
              <a:spLocks noChangeShapeType="1"/>
            </p:cNvSpPr>
            <p:nvPr/>
          </p:nvSpPr>
          <p:spPr bwMode="auto">
            <a:xfrm>
              <a:off x="12611100" y="7158038"/>
              <a:ext cx="8382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79" name="Freeform 3">
              <a:extLst>
                <a:ext uri="{FF2B5EF4-FFF2-40B4-BE49-F238E27FC236}">
                  <a16:creationId xmlns="" xmlns:a16="http://schemas.microsoft.com/office/drawing/2014/main" id="{32AE6E1C-A793-4F57-BDB6-6A1B831A44EE}"/>
                </a:ext>
              </a:extLst>
            </p:cNvPr>
            <p:cNvSpPr>
              <a:spLocks/>
            </p:cNvSpPr>
            <p:nvPr/>
          </p:nvSpPr>
          <p:spPr bwMode="auto">
            <a:xfrm>
              <a:off x="8965407" y="66079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82" name="Rectangle 5">
              <a:extLst>
                <a:ext uri="{FF2B5EF4-FFF2-40B4-BE49-F238E27FC236}">
                  <a16:creationId xmlns="" xmlns:a16="http://schemas.microsoft.com/office/drawing/2014/main" id="{D897A734-F266-4D70-B977-C61BC79F924C}"/>
                </a:ext>
              </a:extLst>
            </p:cNvPr>
            <p:cNvSpPr>
              <a:spLocks noChangeArrowheads="1"/>
            </p:cNvSpPr>
            <p:nvPr/>
          </p:nvSpPr>
          <p:spPr bwMode="auto">
            <a:xfrm>
              <a:off x="9715501" y="8005763"/>
              <a:ext cx="3690938" cy="88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Physical standby database with</a:t>
              </a:r>
            </a:p>
            <a:p>
              <a:pPr algn="ctr" eaLnBrk="1" hangingPunct="1">
                <a:lnSpc>
                  <a:spcPct val="90000"/>
                </a:lnSpc>
              </a:pPr>
              <a:r>
                <a:rPr lang="en-US" altLang="en-US" b="1" dirty="0">
                  <a:latin typeface="Oracle Sans" panose="020B0503020204020204" pitchFamily="34" charset="0"/>
                  <a:cs typeface="Oracle Sans" panose="020B0503020204020204" pitchFamily="34" charset="0"/>
                </a:rPr>
                <a:t>real-time query</a:t>
              </a:r>
            </a:p>
          </p:txBody>
        </p:sp>
        <p:sp>
          <p:nvSpPr>
            <p:cNvPr id="24583" name="Rectangle 6">
              <a:extLst>
                <a:ext uri="{FF2B5EF4-FFF2-40B4-BE49-F238E27FC236}">
                  <a16:creationId xmlns="" xmlns:a16="http://schemas.microsoft.com/office/drawing/2014/main" id="{AEF8B328-5248-4DC4-AF02-337EF300DD2B}"/>
                </a:ext>
              </a:extLst>
            </p:cNvPr>
            <p:cNvSpPr>
              <a:spLocks noChangeArrowheads="1"/>
            </p:cNvSpPr>
            <p:nvPr/>
          </p:nvSpPr>
          <p:spPr bwMode="auto">
            <a:xfrm>
              <a:off x="5236370" y="8072438"/>
              <a:ext cx="2536031"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Primary database</a:t>
              </a:r>
            </a:p>
          </p:txBody>
        </p:sp>
        <p:pic>
          <p:nvPicPr>
            <p:cNvPr id="24584" name="Picture 7" descr="iasicon10">
              <a:extLst>
                <a:ext uri="{FF2B5EF4-FFF2-40B4-BE49-F238E27FC236}">
                  <a16:creationId xmlns="" xmlns:a16="http://schemas.microsoft.com/office/drawing/2014/main" id="{487FAC48-2EC1-4A5E-B2C8-C70F29F13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498307" y="6226970"/>
              <a:ext cx="2159793" cy="178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8" descr="iasicon05">
              <a:extLst>
                <a:ext uri="{FF2B5EF4-FFF2-40B4-BE49-F238E27FC236}">
                  <a16:creationId xmlns="" xmlns:a16="http://schemas.microsoft.com/office/drawing/2014/main" id="{54056028-B29E-4257-822F-44E2FCB91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345657" y="63579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9" descr="iasicon05">
              <a:extLst>
                <a:ext uri="{FF2B5EF4-FFF2-40B4-BE49-F238E27FC236}">
                  <a16:creationId xmlns="" xmlns:a16="http://schemas.microsoft.com/office/drawing/2014/main" id="{4C6E3AAF-4B34-4406-AD46-BF2AF8736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688557" y="69294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0" descr="iasicon05">
              <a:extLst>
                <a:ext uri="{FF2B5EF4-FFF2-40B4-BE49-F238E27FC236}">
                  <a16:creationId xmlns="" xmlns:a16="http://schemas.microsoft.com/office/drawing/2014/main" id="{12FA67C8-557F-44A4-B34A-16190B4D7E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175457" y="62436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1" descr="iasicon05">
              <a:extLst>
                <a:ext uri="{FF2B5EF4-FFF2-40B4-BE49-F238E27FC236}">
                  <a16:creationId xmlns="" xmlns:a16="http://schemas.microsoft.com/office/drawing/2014/main" id="{0D8C620B-53A3-4305-A1AE-022E38AD1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632657" y="67008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Freeform 12">
              <a:extLst>
                <a:ext uri="{FF2B5EF4-FFF2-40B4-BE49-F238E27FC236}">
                  <a16:creationId xmlns="" xmlns:a16="http://schemas.microsoft.com/office/drawing/2014/main" id="{BC05EB02-8C7F-4B4A-A3B9-74D55F649D3E}"/>
                </a:ext>
              </a:extLst>
            </p:cNvPr>
            <p:cNvSpPr>
              <a:spLocks/>
            </p:cNvSpPr>
            <p:nvPr/>
          </p:nvSpPr>
          <p:spPr bwMode="auto">
            <a:xfrm>
              <a:off x="6908007" y="66079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24590" name="Picture 13" descr="iasicon10">
              <a:extLst>
                <a:ext uri="{FF2B5EF4-FFF2-40B4-BE49-F238E27FC236}">
                  <a16:creationId xmlns="" xmlns:a16="http://schemas.microsoft.com/office/drawing/2014/main" id="{B9ED2C6D-8EBD-44B6-84EE-C2319650E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479882" y="6243638"/>
              <a:ext cx="2159793"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1" name="Group 14">
              <a:extLst>
                <a:ext uri="{FF2B5EF4-FFF2-40B4-BE49-F238E27FC236}">
                  <a16:creationId xmlns="" xmlns:a16="http://schemas.microsoft.com/office/drawing/2014/main" id="{7F2B62DA-4EC4-4F40-BC13-93E266998C8F}"/>
                </a:ext>
              </a:extLst>
            </p:cNvPr>
            <p:cNvGrpSpPr>
              <a:grpSpLocks/>
            </p:cNvGrpSpPr>
            <p:nvPr/>
          </p:nvGrpSpPr>
          <p:grpSpPr bwMode="auto">
            <a:xfrm>
              <a:off x="8458200" y="6472238"/>
              <a:ext cx="1028700" cy="1016795"/>
              <a:chOff x="2640" y="1820"/>
              <a:chExt cx="432" cy="427"/>
            </a:xfrm>
          </p:grpSpPr>
          <p:grpSp>
            <p:nvGrpSpPr>
              <p:cNvPr id="24600" name="Group 15">
                <a:extLst>
                  <a:ext uri="{FF2B5EF4-FFF2-40B4-BE49-F238E27FC236}">
                    <a16:creationId xmlns="" xmlns:a16="http://schemas.microsoft.com/office/drawing/2014/main" id="{3C0F1487-F9F2-4CF8-8902-C8F0DCF8A745}"/>
                  </a:ext>
                </a:extLst>
              </p:cNvPr>
              <p:cNvGrpSpPr>
                <a:grpSpLocks/>
              </p:cNvGrpSpPr>
              <p:nvPr/>
            </p:nvGrpSpPr>
            <p:grpSpPr bwMode="auto">
              <a:xfrm rot="-5400000">
                <a:off x="2477" y="1983"/>
                <a:ext cx="427" cy="102"/>
                <a:chOff x="288" y="2982"/>
                <a:chExt cx="532" cy="412"/>
              </a:xfrm>
            </p:grpSpPr>
            <p:sp>
              <p:nvSpPr>
                <p:cNvPr id="24613" name="Rectangle 16">
                  <a:extLst>
                    <a:ext uri="{FF2B5EF4-FFF2-40B4-BE49-F238E27FC236}">
                      <a16:creationId xmlns="" xmlns:a16="http://schemas.microsoft.com/office/drawing/2014/main" id="{454FCCEC-ABDC-4F78-BD51-217AFC2BA3E8}"/>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14" name="Oval 17">
                  <a:extLst>
                    <a:ext uri="{FF2B5EF4-FFF2-40B4-BE49-F238E27FC236}">
                      <a16:creationId xmlns="" xmlns:a16="http://schemas.microsoft.com/office/drawing/2014/main" id="{E0DD0157-8398-4BB5-AF1A-FC977DF479C7}"/>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15" name="Oval 18">
                  <a:extLst>
                    <a:ext uri="{FF2B5EF4-FFF2-40B4-BE49-F238E27FC236}">
                      <a16:creationId xmlns="" xmlns:a16="http://schemas.microsoft.com/office/drawing/2014/main" id="{3E2B0833-6216-48FB-A62C-17411C7EC1EF}"/>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4601" name="Group 19">
                <a:extLst>
                  <a:ext uri="{FF2B5EF4-FFF2-40B4-BE49-F238E27FC236}">
                    <a16:creationId xmlns="" xmlns:a16="http://schemas.microsoft.com/office/drawing/2014/main" id="{F7CBAACA-91A9-4988-9665-02C191F42E52}"/>
                  </a:ext>
                </a:extLst>
              </p:cNvPr>
              <p:cNvGrpSpPr>
                <a:grpSpLocks/>
              </p:cNvGrpSpPr>
              <p:nvPr/>
            </p:nvGrpSpPr>
            <p:grpSpPr bwMode="auto">
              <a:xfrm rot="-5400000">
                <a:off x="2805" y="1981"/>
                <a:ext cx="427" cy="106"/>
                <a:chOff x="1054" y="2449"/>
                <a:chExt cx="532" cy="412"/>
              </a:xfrm>
            </p:grpSpPr>
            <p:sp>
              <p:nvSpPr>
                <p:cNvPr id="24610" name="Rectangle 20">
                  <a:extLst>
                    <a:ext uri="{FF2B5EF4-FFF2-40B4-BE49-F238E27FC236}">
                      <a16:creationId xmlns="" xmlns:a16="http://schemas.microsoft.com/office/drawing/2014/main" id="{7CC946F1-5A7D-4543-AA09-2C24D7FB7DC6}"/>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11" name="Oval 21">
                  <a:extLst>
                    <a:ext uri="{FF2B5EF4-FFF2-40B4-BE49-F238E27FC236}">
                      <a16:creationId xmlns="" xmlns:a16="http://schemas.microsoft.com/office/drawing/2014/main" id="{BC2A4053-F32A-46AE-918B-2F14D0A42F30}"/>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12" name="Oval 22">
                  <a:extLst>
                    <a:ext uri="{FF2B5EF4-FFF2-40B4-BE49-F238E27FC236}">
                      <a16:creationId xmlns="" xmlns:a16="http://schemas.microsoft.com/office/drawing/2014/main" id="{D21F996E-4ECC-4F0E-9EBC-21CE568D5E0B}"/>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4602" name="Group 23">
                <a:extLst>
                  <a:ext uri="{FF2B5EF4-FFF2-40B4-BE49-F238E27FC236}">
                    <a16:creationId xmlns="" xmlns:a16="http://schemas.microsoft.com/office/drawing/2014/main" id="{97B5B662-506D-481B-AC5E-6411C8D419BE}"/>
                  </a:ext>
                </a:extLst>
              </p:cNvPr>
              <p:cNvGrpSpPr>
                <a:grpSpLocks/>
              </p:cNvGrpSpPr>
              <p:nvPr/>
            </p:nvGrpSpPr>
            <p:grpSpPr bwMode="auto">
              <a:xfrm rot="-5400000">
                <a:off x="2691" y="1981"/>
                <a:ext cx="427" cy="106"/>
                <a:chOff x="1054" y="2982"/>
                <a:chExt cx="532" cy="412"/>
              </a:xfrm>
            </p:grpSpPr>
            <p:sp>
              <p:nvSpPr>
                <p:cNvPr id="24607" name="Rectangle 24">
                  <a:extLst>
                    <a:ext uri="{FF2B5EF4-FFF2-40B4-BE49-F238E27FC236}">
                      <a16:creationId xmlns="" xmlns:a16="http://schemas.microsoft.com/office/drawing/2014/main" id="{0A266358-E036-4C8A-B2B0-49AFF917294C}"/>
                    </a:ext>
                  </a:extLst>
                </p:cNvPr>
                <p:cNvSpPr>
                  <a:spLocks noChangeArrowheads="1"/>
                </p:cNvSpPr>
                <p:nvPr/>
              </p:nvSpPr>
              <p:spPr bwMode="gray">
                <a:xfrm>
                  <a:off x="1054" y="3066"/>
                  <a:ext cx="532" cy="246"/>
                </a:xfrm>
                <a:prstGeom prst="rect">
                  <a:avLst/>
                </a:prstGeom>
                <a:solidFill>
                  <a:srgbClr val="CCCC00"/>
                </a:solidFill>
                <a:ln w="3175">
                  <a:solidFill>
                    <a:srgbClr val="CCCC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08" name="Oval 25">
                  <a:extLst>
                    <a:ext uri="{FF2B5EF4-FFF2-40B4-BE49-F238E27FC236}">
                      <a16:creationId xmlns="" xmlns:a16="http://schemas.microsoft.com/office/drawing/2014/main" id="{A3864133-235C-4C71-9511-B79BB5F679D0}"/>
                    </a:ext>
                  </a:extLst>
                </p:cNvPr>
                <p:cNvSpPr>
                  <a:spLocks noChangeArrowheads="1"/>
                </p:cNvSpPr>
                <p:nvPr/>
              </p:nvSpPr>
              <p:spPr bwMode="gray">
                <a:xfrm>
                  <a:off x="1054" y="2982"/>
                  <a:ext cx="532" cy="158"/>
                </a:xfrm>
                <a:prstGeom prst="ellipse">
                  <a:avLst/>
                </a:prstGeom>
                <a:solidFill>
                  <a:srgbClr val="FFFF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09" name="Oval 26">
                  <a:extLst>
                    <a:ext uri="{FF2B5EF4-FFF2-40B4-BE49-F238E27FC236}">
                      <a16:creationId xmlns="" xmlns:a16="http://schemas.microsoft.com/office/drawing/2014/main" id="{667B68E0-1DED-41F2-8DAB-0A3134ADE91B}"/>
                    </a:ext>
                  </a:extLst>
                </p:cNvPr>
                <p:cNvSpPr>
                  <a:spLocks noChangeArrowheads="1"/>
                </p:cNvSpPr>
                <p:nvPr/>
              </p:nvSpPr>
              <p:spPr bwMode="gray">
                <a:xfrm>
                  <a:off x="1054" y="3236"/>
                  <a:ext cx="532" cy="158"/>
                </a:xfrm>
                <a:prstGeom prst="ellipse">
                  <a:avLst/>
                </a:prstGeom>
                <a:solidFill>
                  <a:srgbClr val="CCCC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4603" name="Group 27">
                <a:extLst>
                  <a:ext uri="{FF2B5EF4-FFF2-40B4-BE49-F238E27FC236}">
                    <a16:creationId xmlns="" xmlns:a16="http://schemas.microsoft.com/office/drawing/2014/main" id="{51A95C62-0EA7-4FDB-B9DA-48EAC81A4028}"/>
                  </a:ext>
                </a:extLst>
              </p:cNvPr>
              <p:cNvGrpSpPr>
                <a:grpSpLocks/>
              </p:cNvGrpSpPr>
              <p:nvPr/>
            </p:nvGrpSpPr>
            <p:grpSpPr bwMode="auto">
              <a:xfrm rot="-5400000">
                <a:off x="2590" y="1986"/>
                <a:ext cx="427" cy="96"/>
                <a:chOff x="960" y="684"/>
                <a:chExt cx="532" cy="412"/>
              </a:xfrm>
            </p:grpSpPr>
            <p:sp>
              <p:nvSpPr>
                <p:cNvPr id="24604" name="Rectangle 28">
                  <a:extLst>
                    <a:ext uri="{FF2B5EF4-FFF2-40B4-BE49-F238E27FC236}">
                      <a16:creationId xmlns="" xmlns:a16="http://schemas.microsoft.com/office/drawing/2014/main" id="{0FFD5F95-EEEA-4A2F-8504-62E343DAE034}"/>
                    </a:ext>
                  </a:extLst>
                </p:cNvPr>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05" name="Oval 29">
                  <a:extLst>
                    <a:ext uri="{FF2B5EF4-FFF2-40B4-BE49-F238E27FC236}">
                      <a16:creationId xmlns="" xmlns:a16="http://schemas.microsoft.com/office/drawing/2014/main" id="{41985CFF-B1D0-4766-B6C6-22EFAA70C75E}"/>
                    </a:ext>
                  </a:extLst>
                </p:cNvPr>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606" name="Oval 30">
                  <a:extLst>
                    <a:ext uri="{FF2B5EF4-FFF2-40B4-BE49-F238E27FC236}">
                      <a16:creationId xmlns="" xmlns:a16="http://schemas.microsoft.com/office/drawing/2014/main" id="{3F55E819-1725-4AB7-A9D0-0631E28C6EA9}"/>
                    </a:ext>
                  </a:extLst>
                </p:cNvPr>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sp>
          <p:nvSpPr>
            <p:cNvPr id="24592" name="Rectangle 31">
              <a:extLst>
                <a:ext uri="{FF2B5EF4-FFF2-40B4-BE49-F238E27FC236}">
                  <a16:creationId xmlns="" xmlns:a16="http://schemas.microsoft.com/office/drawing/2014/main" id="{BB018765-AA98-4F9C-A0A7-334631E9CF8B}"/>
                </a:ext>
              </a:extLst>
            </p:cNvPr>
            <p:cNvSpPr>
              <a:spLocks noChangeArrowheads="1"/>
            </p:cNvSpPr>
            <p:nvPr/>
          </p:nvSpPr>
          <p:spPr bwMode="auto">
            <a:xfrm>
              <a:off x="13151645" y="8020051"/>
              <a:ext cx="1821656"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Queries</a:t>
              </a:r>
            </a:p>
          </p:txBody>
        </p:sp>
        <p:sp>
          <p:nvSpPr>
            <p:cNvPr id="24593" name="Line 32">
              <a:extLst>
                <a:ext uri="{FF2B5EF4-FFF2-40B4-BE49-F238E27FC236}">
                  <a16:creationId xmlns="" xmlns:a16="http://schemas.microsoft.com/office/drawing/2014/main" id="{BAF3CC93-B59F-413B-B7E6-BBCAF6777EF8}"/>
                </a:ext>
              </a:extLst>
            </p:cNvPr>
            <p:cNvSpPr>
              <a:spLocks noChangeShapeType="1"/>
            </p:cNvSpPr>
            <p:nvPr/>
          </p:nvSpPr>
          <p:spPr bwMode="auto">
            <a:xfrm>
              <a:off x="4686300" y="7158038"/>
              <a:ext cx="8382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94" name="Rectangle 34">
              <a:extLst>
                <a:ext uri="{FF2B5EF4-FFF2-40B4-BE49-F238E27FC236}">
                  <a16:creationId xmlns="" xmlns:a16="http://schemas.microsoft.com/office/drawing/2014/main" id="{EDD40015-2DCC-4236-8F02-ACE230E65CD5}"/>
                </a:ext>
              </a:extLst>
            </p:cNvPr>
            <p:cNvSpPr>
              <a:spLocks noChangeArrowheads="1"/>
            </p:cNvSpPr>
            <p:nvPr/>
          </p:nvSpPr>
          <p:spPr bwMode="gray">
            <a:xfrm>
              <a:off x="11032332" y="6896100"/>
              <a:ext cx="283368" cy="228600"/>
            </a:xfrm>
            <a:prstGeom prst="rect">
              <a:avLst/>
            </a:prstGeom>
            <a:solidFill>
              <a:srgbClr val="006699"/>
            </a:solidFill>
            <a:ln w="28575">
              <a:solidFill>
                <a:srgbClr val="0066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595" name="Rectangle 35">
              <a:extLst>
                <a:ext uri="{FF2B5EF4-FFF2-40B4-BE49-F238E27FC236}">
                  <a16:creationId xmlns="" xmlns:a16="http://schemas.microsoft.com/office/drawing/2014/main" id="{7B3951CC-D0BF-44A0-A563-BDFD3DE1B49C}"/>
                </a:ext>
              </a:extLst>
            </p:cNvPr>
            <p:cNvSpPr>
              <a:spLocks noChangeArrowheads="1"/>
            </p:cNvSpPr>
            <p:nvPr/>
          </p:nvSpPr>
          <p:spPr bwMode="gray">
            <a:xfrm>
              <a:off x="5715001" y="7134225"/>
              <a:ext cx="283370" cy="219075"/>
            </a:xfrm>
            <a:prstGeom prst="rect">
              <a:avLst/>
            </a:prstGeom>
            <a:solidFill>
              <a:schemeClr val="accent2"/>
            </a:solidFill>
            <a:ln w="28575">
              <a:solidFill>
                <a:schemeClr val="accent2"/>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4596" name="Line 36">
              <a:extLst>
                <a:ext uri="{FF2B5EF4-FFF2-40B4-BE49-F238E27FC236}">
                  <a16:creationId xmlns="" xmlns:a16="http://schemas.microsoft.com/office/drawing/2014/main" id="{3F999267-7CBD-4455-A4F3-6604635A95B8}"/>
                </a:ext>
              </a:extLst>
            </p:cNvPr>
            <p:cNvSpPr>
              <a:spLocks noChangeShapeType="1"/>
            </p:cNvSpPr>
            <p:nvPr/>
          </p:nvSpPr>
          <p:spPr bwMode="auto">
            <a:xfrm>
              <a:off x="5829300" y="5410200"/>
              <a:ext cx="5372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97" name="Line 37">
              <a:extLst>
                <a:ext uri="{FF2B5EF4-FFF2-40B4-BE49-F238E27FC236}">
                  <a16:creationId xmlns="" xmlns:a16="http://schemas.microsoft.com/office/drawing/2014/main" id="{D2597F87-8C24-412F-A257-0748D94A9BDF}"/>
                </a:ext>
              </a:extLst>
            </p:cNvPr>
            <p:cNvSpPr>
              <a:spLocks noChangeShapeType="1"/>
            </p:cNvSpPr>
            <p:nvPr/>
          </p:nvSpPr>
          <p:spPr bwMode="auto">
            <a:xfrm>
              <a:off x="5829300" y="5410200"/>
              <a:ext cx="0" cy="171450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98" name="Line 38">
              <a:extLst>
                <a:ext uri="{FF2B5EF4-FFF2-40B4-BE49-F238E27FC236}">
                  <a16:creationId xmlns="" xmlns:a16="http://schemas.microsoft.com/office/drawing/2014/main" id="{166A2705-DD03-44F8-8D29-EEB27A36D9D2}"/>
                </a:ext>
              </a:extLst>
            </p:cNvPr>
            <p:cNvSpPr>
              <a:spLocks noChangeShapeType="1"/>
            </p:cNvSpPr>
            <p:nvPr/>
          </p:nvSpPr>
          <p:spPr bwMode="auto">
            <a:xfrm>
              <a:off x="11201400" y="5410200"/>
              <a:ext cx="0" cy="14859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4599" name="Rectangle 39">
              <a:extLst>
                <a:ext uri="{FF2B5EF4-FFF2-40B4-BE49-F238E27FC236}">
                  <a16:creationId xmlns="" xmlns:a16="http://schemas.microsoft.com/office/drawing/2014/main" id="{6F4F966C-3A6D-4290-9AFF-A01935184480}"/>
                </a:ext>
              </a:extLst>
            </p:cNvPr>
            <p:cNvSpPr>
              <a:spLocks noChangeArrowheads="1"/>
            </p:cNvSpPr>
            <p:nvPr/>
          </p:nvSpPr>
          <p:spPr bwMode="auto">
            <a:xfrm>
              <a:off x="6515100" y="4876801"/>
              <a:ext cx="4229100"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Automatic Block Repair</a:t>
              </a:r>
            </a:p>
          </p:txBody>
        </p:sp>
      </p:grpSp>
    </p:spTree>
    <p:custDataLst>
      <p:tags r:id="rId1"/>
    </p:custDataLst>
    <p:extLst>
      <p:ext uri="{BB962C8B-B14F-4D97-AF65-F5344CB8AC3E}">
        <p14:creationId xmlns:p14="http://schemas.microsoft.com/office/powerpoint/2010/main" val="981351945"/>
      </p:ext>
    </p:extLst>
  </p:cSld>
  <p:clrMapOvr>
    <a:masterClrMapping/>
  </p:clrMapOvr>
  <p:transition spd="slow"/>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a:extLst>
              <a:ext uri="{FF2B5EF4-FFF2-40B4-BE49-F238E27FC236}">
                <a16:creationId xmlns="" xmlns:a16="http://schemas.microsoft.com/office/drawing/2014/main" id="{B5EC73EE-9CDB-4FEF-BD79-4751FCDDB3F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Enhancements to Block Media Recovery</a:t>
            </a:r>
          </a:p>
        </p:txBody>
      </p:sp>
      <p:sp>
        <p:nvSpPr>
          <p:cNvPr id="25605" name="Content Placeholder 39">
            <a:extLst>
              <a:ext uri="{FF2B5EF4-FFF2-40B4-BE49-F238E27FC236}">
                <a16:creationId xmlns="" xmlns:a16="http://schemas.microsoft.com/office/drawing/2014/main" id="{E75F6320-44EF-4208-A091-4510D1037CA4}"/>
              </a:ext>
            </a:extLst>
          </p:cNvPr>
          <p:cNvSpPr>
            <a:spLocks noGrp="1"/>
          </p:cNvSpPr>
          <p:nvPr>
            <p:ph idx="1"/>
          </p:nvPr>
        </p:nvSpPr>
        <p:spPr>
          <a:xfrm>
            <a:off x="933451" y="2272710"/>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Corrupted blocks in the physical standby database are automatically repaired by using blocks from the primary database</a:t>
            </a:r>
          </a:p>
          <a:p>
            <a:pPr lvl="1">
              <a:spcBef>
                <a:spcPts val="1200"/>
              </a:spcBef>
            </a:pPr>
            <a:r>
              <a:rPr lang="en-US" altLang="en-US" dirty="0">
                <a:latin typeface="Oracle Sans" panose="020B0503020204020204" pitchFamily="34" charset="0"/>
                <a:cs typeface="Oracle Sans" panose="020B0503020204020204" pitchFamily="34" charset="0"/>
              </a:rPr>
              <a:t>Real-time query and Active Data Guard must be enabled on the physical standby database</a:t>
            </a:r>
          </a:p>
        </p:txBody>
      </p:sp>
      <p:grpSp>
        <p:nvGrpSpPr>
          <p:cNvPr id="4" name="Group 3">
            <a:extLst>
              <a:ext uri="{FF2B5EF4-FFF2-40B4-BE49-F238E27FC236}">
                <a16:creationId xmlns="" xmlns:a16="http://schemas.microsoft.com/office/drawing/2014/main" id="{322E872C-2CBC-4FD9-8A55-46D50514B85F}"/>
              </a:ext>
            </a:extLst>
          </p:cNvPr>
          <p:cNvGrpSpPr/>
          <p:nvPr/>
        </p:nvGrpSpPr>
        <p:grpSpPr>
          <a:xfrm>
            <a:off x="3345657" y="4876801"/>
            <a:ext cx="11627644" cy="4016322"/>
            <a:chOff x="3345657" y="4876801"/>
            <a:chExt cx="11627644" cy="4016322"/>
          </a:xfrm>
        </p:grpSpPr>
        <p:sp>
          <p:nvSpPr>
            <p:cNvPr id="25602" name="Line 2">
              <a:extLst>
                <a:ext uri="{FF2B5EF4-FFF2-40B4-BE49-F238E27FC236}">
                  <a16:creationId xmlns="" xmlns:a16="http://schemas.microsoft.com/office/drawing/2014/main" id="{964DCF3B-8A28-403E-9E6E-E5BD9F18DD88}"/>
                </a:ext>
              </a:extLst>
            </p:cNvPr>
            <p:cNvSpPr>
              <a:spLocks noChangeShapeType="1"/>
            </p:cNvSpPr>
            <p:nvPr/>
          </p:nvSpPr>
          <p:spPr bwMode="auto">
            <a:xfrm>
              <a:off x="12611100" y="7158038"/>
              <a:ext cx="838200" cy="0"/>
            </a:xfrm>
            <a:prstGeom prst="line">
              <a:avLst/>
            </a:prstGeom>
            <a:noFill/>
            <a:ln w="28575">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03" name="Freeform 3">
              <a:extLst>
                <a:ext uri="{FF2B5EF4-FFF2-40B4-BE49-F238E27FC236}">
                  <a16:creationId xmlns="" xmlns:a16="http://schemas.microsoft.com/office/drawing/2014/main" id="{EF4E7FD9-897D-4F1E-9D77-FB9B3671B4D8}"/>
                </a:ext>
              </a:extLst>
            </p:cNvPr>
            <p:cNvSpPr>
              <a:spLocks/>
            </p:cNvSpPr>
            <p:nvPr/>
          </p:nvSpPr>
          <p:spPr bwMode="auto">
            <a:xfrm>
              <a:off x="8965407" y="66079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06" name="Rectangle 5">
              <a:extLst>
                <a:ext uri="{FF2B5EF4-FFF2-40B4-BE49-F238E27FC236}">
                  <a16:creationId xmlns="" xmlns:a16="http://schemas.microsoft.com/office/drawing/2014/main" id="{8964FD0F-9FE7-4134-A0FF-145814FA11F2}"/>
                </a:ext>
              </a:extLst>
            </p:cNvPr>
            <p:cNvSpPr>
              <a:spLocks noChangeArrowheads="1"/>
            </p:cNvSpPr>
            <p:nvPr/>
          </p:nvSpPr>
          <p:spPr bwMode="auto">
            <a:xfrm>
              <a:off x="9715501" y="8005763"/>
              <a:ext cx="3690938" cy="88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Physical standby database with</a:t>
              </a:r>
            </a:p>
            <a:p>
              <a:pPr algn="ctr" eaLnBrk="1" hangingPunct="1">
                <a:lnSpc>
                  <a:spcPct val="90000"/>
                </a:lnSpc>
              </a:pPr>
              <a:r>
                <a:rPr lang="en-US" altLang="en-US" b="1" dirty="0">
                  <a:latin typeface="Oracle Sans" panose="020B0503020204020204" pitchFamily="34" charset="0"/>
                  <a:cs typeface="Oracle Sans" panose="020B0503020204020204" pitchFamily="34" charset="0"/>
                </a:rPr>
                <a:t>real-time query</a:t>
              </a:r>
            </a:p>
          </p:txBody>
        </p:sp>
        <p:sp>
          <p:nvSpPr>
            <p:cNvPr id="25607" name="Rectangle 6">
              <a:extLst>
                <a:ext uri="{FF2B5EF4-FFF2-40B4-BE49-F238E27FC236}">
                  <a16:creationId xmlns="" xmlns:a16="http://schemas.microsoft.com/office/drawing/2014/main" id="{6F957AA3-C674-4698-A3C2-D99AAD262534}"/>
                </a:ext>
              </a:extLst>
            </p:cNvPr>
            <p:cNvSpPr>
              <a:spLocks noChangeArrowheads="1"/>
            </p:cNvSpPr>
            <p:nvPr/>
          </p:nvSpPr>
          <p:spPr bwMode="auto">
            <a:xfrm>
              <a:off x="5236370" y="8072438"/>
              <a:ext cx="2536031"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Primary database</a:t>
              </a:r>
            </a:p>
          </p:txBody>
        </p:sp>
        <p:pic>
          <p:nvPicPr>
            <p:cNvPr id="25608" name="Picture 7" descr="iasicon10">
              <a:extLst>
                <a:ext uri="{FF2B5EF4-FFF2-40B4-BE49-F238E27FC236}">
                  <a16:creationId xmlns="" xmlns:a16="http://schemas.microsoft.com/office/drawing/2014/main" id="{C6711496-0521-4D3E-ADA6-E9C8AB4FC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498307" y="6226970"/>
              <a:ext cx="2159793" cy="178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iasicon05">
              <a:extLst>
                <a:ext uri="{FF2B5EF4-FFF2-40B4-BE49-F238E27FC236}">
                  <a16:creationId xmlns="" xmlns:a16="http://schemas.microsoft.com/office/drawing/2014/main" id="{DCF35259-72CE-4684-B73E-B6C4E1C86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345657" y="63579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iasicon05">
              <a:extLst>
                <a:ext uri="{FF2B5EF4-FFF2-40B4-BE49-F238E27FC236}">
                  <a16:creationId xmlns="" xmlns:a16="http://schemas.microsoft.com/office/drawing/2014/main" id="{630925DF-48AA-4184-8192-1489F24C7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688557" y="69294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0" descr="iasicon05">
              <a:extLst>
                <a:ext uri="{FF2B5EF4-FFF2-40B4-BE49-F238E27FC236}">
                  <a16:creationId xmlns="" xmlns:a16="http://schemas.microsoft.com/office/drawing/2014/main" id="{EEC3B305-1CE0-43A8-9892-8AE1924F4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175457" y="62436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1" descr="iasicon05">
              <a:extLst>
                <a:ext uri="{FF2B5EF4-FFF2-40B4-BE49-F238E27FC236}">
                  <a16:creationId xmlns="" xmlns:a16="http://schemas.microsoft.com/office/drawing/2014/main" id="{2E7F1AD8-E205-4D46-B409-3B9B8A233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3632657" y="6700838"/>
              <a:ext cx="99774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Freeform 12">
              <a:extLst>
                <a:ext uri="{FF2B5EF4-FFF2-40B4-BE49-F238E27FC236}">
                  <a16:creationId xmlns="" xmlns:a16="http://schemas.microsoft.com/office/drawing/2014/main" id="{8F948DDC-A2EA-4F64-9543-79F27E6F0A31}"/>
                </a:ext>
              </a:extLst>
            </p:cNvPr>
            <p:cNvSpPr>
              <a:spLocks/>
            </p:cNvSpPr>
            <p:nvPr/>
          </p:nvSpPr>
          <p:spPr bwMode="auto">
            <a:xfrm>
              <a:off x="6908007" y="66079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25614" name="Picture 13" descr="iasicon10">
              <a:extLst>
                <a:ext uri="{FF2B5EF4-FFF2-40B4-BE49-F238E27FC236}">
                  <a16:creationId xmlns="" xmlns:a16="http://schemas.microsoft.com/office/drawing/2014/main" id="{0E5E80DD-BFA0-417E-8258-211C040BA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479882" y="6243638"/>
              <a:ext cx="2159793"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15" name="Group 14">
              <a:extLst>
                <a:ext uri="{FF2B5EF4-FFF2-40B4-BE49-F238E27FC236}">
                  <a16:creationId xmlns="" xmlns:a16="http://schemas.microsoft.com/office/drawing/2014/main" id="{C505EFF8-FA8E-4172-A308-B6223CB3E417}"/>
                </a:ext>
              </a:extLst>
            </p:cNvPr>
            <p:cNvGrpSpPr>
              <a:grpSpLocks/>
            </p:cNvGrpSpPr>
            <p:nvPr/>
          </p:nvGrpSpPr>
          <p:grpSpPr bwMode="auto">
            <a:xfrm>
              <a:off x="8458200" y="6472238"/>
              <a:ext cx="1028700" cy="1016795"/>
              <a:chOff x="2640" y="1820"/>
              <a:chExt cx="432" cy="427"/>
            </a:xfrm>
          </p:grpSpPr>
          <p:grpSp>
            <p:nvGrpSpPr>
              <p:cNvPr id="25624" name="Group 15">
                <a:extLst>
                  <a:ext uri="{FF2B5EF4-FFF2-40B4-BE49-F238E27FC236}">
                    <a16:creationId xmlns="" xmlns:a16="http://schemas.microsoft.com/office/drawing/2014/main" id="{3F3305CD-BC4E-4FA1-98B5-F21F166CE951}"/>
                  </a:ext>
                </a:extLst>
              </p:cNvPr>
              <p:cNvGrpSpPr>
                <a:grpSpLocks/>
              </p:cNvGrpSpPr>
              <p:nvPr/>
            </p:nvGrpSpPr>
            <p:grpSpPr bwMode="auto">
              <a:xfrm rot="-5400000">
                <a:off x="2477" y="1983"/>
                <a:ext cx="427" cy="102"/>
                <a:chOff x="288" y="2982"/>
                <a:chExt cx="532" cy="412"/>
              </a:xfrm>
            </p:grpSpPr>
            <p:sp>
              <p:nvSpPr>
                <p:cNvPr id="25637" name="Rectangle 16">
                  <a:extLst>
                    <a:ext uri="{FF2B5EF4-FFF2-40B4-BE49-F238E27FC236}">
                      <a16:creationId xmlns="" xmlns:a16="http://schemas.microsoft.com/office/drawing/2014/main" id="{CAD7C8F7-525A-4D4F-B0F1-018220F60075}"/>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8" name="Oval 17">
                  <a:extLst>
                    <a:ext uri="{FF2B5EF4-FFF2-40B4-BE49-F238E27FC236}">
                      <a16:creationId xmlns="" xmlns:a16="http://schemas.microsoft.com/office/drawing/2014/main" id="{6A2A7115-6334-496C-9620-C85534777421}"/>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9" name="Oval 18">
                  <a:extLst>
                    <a:ext uri="{FF2B5EF4-FFF2-40B4-BE49-F238E27FC236}">
                      <a16:creationId xmlns="" xmlns:a16="http://schemas.microsoft.com/office/drawing/2014/main" id="{E4FF4474-2C70-47A6-A7F1-6600F0E9F721}"/>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5625" name="Group 19">
                <a:extLst>
                  <a:ext uri="{FF2B5EF4-FFF2-40B4-BE49-F238E27FC236}">
                    <a16:creationId xmlns="" xmlns:a16="http://schemas.microsoft.com/office/drawing/2014/main" id="{32A5F104-C8A2-4DDB-9A69-E05D9140A24C}"/>
                  </a:ext>
                </a:extLst>
              </p:cNvPr>
              <p:cNvGrpSpPr>
                <a:grpSpLocks/>
              </p:cNvGrpSpPr>
              <p:nvPr/>
            </p:nvGrpSpPr>
            <p:grpSpPr bwMode="auto">
              <a:xfrm rot="-5400000">
                <a:off x="2805" y="1981"/>
                <a:ext cx="427" cy="106"/>
                <a:chOff x="1054" y="2449"/>
                <a:chExt cx="532" cy="412"/>
              </a:xfrm>
            </p:grpSpPr>
            <p:sp>
              <p:nvSpPr>
                <p:cNvPr id="25634" name="Rectangle 20">
                  <a:extLst>
                    <a:ext uri="{FF2B5EF4-FFF2-40B4-BE49-F238E27FC236}">
                      <a16:creationId xmlns="" xmlns:a16="http://schemas.microsoft.com/office/drawing/2014/main" id="{10C4C402-8DC2-4346-A9E5-0EEC455EC5A0}"/>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5" name="Oval 21">
                  <a:extLst>
                    <a:ext uri="{FF2B5EF4-FFF2-40B4-BE49-F238E27FC236}">
                      <a16:creationId xmlns="" xmlns:a16="http://schemas.microsoft.com/office/drawing/2014/main" id="{A30544EB-0520-4E81-AF1F-3457CBE9B681}"/>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6" name="Oval 22">
                  <a:extLst>
                    <a:ext uri="{FF2B5EF4-FFF2-40B4-BE49-F238E27FC236}">
                      <a16:creationId xmlns="" xmlns:a16="http://schemas.microsoft.com/office/drawing/2014/main" id="{949335E4-C179-48CC-80B5-701ECEF7103D}"/>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5626" name="Group 23">
                <a:extLst>
                  <a:ext uri="{FF2B5EF4-FFF2-40B4-BE49-F238E27FC236}">
                    <a16:creationId xmlns="" xmlns:a16="http://schemas.microsoft.com/office/drawing/2014/main" id="{D3FFCDE7-3149-4BED-837A-824B3780E160}"/>
                  </a:ext>
                </a:extLst>
              </p:cNvPr>
              <p:cNvGrpSpPr>
                <a:grpSpLocks/>
              </p:cNvGrpSpPr>
              <p:nvPr/>
            </p:nvGrpSpPr>
            <p:grpSpPr bwMode="auto">
              <a:xfrm rot="-5400000">
                <a:off x="2691" y="1981"/>
                <a:ext cx="427" cy="106"/>
                <a:chOff x="1054" y="2982"/>
                <a:chExt cx="532" cy="412"/>
              </a:xfrm>
            </p:grpSpPr>
            <p:sp>
              <p:nvSpPr>
                <p:cNvPr id="25631" name="Rectangle 24">
                  <a:extLst>
                    <a:ext uri="{FF2B5EF4-FFF2-40B4-BE49-F238E27FC236}">
                      <a16:creationId xmlns="" xmlns:a16="http://schemas.microsoft.com/office/drawing/2014/main" id="{4D0F50DF-8E4E-48BD-9C92-20474A637EA7}"/>
                    </a:ext>
                  </a:extLst>
                </p:cNvPr>
                <p:cNvSpPr>
                  <a:spLocks noChangeArrowheads="1"/>
                </p:cNvSpPr>
                <p:nvPr/>
              </p:nvSpPr>
              <p:spPr bwMode="gray">
                <a:xfrm>
                  <a:off x="1054" y="3066"/>
                  <a:ext cx="532" cy="246"/>
                </a:xfrm>
                <a:prstGeom prst="rect">
                  <a:avLst/>
                </a:prstGeom>
                <a:solidFill>
                  <a:srgbClr val="CCCC00"/>
                </a:solidFill>
                <a:ln w="3175">
                  <a:solidFill>
                    <a:srgbClr val="CCCC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2" name="Oval 25">
                  <a:extLst>
                    <a:ext uri="{FF2B5EF4-FFF2-40B4-BE49-F238E27FC236}">
                      <a16:creationId xmlns="" xmlns:a16="http://schemas.microsoft.com/office/drawing/2014/main" id="{1563D986-5E8D-4933-B339-8067188DDA8E}"/>
                    </a:ext>
                  </a:extLst>
                </p:cNvPr>
                <p:cNvSpPr>
                  <a:spLocks noChangeArrowheads="1"/>
                </p:cNvSpPr>
                <p:nvPr/>
              </p:nvSpPr>
              <p:spPr bwMode="gray">
                <a:xfrm>
                  <a:off x="1054" y="2982"/>
                  <a:ext cx="532" cy="158"/>
                </a:xfrm>
                <a:prstGeom prst="ellipse">
                  <a:avLst/>
                </a:prstGeom>
                <a:solidFill>
                  <a:srgbClr val="FFFF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3" name="Oval 26">
                  <a:extLst>
                    <a:ext uri="{FF2B5EF4-FFF2-40B4-BE49-F238E27FC236}">
                      <a16:creationId xmlns="" xmlns:a16="http://schemas.microsoft.com/office/drawing/2014/main" id="{2BEF5DAD-8D64-455D-B545-97B0CE7E630D}"/>
                    </a:ext>
                  </a:extLst>
                </p:cNvPr>
                <p:cNvSpPr>
                  <a:spLocks noChangeArrowheads="1"/>
                </p:cNvSpPr>
                <p:nvPr/>
              </p:nvSpPr>
              <p:spPr bwMode="gray">
                <a:xfrm>
                  <a:off x="1054" y="3236"/>
                  <a:ext cx="532" cy="158"/>
                </a:xfrm>
                <a:prstGeom prst="ellipse">
                  <a:avLst/>
                </a:prstGeom>
                <a:solidFill>
                  <a:srgbClr val="CCCC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nvGrpSpPr>
              <p:cNvPr id="25627" name="Group 27">
                <a:extLst>
                  <a:ext uri="{FF2B5EF4-FFF2-40B4-BE49-F238E27FC236}">
                    <a16:creationId xmlns="" xmlns:a16="http://schemas.microsoft.com/office/drawing/2014/main" id="{CC8A114D-B3A0-46ED-BDA3-8BBE45700DCC}"/>
                  </a:ext>
                </a:extLst>
              </p:cNvPr>
              <p:cNvGrpSpPr>
                <a:grpSpLocks/>
              </p:cNvGrpSpPr>
              <p:nvPr/>
            </p:nvGrpSpPr>
            <p:grpSpPr bwMode="auto">
              <a:xfrm rot="-5400000">
                <a:off x="2590" y="1986"/>
                <a:ext cx="427" cy="96"/>
                <a:chOff x="960" y="684"/>
                <a:chExt cx="532" cy="412"/>
              </a:xfrm>
            </p:grpSpPr>
            <p:sp>
              <p:nvSpPr>
                <p:cNvPr id="25628" name="Rectangle 28">
                  <a:extLst>
                    <a:ext uri="{FF2B5EF4-FFF2-40B4-BE49-F238E27FC236}">
                      <a16:creationId xmlns="" xmlns:a16="http://schemas.microsoft.com/office/drawing/2014/main" id="{F9FBA803-1F2A-4944-8D54-5703842D095F}"/>
                    </a:ext>
                  </a:extLst>
                </p:cNvPr>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29" name="Oval 29">
                  <a:extLst>
                    <a:ext uri="{FF2B5EF4-FFF2-40B4-BE49-F238E27FC236}">
                      <a16:creationId xmlns="" xmlns:a16="http://schemas.microsoft.com/office/drawing/2014/main" id="{D2731162-CCF5-4D95-ADF6-7126B7336721}"/>
                    </a:ext>
                  </a:extLst>
                </p:cNvPr>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30" name="Oval 30">
                  <a:extLst>
                    <a:ext uri="{FF2B5EF4-FFF2-40B4-BE49-F238E27FC236}">
                      <a16:creationId xmlns="" xmlns:a16="http://schemas.microsoft.com/office/drawing/2014/main" id="{B19E9E34-2314-4EA0-B939-2C650794571B}"/>
                    </a:ext>
                  </a:extLst>
                </p:cNvPr>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grpSp>
        </p:grpSp>
        <p:sp>
          <p:nvSpPr>
            <p:cNvPr id="25616" name="Rectangle 31">
              <a:extLst>
                <a:ext uri="{FF2B5EF4-FFF2-40B4-BE49-F238E27FC236}">
                  <a16:creationId xmlns="" xmlns:a16="http://schemas.microsoft.com/office/drawing/2014/main" id="{7660FD8A-0FEB-499A-9742-6212E75256F8}"/>
                </a:ext>
              </a:extLst>
            </p:cNvPr>
            <p:cNvSpPr>
              <a:spLocks noChangeArrowheads="1"/>
            </p:cNvSpPr>
            <p:nvPr/>
          </p:nvSpPr>
          <p:spPr bwMode="auto">
            <a:xfrm>
              <a:off x="13151645" y="8020051"/>
              <a:ext cx="1821656"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Queries</a:t>
              </a:r>
            </a:p>
          </p:txBody>
        </p:sp>
        <p:sp>
          <p:nvSpPr>
            <p:cNvPr id="25617" name="Line 32">
              <a:extLst>
                <a:ext uri="{FF2B5EF4-FFF2-40B4-BE49-F238E27FC236}">
                  <a16:creationId xmlns="" xmlns:a16="http://schemas.microsoft.com/office/drawing/2014/main" id="{992F0204-91F5-48A0-819A-611D421C9E6D}"/>
                </a:ext>
              </a:extLst>
            </p:cNvPr>
            <p:cNvSpPr>
              <a:spLocks noChangeShapeType="1"/>
            </p:cNvSpPr>
            <p:nvPr/>
          </p:nvSpPr>
          <p:spPr bwMode="auto">
            <a:xfrm>
              <a:off x="4686300" y="7158038"/>
              <a:ext cx="8382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18" name="Rectangle 34">
              <a:extLst>
                <a:ext uri="{FF2B5EF4-FFF2-40B4-BE49-F238E27FC236}">
                  <a16:creationId xmlns="" xmlns:a16="http://schemas.microsoft.com/office/drawing/2014/main" id="{F6E59298-8954-429B-BF2D-DCBE954B00B2}"/>
                </a:ext>
              </a:extLst>
            </p:cNvPr>
            <p:cNvSpPr>
              <a:spLocks noChangeArrowheads="1"/>
            </p:cNvSpPr>
            <p:nvPr/>
          </p:nvSpPr>
          <p:spPr bwMode="gray">
            <a:xfrm>
              <a:off x="11032332" y="6896100"/>
              <a:ext cx="283368" cy="228600"/>
            </a:xfrm>
            <a:prstGeom prst="rect">
              <a:avLst/>
            </a:prstGeom>
            <a:solidFill>
              <a:schemeClr val="accent2"/>
            </a:solidFill>
            <a:ln w="28575">
              <a:solidFill>
                <a:schemeClr val="accent2"/>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19" name="Rectangle 35">
              <a:extLst>
                <a:ext uri="{FF2B5EF4-FFF2-40B4-BE49-F238E27FC236}">
                  <a16:creationId xmlns="" xmlns:a16="http://schemas.microsoft.com/office/drawing/2014/main" id="{C1CA7160-00C9-461E-9313-31D1B9E1185B}"/>
                </a:ext>
              </a:extLst>
            </p:cNvPr>
            <p:cNvSpPr>
              <a:spLocks noChangeArrowheads="1"/>
            </p:cNvSpPr>
            <p:nvPr/>
          </p:nvSpPr>
          <p:spPr bwMode="gray">
            <a:xfrm>
              <a:off x="5715001" y="7134225"/>
              <a:ext cx="283370" cy="219075"/>
            </a:xfrm>
            <a:prstGeom prst="rect">
              <a:avLst/>
            </a:prstGeom>
            <a:solidFill>
              <a:srgbClr val="006699"/>
            </a:solidFill>
            <a:ln w="28575">
              <a:solidFill>
                <a:srgbClr val="0066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dirty="0">
                <a:latin typeface="Oracle Sans" panose="020B0503020204020204" pitchFamily="34" charset="0"/>
                <a:cs typeface="Oracle Sans" panose="020B0503020204020204" pitchFamily="34" charset="0"/>
              </a:endParaRPr>
            </a:p>
          </p:txBody>
        </p:sp>
        <p:sp>
          <p:nvSpPr>
            <p:cNvPr id="25620" name="Line 36">
              <a:extLst>
                <a:ext uri="{FF2B5EF4-FFF2-40B4-BE49-F238E27FC236}">
                  <a16:creationId xmlns="" xmlns:a16="http://schemas.microsoft.com/office/drawing/2014/main" id="{8A819446-FD77-4255-A4AC-B865B072914A}"/>
                </a:ext>
              </a:extLst>
            </p:cNvPr>
            <p:cNvSpPr>
              <a:spLocks noChangeShapeType="1"/>
            </p:cNvSpPr>
            <p:nvPr/>
          </p:nvSpPr>
          <p:spPr bwMode="auto">
            <a:xfrm>
              <a:off x="5829300" y="5410200"/>
              <a:ext cx="5372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21" name="Line 37">
              <a:extLst>
                <a:ext uri="{FF2B5EF4-FFF2-40B4-BE49-F238E27FC236}">
                  <a16:creationId xmlns="" xmlns:a16="http://schemas.microsoft.com/office/drawing/2014/main" id="{E64FBC89-401F-4180-A9F9-4F8B8CAE0669}"/>
                </a:ext>
              </a:extLst>
            </p:cNvPr>
            <p:cNvSpPr>
              <a:spLocks noChangeShapeType="1"/>
            </p:cNvSpPr>
            <p:nvPr/>
          </p:nvSpPr>
          <p:spPr bwMode="auto">
            <a:xfrm>
              <a:off x="5829300" y="5410200"/>
              <a:ext cx="0" cy="17145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22" name="Line 38">
              <a:extLst>
                <a:ext uri="{FF2B5EF4-FFF2-40B4-BE49-F238E27FC236}">
                  <a16:creationId xmlns="" xmlns:a16="http://schemas.microsoft.com/office/drawing/2014/main" id="{E834D993-4D5A-4D06-A9F0-EB1F3CFE6B7F}"/>
                </a:ext>
              </a:extLst>
            </p:cNvPr>
            <p:cNvSpPr>
              <a:spLocks noChangeShapeType="1"/>
            </p:cNvSpPr>
            <p:nvPr/>
          </p:nvSpPr>
          <p:spPr bwMode="auto">
            <a:xfrm>
              <a:off x="11201400" y="5410200"/>
              <a:ext cx="0" cy="148590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25623" name="Rectangle 39">
              <a:extLst>
                <a:ext uri="{FF2B5EF4-FFF2-40B4-BE49-F238E27FC236}">
                  <a16:creationId xmlns="" xmlns:a16="http://schemas.microsoft.com/office/drawing/2014/main" id="{1A161F60-2514-4F15-B3DD-C7ECFFF43EC9}"/>
                </a:ext>
              </a:extLst>
            </p:cNvPr>
            <p:cNvSpPr>
              <a:spLocks noChangeArrowheads="1"/>
            </p:cNvSpPr>
            <p:nvPr/>
          </p:nvSpPr>
          <p:spPr bwMode="auto">
            <a:xfrm>
              <a:off x="6515100" y="4876801"/>
              <a:ext cx="4229100" cy="38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b="1" dirty="0">
                  <a:latin typeface="Oracle Sans" panose="020B0503020204020204" pitchFamily="34" charset="0"/>
                  <a:cs typeface="Oracle Sans" panose="020B0503020204020204" pitchFamily="34" charset="0"/>
                </a:rPr>
                <a:t>Automatic Block Repair</a:t>
              </a:r>
            </a:p>
          </p:txBody>
        </p:sp>
      </p:grpSp>
    </p:spTree>
    <p:custDataLst>
      <p:tags r:id="rId1"/>
    </p:custDataLst>
    <p:extLst>
      <p:ext uri="{BB962C8B-B14F-4D97-AF65-F5344CB8AC3E}">
        <p14:creationId xmlns:p14="http://schemas.microsoft.com/office/powerpoint/2010/main" val="405266047"/>
      </p:ext>
    </p:extLst>
  </p:cSld>
  <p:clrMapOvr>
    <a:masterClrMapping/>
  </p:clrMapOvr>
  <p:transition spd="slow"/>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6F147ECB-8F3A-41E5-BE91-5750E2353274}"/>
              </a:ext>
            </a:extLst>
          </p:cNvPr>
          <p:cNvSpPr>
            <a:spLocks noGrp="1" noChangeArrowheads="1"/>
          </p:cNvSpPr>
          <p:nvPr>
            <p:ph type="title"/>
          </p:nvPr>
        </p:nvSpPr>
        <p:spPr>
          <a:xfrm>
            <a:off x="933451" y="665356"/>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Executing the </a:t>
            </a:r>
            <a:r>
              <a:rPr lang="en-US" altLang="en-US" dirty="0">
                <a:latin typeface="Courier New" panose="02070309020205020404" pitchFamily="49" charset="0"/>
                <a:cs typeface="Courier New" panose="02070309020205020404" pitchFamily="49" charset="0"/>
              </a:rPr>
              <a:t>RECOVER </a:t>
            </a:r>
            <a:r>
              <a:rPr lang="en-US" altLang="en-US" dirty="0" smtClean="0">
                <a:latin typeface="Courier New" panose="02070309020205020404" pitchFamily="49" charset="0"/>
                <a:cs typeface="Courier New" panose="02070309020205020404" pitchFamily="49" charset="0"/>
              </a:rPr>
              <a:t>BLOCK</a:t>
            </a:r>
            <a:r>
              <a:rPr lang="en-US" altLang="en-US" dirty="0" smtClean="0">
                <a:latin typeface="Georgia" panose="02040502050405020303" pitchFamily="18" charset="0"/>
              </a:rPr>
              <a:t> Command</a:t>
            </a:r>
            <a:endParaRPr lang="en-US" altLang="en-US" dirty="0">
              <a:latin typeface="Georgia" panose="02040502050405020303" pitchFamily="18" charset="0"/>
            </a:endParaRPr>
          </a:p>
        </p:txBody>
      </p:sp>
      <p:sp>
        <p:nvSpPr>
          <p:cNvPr id="26627" name="Rectangle 3">
            <a:extLst>
              <a:ext uri="{FF2B5EF4-FFF2-40B4-BE49-F238E27FC236}">
                <a16:creationId xmlns="" xmlns:a16="http://schemas.microsoft.com/office/drawing/2014/main" id="{1832B780-A32E-4D87-B4E0-72FA2EBDF23D}"/>
              </a:ext>
            </a:extLst>
          </p:cNvPr>
          <p:cNvSpPr>
            <a:spLocks noGrp="1" noChangeArrowheads="1"/>
          </p:cNvSpPr>
          <p:nvPr>
            <p:ph idx="1"/>
          </p:nvPr>
        </p:nvSpPr>
        <p:spPr>
          <a:xfrm>
            <a:off x="933451" y="2272710"/>
            <a:ext cx="16421100" cy="646227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Block media recovery can also be performed manually by using the </a:t>
            </a:r>
            <a:r>
              <a:rPr lang="en-US" altLang="en-US" dirty="0">
                <a:latin typeface="Courier New" panose="02070309020205020404" pitchFamily="49" charset="0"/>
                <a:cs typeface="Oracle Sans" panose="020B0503020204020204" pitchFamily="34" charset="0"/>
              </a:rPr>
              <a:t>RECOVER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BLOCK</a:t>
            </a:r>
            <a:r>
              <a:rPr lang="en-US" altLang="en-US" dirty="0">
                <a:latin typeface="Oracle Sans" panose="020B0503020204020204" pitchFamily="34" charset="0"/>
                <a:cs typeface="Oracle Sans" panose="020B0503020204020204" pitchFamily="34" charset="0"/>
              </a:rPr>
              <a:t> command.</a:t>
            </a:r>
          </a:p>
          <a:p>
            <a:pPr lvl="2">
              <a:spcBef>
                <a:spcPts val="1200"/>
              </a:spcBef>
            </a:pPr>
            <a:endParaRPr lang="en-US" altLang="en-US" dirty="0" smtClean="0">
              <a:latin typeface="Oracle Sans" panose="020B0503020204020204" pitchFamily="34" charset="0"/>
              <a:cs typeface="Oracle Sans" panose="020B0503020204020204" pitchFamily="34" charset="0"/>
            </a:endParaRPr>
          </a:p>
          <a:p>
            <a:pPr lvl="2">
              <a:spcBef>
                <a:spcPts val="1200"/>
              </a:spcBef>
            </a:pPr>
            <a:endParaRPr lang="en-US" altLang="en-US" dirty="0">
              <a:latin typeface="Oracle Sans" panose="020B0503020204020204" pitchFamily="34" charset="0"/>
              <a:cs typeface="Oracle Sans" panose="020B0503020204020204" pitchFamily="34" charset="0"/>
            </a:endParaRPr>
          </a:p>
          <a:p>
            <a:pPr lvl="2">
              <a:spcBef>
                <a:spcPts val="1200"/>
              </a:spcBef>
            </a:pPr>
            <a:endParaRPr lang="en-US" altLang="en-US" dirty="0">
              <a:latin typeface="Oracle Sans" panose="020B0503020204020204" pitchFamily="34" charset="0"/>
              <a:cs typeface="Oracle Sans" panose="020B0503020204020204" pitchFamily="34" charset="0"/>
            </a:endParaRPr>
          </a:p>
          <a:p>
            <a:pPr lvl="2">
              <a:spcBef>
                <a:spcPts val="1200"/>
              </a:spcBef>
            </a:pPr>
            <a:endParaRPr lang="en-US" altLang="en-US" dirty="0">
              <a:latin typeface="Oracle Sans" panose="020B0503020204020204" pitchFamily="34" charset="0"/>
              <a:cs typeface="Oracle Sans" panose="020B0503020204020204" pitchFamily="34" charset="0"/>
            </a:endParaRPr>
          </a:p>
          <a:p>
            <a:pPr lvl="1">
              <a:spcBef>
                <a:spcPts val="1200"/>
              </a:spcBef>
            </a:pPr>
            <a:r>
              <a:rPr lang="en-US" altLang="en-US" dirty="0" smtClean="0">
                <a:latin typeface="Oracle Sans" panose="020B0503020204020204" pitchFamily="34" charset="0"/>
                <a:cs typeface="Oracle Sans" panose="020B0503020204020204" pitchFamily="34" charset="0"/>
              </a:rPr>
              <a:t>Search </a:t>
            </a:r>
            <a:r>
              <a:rPr lang="en-US" altLang="en-US" dirty="0">
                <a:latin typeface="Oracle Sans" panose="020B0503020204020204" pitchFamily="34" charset="0"/>
                <a:cs typeface="Oracle Sans" panose="020B0503020204020204" pitchFamily="34" charset="0"/>
              </a:rPr>
              <a:t>for usable blocks for the recovery proceeds as follows:</a:t>
            </a:r>
          </a:p>
          <a:p>
            <a:pPr marL="1719263" lvl="2"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Physical standby database</a:t>
            </a:r>
          </a:p>
          <a:p>
            <a:pPr marL="1719263" lvl="2"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Flashback logs</a:t>
            </a:r>
          </a:p>
          <a:p>
            <a:pPr marL="1719263" lvl="2"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Blocks in full or level 0 incremental backup</a:t>
            </a:r>
          </a:p>
        </p:txBody>
      </p:sp>
      <p:sp>
        <p:nvSpPr>
          <p:cNvPr id="5" name="Rectangle 4">
            <a:extLst>
              <a:ext uri="{FF2B5EF4-FFF2-40B4-BE49-F238E27FC236}">
                <a16:creationId xmlns="" xmlns:a16="http://schemas.microsoft.com/office/drawing/2014/main" id="{4D446B16-D20C-4213-801C-1B136213CFDA}"/>
              </a:ext>
            </a:extLst>
          </p:cNvPr>
          <p:cNvSpPr>
            <a:spLocks noChangeArrowheads="1"/>
          </p:cNvSpPr>
          <p:nvPr/>
        </p:nvSpPr>
        <p:spPr bwMode="blackGray">
          <a:xfrm>
            <a:off x="1727176" y="3497673"/>
            <a:ext cx="13825536" cy="229389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RECOVER DATAFILE 6 BLOCK 3;       Recover a single block</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RECOVER  			             Recover multiple blocks</a:t>
            </a:r>
          </a:p>
          <a:p>
            <a:r>
              <a:rPr lang="en-US" altLang="en-US" sz="2800" b="1" dirty="0">
                <a:latin typeface="Courier New" panose="02070309020205020404" pitchFamily="49" charset="0"/>
                <a:cs typeface="Oracle Sans" panose="020B0503020204020204" pitchFamily="34" charset="0"/>
              </a:rPr>
              <a:t>  DATAFILE 2 BLOCK 43,79		    in multiple data files</a:t>
            </a:r>
          </a:p>
          <a:p>
            <a:r>
              <a:rPr lang="en-US" altLang="en-US" sz="2800" b="1" dirty="0">
                <a:latin typeface="Courier New" panose="02070309020205020404" pitchFamily="49" charset="0"/>
                <a:cs typeface="Oracle Sans" panose="020B0503020204020204" pitchFamily="34" charset="0"/>
              </a:rPr>
              <a:t>  DATAFILE 6 BLOCK 183;</a:t>
            </a:r>
          </a:p>
        </p:txBody>
      </p:sp>
    </p:spTree>
    <p:custDataLst>
      <p:tags r:id="rId1"/>
    </p:custDataLst>
    <p:extLst>
      <p:ext uri="{BB962C8B-B14F-4D97-AF65-F5344CB8AC3E}">
        <p14:creationId xmlns:p14="http://schemas.microsoft.com/office/powerpoint/2010/main" val="3894911674"/>
      </p:ext>
    </p:extLst>
  </p:cSld>
  <p:clrMapOvr>
    <a:masterClrMapping/>
  </p:clrMapOvr>
  <p:transition spd="slow"/>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DA373AC8-10A4-4C39-91FB-7F8BE11A12D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Excluding the Standby Database</a:t>
            </a:r>
          </a:p>
        </p:txBody>
      </p:sp>
      <p:sp>
        <p:nvSpPr>
          <p:cNvPr id="27651" name="Content Placeholder 6">
            <a:extLst>
              <a:ext uri="{FF2B5EF4-FFF2-40B4-BE49-F238E27FC236}">
                <a16:creationId xmlns="" xmlns:a16="http://schemas.microsoft.com/office/drawing/2014/main" id="{1467E0A8-BB99-405A-8E6B-72C190FDFC8C}"/>
              </a:ext>
            </a:extLst>
          </p:cNvPr>
          <p:cNvSpPr>
            <a:spLocks noGrp="1"/>
          </p:cNvSpPr>
          <p:nvPr>
            <p:ph idx="1"/>
          </p:nvPr>
        </p:nvSpPr>
        <p:spPr>
          <a:xfrm>
            <a:off x="933451" y="2272710"/>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By default, block media recovery searches the physical standby database first for blocks to use.</a:t>
            </a:r>
          </a:p>
          <a:p>
            <a:pPr lvl="1">
              <a:spcBef>
                <a:spcPts val="1200"/>
              </a:spcBef>
            </a:pPr>
            <a:r>
              <a:rPr lang="en-US" altLang="en-US" dirty="0">
                <a:latin typeface="Oracle Sans" panose="020B0503020204020204" pitchFamily="34" charset="0"/>
                <a:cs typeface="Oracle Sans" panose="020B0503020204020204" pitchFamily="34" charset="0"/>
              </a:rPr>
              <a:t>Exclude the standby database from the search by including the </a:t>
            </a:r>
            <a:r>
              <a:rPr lang="en-US" altLang="en-US" dirty="0">
                <a:latin typeface="Courier New" panose="02070309020205020404" pitchFamily="49" charset="0"/>
                <a:cs typeface="Oracle Sans" panose="020B0503020204020204" pitchFamily="34" charset="0"/>
              </a:rPr>
              <a:t>EXCLUDE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STANDBY</a:t>
            </a:r>
            <a:r>
              <a:rPr lang="en-US" altLang="en-US" dirty="0">
                <a:latin typeface="Oracle Sans" panose="020B0503020204020204" pitchFamily="34" charset="0"/>
                <a:cs typeface="Oracle Sans" panose="020B0503020204020204" pitchFamily="34" charset="0"/>
              </a:rPr>
              <a:t> clause.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4789174"/>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RECOVER BLOCK … EXCLUDE STANDBY </a:t>
            </a:r>
          </a:p>
        </p:txBody>
      </p:sp>
    </p:spTree>
    <p:custDataLst>
      <p:tags r:id="rId1"/>
    </p:custDataLst>
    <p:extLst>
      <p:ext uri="{BB962C8B-B14F-4D97-AF65-F5344CB8AC3E}">
        <p14:creationId xmlns:p14="http://schemas.microsoft.com/office/powerpoint/2010/main" val="3149726730"/>
      </p:ext>
    </p:extLst>
  </p:cSld>
  <p:clrMapOvr>
    <a:masterClrMapping/>
  </p:clrMapOvr>
  <p:transition spd="slow"/>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35">
            <a:extLst>
              <a:ext uri="{FF2B5EF4-FFF2-40B4-BE49-F238E27FC236}">
                <a16:creationId xmlns="" xmlns:a16="http://schemas.microsoft.com/office/drawing/2014/main" id="{76E4D94E-B855-4E05-8266-2A3370E6C735}"/>
              </a:ext>
            </a:extLst>
          </p:cNvPr>
          <p:cNvSpPr>
            <a:spLocks noGrp="1" noChangeArrowheads="1"/>
          </p:cNvSpPr>
          <p:nvPr>
            <p:ph idx="1"/>
          </p:nvPr>
        </p:nvSpPr>
        <p:spPr>
          <a:xfrm>
            <a:off x="932689" y="2267712"/>
            <a:ext cx="14980063"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You must register the standby database to the RMAN recovery catalog in order to exchange backup files with the primary database.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8674" name="Rectangle 1034">
            <a:extLst>
              <a:ext uri="{FF2B5EF4-FFF2-40B4-BE49-F238E27FC236}">
                <a16:creationId xmlns="" xmlns:a16="http://schemas.microsoft.com/office/drawing/2014/main" id="{CB1A5670-C422-4BC1-AE71-9571FDF3CDA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35926760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1035">
            <a:extLst>
              <a:ext uri="{FF2B5EF4-FFF2-40B4-BE49-F238E27FC236}">
                <a16:creationId xmlns="" xmlns:a16="http://schemas.microsoft.com/office/drawing/2014/main" id="{02948C1E-42FF-44D8-BFD4-DD9696C9E977}"/>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If a logical standby database has applied all data from the primary database, the data files can be exchanged with that of the primary database.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9698" name="Rectangle 1034">
            <a:extLst>
              <a:ext uri="{FF2B5EF4-FFF2-40B4-BE49-F238E27FC236}">
                <a16:creationId xmlns="" xmlns:a16="http://schemas.microsoft.com/office/drawing/2014/main" id="{7126B48A-363D-4285-B2EF-9D9AAB9041D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3598074181"/>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 xmlns:a16="http://schemas.microsoft.com/office/drawing/2014/main" id="{2C558EFC-2434-42E0-875A-66D68A8526A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Summary</a:t>
            </a:r>
          </a:p>
        </p:txBody>
      </p:sp>
      <p:sp>
        <p:nvSpPr>
          <p:cNvPr id="30723" name="Rectangle 5">
            <a:extLst>
              <a:ext uri="{FF2B5EF4-FFF2-40B4-BE49-F238E27FC236}">
                <a16:creationId xmlns="" xmlns:a16="http://schemas.microsoft.com/office/drawing/2014/main" id="{8A14740D-3555-4B56-B1F7-776D3759BA56}"/>
              </a:ext>
            </a:extLst>
          </p:cNvPr>
          <p:cNvSpPr>
            <a:spLocks noGrp="1" noChangeArrowheads="1"/>
          </p:cNvSpPr>
          <p:nvPr>
            <p:ph idx="1"/>
          </p:nvPr>
        </p:nvSpPr>
        <p:spPr>
          <a:xfrm>
            <a:off x="933451" y="2272710"/>
            <a:ext cx="16421100" cy="408778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Use RMAN to back up and restore files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Offload backups to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Recover your primary database by using a file from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Recover your primary database over the network </a:t>
            </a:r>
          </a:p>
          <a:p>
            <a:pPr lvl="1">
              <a:spcBef>
                <a:spcPts val="1200"/>
              </a:spcBef>
            </a:pPr>
            <a:r>
              <a:rPr lang="en-US" altLang="en-US" dirty="0">
                <a:latin typeface="Oracle Sans" panose="020B0503020204020204" pitchFamily="34" charset="0"/>
                <a:cs typeface="Oracle Sans" panose="020B0503020204020204" pitchFamily="34" charset="0"/>
              </a:rPr>
              <a:t>Synchronize Standby Database from Primary Database with one </a:t>
            </a:r>
            <a:r>
              <a:rPr lang="en-US" altLang="en-US" dirty="0" smtClean="0">
                <a:latin typeface="Oracle Sans" panose="020B0503020204020204" pitchFamily="34" charset="0"/>
                <a:cs typeface="Oracle Sans" panose="020B0503020204020204" pitchFamily="34" charset="0"/>
              </a:rPr>
              <a:t>command</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28077622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785976C0-D092-4E0F-B790-E44961D0578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Using SQL to Create Standby Redo Logs</a:t>
            </a:r>
          </a:p>
        </p:txBody>
      </p:sp>
      <p:sp>
        <p:nvSpPr>
          <p:cNvPr id="10243" name="Rectangle 4">
            <a:extLst>
              <a:ext uri="{FF2B5EF4-FFF2-40B4-BE49-F238E27FC236}">
                <a16:creationId xmlns="" xmlns:a16="http://schemas.microsoft.com/office/drawing/2014/main" id="{0F927DA9-5918-4054-A2C0-BCE9FB9C4FB8}"/>
              </a:ext>
            </a:extLst>
          </p:cNvPr>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Create standby redo logs on the primary database to assist role changes:</a:t>
            </a:r>
          </a:p>
        </p:txBody>
      </p:sp>
      <p:sp>
        <p:nvSpPr>
          <p:cNvPr id="10244" name="Rectangle 3">
            <a:extLst>
              <a:ext uri="{FF2B5EF4-FFF2-40B4-BE49-F238E27FC236}">
                <a16:creationId xmlns="" xmlns:a16="http://schemas.microsoft.com/office/drawing/2014/main" id="{545B13E5-9C7C-4F67-B010-E6F3C7FCB098}"/>
              </a:ext>
            </a:extLst>
          </p:cNvPr>
          <p:cNvSpPr>
            <a:spLocks noChangeArrowheads="1"/>
          </p:cNvSpPr>
          <p:nvPr/>
        </p:nvSpPr>
        <p:spPr bwMode="blackGray">
          <a:xfrm>
            <a:off x="2143126" y="3086100"/>
            <a:ext cx="14001750" cy="429444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add standby logfile ('/u01/app/oracle/oradata/boston/stdbyredo01.log') size 50M;</a:t>
            </a:r>
          </a:p>
          <a:p>
            <a:r>
              <a:rPr lang="en-US" altLang="en-US" sz="3000" b="1" dirty="0">
                <a:latin typeface="Courier New" panose="02070309020205020404" pitchFamily="49" charset="0"/>
                <a:cs typeface="Times New Roman" panose="02020603050405020304" pitchFamily="18" charset="0"/>
              </a:rPr>
              <a:t>Database altered.</a:t>
            </a:r>
          </a:p>
          <a:p>
            <a:endParaRPr lang="en-US" altLang="en-US" sz="3000" b="1" dirty="0">
              <a:latin typeface="Courier New" panose="02070309020205020404" pitchFamily="49" charset="0"/>
              <a:cs typeface="Times New Roman" panose="02020603050405020304" pitchFamily="18" charset="0"/>
            </a:endParaRPr>
          </a:p>
          <a:p>
            <a:r>
              <a:rPr lang="en-US" altLang="en-US" sz="3000" b="1" dirty="0">
                <a:latin typeface="Courier New" panose="02070309020205020404" pitchFamily="49" charset="0"/>
                <a:cs typeface="Times New Roman" panose="02020603050405020304" pitchFamily="18" charset="0"/>
              </a:rPr>
              <a:t>or</a:t>
            </a:r>
          </a:p>
          <a:p>
            <a:endParaRPr lang="en-US" altLang="en-US" sz="3000" b="1" dirty="0">
              <a:latin typeface="Courier New" panose="02070309020205020404" pitchFamily="49" charset="0"/>
              <a:cs typeface="Times New Roman" panose="02020603050405020304" pitchFamily="18" charset="0"/>
            </a:endParaRPr>
          </a:p>
          <a:p>
            <a:r>
              <a:rPr lang="en-US" altLang="en-US" sz="3000" b="1" dirty="0">
                <a:latin typeface="Courier New" panose="02070309020205020404" pitchFamily="49" charset="0"/>
                <a:cs typeface="Times New Roman" panose="02020603050405020304" pitchFamily="18" charset="0"/>
              </a:rPr>
              <a:t>SQL&gt; ALTER DATABASE ADD STANDBY LOGFILE</a:t>
            </a:r>
          </a:p>
          <a:p>
            <a:r>
              <a:rPr lang="en-US" altLang="en-US" sz="3000" b="1" dirty="0">
                <a:latin typeface="Courier New" panose="02070309020205020404" pitchFamily="49" charset="0"/>
                <a:cs typeface="Times New Roman" panose="02020603050405020304" pitchFamily="18" charset="0"/>
              </a:rPr>
              <a:t>  2  '+DATA' SIZE 52428800;</a:t>
            </a:r>
          </a:p>
          <a:p>
            <a:r>
              <a:rPr lang="en-US" altLang="en-US" sz="3000" b="1" dirty="0">
                <a:latin typeface="Courier New" panose="02070309020205020404" pitchFamily="49" charset="0"/>
                <a:cs typeface="Times New Roman" panose="02020603050405020304" pitchFamily="18" charset="0"/>
              </a:rPr>
              <a:t>Database altered.</a:t>
            </a:r>
          </a:p>
        </p:txBody>
      </p:sp>
    </p:spTree>
    <p:custDataLst>
      <p:tags r:id="rId1"/>
    </p:custDataLst>
    <p:extLst>
      <p:ext uri="{BB962C8B-B14F-4D97-AF65-F5344CB8AC3E}">
        <p14:creationId xmlns:p14="http://schemas.microsoft.com/office/powerpoint/2010/main" val="3345897684"/>
      </p:ext>
    </p:extLst>
  </p:cSld>
  <p:clrMapOvr>
    <a:masterClrMapping/>
  </p:clrMapOvr>
  <p:transition spd="slow"/>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 xmlns:a16="http://schemas.microsoft.com/office/drawing/2014/main" id="{B5D8F8D1-CEE6-436D-B25E-99A83F9C579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Practice 17: Overview</a:t>
            </a:r>
          </a:p>
        </p:txBody>
      </p:sp>
      <p:sp>
        <p:nvSpPr>
          <p:cNvPr id="31747" name="Rectangle 10">
            <a:extLst>
              <a:ext uri="{FF2B5EF4-FFF2-40B4-BE49-F238E27FC236}">
                <a16:creationId xmlns="" xmlns:a16="http://schemas.microsoft.com/office/drawing/2014/main" id="{2DF28272-FE85-4BE8-96B2-E51F5EB5387C}"/>
              </a:ext>
            </a:extLst>
          </p:cNvPr>
          <p:cNvSpPr>
            <a:spLocks noGrp="1" noChangeArrowheads="1"/>
          </p:cNvSpPr>
          <p:nvPr>
            <p:ph idx="1"/>
          </p:nvPr>
        </p:nvSpPr>
        <p:spPr>
          <a:xfrm>
            <a:off x="933451" y="2272710"/>
            <a:ext cx="16421100" cy="47419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Enabling Change Tracking on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Creating a Recovery Manager Catalog</a:t>
            </a:r>
          </a:p>
          <a:p>
            <a:pPr lvl="1">
              <a:spcBef>
                <a:spcPts val="1200"/>
              </a:spcBef>
            </a:pPr>
            <a:r>
              <a:rPr lang="en-US" altLang="en-US" dirty="0">
                <a:latin typeface="Oracle Sans" panose="020B0503020204020204" pitchFamily="34" charset="0"/>
                <a:cs typeface="Oracle Sans" panose="020B0503020204020204" pitchFamily="34" charset="0"/>
              </a:rPr>
              <a:t>Registering Your Database in the Recovery Catalog</a:t>
            </a:r>
          </a:p>
          <a:p>
            <a:pPr lvl="1">
              <a:spcBef>
                <a:spcPts val="1200"/>
              </a:spcBef>
            </a:pPr>
            <a:r>
              <a:rPr lang="en-US" altLang="en-US" dirty="0">
                <a:latin typeface="Oracle Sans" panose="020B0503020204020204" pitchFamily="34" charset="0"/>
                <a:cs typeface="Oracle Sans" panose="020B0503020204020204" pitchFamily="34" charset="0"/>
              </a:rPr>
              <a:t>Configuring RMAN Parameters </a:t>
            </a:r>
          </a:p>
          <a:p>
            <a:pPr lvl="1">
              <a:spcBef>
                <a:spcPts val="1200"/>
              </a:spcBef>
            </a:pPr>
            <a:r>
              <a:rPr lang="en-US" altLang="en-US" dirty="0">
                <a:latin typeface="Oracle Sans" panose="020B0503020204020204" pitchFamily="34" charset="0"/>
                <a:cs typeface="Oracle Sans" panose="020B0503020204020204" pitchFamily="34" charset="0"/>
              </a:rPr>
              <a:t>Recovering a Data File on Your Primary Database Over the Network</a:t>
            </a:r>
          </a:p>
          <a:p>
            <a:pPr lvl="1">
              <a:spcBef>
                <a:spcPts val="1200"/>
              </a:spcBef>
            </a:pPr>
            <a:r>
              <a:rPr lang="en-US" altLang="en-US" dirty="0">
                <a:latin typeface="Oracle Sans" panose="020B0503020204020204" pitchFamily="34" charset="0"/>
                <a:cs typeface="Oracle Sans" panose="020B0503020204020204" pitchFamily="34" charset="0"/>
              </a:rPr>
              <a:t>Rolling Forward a Standby Database with One Command </a:t>
            </a:r>
          </a:p>
        </p:txBody>
      </p:sp>
    </p:spTree>
    <p:custDataLst>
      <p:tags r:id="rId1"/>
    </p:custDataLst>
    <p:extLst>
      <p:ext uri="{BB962C8B-B14F-4D97-AF65-F5344CB8AC3E}">
        <p14:creationId xmlns:p14="http://schemas.microsoft.com/office/powerpoint/2010/main" val="501743934"/>
      </p:ext>
    </p:extLst>
  </p:cSld>
  <p:clrMapOvr>
    <a:masterClrMapping/>
  </p:clrMapOvr>
  <p:transition spd="slow"/>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301A147-D41F-4AC3-82DC-7E5126340957}"/>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Enhanced Client Connectivity in a Data Guard Environment</a:t>
            </a:r>
          </a:p>
        </p:txBody>
      </p:sp>
      <p:sp>
        <p:nvSpPr>
          <p:cNvPr id="3075" name="Rectangle 4" hidden="1">
            <a:extLst>
              <a:ext uri="{FF2B5EF4-FFF2-40B4-BE49-F238E27FC236}">
                <a16:creationId xmlns:a16="http://schemas.microsoft.com/office/drawing/2014/main" xmlns="" id="{A31C88E4-8DBD-4905-A917-81115296E59D}"/>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065928428"/>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7">
            <a:extLst>
              <a:ext uri="{FF2B5EF4-FFF2-40B4-BE49-F238E27FC236}">
                <a16:creationId xmlns:a16="http://schemas.microsoft.com/office/drawing/2014/main" xmlns="" id="{E6AE9D2E-7EB1-47A4-8013-BF00EF5DC090}"/>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Objectives</a:t>
            </a:r>
          </a:p>
        </p:txBody>
      </p:sp>
      <p:sp>
        <p:nvSpPr>
          <p:cNvPr id="4099" name="Rectangle 18">
            <a:extLst>
              <a:ext uri="{FF2B5EF4-FFF2-40B4-BE49-F238E27FC236}">
                <a16:creationId xmlns:a16="http://schemas.microsoft.com/office/drawing/2014/main" xmlns="" id="{BE4B047A-7DE4-4F53-A969-A8C368761436}"/>
              </a:ext>
            </a:extLst>
          </p:cNvPr>
          <p:cNvSpPr>
            <a:spLocks noGrp="1" noChangeArrowheads="1"/>
          </p:cNvSpPr>
          <p:nvPr>
            <p:ph idx="1"/>
          </p:nvPr>
        </p:nvSpPr>
        <p:spPr>
          <a:xfrm>
            <a:off x="933451" y="2272710"/>
            <a:ext cx="16421100" cy="31968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a:t>
            </a:r>
          </a:p>
          <a:p>
            <a:pPr lvl="1">
              <a:spcBef>
                <a:spcPts val="1200"/>
              </a:spcBef>
            </a:pPr>
            <a:r>
              <a:rPr lang="en-US" altLang="en-US" dirty="0">
                <a:latin typeface="Oracle Sans" panose="020B0503020204020204" pitchFamily="34" charset="0"/>
                <a:cs typeface="Oracle Sans" panose="020B0503020204020204" pitchFamily="34" charset="0"/>
              </a:rPr>
              <a:t>Configure client connectivity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Explain Transaction Guard and Application Continuity</a:t>
            </a:r>
          </a:p>
          <a:p>
            <a:pPr lvl="1">
              <a:spcBef>
                <a:spcPts val="1200"/>
              </a:spcBef>
            </a:pPr>
            <a:r>
              <a:rPr lang="en-US" altLang="en-US" dirty="0">
                <a:latin typeface="Oracle Sans" panose="020B0503020204020204" pitchFamily="34" charset="0"/>
                <a:cs typeface="Oracle Sans" panose="020B0503020204020204" pitchFamily="34" charset="0"/>
              </a:rPr>
              <a:t>Implement failover procedures to automatically redirect clients to a new primary database</a:t>
            </a:r>
          </a:p>
        </p:txBody>
      </p:sp>
    </p:spTree>
    <p:custDataLst>
      <p:tags r:id="rId1"/>
    </p:custDataLst>
    <p:extLst>
      <p:ext uri="{BB962C8B-B14F-4D97-AF65-F5344CB8AC3E}">
        <p14:creationId xmlns:p14="http://schemas.microsoft.com/office/powerpoint/2010/main" val="1039440266"/>
      </p:ext>
    </p:extLst>
  </p:cSld>
  <p:clrMapOvr>
    <a:masterClrMapping/>
  </p:clrMapOvr>
  <p:transition spd="slow"/>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5BBF767D-3745-455E-8ACC-6ECAE62B3E5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Connecting to the Appropriate Environment</a:t>
            </a:r>
          </a:p>
        </p:txBody>
      </p:sp>
      <p:grpSp>
        <p:nvGrpSpPr>
          <p:cNvPr id="2" name="Group 1">
            <a:extLst>
              <a:ext uri="{FF2B5EF4-FFF2-40B4-BE49-F238E27FC236}">
                <a16:creationId xmlns:a16="http://schemas.microsoft.com/office/drawing/2014/main" xmlns="" id="{0973C720-F825-4AEE-9761-C038D395B851}"/>
              </a:ext>
            </a:extLst>
          </p:cNvPr>
          <p:cNvGrpSpPr/>
          <p:nvPr/>
        </p:nvGrpSpPr>
        <p:grpSpPr>
          <a:xfrm>
            <a:off x="3657600" y="2548634"/>
            <a:ext cx="11887200" cy="6771330"/>
            <a:chOff x="3657600" y="2400300"/>
            <a:chExt cx="11887200" cy="6771330"/>
          </a:xfrm>
        </p:grpSpPr>
        <p:sp>
          <p:nvSpPr>
            <p:cNvPr id="5123" name="Rectangle 14">
              <a:extLst>
                <a:ext uri="{FF2B5EF4-FFF2-40B4-BE49-F238E27FC236}">
                  <a16:creationId xmlns:a16="http://schemas.microsoft.com/office/drawing/2014/main" xmlns="" id="{0ADA0F28-E55E-4392-ABD1-65139FB404F6}"/>
                </a:ext>
              </a:extLst>
            </p:cNvPr>
            <p:cNvSpPr>
              <a:spLocks noChangeArrowheads="1"/>
            </p:cNvSpPr>
            <p:nvPr/>
          </p:nvSpPr>
          <p:spPr bwMode="auto">
            <a:xfrm>
              <a:off x="3657600" y="5398434"/>
              <a:ext cx="26289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a:t>
              </a:r>
            </a:p>
          </p:txBody>
        </p:sp>
        <p:pic>
          <p:nvPicPr>
            <p:cNvPr id="5124" name="Picture 17" descr="iasicon10">
              <a:extLst>
                <a:ext uri="{FF2B5EF4-FFF2-40B4-BE49-F238E27FC236}">
                  <a16:creationId xmlns:a16="http://schemas.microsoft.com/office/drawing/2014/main" xmlns="" id="{589ACAF9-2610-4837-A635-62DD7BEE1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86201" y="3538538"/>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21" descr="iasicon05">
              <a:extLst>
                <a:ext uri="{FF2B5EF4-FFF2-40B4-BE49-F238E27FC236}">
                  <a16:creationId xmlns:a16="http://schemas.microsoft.com/office/drawing/2014/main" xmlns="" id="{0A94BA4B-7BEB-41D0-B456-F9D34740A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943601" y="7196138"/>
              <a:ext cx="99774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14">
              <a:extLst>
                <a:ext uri="{FF2B5EF4-FFF2-40B4-BE49-F238E27FC236}">
                  <a16:creationId xmlns:a16="http://schemas.microsoft.com/office/drawing/2014/main" xmlns="" id="{FE8BA808-91DC-4863-8594-06A310EF55C5}"/>
                </a:ext>
              </a:extLst>
            </p:cNvPr>
            <p:cNvSpPr>
              <a:spLocks noChangeArrowheads="1"/>
            </p:cNvSpPr>
            <p:nvPr/>
          </p:nvSpPr>
          <p:spPr bwMode="auto">
            <a:xfrm>
              <a:off x="5372100" y="8439436"/>
              <a:ext cx="2536032"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Client</a:t>
              </a:r>
            </a:p>
          </p:txBody>
        </p:sp>
        <p:pic>
          <p:nvPicPr>
            <p:cNvPr id="5127" name="Picture 25" descr="listener.gif">
              <a:extLst>
                <a:ext uri="{FF2B5EF4-FFF2-40B4-BE49-F238E27FC236}">
                  <a16:creationId xmlns:a16="http://schemas.microsoft.com/office/drawing/2014/main" xmlns="" id="{219F911C-C367-42DC-B57F-8FDFCB83F4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5101" y="3767138"/>
              <a:ext cx="79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14">
              <a:extLst>
                <a:ext uri="{FF2B5EF4-FFF2-40B4-BE49-F238E27FC236}">
                  <a16:creationId xmlns:a16="http://schemas.microsoft.com/office/drawing/2014/main" xmlns="" id="{DCA63663-7DD6-4BCC-8C6C-C3446EA56F6F}"/>
                </a:ext>
              </a:extLst>
            </p:cNvPr>
            <p:cNvSpPr>
              <a:spLocks noChangeArrowheads="1"/>
            </p:cNvSpPr>
            <p:nvPr/>
          </p:nvSpPr>
          <p:spPr bwMode="auto">
            <a:xfrm>
              <a:off x="5715000" y="5237751"/>
              <a:ext cx="2536032"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Listener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accepting connections</a:t>
              </a:r>
            </a:p>
          </p:txBody>
        </p:sp>
        <p:sp>
          <p:nvSpPr>
            <p:cNvPr id="5129" name="Line 53">
              <a:extLst>
                <a:ext uri="{FF2B5EF4-FFF2-40B4-BE49-F238E27FC236}">
                  <a16:creationId xmlns:a16="http://schemas.microsoft.com/office/drawing/2014/main" xmlns="" id="{19A47C11-5452-472E-820A-B8B7002D1C54}"/>
                </a:ext>
              </a:extLst>
            </p:cNvPr>
            <p:cNvSpPr>
              <a:spLocks noChangeShapeType="1"/>
            </p:cNvSpPr>
            <p:nvPr/>
          </p:nvSpPr>
          <p:spPr bwMode="auto">
            <a:xfrm>
              <a:off x="6972300" y="7653338"/>
              <a:ext cx="28575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5130" name="Line 52">
              <a:extLst>
                <a:ext uri="{FF2B5EF4-FFF2-40B4-BE49-F238E27FC236}">
                  <a16:creationId xmlns:a16="http://schemas.microsoft.com/office/drawing/2014/main" xmlns="" id="{0CAA41B4-B9EB-40DF-A62B-03113ED5EA33}"/>
                </a:ext>
              </a:extLst>
            </p:cNvPr>
            <p:cNvSpPr>
              <a:spLocks noChangeShapeType="1"/>
            </p:cNvSpPr>
            <p:nvPr/>
          </p:nvSpPr>
          <p:spPr bwMode="auto">
            <a:xfrm flipH="1">
              <a:off x="7315200" y="4567238"/>
              <a:ext cx="2286000" cy="0"/>
            </a:xfrm>
            <a:prstGeom prst="line">
              <a:avLst/>
            </a:prstGeom>
            <a:noFill/>
            <a:ln w="28575" cap="rnd">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cxnSp>
          <p:nvCxnSpPr>
            <p:cNvPr id="5131" name="Straight Arrow Connector 47">
              <a:extLst>
                <a:ext uri="{FF2B5EF4-FFF2-40B4-BE49-F238E27FC236}">
                  <a16:creationId xmlns:a16="http://schemas.microsoft.com/office/drawing/2014/main" xmlns="" id="{190CA597-3D8F-4FE8-BEC8-07462A783B18}"/>
                </a:ext>
              </a:extLst>
            </p:cNvPr>
            <p:cNvCxnSpPr>
              <a:cxnSpLocks noChangeShapeType="1"/>
            </p:cNvCxnSpPr>
            <p:nvPr/>
          </p:nvCxnSpPr>
          <p:spPr bwMode="auto">
            <a:xfrm>
              <a:off x="8572500" y="4567238"/>
              <a:ext cx="0" cy="3086100"/>
            </a:xfrm>
            <a:prstGeom prst="straightConnector1">
              <a:avLst/>
            </a:prstGeom>
            <a:noFill/>
            <a:ln w="28575" cap="rnd" algn="ctr">
              <a:solidFill>
                <a:schemeClr val="tx1"/>
              </a:solidFill>
              <a:round/>
              <a:headEnd type="none" w="sm" len="sm"/>
              <a:tailEnd/>
            </a:ln>
            <a:extLst>
              <a:ext uri="{909E8E84-426E-40DD-AFC4-6F175D3DCCD1}">
                <a14:hiddenFill xmlns:a14="http://schemas.microsoft.com/office/drawing/2010/main">
                  <a:noFill/>
                </a14:hiddenFill>
              </a:ext>
            </a:extLst>
          </p:spPr>
        </p:cxnSp>
        <p:sp>
          <p:nvSpPr>
            <p:cNvPr id="5132" name="Rectangle 14">
              <a:extLst>
                <a:ext uri="{FF2B5EF4-FFF2-40B4-BE49-F238E27FC236}">
                  <a16:creationId xmlns:a16="http://schemas.microsoft.com/office/drawing/2014/main" xmlns="" id="{AF013680-C359-4FB4-973B-31CD58944D6B}"/>
                </a:ext>
              </a:extLst>
            </p:cNvPr>
            <p:cNvSpPr>
              <a:spLocks noChangeArrowheads="1"/>
            </p:cNvSpPr>
            <p:nvPr/>
          </p:nvSpPr>
          <p:spPr bwMode="auto">
            <a:xfrm>
              <a:off x="11315700" y="5182410"/>
              <a:ext cx="38862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Physical standby database (read-only)</a:t>
              </a:r>
            </a:p>
          </p:txBody>
        </p:sp>
        <p:pic>
          <p:nvPicPr>
            <p:cNvPr id="5133" name="Picture 17" descr="iasicon10">
              <a:extLst>
                <a:ext uri="{FF2B5EF4-FFF2-40B4-BE49-F238E27FC236}">
                  <a16:creationId xmlns:a16="http://schemas.microsoft.com/office/drawing/2014/main" xmlns="" id="{81A06236-4499-4148-94A5-3AE4935D7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201401" y="3309938"/>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Rectangle 14">
              <a:extLst>
                <a:ext uri="{FF2B5EF4-FFF2-40B4-BE49-F238E27FC236}">
                  <a16:creationId xmlns:a16="http://schemas.microsoft.com/office/drawing/2014/main" xmlns="" id="{F1CC9123-4243-4129-B1D5-8055A2F18CB9}"/>
                </a:ext>
              </a:extLst>
            </p:cNvPr>
            <p:cNvSpPr>
              <a:spLocks noChangeArrowheads="1"/>
            </p:cNvSpPr>
            <p:nvPr/>
          </p:nvSpPr>
          <p:spPr bwMode="auto">
            <a:xfrm>
              <a:off x="11201400" y="8206746"/>
              <a:ext cx="43434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Logical standby database (read-write)</a:t>
              </a:r>
            </a:p>
          </p:txBody>
        </p:sp>
        <p:pic>
          <p:nvPicPr>
            <p:cNvPr id="5135" name="Picture 17" descr="iasicon10">
              <a:extLst>
                <a:ext uri="{FF2B5EF4-FFF2-40B4-BE49-F238E27FC236}">
                  <a16:creationId xmlns:a16="http://schemas.microsoft.com/office/drawing/2014/main" xmlns="" id="{13CE0754-EFC5-46F7-A429-2D00BA369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544301" y="6400800"/>
              <a:ext cx="2159795" cy="1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25" descr="listener.gif">
              <a:extLst>
                <a:ext uri="{FF2B5EF4-FFF2-40B4-BE49-F238E27FC236}">
                  <a16:creationId xmlns:a16="http://schemas.microsoft.com/office/drawing/2014/main" xmlns="" id="{2C23B0DC-F22D-41C2-87E8-0B7A4C583F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15501" y="3538538"/>
              <a:ext cx="79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Rectangle 14">
              <a:extLst>
                <a:ext uri="{FF2B5EF4-FFF2-40B4-BE49-F238E27FC236}">
                  <a16:creationId xmlns:a16="http://schemas.microsoft.com/office/drawing/2014/main" xmlns="" id="{B3295E94-6CE1-4E7E-BE94-681FC00D369A}"/>
                </a:ext>
              </a:extLst>
            </p:cNvPr>
            <p:cNvSpPr>
              <a:spLocks noChangeArrowheads="1"/>
            </p:cNvSpPr>
            <p:nvPr/>
          </p:nvSpPr>
          <p:spPr bwMode="auto">
            <a:xfrm>
              <a:off x="8915400" y="5021727"/>
              <a:ext cx="2536032"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Listener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accepting connections</a:t>
              </a:r>
            </a:p>
          </p:txBody>
        </p:sp>
        <p:pic>
          <p:nvPicPr>
            <p:cNvPr id="5138" name="Picture 25" descr="listener.gif">
              <a:extLst>
                <a:ext uri="{FF2B5EF4-FFF2-40B4-BE49-F238E27FC236}">
                  <a16:creationId xmlns:a16="http://schemas.microsoft.com/office/drawing/2014/main" xmlns="" id="{571F50AF-2911-4A00-8E91-183C24F6E9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44101" y="6624638"/>
              <a:ext cx="7953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9" name="Rectangle 14">
              <a:extLst>
                <a:ext uri="{FF2B5EF4-FFF2-40B4-BE49-F238E27FC236}">
                  <a16:creationId xmlns:a16="http://schemas.microsoft.com/office/drawing/2014/main" xmlns="" id="{6CE37495-C3FA-4340-B08B-7BFA192917B1}"/>
                </a:ext>
              </a:extLst>
            </p:cNvPr>
            <p:cNvSpPr>
              <a:spLocks noChangeArrowheads="1"/>
            </p:cNvSpPr>
            <p:nvPr/>
          </p:nvSpPr>
          <p:spPr bwMode="auto">
            <a:xfrm>
              <a:off x="9144000" y="8118071"/>
              <a:ext cx="2536032"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Listener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accepting connections</a:t>
              </a:r>
            </a:p>
          </p:txBody>
        </p:sp>
        <p:sp>
          <p:nvSpPr>
            <p:cNvPr id="5140" name="Rectangle 14">
              <a:extLst>
                <a:ext uri="{FF2B5EF4-FFF2-40B4-BE49-F238E27FC236}">
                  <a16:creationId xmlns:a16="http://schemas.microsoft.com/office/drawing/2014/main" xmlns="" id="{1D5C0746-6437-43F6-BCA1-91BD6784ABC9}"/>
                </a:ext>
              </a:extLst>
            </p:cNvPr>
            <p:cNvSpPr>
              <a:spLocks noChangeArrowheads="1"/>
            </p:cNvSpPr>
            <p:nvPr/>
          </p:nvSpPr>
          <p:spPr bwMode="auto">
            <a:xfrm>
              <a:off x="6172200" y="2400300"/>
              <a:ext cx="41148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Switchover / failover</a:t>
              </a:r>
            </a:p>
          </p:txBody>
        </p:sp>
        <p:sp>
          <p:nvSpPr>
            <p:cNvPr id="5141" name="Line 53">
              <a:extLst>
                <a:ext uri="{FF2B5EF4-FFF2-40B4-BE49-F238E27FC236}">
                  <a16:creationId xmlns:a16="http://schemas.microsoft.com/office/drawing/2014/main" xmlns="" id="{F7F630BE-F0A9-48FD-9D71-9A2709C42B8F}"/>
                </a:ext>
              </a:extLst>
            </p:cNvPr>
            <p:cNvSpPr>
              <a:spLocks noChangeShapeType="1"/>
            </p:cNvSpPr>
            <p:nvPr/>
          </p:nvSpPr>
          <p:spPr bwMode="auto">
            <a:xfrm>
              <a:off x="10058400" y="2628900"/>
              <a:ext cx="1828800" cy="0"/>
            </a:xfrm>
            <a:prstGeom prst="line">
              <a:avLst/>
            </a:prstGeom>
            <a:noFill/>
            <a:ln w="28575" cap="rnd">
              <a:solidFill>
                <a:schemeClr val="tx1"/>
              </a:solidFill>
              <a:round/>
              <a:headEnd type="none" w="sm" len="sm"/>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cxnSp>
          <p:nvCxnSpPr>
            <p:cNvPr id="5142" name="Straight Arrow Connector 47">
              <a:extLst>
                <a:ext uri="{FF2B5EF4-FFF2-40B4-BE49-F238E27FC236}">
                  <a16:creationId xmlns:a16="http://schemas.microsoft.com/office/drawing/2014/main" xmlns="" id="{1768C25B-1C1D-437D-9277-83636D4E86F2}"/>
                </a:ext>
              </a:extLst>
            </p:cNvPr>
            <p:cNvCxnSpPr>
              <a:cxnSpLocks noChangeShapeType="1"/>
            </p:cNvCxnSpPr>
            <p:nvPr/>
          </p:nvCxnSpPr>
          <p:spPr bwMode="auto">
            <a:xfrm>
              <a:off x="11887200" y="2628900"/>
              <a:ext cx="0" cy="685800"/>
            </a:xfrm>
            <a:prstGeom prst="straightConnector1">
              <a:avLst/>
            </a:prstGeom>
            <a:noFill/>
            <a:ln w="28575" cap="rnd"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5143" name="Line 53">
              <a:extLst>
                <a:ext uri="{FF2B5EF4-FFF2-40B4-BE49-F238E27FC236}">
                  <a16:creationId xmlns:a16="http://schemas.microsoft.com/office/drawing/2014/main" xmlns="" id="{3E1A4DE0-B6AD-48C3-BA18-DFD241ADAE4E}"/>
                </a:ext>
              </a:extLst>
            </p:cNvPr>
            <p:cNvSpPr>
              <a:spLocks noChangeShapeType="1"/>
            </p:cNvSpPr>
            <p:nvPr/>
          </p:nvSpPr>
          <p:spPr bwMode="auto">
            <a:xfrm>
              <a:off x="4572000" y="2628900"/>
              <a:ext cx="1828800" cy="0"/>
            </a:xfrm>
            <a:prstGeom prst="line">
              <a:avLst/>
            </a:prstGeom>
            <a:noFill/>
            <a:ln w="28575" cap="rnd">
              <a:solidFill>
                <a:schemeClr val="tx1"/>
              </a:solidFill>
              <a:round/>
              <a:headEnd type="none" w="sm" len="sm"/>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cxnSp>
          <p:nvCxnSpPr>
            <p:cNvPr id="5144" name="Straight Arrow Connector 47">
              <a:extLst>
                <a:ext uri="{FF2B5EF4-FFF2-40B4-BE49-F238E27FC236}">
                  <a16:creationId xmlns:a16="http://schemas.microsoft.com/office/drawing/2014/main" xmlns="" id="{56A3C67E-CE64-46A7-B75A-CC6A3B4D26CA}"/>
                </a:ext>
              </a:extLst>
            </p:cNvPr>
            <p:cNvCxnSpPr>
              <a:cxnSpLocks noChangeShapeType="1"/>
            </p:cNvCxnSpPr>
            <p:nvPr/>
          </p:nvCxnSpPr>
          <p:spPr bwMode="auto">
            <a:xfrm>
              <a:off x="4572000" y="2628900"/>
              <a:ext cx="0" cy="914400"/>
            </a:xfrm>
            <a:prstGeom prst="straightConnector1">
              <a:avLst/>
            </a:prstGeom>
            <a:noFill/>
            <a:ln w="28575" cap="rnd"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4237987222"/>
      </p:ext>
    </p:extLst>
  </p:cSld>
  <p:clrMapOvr>
    <a:masterClrMapping/>
  </p:clrMapOvr>
  <p:transition spd="slow"/>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eorgia" panose="02040502050405020303" pitchFamily="18" charset="0"/>
              </a:rPr>
              <a:t>Understanding Client Connectivity in a Data Guard Configuration</a:t>
            </a:r>
            <a:r>
              <a:rPr lang="en-US" i="1" dirty="0">
                <a:solidFill>
                  <a:srgbClr val="312D2A"/>
                </a:solidFill>
                <a:latin typeface="Georgia" panose="02040502050405020303" pitchFamily="18" charset="0"/>
              </a:rPr>
              <a:t/>
            </a:r>
            <a:br>
              <a:rPr lang="en-US" i="1" dirty="0">
                <a:solidFill>
                  <a:srgbClr val="312D2A"/>
                </a:solidFill>
                <a:latin typeface="Georgia" panose="02040502050405020303" pitchFamily="18" charset="0"/>
              </a:rPr>
            </a:br>
            <a:endParaRPr lang="en-US" dirty="0"/>
          </a:p>
        </p:txBody>
      </p:sp>
      <p:sp>
        <p:nvSpPr>
          <p:cNvPr id="6147" name="Rectangle 1027">
            <a:extLst>
              <a:ext uri="{FF2B5EF4-FFF2-40B4-BE49-F238E27FC236}">
                <a16:creationId xmlns:a16="http://schemas.microsoft.com/office/drawing/2014/main" xmlns="" id="{1019FD0A-D48D-4F0A-9BD4-6AD6E2CC4FCD}"/>
              </a:ext>
            </a:extLst>
          </p:cNvPr>
          <p:cNvSpPr>
            <a:spLocks noGrp="1" noChangeArrowheads="1"/>
          </p:cNvSpPr>
          <p:nvPr>
            <p:ph idx="1"/>
          </p:nvPr>
        </p:nvSpPr>
        <p:spPr>
          <a:xfrm>
            <a:off x="933451" y="2688032"/>
            <a:ext cx="16421100" cy="614834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Be aware of the following issues when you manage client connectivity in a Data Guard configuration:</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Databases reside on different hosts in a Data Guard configuration.</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Clients must connect to the correct database that provides a specific business role such as primary, logical standby, snapshot standby, or physical standby.</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Primary and standby databases can alternate hosts with switchover and failover operations.</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If clients send connection requests to the wrong host, they may be connected to the wrong database or receive an error.</a:t>
            </a:r>
          </a:p>
          <a:p>
            <a:pPr lvl="1">
              <a:lnSpc>
                <a:spcPct val="95000"/>
              </a:lnSpc>
              <a:spcBef>
                <a:spcPts val="1200"/>
              </a:spcBef>
            </a:pPr>
            <a:r>
              <a:rPr lang="en-US" altLang="en-US" dirty="0">
                <a:latin typeface="Oracle Sans" panose="020B0503020204020204" pitchFamily="34" charset="0"/>
                <a:cs typeface="Oracle Sans" panose="020B0503020204020204" pitchFamily="34" charset="0"/>
              </a:rPr>
              <a:t>Clients must automatically reconnect to the correct database in the event of a failover.</a:t>
            </a:r>
          </a:p>
        </p:txBody>
      </p:sp>
    </p:spTree>
    <p:custDataLst>
      <p:tags r:id="rId1"/>
    </p:custDataLst>
    <p:extLst>
      <p:ext uri="{BB962C8B-B14F-4D97-AF65-F5344CB8AC3E}">
        <p14:creationId xmlns:p14="http://schemas.microsoft.com/office/powerpoint/2010/main" val="581635834"/>
      </p:ext>
    </p:extLst>
  </p:cSld>
  <p:clrMapOvr>
    <a:masterClrMapping/>
  </p:clrMapOvr>
  <p:transition spd="slow"/>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a:extLst>
              <a:ext uri="{FF2B5EF4-FFF2-40B4-BE49-F238E27FC236}">
                <a16:creationId xmlns:a16="http://schemas.microsoft.com/office/drawing/2014/main" xmlns="" id="{2E7FA457-A530-49E8-A6B4-4DB97B7FF0A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Preventing Clients from Connecting to the Wrong Database</a:t>
            </a:r>
            <a:endParaRPr lang="en-US" i="1" dirty="0">
              <a:solidFill>
                <a:srgbClr val="312D2A"/>
              </a:solidFill>
              <a:latin typeface="Georgia" panose="02040502050405020303" pitchFamily="18" charset="0"/>
              <a:cs typeface="Oracle Sans" panose="020B0503020204020204" pitchFamily="34" charset="0"/>
            </a:endParaRPr>
          </a:p>
        </p:txBody>
      </p:sp>
      <p:sp>
        <p:nvSpPr>
          <p:cNvPr id="7171" name="Rectangle 1027">
            <a:extLst>
              <a:ext uri="{FF2B5EF4-FFF2-40B4-BE49-F238E27FC236}">
                <a16:creationId xmlns:a16="http://schemas.microsoft.com/office/drawing/2014/main" xmlns="" id="{11AAC919-FA10-44BA-9FC8-1F31E99C1E49}"/>
              </a:ext>
            </a:extLst>
          </p:cNvPr>
          <p:cNvSpPr>
            <a:spLocks noGrp="1" noChangeArrowheads="1"/>
          </p:cNvSpPr>
          <p:nvPr>
            <p:ph idx="1"/>
          </p:nvPr>
        </p:nvSpPr>
        <p:spPr>
          <a:xfrm>
            <a:off x="933451" y="2688032"/>
            <a:ext cx="16421100" cy="619617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database services to prevent clients from connecting to the wrong database in the Data Guard configuration.</a:t>
            </a:r>
          </a:p>
          <a:p>
            <a:pPr lvl="1">
              <a:spcBef>
                <a:spcPts val="1200"/>
              </a:spcBef>
            </a:pPr>
            <a:r>
              <a:rPr lang="en-US" altLang="en-US" dirty="0">
                <a:latin typeface="Oracle Sans" panose="020B0503020204020204" pitchFamily="34" charset="0"/>
                <a:cs typeface="Oracle Sans" panose="020B0503020204020204" pitchFamily="34" charset="0"/>
              </a:rPr>
              <a:t>Database services act as an abstraction layer between the client and database instances.</a:t>
            </a:r>
          </a:p>
          <a:p>
            <a:pPr lvl="1">
              <a:spcBef>
                <a:spcPts val="1200"/>
              </a:spcBef>
            </a:pPr>
            <a:r>
              <a:rPr lang="en-US" altLang="en-US" dirty="0">
                <a:latin typeface="Oracle Sans" panose="020B0503020204020204" pitchFamily="34" charset="0"/>
                <a:cs typeface="Oracle Sans" panose="020B0503020204020204" pitchFamily="34" charset="0"/>
              </a:rPr>
              <a:t>Database services register with listeners.</a:t>
            </a:r>
          </a:p>
          <a:p>
            <a:pPr lvl="1">
              <a:spcBef>
                <a:spcPts val="1200"/>
              </a:spcBef>
            </a:pPr>
            <a:r>
              <a:rPr lang="en-US" altLang="en-US" dirty="0">
                <a:latin typeface="Oracle Sans" panose="020B0503020204020204" pitchFamily="34" charset="0"/>
                <a:cs typeface="Oracle Sans" panose="020B0503020204020204" pitchFamily="34" charset="0"/>
              </a:rPr>
              <a:t>Clients connect to database services instead of database instances.</a:t>
            </a:r>
          </a:p>
          <a:p>
            <a:pPr lvl="1">
              <a:spcBef>
                <a:spcPts val="1200"/>
              </a:spcBef>
            </a:pPr>
            <a:r>
              <a:rPr lang="en-US" altLang="en-US" dirty="0">
                <a:latin typeface="Oracle Sans" panose="020B0503020204020204" pitchFamily="34" charset="0"/>
                <a:cs typeface="Oracle Sans" panose="020B0503020204020204" pitchFamily="34" charset="0"/>
              </a:rPr>
              <a:t>Listeners use registration details to determine which instances support a particular service at a particular moment in time.</a:t>
            </a:r>
          </a:p>
          <a:p>
            <a:pPr lvl="1">
              <a:spcBef>
                <a:spcPts val="1200"/>
              </a:spcBef>
            </a:pPr>
            <a:r>
              <a:rPr lang="en-US" altLang="en-US" dirty="0">
                <a:latin typeface="Oracle Sans" panose="020B0503020204020204" pitchFamily="34" charset="0"/>
                <a:cs typeface="Oracle Sans" panose="020B0503020204020204" pitchFamily="34" charset="0"/>
              </a:rPr>
              <a:t>Listeners then direct connection requests to the correct instances; otherwise, the appropriate error is returned.</a:t>
            </a:r>
          </a:p>
        </p:txBody>
      </p:sp>
      <p:sp>
        <p:nvSpPr>
          <p:cNvPr id="4" name="Rectangle 2">
            <a:extLst>
              <a:ext uri="{FF2B5EF4-FFF2-40B4-BE49-F238E27FC236}">
                <a16:creationId xmlns:a16="http://schemas.microsoft.com/office/drawing/2014/main" xmlns="" id="{4C856FD5-57BD-4899-B3AC-D478C03762E0}"/>
              </a:ext>
            </a:extLst>
          </p:cNvPr>
          <p:cNvSpPr txBox="1">
            <a:spLocks noChangeArrowheads="1"/>
          </p:cNvSpPr>
          <p:nvPr/>
        </p:nvSpPr>
        <p:spPr bwMode="auto">
          <a:xfrm>
            <a:off x="1079104" y="5719564"/>
            <a:ext cx="15699381"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endParaRPr lang="en-US" sz="4700" i="1" dirty="0">
              <a:solidFill>
                <a:srgbClr val="312D2A"/>
              </a:solidFill>
              <a:latin typeface="Georgia" panose="02040502050405020303" pitchFamily="18"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210689742"/>
      </p:ext>
    </p:extLst>
  </p:cSld>
  <p:clrMapOvr>
    <a:masterClrMapping/>
  </p:clrMapOvr>
  <p:transition spd="slow"/>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xmlns="" id="{BB289179-F11D-4D1D-89E4-488A86CE5A3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Managing Services</a:t>
            </a:r>
          </a:p>
        </p:txBody>
      </p:sp>
      <p:sp>
        <p:nvSpPr>
          <p:cNvPr id="8195" name="Rectangle 1027">
            <a:extLst>
              <a:ext uri="{FF2B5EF4-FFF2-40B4-BE49-F238E27FC236}">
                <a16:creationId xmlns:a16="http://schemas.microsoft.com/office/drawing/2014/main" xmlns="" id="{58E62491-2C6A-407C-AB70-4CE9798DF21B}"/>
              </a:ext>
            </a:extLst>
          </p:cNvPr>
          <p:cNvSpPr>
            <a:spLocks noGrp="1" noChangeArrowheads="1"/>
          </p:cNvSpPr>
          <p:nvPr>
            <p:ph idx="1"/>
          </p:nvPr>
        </p:nvSpPr>
        <p:spPr>
          <a:xfrm>
            <a:off x="933451" y="2272710"/>
            <a:ext cx="16421100" cy="67320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Database services can be managed by using the </a:t>
            </a:r>
            <a:r>
              <a:rPr lang="en-US" altLang="en-US" dirty="0">
                <a:latin typeface="Courier New" panose="02070309020205020404" pitchFamily="49" charset="0"/>
                <a:cs typeface="Oracle Sans" panose="020B0503020204020204" pitchFamily="34" charset="0"/>
              </a:rPr>
              <a:t>DBMS_SERVICE</a:t>
            </a:r>
            <a:r>
              <a:rPr lang="en-US" altLang="en-US" dirty="0">
                <a:latin typeface="Oracle Sans" panose="020B0503020204020204" pitchFamily="34" charset="0"/>
                <a:cs typeface="Oracle Sans" panose="020B0503020204020204" pitchFamily="34" charset="0"/>
              </a:rPr>
              <a:t> package when Oracle Clusterware or Oracle Restart is not used.</a:t>
            </a:r>
          </a:p>
          <a:p>
            <a:pPr lvl="1">
              <a:spcBef>
                <a:spcPts val="1200"/>
              </a:spcBef>
            </a:pPr>
            <a:r>
              <a:rPr lang="en-US" altLang="en-US" dirty="0">
                <a:latin typeface="Oracle Sans" panose="020B0503020204020204" pitchFamily="34" charset="0"/>
                <a:cs typeface="Oracle Sans" panose="020B0503020204020204" pitchFamily="34" charset="0"/>
              </a:rPr>
              <a:t>Database services attributes:</a:t>
            </a:r>
          </a:p>
          <a:p>
            <a:pPr lvl="2">
              <a:spcBef>
                <a:spcPts val="1200"/>
              </a:spcBef>
            </a:pPr>
            <a:r>
              <a:rPr lang="en-US" altLang="en-US" dirty="0">
                <a:latin typeface="Oracle Sans" panose="020B0503020204020204" pitchFamily="34" charset="0"/>
                <a:cs typeface="Oracle Sans" panose="020B0503020204020204" pitchFamily="34" charset="0"/>
              </a:rPr>
              <a:t>Service Name: Name of the service for administration</a:t>
            </a:r>
          </a:p>
          <a:p>
            <a:pPr lvl="2">
              <a:spcBef>
                <a:spcPts val="1200"/>
              </a:spcBef>
            </a:pPr>
            <a:r>
              <a:rPr lang="en-US" altLang="en-US" dirty="0">
                <a:latin typeface="Oracle Sans" panose="020B0503020204020204" pitchFamily="34" charset="0"/>
                <a:cs typeface="Oracle Sans" panose="020B0503020204020204" pitchFamily="34" charset="0"/>
              </a:rPr>
              <a:t>Network Name: Network name of the service as used in SQL*Net connect descriptors for client connections</a:t>
            </a:r>
          </a:p>
          <a:p>
            <a:pPr lvl="2">
              <a:spcBef>
                <a:spcPts val="1200"/>
              </a:spcBef>
            </a:pPr>
            <a:r>
              <a:rPr lang="en-US" altLang="en-US" dirty="0">
                <a:latin typeface="Oracle Sans" panose="020B0503020204020204" pitchFamily="34" charset="0"/>
                <a:cs typeface="Oracle Sans" panose="020B0503020204020204" pitchFamily="34" charset="0"/>
              </a:rPr>
              <a:t>Parameter Array: Associative array with name-value pairs used to define:</a:t>
            </a:r>
          </a:p>
          <a:p>
            <a:pPr lvl="3">
              <a:spcBef>
                <a:spcPts val="1200"/>
              </a:spcBef>
            </a:pPr>
            <a:r>
              <a:rPr lang="en-US" altLang="en-US" dirty="0">
                <a:latin typeface="Oracle Sans" panose="020B0503020204020204" pitchFamily="34" charset="0"/>
                <a:cs typeface="Oracle Sans" panose="020B0503020204020204" pitchFamily="34" charset="0"/>
              </a:rPr>
              <a:t>Transparent Application Failover (TAF) attributes</a:t>
            </a:r>
          </a:p>
          <a:p>
            <a:pPr lvl="3">
              <a:spcBef>
                <a:spcPts val="1200"/>
              </a:spcBef>
            </a:pPr>
            <a:r>
              <a:rPr lang="en-US" altLang="en-US" dirty="0">
                <a:latin typeface="Oracle Sans" panose="020B0503020204020204" pitchFamily="34" charset="0"/>
                <a:cs typeface="Oracle Sans" panose="020B0503020204020204" pitchFamily="34" charset="0"/>
              </a:rPr>
              <a:t>Workload management goal directives for the service</a:t>
            </a:r>
          </a:p>
          <a:p>
            <a:pPr lvl="3">
              <a:spcBef>
                <a:spcPts val="1200"/>
              </a:spcBef>
            </a:pPr>
            <a:r>
              <a:rPr lang="en-US" altLang="en-US" dirty="0">
                <a:latin typeface="Oracle Sans" panose="020B0503020204020204" pitchFamily="34" charset="0"/>
                <a:cs typeface="Oracle Sans" panose="020B0503020204020204" pitchFamily="34" charset="0"/>
              </a:rPr>
              <a:t>Fast Application Notification (FAN) </a:t>
            </a:r>
          </a:p>
          <a:p>
            <a:pPr lvl="3">
              <a:spcBef>
                <a:spcPts val="1200"/>
              </a:spcBef>
            </a:pPr>
            <a:r>
              <a:rPr lang="en-US" altLang="en-US" dirty="0">
                <a:latin typeface="Oracle Sans" panose="020B0503020204020204" pitchFamily="34" charset="0"/>
                <a:cs typeface="Oracle Sans" panose="020B0503020204020204" pitchFamily="34" charset="0"/>
              </a:rPr>
              <a:t>Distributed Transaction Processing (DTP or XA)</a:t>
            </a:r>
          </a:p>
        </p:txBody>
      </p:sp>
    </p:spTree>
    <p:custDataLst>
      <p:tags r:id="rId1"/>
    </p:custDataLst>
    <p:extLst>
      <p:ext uri="{BB962C8B-B14F-4D97-AF65-F5344CB8AC3E}">
        <p14:creationId xmlns:p14="http://schemas.microsoft.com/office/powerpoint/2010/main" val="466409059"/>
      </p:ext>
    </p:extLst>
  </p:cSld>
  <p:clrMapOvr>
    <a:masterClrMapping/>
  </p:clrMapOvr>
  <p:transition spd="slow"/>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a:extLst>
              <a:ext uri="{FF2B5EF4-FFF2-40B4-BE49-F238E27FC236}">
                <a16:creationId xmlns:a16="http://schemas.microsoft.com/office/drawing/2014/main" xmlns="" id="{3F5FC2C2-F26D-4EED-8199-1814406277C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Creating Services for the Data Guard Configuration Databases</a:t>
            </a:r>
            <a:endParaRPr lang="en-US" altLang="en-US" dirty="0">
              <a:solidFill>
                <a:srgbClr val="0000FF"/>
              </a:solidFill>
              <a:latin typeface="+mj-lt"/>
              <a:cs typeface="Oracle Sans" panose="020B0503020204020204" pitchFamily="34" charset="0"/>
            </a:endParaRP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3282777" y="2594189"/>
            <a:ext cx="11665296" cy="3155673"/>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DBMS_SERVICE.CREATE_SERVICE( -</a:t>
            </a:r>
          </a:p>
          <a:p>
            <a:r>
              <a:rPr lang="en-US" altLang="en-US" sz="2800" b="1" dirty="0">
                <a:latin typeface="Courier New" panose="02070309020205020404" pitchFamily="49" charset="0"/>
                <a:cs typeface="Oracle Sans" panose="020B0503020204020204" pitchFamily="34" charset="0"/>
              </a:rPr>
              <a:t>  SERVICE_NAME =&gt; 'DG_PROD', -</a:t>
            </a:r>
          </a:p>
          <a:p>
            <a:r>
              <a:rPr lang="en-US" altLang="en-US" sz="2800" b="1" dirty="0">
                <a:latin typeface="Courier New" panose="02070309020205020404" pitchFamily="49" charset="0"/>
                <a:cs typeface="Oracle Sans" panose="020B0503020204020204" pitchFamily="34" charset="0"/>
              </a:rPr>
              <a:t>  NETWORK_NAME =&gt; 'DG_PROD', -</a:t>
            </a:r>
          </a:p>
          <a:p>
            <a:r>
              <a:rPr lang="en-US" altLang="en-US" sz="2800" b="1" dirty="0">
                <a:latin typeface="Courier New" panose="02070309020205020404" pitchFamily="49" charset="0"/>
                <a:cs typeface="Oracle Sans" panose="020B0503020204020204" pitchFamily="34" charset="0"/>
              </a:rPr>
              <a:t>  FAILOVER_METHOD =&gt; 'BASIC', -</a:t>
            </a:r>
          </a:p>
          <a:p>
            <a:r>
              <a:rPr lang="en-US" altLang="en-US" sz="2800" b="1" dirty="0">
                <a:latin typeface="Courier New" panose="02070309020205020404" pitchFamily="49" charset="0"/>
                <a:cs typeface="Oracle Sans" panose="020B0503020204020204" pitchFamily="34" charset="0"/>
              </a:rPr>
              <a:t>  FAILOVER_TYPE =&gt; 'SELECT', -</a:t>
            </a:r>
          </a:p>
          <a:p>
            <a:r>
              <a:rPr lang="en-US" altLang="en-US" sz="2800" b="1" dirty="0">
                <a:latin typeface="Courier New" panose="02070309020205020404" pitchFamily="49" charset="0"/>
                <a:cs typeface="Oracle Sans" panose="020B0503020204020204" pitchFamily="34" charset="0"/>
              </a:rPr>
              <a:t>  FAILOVER_RETRIES =&gt; 180, -</a:t>
            </a:r>
          </a:p>
          <a:p>
            <a:r>
              <a:rPr lang="en-US" altLang="en-US" sz="2800" b="1" dirty="0">
                <a:latin typeface="Courier New" panose="02070309020205020404" pitchFamily="49" charset="0"/>
                <a:cs typeface="Oracle Sans" panose="020B0503020204020204" pitchFamily="34" charset="0"/>
              </a:rPr>
              <a:t>  FAILOVER_DELAY =&gt; 1);</a:t>
            </a:r>
          </a:p>
        </p:txBody>
      </p:sp>
      <p:sp>
        <p:nvSpPr>
          <p:cNvPr id="8" name="Rectangle 7">
            <a:extLst>
              <a:ext uri="{FF2B5EF4-FFF2-40B4-BE49-F238E27FC236}">
                <a16:creationId xmlns:a16="http://schemas.microsoft.com/office/drawing/2014/main" xmlns="" id="{4D446B16-D20C-4213-801C-1B136213CFDA}"/>
              </a:ext>
            </a:extLst>
          </p:cNvPr>
          <p:cNvSpPr>
            <a:spLocks noChangeArrowheads="1"/>
          </p:cNvSpPr>
          <p:nvPr/>
        </p:nvSpPr>
        <p:spPr bwMode="blackGray">
          <a:xfrm>
            <a:off x="3311353" y="6015499"/>
            <a:ext cx="11665296"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DBMS_SERVICE.CREATE_SERVICE( -</a:t>
            </a:r>
          </a:p>
          <a:p>
            <a:r>
              <a:rPr lang="en-US" altLang="en-US" sz="2800" b="1" dirty="0">
                <a:latin typeface="Courier New" panose="02070309020205020404" pitchFamily="49" charset="0"/>
                <a:cs typeface="Oracle Sans" panose="020B0503020204020204" pitchFamily="34" charset="0"/>
              </a:rPr>
              <a:t>  SERVICE_NAME =&gt; 'DG_RTQ', -</a:t>
            </a:r>
          </a:p>
          <a:p>
            <a:r>
              <a:rPr lang="en-US" altLang="en-US" sz="2800" b="1" dirty="0">
                <a:latin typeface="Courier New" panose="02070309020205020404" pitchFamily="49" charset="0"/>
                <a:cs typeface="Oracle Sans" panose="020B0503020204020204" pitchFamily="34" charset="0"/>
              </a:rPr>
              <a:t>  NETWORK_NAME =&gt; 'DG_RTQ');</a:t>
            </a:r>
          </a:p>
        </p:txBody>
      </p:sp>
      <p:sp>
        <p:nvSpPr>
          <p:cNvPr id="9" name="Rectangle 8">
            <a:extLst>
              <a:ext uri="{FF2B5EF4-FFF2-40B4-BE49-F238E27FC236}">
                <a16:creationId xmlns:a16="http://schemas.microsoft.com/office/drawing/2014/main" xmlns="" id="{4D446B16-D20C-4213-801C-1B136213CFDA}"/>
              </a:ext>
            </a:extLst>
          </p:cNvPr>
          <p:cNvSpPr>
            <a:spLocks noChangeArrowheads="1"/>
          </p:cNvSpPr>
          <p:nvPr/>
        </p:nvSpPr>
        <p:spPr bwMode="blackGray">
          <a:xfrm>
            <a:off x="3279730" y="7733012"/>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DBMS_SERVICE.CREATE_SERVICE('DG_LSBY','DG_LSBY');</a:t>
            </a:r>
          </a:p>
        </p:txBody>
      </p:sp>
      <p:sp>
        <p:nvSpPr>
          <p:cNvPr id="10" name="Rectangle 9">
            <a:extLst>
              <a:ext uri="{FF2B5EF4-FFF2-40B4-BE49-F238E27FC236}">
                <a16:creationId xmlns:a16="http://schemas.microsoft.com/office/drawing/2014/main" xmlns="" id="{4D446B16-D20C-4213-801C-1B136213CFDA}"/>
              </a:ext>
            </a:extLst>
          </p:cNvPr>
          <p:cNvSpPr>
            <a:spLocks noChangeArrowheads="1"/>
          </p:cNvSpPr>
          <p:nvPr/>
        </p:nvSpPr>
        <p:spPr bwMode="blackGray">
          <a:xfrm>
            <a:off x="3282777" y="8677606"/>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DBMS_SERVICE.CREATE_SERVICE('DG_SNAP','DG_SNAP');</a:t>
            </a:r>
          </a:p>
        </p:txBody>
      </p:sp>
    </p:spTree>
    <p:custDataLst>
      <p:tags r:id="rId1"/>
    </p:custDataLst>
    <p:extLst>
      <p:ext uri="{BB962C8B-B14F-4D97-AF65-F5344CB8AC3E}">
        <p14:creationId xmlns:p14="http://schemas.microsoft.com/office/powerpoint/2010/main" val="1304474408"/>
      </p:ext>
    </p:extLst>
  </p:cSld>
  <p:clrMapOvr>
    <a:masterClrMapping/>
  </p:clrMapOvr>
  <p:transition spd="slow"/>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443FFD57-68B9-45AF-B6B3-E8D0146E2A6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Connecting Clients to the Correct Database</a:t>
            </a:r>
          </a:p>
        </p:txBody>
      </p:sp>
      <p:sp>
        <p:nvSpPr>
          <p:cNvPr id="10243" name="Rectangle 3">
            <a:extLst>
              <a:ext uri="{FF2B5EF4-FFF2-40B4-BE49-F238E27FC236}">
                <a16:creationId xmlns:a16="http://schemas.microsoft.com/office/drawing/2014/main" xmlns="" id="{05D6DB9F-99E0-4006-8750-C668061A1287}"/>
              </a:ext>
            </a:extLst>
          </p:cNvPr>
          <p:cNvSpPr>
            <a:spLocks noGrp="1" noChangeArrowheads="1"/>
          </p:cNvSpPr>
          <p:nvPr>
            <p:ph idx="1"/>
          </p:nvPr>
        </p:nvSpPr>
        <p:spPr>
          <a:xfrm>
            <a:off x="933451" y="2272710"/>
            <a:ext cx="16421100" cy="570136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 database event trigger to ensure that clients connect to a database in the Data Guard configuration that is in the correct state and role. </a:t>
            </a:r>
          </a:p>
          <a:p>
            <a:pPr lvl="1">
              <a:spcBef>
                <a:spcPts val="1200"/>
              </a:spcBef>
            </a:pPr>
            <a:r>
              <a:rPr lang="en-US" altLang="en-US" dirty="0">
                <a:latin typeface="Oracle Sans" panose="020B0503020204020204" pitchFamily="34" charset="0"/>
                <a:cs typeface="Oracle Sans" panose="020B0503020204020204" pitchFamily="34" charset="0"/>
              </a:rPr>
              <a:t>If no database is in the correct state and role, the trigger ensures that clients do not connect to a database.</a:t>
            </a:r>
          </a:p>
          <a:p>
            <a:pPr lvl="1">
              <a:spcBef>
                <a:spcPts val="1200"/>
              </a:spcBef>
            </a:pPr>
            <a:r>
              <a:rPr lang="en-US" altLang="en-US" dirty="0">
                <a:latin typeface="Oracle Sans" panose="020B0503020204020204" pitchFamily="34" charset="0"/>
                <a:cs typeface="Oracle Sans" panose="020B0503020204020204" pitchFamily="34" charset="0"/>
              </a:rPr>
              <a:t>Use the trigger to start database services that have already been created.</a:t>
            </a:r>
          </a:p>
          <a:p>
            <a:pPr lvl="2">
              <a:spcBef>
                <a:spcPts val="1200"/>
              </a:spcBef>
            </a:pPr>
            <a:r>
              <a:rPr lang="en-US" altLang="en-US" dirty="0">
                <a:latin typeface="Courier New" panose="02070309020205020404" pitchFamily="49" charset="0"/>
                <a:cs typeface="Oracle Sans" panose="020B0503020204020204" pitchFamily="34" charset="0"/>
              </a:rPr>
              <a:t>DG_PROD</a:t>
            </a:r>
            <a:r>
              <a:rPr lang="en-US" altLang="en-US" dirty="0">
                <a:latin typeface="Oracle Sans" panose="020B0503020204020204" pitchFamily="34" charset="0"/>
                <a:cs typeface="Oracle Sans" panose="020B0503020204020204" pitchFamily="34" charset="0"/>
              </a:rPr>
              <a:t>: Primary database</a:t>
            </a:r>
          </a:p>
          <a:p>
            <a:pPr lvl="2">
              <a:spcBef>
                <a:spcPts val="1200"/>
              </a:spcBef>
            </a:pPr>
            <a:r>
              <a:rPr lang="en-US" altLang="en-US" dirty="0">
                <a:latin typeface="Courier New" panose="02070309020205020404" pitchFamily="49" charset="0"/>
                <a:cs typeface="Oracle Sans" panose="020B0503020204020204" pitchFamily="34" charset="0"/>
              </a:rPr>
              <a:t>DG_RTQ</a:t>
            </a:r>
            <a:r>
              <a:rPr lang="en-US" altLang="en-US" dirty="0">
                <a:latin typeface="Oracle Sans" panose="020B0503020204020204" pitchFamily="34" charset="0"/>
                <a:cs typeface="Oracle Sans" panose="020B0503020204020204" pitchFamily="34" charset="0"/>
              </a:rPr>
              <a:t>: Physical standby database opened in </a:t>
            </a:r>
            <a:r>
              <a:rPr lang="en-US" altLang="en-US" dirty="0">
                <a:latin typeface="Courier New" panose="02070309020205020404" pitchFamily="49" charset="0"/>
                <a:cs typeface="Oracle Sans" panose="020B0503020204020204" pitchFamily="34" charset="0"/>
              </a:rPr>
              <a:t>READ</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ONLY</a:t>
            </a:r>
            <a:r>
              <a:rPr lang="en-US" altLang="en-US" dirty="0">
                <a:latin typeface="Oracle Sans" panose="020B0503020204020204" pitchFamily="34" charset="0"/>
                <a:cs typeface="Oracle Sans" panose="020B0503020204020204" pitchFamily="34" charset="0"/>
              </a:rPr>
              <a:t> mode (real-time query)</a:t>
            </a:r>
          </a:p>
          <a:p>
            <a:pPr lvl="2">
              <a:spcBef>
                <a:spcPts val="1200"/>
              </a:spcBef>
            </a:pPr>
            <a:r>
              <a:rPr lang="en-US" altLang="en-US" dirty="0">
                <a:latin typeface="Courier New" panose="02070309020205020404" pitchFamily="49" charset="0"/>
                <a:cs typeface="Oracle Sans" panose="020B0503020204020204" pitchFamily="34" charset="0"/>
              </a:rPr>
              <a:t>DG_SNAP</a:t>
            </a:r>
            <a:r>
              <a:rPr lang="en-US" altLang="en-US" dirty="0">
                <a:latin typeface="Oracle Sans" panose="020B0503020204020204" pitchFamily="34" charset="0"/>
                <a:cs typeface="Oracle Sans" panose="020B0503020204020204" pitchFamily="34" charset="0"/>
              </a:rPr>
              <a:t>: Physical standby database converted to a snapshot standby database</a:t>
            </a:r>
          </a:p>
          <a:p>
            <a:pPr lvl="2">
              <a:spcBef>
                <a:spcPts val="1200"/>
              </a:spcBef>
            </a:pPr>
            <a:r>
              <a:rPr lang="en-US" altLang="en-US" dirty="0">
                <a:latin typeface="Courier New" panose="02070309020205020404" pitchFamily="49" charset="0"/>
                <a:cs typeface="Oracle Sans" panose="020B0503020204020204" pitchFamily="34" charset="0"/>
              </a:rPr>
              <a:t>DG_LSBY</a:t>
            </a:r>
            <a:r>
              <a:rPr lang="en-US" altLang="en-US" dirty="0">
                <a:latin typeface="Oracle Sans" panose="020B0503020204020204" pitchFamily="34" charset="0"/>
                <a:cs typeface="Oracle Sans" panose="020B0503020204020204" pitchFamily="34" charset="0"/>
              </a:rPr>
              <a:t>: Logical standby database</a:t>
            </a:r>
          </a:p>
        </p:txBody>
      </p:sp>
    </p:spTree>
    <p:custDataLst>
      <p:tags r:id="rId1"/>
    </p:custDataLst>
    <p:extLst>
      <p:ext uri="{BB962C8B-B14F-4D97-AF65-F5344CB8AC3E}">
        <p14:creationId xmlns:p14="http://schemas.microsoft.com/office/powerpoint/2010/main" val="4233432033"/>
      </p:ext>
    </p:extLst>
  </p:cSld>
  <p:clrMapOvr>
    <a:masterClrMapping/>
  </p:clrMapOvr>
  <p:transition spd="slow"/>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a16="http://schemas.microsoft.com/office/drawing/2014/main" xmlns="" id="{0C278B87-265E-408A-9B20-E2D90F8621DF}"/>
              </a:ext>
            </a:extLst>
          </p:cNvPr>
          <p:cNvSpPr>
            <a:spLocks noGrp="1" noChangeArrowheads="1"/>
          </p:cNvSpPr>
          <p:nvPr>
            <p:ph type="title"/>
          </p:nvPr>
        </p:nvSpPr>
        <p:spPr>
          <a:xfrm>
            <a:off x="933451" y="65673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Creating the </a:t>
            </a:r>
            <a:r>
              <a:rPr lang="en-US" altLang="en-US" dirty="0">
                <a:latin typeface="Courier New" panose="02070309020205020404" pitchFamily="49" charset="0"/>
                <a:cs typeface="Courier New" panose="02070309020205020404" pitchFamily="49" charset="0"/>
              </a:rPr>
              <a:t>AFTER DB_ROLE_CHANGE </a:t>
            </a:r>
            <a:r>
              <a:rPr lang="en-US" altLang="en-US" dirty="0">
                <a:latin typeface="Georgia" panose="02040502050405020303" pitchFamily="18" charset="0"/>
              </a:rPr>
              <a:t>Trigger </a:t>
            </a:r>
            <a:br>
              <a:rPr lang="en-US" altLang="en-US" dirty="0">
                <a:latin typeface="Georgia" panose="02040502050405020303" pitchFamily="18" charset="0"/>
              </a:rPr>
            </a:br>
            <a:r>
              <a:rPr lang="en-US" altLang="en-US" dirty="0">
                <a:latin typeface="Georgia" panose="02040502050405020303" pitchFamily="18" charset="0"/>
              </a:rPr>
              <a:t>for Role-Based Services</a:t>
            </a:r>
          </a:p>
        </p:txBody>
      </p:sp>
      <p:sp>
        <p:nvSpPr>
          <p:cNvPr id="4" name="Rectangle 3">
            <a:extLst>
              <a:ext uri="{FF2B5EF4-FFF2-40B4-BE49-F238E27FC236}">
                <a16:creationId xmlns:a16="http://schemas.microsoft.com/office/drawing/2014/main" xmlns="" id="{4D446B16-D20C-4213-801C-1B136213CFDA}"/>
              </a:ext>
            </a:extLst>
          </p:cNvPr>
          <p:cNvSpPr>
            <a:spLocks noChangeArrowheads="1"/>
          </p:cNvSpPr>
          <p:nvPr/>
        </p:nvSpPr>
        <p:spPr bwMode="blackGray">
          <a:xfrm>
            <a:off x="2972209" y="2533688"/>
            <a:ext cx="13062023" cy="72183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300" b="1" dirty="0">
                <a:latin typeface="Courier New" panose="02070309020205020404" pitchFamily="49" charset="0"/>
                <a:cs typeface="Oracle Sans" panose="020B0503020204020204" pitchFamily="34" charset="0"/>
              </a:rPr>
              <a:t>CREATE TRIGGER MANAGE_SERVICES AFTER DB_ROLE_CHANGE ON DATABASE</a:t>
            </a:r>
          </a:p>
          <a:p>
            <a:r>
              <a:rPr lang="en-US" altLang="en-US" sz="2300" b="1" dirty="0">
                <a:latin typeface="Courier New" panose="02070309020205020404" pitchFamily="49" charset="0"/>
                <a:cs typeface="Oracle Sans" panose="020B0503020204020204" pitchFamily="34" charset="0"/>
              </a:rPr>
              <a:t>DECLARE</a:t>
            </a:r>
          </a:p>
          <a:p>
            <a:r>
              <a:rPr lang="en-US" altLang="en-US" sz="2300" b="1" dirty="0">
                <a:latin typeface="Courier New" panose="02070309020205020404" pitchFamily="49" charset="0"/>
                <a:cs typeface="Oracle Sans" panose="020B0503020204020204" pitchFamily="34" charset="0"/>
              </a:rPr>
              <a:t>        ROLE VARCHAR2(30);</a:t>
            </a:r>
          </a:p>
          <a:p>
            <a:r>
              <a:rPr lang="en-US" altLang="en-US" sz="2300" b="1" dirty="0">
                <a:latin typeface="Courier New" panose="02070309020205020404" pitchFamily="49" charset="0"/>
                <a:cs typeface="Oracle Sans" panose="020B0503020204020204" pitchFamily="34" charset="0"/>
              </a:rPr>
              <a:t>        OMODE VARCHAR2(30);</a:t>
            </a:r>
          </a:p>
          <a:p>
            <a:r>
              <a:rPr lang="en-US" altLang="en-US" sz="2300" b="1" dirty="0">
                <a:latin typeface="Courier New" panose="02070309020205020404" pitchFamily="49" charset="0"/>
                <a:cs typeface="Oracle Sans" panose="020B0503020204020204" pitchFamily="34" charset="0"/>
              </a:rPr>
              <a:t>BEGIN</a:t>
            </a:r>
          </a:p>
          <a:p>
            <a:r>
              <a:rPr lang="en-US" altLang="en-US" sz="2300" b="1" dirty="0">
                <a:latin typeface="Courier New" panose="02070309020205020404" pitchFamily="49" charset="0"/>
                <a:cs typeface="Oracle Sans" panose="020B0503020204020204" pitchFamily="34" charset="0"/>
              </a:rPr>
              <a:t>        SELECT DATABASE_ROLE INTO ROLE FROM V$DATABASE;</a:t>
            </a:r>
          </a:p>
          <a:p>
            <a:r>
              <a:rPr lang="en-US" altLang="en-US" sz="2300" b="1" dirty="0">
                <a:latin typeface="Courier New" panose="02070309020205020404" pitchFamily="49" charset="0"/>
                <a:cs typeface="Oracle Sans" panose="020B0503020204020204" pitchFamily="34" charset="0"/>
              </a:rPr>
              <a:t>        SELECT OPEN_MODE INTO OMODE FROM V$DATABASE;</a:t>
            </a:r>
          </a:p>
          <a:p>
            <a:r>
              <a:rPr lang="en-US" altLang="en-US" sz="2300" b="1" dirty="0">
                <a:latin typeface="Courier New" panose="02070309020205020404" pitchFamily="49" charset="0"/>
                <a:cs typeface="Oracle Sans" panose="020B0503020204020204" pitchFamily="34" charset="0"/>
              </a:rPr>
              <a:t>        IF ROLE = 'PRIMARY' THEN</a:t>
            </a:r>
          </a:p>
          <a:p>
            <a:r>
              <a:rPr lang="en-US" altLang="en-US" sz="2300" b="1" dirty="0">
                <a:latin typeface="Courier New" panose="02070309020205020404" pitchFamily="49" charset="0"/>
                <a:cs typeface="Oracle Sans" panose="020B0503020204020204" pitchFamily="34" charset="0"/>
              </a:rPr>
              <a:t>                DBMS_SERVICE.START_SERVICE ('DG_PROD');</a:t>
            </a:r>
          </a:p>
          <a:p>
            <a:r>
              <a:rPr lang="en-US" altLang="en-US" sz="2300" b="1" dirty="0">
                <a:latin typeface="Courier New" panose="02070309020205020404" pitchFamily="49" charset="0"/>
                <a:cs typeface="Oracle Sans" panose="020B0503020204020204" pitchFamily="34" charset="0"/>
              </a:rPr>
              <a:t>        ELSIF ROLE = 'PHYSICAL STANDBY' THEN</a:t>
            </a:r>
          </a:p>
          <a:p>
            <a:r>
              <a:rPr lang="en-US" altLang="en-US" sz="2300" b="1" dirty="0">
                <a:latin typeface="Courier New" panose="02070309020205020404" pitchFamily="49" charset="0"/>
                <a:cs typeface="Oracle Sans" panose="020B0503020204020204" pitchFamily="34" charset="0"/>
              </a:rPr>
              <a:t>                IF OMODE LIKE 'READ ONLY%' THEN</a:t>
            </a:r>
          </a:p>
          <a:p>
            <a:r>
              <a:rPr lang="en-US" altLang="en-US" sz="2300" b="1" dirty="0">
                <a:latin typeface="Courier New" panose="02070309020205020404" pitchFamily="49" charset="0"/>
                <a:cs typeface="Oracle Sans" panose="020B0503020204020204" pitchFamily="34" charset="0"/>
              </a:rPr>
              <a:t>                   DBMS_SERVICE.START_SERVICE ('DG_RTQ');</a:t>
            </a:r>
          </a:p>
          <a:p>
            <a:r>
              <a:rPr lang="en-US" altLang="en-US" sz="2300" b="1" dirty="0">
                <a:latin typeface="Courier New" panose="02070309020205020404" pitchFamily="49" charset="0"/>
                <a:cs typeface="Oracle Sans" panose="020B0503020204020204" pitchFamily="34" charset="0"/>
              </a:rPr>
              <a:t>                END IF;</a:t>
            </a:r>
          </a:p>
          <a:p>
            <a:r>
              <a:rPr lang="en-US" altLang="en-US" sz="2300" b="1" dirty="0">
                <a:latin typeface="Courier New" panose="02070309020205020404" pitchFamily="49" charset="0"/>
                <a:cs typeface="Oracle Sans" panose="020B0503020204020204" pitchFamily="34" charset="0"/>
              </a:rPr>
              <a:t>        ELSIF ROLE = 'LOGICAL STANDBY' THEN</a:t>
            </a:r>
          </a:p>
          <a:p>
            <a:r>
              <a:rPr lang="en-US" altLang="en-US" sz="2300" b="1" dirty="0">
                <a:latin typeface="Courier New" panose="02070309020205020404" pitchFamily="49" charset="0"/>
                <a:cs typeface="Oracle Sans" panose="020B0503020204020204" pitchFamily="34" charset="0"/>
              </a:rPr>
              <a:t>                DBMS_SERVICE.START_SERVICE ('DG_LSBY');</a:t>
            </a:r>
          </a:p>
          <a:p>
            <a:r>
              <a:rPr lang="en-US" altLang="en-US" sz="2300" b="1" dirty="0">
                <a:latin typeface="Courier New" panose="02070309020205020404" pitchFamily="49" charset="0"/>
                <a:cs typeface="Oracle Sans" panose="020B0503020204020204" pitchFamily="34" charset="0"/>
              </a:rPr>
              <a:t>        ELSIF ROLE = 'SNAPSHOT STANDBY' THEN</a:t>
            </a:r>
          </a:p>
          <a:p>
            <a:r>
              <a:rPr lang="en-US" altLang="en-US" sz="2300" b="1" dirty="0">
                <a:latin typeface="Courier New" panose="02070309020205020404" pitchFamily="49" charset="0"/>
                <a:cs typeface="Oracle Sans" panose="020B0503020204020204" pitchFamily="34" charset="0"/>
              </a:rPr>
              <a:t>                DBMS_SERVICE.START_SERVICE ('DG_SNAP');</a:t>
            </a:r>
          </a:p>
          <a:p>
            <a:r>
              <a:rPr lang="en-US" altLang="en-US" sz="2300" b="1" dirty="0">
                <a:latin typeface="Courier New" panose="02070309020205020404" pitchFamily="49" charset="0"/>
                <a:cs typeface="Oracle Sans" panose="020B0503020204020204" pitchFamily="34" charset="0"/>
              </a:rPr>
              <a:t>        END IF;</a:t>
            </a:r>
          </a:p>
          <a:p>
            <a:r>
              <a:rPr lang="en-US" altLang="en-US" sz="2300" b="1" dirty="0">
                <a:latin typeface="Courier New" panose="02070309020205020404" pitchFamily="49" charset="0"/>
                <a:cs typeface="Oracle Sans" panose="020B0503020204020204" pitchFamily="34" charset="0"/>
              </a:rPr>
              <a:t>END;</a:t>
            </a:r>
          </a:p>
          <a:p>
            <a:r>
              <a:rPr lang="en-US" altLang="en-US" sz="2300" b="1" dirty="0">
                <a:latin typeface="Courier New" panose="02070309020205020404" pitchFamily="49" charset="0"/>
                <a:cs typeface="Oracle Sans" panose="020B0503020204020204" pitchFamily="34" charset="0"/>
              </a:rPr>
              <a:t>/</a:t>
            </a:r>
          </a:p>
        </p:txBody>
      </p:sp>
    </p:spTree>
    <p:custDataLst>
      <p:tags r:id="rId1"/>
    </p:custDataLst>
    <p:extLst>
      <p:ext uri="{BB962C8B-B14F-4D97-AF65-F5344CB8AC3E}">
        <p14:creationId xmlns:p14="http://schemas.microsoft.com/office/powerpoint/2010/main" val="69762700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 xmlns:a16="http://schemas.microsoft.com/office/drawing/2014/main" id="{2AC39CB3-75AF-405C-922D-33076E50C479}"/>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Viewing Standby Redo Log Information</a:t>
            </a:r>
          </a:p>
        </p:txBody>
      </p:sp>
      <p:sp>
        <p:nvSpPr>
          <p:cNvPr id="11267" name="Rectangle 1032">
            <a:extLst>
              <a:ext uri="{FF2B5EF4-FFF2-40B4-BE49-F238E27FC236}">
                <a16:creationId xmlns="" xmlns:a16="http://schemas.microsoft.com/office/drawing/2014/main" id="{21BFA80F-8605-402A-8DC8-9990D875042F}"/>
              </a:ext>
            </a:extLst>
          </p:cNvPr>
          <p:cNvSpPr>
            <a:spLocks noGrp="1" noChangeArrowheads="1"/>
          </p:cNvSpPr>
          <p:nvPr>
            <p:ph idx="1"/>
          </p:nvPr>
        </p:nvSpPr>
        <p:spPr>
          <a:xfrm>
            <a:off x="933451" y="2272710"/>
            <a:ext cx="16421100" cy="56713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View information about the standby redo logs:</a:t>
            </a:r>
          </a:p>
        </p:txBody>
      </p:sp>
      <p:sp>
        <p:nvSpPr>
          <p:cNvPr id="5"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781176" y="3009900"/>
            <a:ext cx="14725650" cy="694132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SQL&gt; SELECT group#, type, member FROM v$logfile </a:t>
            </a:r>
          </a:p>
          <a:p>
            <a:r>
              <a:rPr lang="en-US" altLang="en-US" sz="2600" b="1" dirty="0">
                <a:latin typeface="Courier New" panose="02070309020205020404" pitchFamily="49" charset="0"/>
                <a:cs typeface="Oracle Sans" panose="020B0503020204020204" pitchFamily="34" charset="0"/>
              </a:rPr>
              <a:t>  2  WHERE type = 'STANDBY';</a:t>
            </a:r>
          </a:p>
          <a:p>
            <a:r>
              <a:rPr lang="en-US" altLang="en-US" sz="2600" b="1" dirty="0">
                <a:latin typeface="Courier New" panose="02070309020205020404" pitchFamily="49" charset="0"/>
                <a:cs typeface="Oracle Sans" panose="020B0503020204020204" pitchFamily="34" charset="0"/>
              </a:rPr>
              <a:t>GROUP# TYPE    MEMBER</a:t>
            </a:r>
          </a:p>
          <a:p>
            <a:r>
              <a:rPr lang="en-US" altLang="en-US" sz="2600" b="1" dirty="0">
                <a:latin typeface="Courier New" panose="02070309020205020404" pitchFamily="49" charset="0"/>
                <a:cs typeface="Oracle Sans" panose="020B0503020204020204" pitchFamily="34" charset="0"/>
              </a:rPr>
              <a:t>------ ------- -----------------------------------</a:t>
            </a:r>
          </a:p>
          <a:p>
            <a:r>
              <a:rPr lang="en-US" altLang="en-US" sz="2600" b="1" dirty="0">
                <a:latin typeface="Courier New" panose="02070309020205020404" pitchFamily="49" charset="0"/>
                <a:cs typeface="Oracle Sans" panose="020B0503020204020204" pitchFamily="34" charset="0"/>
              </a:rPr>
              <a:t>     4 STANDBY /u01/app/oracle/oradata/boston/stdbyredo01.log</a:t>
            </a:r>
          </a:p>
          <a:p>
            <a:r>
              <a:rPr lang="en-US" altLang="en-US" sz="2600" b="1" dirty="0">
                <a:latin typeface="Courier New" panose="02070309020205020404" pitchFamily="49" charset="0"/>
                <a:cs typeface="Oracle Sans" panose="020B0503020204020204" pitchFamily="34" charset="0"/>
              </a:rPr>
              <a:t>     5 STANDBY /u01/app/oracle/oradata/boston/stdbyredo02.log</a:t>
            </a:r>
          </a:p>
          <a:p>
            <a:r>
              <a:rPr lang="en-US" altLang="en-US" sz="2600" b="1" dirty="0">
                <a:latin typeface="Courier New" panose="02070309020205020404" pitchFamily="49" charset="0"/>
                <a:cs typeface="Oracle Sans" panose="020B0503020204020204" pitchFamily="34" charset="0"/>
              </a:rPr>
              <a:t>     6 STANDBY /u01/app/oracle/oradata/boston/stdbyredo03.log</a:t>
            </a:r>
          </a:p>
          <a:p>
            <a:r>
              <a:rPr lang="en-US" altLang="en-US" sz="2600" b="1" dirty="0">
                <a:latin typeface="Courier New" panose="02070309020205020404" pitchFamily="49" charset="0"/>
                <a:cs typeface="Oracle Sans" panose="020B0503020204020204" pitchFamily="34" charset="0"/>
              </a:rPr>
              <a:t>     7 STANDBY /u01/app/oracle/oradata/boston/stdbyredo04.log</a:t>
            </a:r>
          </a:p>
          <a:p>
            <a:endParaRPr lang="en-US" altLang="en-US" sz="2600" b="1" dirty="0">
              <a:latin typeface="Courier New" panose="02070309020205020404" pitchFamily="49" charset="0"/>
              <a:cs typeface="Oracle Sans" panose="020B0503020204020204" pitchFamily="34" charset="0"/>
            </a:endParaRPr>
          </a:p>
          <a:p>
            <a:r>
              <a:rPr lang="en-US" altLang="en-US" sz="2600" b="1" dirty="0">
                <a:latin typeface="Courier New" panose="02070309020205020404" pitchFamily="49" charset="0"/>
                <a:cs typeface="Oracle Sans" panose="020B0503020204020204" pitchFamily="34" charset="0"/>
              </a:rPr>
              <a:t>SQL&gt; SELECT group#, dbid, thread#, sequence#, status</a:t>
            </a:r>
          </a:p>
          <a:p>
            <a:r>
              <a:rPr lang="en-US" altLang="en-US" sz="2600" b="1" dirty="0">
                <a:latin typeface="Courier New" panose="02070309020205020404" pitchFamily="49" charset="0"/>
                <a:cs typeface="Oracle Sans" panose="020B0503020204020204" pitchFamily="34" charset="0"/>
              </a:rPr>
              <a:t>  2  FROM v$standby_log;</a:t>
            </a:r>
          </a:p>
          <a:p>
            <a:r>
              <a:rPr lang="en-US" altLang="en-US" sz="2600" b="1" dirty="0">
                <a:latin typeface="Courier New" panose="02070309020205020404" pitchFamily="49" charset="0"/>
                <a:cs typeface="Oracle Sans" panose="020B0503020204020204" pitchFamily="34" charset="0"/>
              </a:rPr>
              <a:t>    GROUP# DBID          THREAD#  SEQUENCE# STATUS</a:t>
            </a:r>
          </a:p>
          <a:p>
            <a:r>
              <a:rPr lang="en-US" altLang="en-US" sz="2600" b="1" dirty="0">
                <a:latin typeface="Courier New" panose="02070309020205020404" pitchFamily="49" charset="0"/>
                <a:cs typeface="Oracle Sans" panose="020B0503020204020204" pitchFamily="34" charset="0"/>
              </a:rPr>
              <a:t>---------- ---------- ---------- ---------- ----------</a:t>
            </a:r>
          </a:p>
          <a:p>
            <a:r>
              <a:rPr lang="en-US" altLang="en-US" sz="2600" b="1" dirty="0">
                <a:latin typeface="Courier New" panose="02070309020205020404" pitchFamily="49" charset="0"/>
                <a:cs typeface="Oracle Sans" panose="020B0503020204020204" pitchFamily="34" charset="0"/>
              </a:rPr>
              <a:t>         4 2581955083          1         44 ACTIVE</a:t>
            </a:r>
          </a:p>
          <a:p>
            <a:r>
              <a:rPr lang="en-US" altLang="en-US" sz="2600" b="1" dirty="0">
                <a:latin typeface="Courier New" panose="02070309020205020404" pitchFamily="49" charset="0"/>
                <a:cs typeface="Oracle Sans" panose="020B0503020204020204" pitchFamily="34" charset="0"/>
              </a:rPr>
              <a:t>         5 UNASSIGNED          1          0 UNASSIGNED</a:t>
            </a:r>
          </a:p>
          <a:p>
            <a:r>
              <a:rPr lang="en-US" altLang="en-US" sz="2600" b="1" dirty="0">
                <a:latin typeface="Courier New" panose="02070309020205020404" pitchFamily="49" charset="0"/>
                <a:cs typeface="Oracle Sans" panose="020B0503020204020204" pitchFamily="34" charset="0"/>
              </a:rPr>
              <a:t>         6 UNASSIGNED          1          0 UNASSIGNED</a:t>
            </a:r>
          </a:p>
          <a:p>
            <a:r>
              <a:rPr lang="en-US" altLang="en-US" sz="2600" b="1" dirty="0">
                <a:latin typeface="Courier New" panose="02070309020205020404" pitchFamily="49" charset="0"/>
                <a:cs typeface="Oracle Sans" panose="020B0503020204020204" pitchFamily="34" charset="0"/>
              </a:rPr>
              <a:t>         7 UNASSIGNED          0          0 UNASSIGNED</a:t>
            </a:r>
          </a:p>
        </p:txBody>
      </p:sp>
    </p:spTree>
    <p:custDataLst>
      <p:tags r:id="rId1"/>
    </p:custDataLst>
    <p:extLst>
      <p:ext uri="{BB962C8B-B14F-4D97-AF65-F5344CB8AC3E}">
        <p14:creationId xmlns:p14="http://schemas.microsoft.com/office/powerpoint/2010/main" val="563345751"/>
      </p:ext>
    </p:extLst>
  </p:cSld>
  <p:clrMapOvr>
    <a:masterClrMapping/>
  </p:clrMapOvr>
  <p:transition spd="slow"/>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99C3B83B-E419-44E2-9F4C-48F3B5D47C74}"/>
              </a:ext>
            </a:extLst>
          </p:cNvPr>
          <p:cNvSpPr>
            <a:spLocks noGrp="1" noChangeArrowheads="1"/>
          </p:cNvSpPr>
          <p:nvPr>
            <p:ph type="title"/>
          </p:nvPr>
        </p:nvSpPr>
        <p:spPr>
          <a:xfrm>
            <a:off x="933451" y="65673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Service Names in the </a:t>
            </a:r>
            <a:r>
              <a:rPr lang="en-US" altLang="en-US" dirty="0">
                <a:latin typeface="Courier New" panose="02070309020205020404" pitchFamily="49" charset="0"/>
                <a:cs typeface="Courier New" panose="02070309020205020404" pitchFamily="49" charset="0"/>
              </a:rPr>
              <a:t>tnsnames.ora </a:t>
            </a:r>
            <a:r>
              <a:rPr lang="en-US" altLang="en-US" dirty="0">
                <a:latin typeface="Georgia" panose="02040502050405020303" pitchFamily="18" charset="0"/>
              </a:rPr>
              <a:t>File</a:t>
            </a:r>
          </a:p>
        </p:txBody>
      </p:sp>
      <p:sp>
        <p:nvSpPr>
          <p:cNvPr id="4" name="Rectangle 3">
            <a:extLst>
              <a:ext uri="{FF2B5EF4-FFF2-40B4-BE49-F238E27FC236}">
                <a16:creationId xmlns:a16="http://schemas.microsoft.com/office/drawing/2014/main" xmlns="" id="{4D446B16-D20C-4213-801C-1B136213CFDA}"/>
              </a:ext>
            </a:extLst>
          </p:cNvPr>
          <p:cNvSpPr>
            <a:spLocks noChangeArrowheads="1"/>
          </p:cNvSpPr>
          <p:nvPr/>
        </p:nvSpPr>
        <p:spPr bwMode="blackGray">
          <a:xfrm>
            <a:off x="2612989" y="2307212"/>
            <a:ext cx="13062023" cy="715676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PROD = (DESCRIPTION = (ADDRESS_LIST =</a:t>
            </a:r>
          </a:p>
          <a:p>
            <a:r>
              <a:rPr lang="en-US" altLang="en-US" sz="2400" b="1" dirty="0">
                <a:latin typeface="Courier New" panose="02070309020205020404" pitchFamily="49" charset="0"/>
                <a:cs typeface="Oracle Sans" panose="020B0503020204020204" pitchFamily="34" charset="0"/>
              </a:rPr>
              <a:t>    (ADDRESS=(PROTOCOL = TCP)(HOST = host01)(PORT = 1521))</a:t>
            </a:r>
          </a:p>
          <a:p>
            <a:r>
              <a:rPr lang="en-US" altLang="en-US" sz="2400" b="1" dirty="0">
                <a:latin typeface="Courier New" panose="02070309020205020404" pitchFamily="49" charset="0"/>
                <a:cs typeface="Oracle Sans" panose="020B0503020204020204" pitchFamily="34" charset="0"/>
              </a:rPr>
              <a:t>    (ADDRESS=(PROTOCOL = TCP)(HOST = host03)(PORT = 1521)))</a:t>
            </a:r>
          </a:p>
          <a:p>
            <a:r>
              <a:rPr lang="en-US" altLang="en-US" sz="2400" b="1" dirty="0">
                <a:latin typeface="Courier New" panose="02070309020205020404" pitchFamily="49" charset="0"/>
                <a:cs typeface="Oracle Sans" panose="020B0503020204020204" pitchFamily="34" charset="0"/>
              </a:rPr>
              <a:t>    (CONNECT_DATA = (SERVICE_NAME = DG_PROD)))</a:t>
            </a:r>
          </a:p>
          <a:p>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RTQ = (DESCRIPTION = (ADDRESS_LIST =</a:t>
            </a:r>
          </a:p>
          <a:p>
            <a:r>
              <a:rPr lang="en-US" altLang="en-US" sz="2400" b="1" dirty="0">
                <a:latin typeface="Courier New" panose="02070309020205020404" pitchFamily="49" charset="0"/>
                <a:cs typeface="Oracle Sans" panose="020B0503020204020204" pitchFamily="34" charset="0"/>
              </a:rPr>
              <a:t>    (ADDRESS=(PROTOCOL = TCP)(HOST = host01)(PORT = 1521))</a:t>
            </a:r>
          </a:p>
          <a:p>
            <a:r>
              <a:rPr lang="en-US" altLang="en-US" sz="2400" b="1" dirty="0">
                <a:latin typeface="Courier New" panose="02070309020205020404" pitchFamily="49" charset="0"/>
                <a:cs typeface="Oracle Sans" panose="020B0503020204020204" pitchFamily="34" charset="0"/>
              </a:rPr>
              <a:t>    (ADDRESS=(PROTOCOL = TCP)(HOST = host03)(PORT = 1521)))</a:t>
            </a:r>
          </a:p>
          <a:p>
            <a:r>
              <a:rPr lang="en-US" altLang="en-US" sz="2400" b="1" dirty="0">
                <a:latin typeface="Courier New" panose="02070309020205020404" pitchFamily="49" charset="0"/>
                <a:cs typeface="Oracle Sans" panose="020B0503020204020204" pitchFamily="34" charset="0"/>
              </a:rPr>
              <a:t>    (CONNECT_DATA = (SERVICE_NAME = DG_RTQ)))</a:t>
            </a:r>
          </a:p>
          <a:p>
            <a:r>
              <a:rPr lang="en-US" altLang="en-US" sz="2400" b="1" dirty="0">
                <a:latin typeface="Courier New" panose="02070309020205020404" pitchFamily="49" charset="0"/>
                <a:cs typeface="Oracle Sans" panose="020B0503020204020204" pitchFamily="34" charset="0"/>
              </a:rPr>
              <a:t> </a:t>
            </a:r>
          </a:p>
          <a:p>
            <a:r>
              <a:rPr lang="en-US" altLang="en-US" sz="2400" b="1" dirty="0">
                <a:latin typeface="Courier New" panose="02070309020205020404" pitchFamily="49" charset="0"/>
                <a:cs typeface="Oracle Sans" panose="020B0503020204020204" pitchFamily="34" charset="0"/>
              </a:rPr>
              <a:t>SNAP = (DESCRIPTION = (ADDRESS_LIST =</a:t>
            </a:r>
          </a:p>
          <a:p>
            <a:r>
              <a:rPr lang="en-US" altLang="en-US" sz="2400" b="1" dirty="0">
                <a:latin typeface="Courier New" panose="02070309020205020404" pitchFamily="49" charset="0"/>
                <a:cs typeface="Oracle Sans" panose="020B0503020204020204" pitchFamily="34" charset="0"/>
              </a:rPr>
              <a:t>    (ADDRESS=(PROTOCOL = TCP)(HOST = host01)(PORT = 1521))</a:t>
            </a:r>
          </a:p>
          <a:p>
            <a:r>
              <a:rPr lang="en-US" altLang="en-US" sz="2400" b="1" dirty="0">
                <a:latin typeface="Courier New" panose="02070309020205020404" pitchFamily="49" charset="0"/>
                <a:cs typeface="Oracle Sans" panose="020B0503020204020204" pitchFamily="34" charset="0"/>
              </a:rPr>
              <a:t>    (ADDRESS=(PROTOCOL = TCP)(HOST = host03)(PORT = 1521)))</a:t>
            </a:r>
          </a:p>
          <a:p>
            <a:r>
              <a:rPr lang="en-US" altLang="en-US" sz="2400" b="1" dirty="0">
                <a:latin typeface="Courier New" panose="02070309020205020404" pitchFamily="49" charset="0"/>
                <a:cs typeface="Oracle Sans" panose="020B0503020204020204" pitchFamily="34" charset="0"/>
              </a:rPr>
              <a:t>    (CONNECT_DATA = (SERVICE_NAME = DG_SNAP)))</a:t>
            </a:r>
          </a:p>
          <a:p>
            <a:endParaRPr lang="en-US" altLang="en-US" sz="2400" b="1" dirty="0">
              <a:latin typeface="Courier New" panose="02070309020205020404" pitchFamily="49" charset="0"/>
              <a:cs typeface="Oracle Sans" panose="020B0503020204020204" pitchFamily="34" charset="0"/>
            </a:endParaRPr>
          </a:p>
          <a:p>
            <a:r>
              <a:rPr lang="en-US" altLang="en-US" sz="2400" b="1" dirty="0">
                <a:latin typeface="Courier New" panose="02070309020205020404" pitchFamily="49" charset="0"/>
                <a:cs typeface="Oracle Sans" panose="020B0503020204020204" pitchFamily="34" charset="0"/>
              </a:rPr>
              <a:t>LSBY = (DESCRIPTION = (ADDRESS_LIST =</a:t>
            </a:r>
          </a:p>
          <a:p>
            <a:r>
              <a:rPr lang="en-US" altLang="en-US" sz="2400" b="1" dirty="0">
                <a:latin typeface="Courier New" panose="02070309020205020404" pitchFamily="49" charset="0"/>
                <a:cs typeface="Oracle Sans" panose="020B0503020204020204" pitchFamily="34" charset="0"/>
              </a:rPr>
              <a:t>    (ADDRESS=(PROTOCOL = TCP)(HOST = host01)(PORT = 1521))</a:t>
            </a:r>
          </a:p>
          <a:p>
            <a:r>
              <a:rPr lang="en-US" altLang="en-US" sz="2400" b="1" dirty="0">
                <a:latin typeface="Courier New" panose="02070309020205020404" pitchFamily="49" charset="0"/>
                <a:cs typeface="Oracle Sans" panose="020B0503020204020204" pitchFamily="34" charset="0"/>
              </a:rPr>
              <a:t>    (ADDRESS=(PROTOCOL = TCP)(HOST = host03)(PORT = 1521)))</a:t>
            </a:r>
          </a:p>
          <a:p>
            <a:r>
              <a:rPr lang="en-US" altLang="en-US" sz="2400" b="1" dirty="0">
                <a:latin typeface="Courier New" panose="02070309020205020404" pitchFamily="49" charset="0"/>
                <a:cs typeface="Oracle Sans" panose="020B0503020204020204" pitchFamily="34" charset="0"/>
              </a:rPr>
              <a:t>    (CONNECT_DATA = (SERVICE_NAME = DG_LSBY)))</a:t>
            </a:r>
          </a:p>
        </p:txBody>
      </p:sp>
    </p:spTree>
    <p:custDataLst>
      <p:tags r:id="rId1"/>
    </p:custDataLst>
    <p:extLst>
      <p:ext uri="{BB962C8B-B14F-4D97-AF65-F5344CB8AC3E}">
        <p14:creationId xmlns:p14="http://schemas.microsoft.com/office/powerpoint/2010/main" val="2586241480"/>
      </p:ext>
    </p:extLst>
  </p:cSld>
  <p:clrMapOvr>
    <a:masterClrMapping/>
  </p:clrMapOvr>
  <p:transition spd="slow"/>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2059B7B2-E23C-47EA-B43A-083AD9A0592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Configuring Role-Based Services Using Oracle Clusterware</a:t>
            </a:r>
          </a:p>
        </p:txBody>
      </p:sp>
      <p:sp>
        <p:nvSpPr>
          <p:cNvPr id="13315" name="Rectangle 3">
            <a:extLst>
              <a:ext uri="{FF2B5EF4-FFF2-40B4-BE49-F238E27FC236}">
                <a16:creationId xmlns:a16="http://schemas.microsoft.com/office/drawing/2014/main" xmlns="" id="{62F35FCE-B1BF-46F4-8022-62B2A8FDD10B}"/>
              </a:ext>
            </a:extLst>
          </p:cNvPr>
          <p:cNvSpPr>
            <a:spLocks noGrp="1" noChangeArrowheads="1"/>
          </p:cNvSpPr>
          <p:nvPr>
            <p:ph idx="1"/>
          </p:nvPr>
        </p:nvSpPr>
        <p:spPr>
          <a:xfrm>
            <a:off x="933451" y="2688032"/>
            <a:ext cx="16421100" cy="426334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t>
            </a:r>
            <a:r>
              <a:rPr lang="en-US" altLang="en-US" dirty="0">
                <a:latin typeface="Courier New" panose="02070309020205020404" pitchFamily="49" charset="0"/>
                <a:cs typeface="Oracle Sans" panose="020B0503020204020204" pitchFamily="34" charset="0"/>
              </a:rPr>
              <a:t>SRVCTL</a:t>
            </a:r>
            <a:r>
              <a:rPr lang="en-US" altLang="en-US" dirty="0">
                <a:latin typeface="Oracle Sans" panose="020B0503020204020204" pitchFamily="34" charset="0"/>
                <a:cs typeface="Oracle Sans" panose="020B0503020204020204" pitchFamily="34" charset="0"/>
              </a:rPr>
              <a:t> to configure Oracle Clusterware–managed services on each database in the Data Guard configuration.</a:t>
            </a:r>
          </a:p>
          <a:p>
            <a:pPr lvl="1">
              <a:spcBef>
                <a:spcPts val="1200"/>
              </a:spcBef>
            </a:pPr>
            <a:r>
              <a:rPr lang="en-US" altLang="en-US" dirty="0">
                <a:latin typeface="Oracle Sans" panose="020B0503020204020204" pitchFamily="34" charset="0"/>
                <a:cs typeface="Oracle Sans" panose="020B0503020204020204" pitchFamily="34" charset="0"/>
              </a:rPr>
              <a:t>Role changes managed by the Data Guard broker automatically start services appropriate to the database role.</a:t>
            </a:r>
          </a:p>
          <a:p>
            <a:pPr lvl="1">
              <a:spcBef>
                <a:spcPts val="1200"/>
              </a:spcBef>
            </a:pPr>
            <a:r>
              <a:rPr lang="en-US" altLang="en-US" dirty="0">
                <a:latin typeface="Oracle Sans" panose="020B0503020204020204" pitchFamily="34" charset="0"/>
                <a:cs typeface="Oracle Sans" panose="020B0503020204020204" pitchFamily="34" charset="0"/>
              </a:rPr>
              <a:t>The service is started when </a:t>
            </a:r>
            <a:r>
              <a:rPr lang="en-US" altLang="en-US" dirty="0">
                <a:latin typeface="Courier New" panose="02070309020205020404" pitchFamily="49" charset="0"/>
                <a:cs typeface="Oracle Sans" panose="020B0503020204020204" pitchFamily="34" charset="0"/>
              </a:rPr>
              <a:t>ROLE</a:t>
            </a:r>
            <a:r>
              <a:rPr lang="en-US" altLang="en-US" dirty="0">
                <a:latin typeface="Oracle Sans" panose="020B0503020204020204" pitchFamily="34" charset="0"/>
                <a:cs typeface="Oracle Sans" panose="020B0503020204020204" pitchFamily="34" charset="0"/>
              </a:rPr>
              <a:t> matches the current role of the database and </a:t>
            </a:r>
            <a:r>
              <a:rPr lang="en-US" altLang="en-US" dirty="0">
                <a:latin typeface="Courier New" panose="02070309020205020404" pitchFamily="49" charset="0"/>
                <a:cs typeface="Oracle Sans" panose="020B0503020204020204" pitchFamily="34" charset="0"/>
              </a:rPr>
              <a:t>MANAGEMENT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POLICY</a:t>
            </a:r>
            <a:r>
              <a:rPr lang="en-US" altLang="en-US" dirty="0">
                <a:latin typeface="Oracle Sans" panose="020B0503020204020204" pitchFamily="34" charset="0"/>
                <a:cs typeface="Oracle Sans" panose="020B0503020204020204" pitchFamily="34" charset="0"/>
              </a:rPr>
              <a:t> is set to </a:t>
            </a:r>
            <a:r>
              <a:rPr lang="en-US" altLang="en-US" dirty="0">
                <a:latin typeface="Courier New" panose="02070309020205020404" pitchFamily="49" charset="0"/>
                <a:cs typeface="Oracle Sans" panose="020B0503020204020204" pitchFamily="34" charset="0"/>
              </a:rPr>
              <a:t>AUTOMATIC</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Services can be started manually.</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27176" y="7095752"/>
            <a:ext cx="15121680"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srvctl add service -db &lt;db_unique_name&gt; -service &lt;service_name&gt; -role "[PRIMARY] [,PHYSICAL_STANDBY] [,LOGICAL_STANDBY][,SNAPSHOT_STANDBY]" [-policy {AUTOMATIC | MANUAL}]</a:t>
            </a:r>
          </a:p>
        </p:txBody>
      </p:sp>
    </p:spTree>
    <p:custDataLst>
      <p:tags r:id="rId1"/>
    </p:custDataLst>
    <p:extLst>
      <p:ext uri="{BB962C8B-B14F-4D97-AF65-F5344CB8AC3E}">
        <p14:creationId xmlns:p14="http://schemas.microsoft.com/office/powerpoint/2010/main" val="3319494505"/>
      </p:ext>
    </p:extLst>
  </p:cSld>
  <p:clrMapOvr>
    <a:masterClrMapping/>
  </p:clrMapOvr>
  <p:transition spd="slow"/>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xmlns="" id="{D7BBEDDC-303D-4E39-9593-15D40F4FFF06}"/>
              </a:ext>
            </a:extLst>
          </p:cNvPr>
          <p:cNvSpPr>
            <a:spLocks noGrp="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4000" dirty="0">
                <a:latin typeface="Georgia" panose="02040502050405020303" pitchFamily="18" charset="0"/>
              </a:rPr>
              <a:t>Configuring Role-Based Services Using Oracle Clusterware (Notes Only)</a:t>
            </a:r>
          </a:p>
        </p:txBody>
      </p:sp>
    </p:spTree>
    <p:custDataLst>
      <p:tags r:id="rId1"/>
    </p:custDataLst>
    <p:extLst>
      <p:ext uri="{BB962C8B-B14F-4D97-AF65-F5344CB8AC3E}">
        <p14:creationId xmlns:p14="http://schemas.microsoft.com/office/powerpoint/2010/main" val="46364144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ABFB67F5-9F8E-4543-94D4-9F97B4ACB89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Adding Standby Databases to Oracle Restart Configuration</a:t>
            </a:r>
          </a:p>
        </p:txBody>
      </p:sp>
      <p:sp>
        <p:nvSpPr>
          <p:cNvPr id="15363" name="Rectangle 3">
            <a:extLst>
              <a:ext uri="{FF2B5EF4-FFF2-40B4-BE49-F238E27FC236}">
                <a16:creationId xmlns:a16="http://schemas.microsoft.com/office/drawing/2014/main" xmlns="" id="{04E65D49-B2C4-4D71-8A15-E601B3E976FD}"/>
              </a:ext>
            </a:extLst>
          </p:cNvPr>
          <p:cNvSpPr>
            <a:spLocks noGrp="1" noChangeArrowheads="1"/>
          </p:cNvSpPr>
          <p:nvPr>
            <p:ph idx="1"/>
          </p:nvPr>
        </p:nvSpPr>
        <p:spPr>
          <a:xfrm>
            <a:off x="933451" y="2688032"/>
            <a:ext cx="16421100" cy="453867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Standby databases created with Enterprise Manager are not automatically added to the Oracle Restart configuration.</a:t>
            </a:r>
          </a:p>
          <a:p>
            <a:pPr lvl="1">
              <a:spcBef>
                <a:spcPts val="1200"/>
              </a:spcBef>
            </a:pPr>
            <a:r>
              <a:rPr lang="en-US" altLang="en-US" dirty="0">
                <a:latin typeface="Oracle Sans" panose="020B0503020204020204" pitchFamily="34" charset="0"/>
                <a:cs typeface="Oracle Sans" panose="020B0503020204020204" pitchFamily="34" charset="0"/>
              </a:rPr>
              <a:t>Use </a:t>
            </a:r>
            <a:r>
              <a:rPr lang="en-US" altLang="en-US" dirty="0">
                <a:latin typeface="Courier New" panose="02070309020205020404" pitchFamily="49" charset="0"/>
                <a:cs typeface="Oracle Sans" panose="020B0503020204020204" pitchFamily="34" charset="0"/>
              </a:rPr>
              <a:t>SRVCTL</a:t>
            </a:r>
            <a:r>
              <a:rPr lang="en-US" altLang="en-US" dirty="0">
                <a:latin typeface="Oracle Sans" panose="020B0503020204020204" pitchFamily="34" charset="0"/>
                <a:cs typeface="Oracle Sans" panose="020B0503020204020204" pitchFamily="34" charset="0"/>
              </a:rPr>
              <a:t> to add the standby databases.</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Example:</a:t>
            </a:r>
          </a:p>
        </p:txBody>
      </p:sp>
      <p:sp>
        <p:nvSpPr>
          <p:cNvPr id="6"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1710336" y="4616560"/>
            <a:ext cx="14706471" cy="161679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srvctl add database -d &lt;db_unique_name&gt; -o &lt;oracle_home&gt;</a:t>
            </a:r>
          </a:p>
          <a:p>
            <a:r>
              <a:rPr lang="en-US" altLang="en-US" sz="2400" b="1" dirty="0">
                <a:latin typeface="Courier New" panose="02070309020205020404" pitchFamily="49" charset="0"/>
                <a:cs typeface="Oracle Sans" panose="020B0503020204020204" pitchFamily="34" charset="0"/>
              </a:rPr>
              <a:t>[-m &lt;domain_name&gt;] [-p &lt;spfile&gt;] [-r {PRIMARY | PHYSICAL_STANDBY | LOGICAL_STANDBY | SNAPSHOT_STANDBY }] [-s {start_options}] [-t {stop_options}] [-n &lt;db_name&gt;] [-y {AUTOMATIC | MANUAL}] [-a "&lt;diskgroup_list&gt;"] </a:t>
            </a:r>
          </a:p>
        </p:txBody>
      </p:sp>
      <p:sp>
        <p:nvSpPr>
          <p:cNvPr id="7" name="Rectangle 6">
            <a:extLst>
              <a:ext uri="{FF2B5EF4-FFF2-40B4-BE49-F238E27FC236}">
                <a16:creationId xmlns:a16="http://schemas.microsoft.com/office/drawing/2014/main" xmlns="" id="{4D446B16-D20C-4213-801C-1B136213CFDA}"/>
              </a:ext>
            </a:extLst>
          </p:cNvPr>
          <p:cNvSpPr>
            <a:spLocks noChangeArrowheads="1"/>
          </p:cNvSpPr>
          <p:nvPr/>
        </p:nvSpPr>
        <p:spPr bwMode="blackGray">
          <a:xfrm>
            <a:off x="1710336" y="7343134"/>
            <a:ext cx="14706471" cy="161679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Courier New" panose="02070309020205020404" pitchFamily="49" charset="0"/>
                <a:cs typeface="Oracle Sans" panose="020B0503020204020204" pitchFamily="34" charset="0"/>
              </a:rPr>
              <a:t>srvctl add database -d london –o</a:t>
            </a:r>
          </a:p>
          <a:p>
            <a:r>
              <a:rPr lang="en-US" altLang="en-US" sz="2400" b="1" dirty="0">
                <a:latin typeface="Courier New" panose="02070309020205020404" pitchFamily="49" charset="0"/>
                <a:cs typeface="Oracle Sans" panose="020B0503020204020204" pitchFamily="34" charset="0"/>
              </a:rPr>
              <a:t>/u01/app/oracle/product/19.3.0/dbhome_1 –m example.com –p</a:t>
            </a:r>
          </a:p>
          <a:p>
            <a:r>
              <a:rPr lang="en-US" altLang="en-US" sz="2400" b="1" dirty="0">
                <a:latin typeface="Courier New" panose="02070309020205020404" pitchFamily="49" charset="0"/>
                <a:cs typeface="Oracle Sans" panose="020B0503020204020204" pitchFamily="34" charset="0"/>
              </a:rPr>
              <a:t>/u01/app/oracle/product/19.3.0/dbhome_1/dbs/spfilelondon.ora</a:t>
            </a:r>
          </a:p>
          <a:p>
            <a:r>
              <a:rPr lang="en-US" altLang="en-US" sz="2400" b="1" dirty="0">
                <a:latin typeface="Courier New" panose="02070309020205020404" pitchFamily="49" charset="0"/>
                <a:cs typeface="Oracle Sans" panose="020B0503020204020204" pitchFamily="34" charset="0"/>
              </a:rPr>
              <a:t>-r PHYSICAL_STANDBY –n boston –a "SBDAT,SBFRA"</a:t>
            </a:r>
          </a:p>
        </p:txBody>
      </p:sp>
    </p:spTree>
    <p:custDataLst>
      <p:tags r:id="rId1"/>
    </p:custDataLst>
    <p:extLst>
      <p:ext uri="{BB962C8B-B14F-4D97-AF65-F5344CB8AC3E}">
        <p14:creationId xmlns:p14="http://schemas.microsoft.com/office/powerpoint/2010/main" val="1622227573"/>
      </p:ext>
    </p:extLst>
  </p:cSld>
  <p:clrMapOvr>
    <a:masterClrMapping/>
  </p:clrMapOvr>
  <p:transition spd="slow"/>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FD4763DC-45C1-4A9A-AC2E-982A787AEC4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Example: Configuring Role-Based Services</a:t>
            </a:r>
          </a:p>
        </p:txBody>
      </p:sp>
      <p:sp>
        <p:nvSpPr>
          <p:cNvPr id="16387" name="Rectangle 3">
            <a:extLst>
              <a:ext uri="{FF2B5EF4-FFF2-40B4-BE49-F238E27FC236}">
                <a16:creationId xmlns:a16="http://schemas.microsoft.com/office/drawing/2014/main" xmlns="" id="{82A6340F-BE3E-4000-A2CA-EC1142DF519D}"/>
              </a:ext>
            </a:extLst>
          </p:cNvPr>
          <p:cNvSpPr>
            <a:spLocks noGrp="1" noChangeArrowheads="1"/>
          </p:cNvSpPr>
          <p:nvPr>
            <p:ph idx="1"/>
          </p:nvPr>
        </p:nvSpPr>
        <p:spPr>
          <a:xfrm>
            <a:off x="933451" y="2272710"/>
            <a:ext cx="16421100" cy="178881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PAYROLL</a:t>
            </a:r>
            <a:r>
              <a:rPr lang="en-US" altLang="en-US" dirty="0">
                <a:latin typeface="Oracle Sans" panose="020B0503020204020204" pitchFamily="34" charset="0"/>
                <a:cs typeface="Oracle Sans" panose="020B0503020204020204" pitchFamily="34" charset="0"/>
              </a:rPr>
              <a:t>: Read-write service that always runs on the database with the primary role</a:t>
            </a:r>
          </a:p>
          <a:p>
            <a:pPr lvl="1">
              <a:spcBef>
                <a:spcPts val="1200"/>
              </a:spcBef>
            </a:pPr>
            <a:r>
              <a:rPr lang="en-US" altLang="en-US" dirty="0">
                <a:latin typeface="Courier New" panose="02070309020205020404" pitchFamily="49" charset="0"/>
                <a:cs typeface="Oracle Sans" panose="020B0503020204020204" pitchFamily="34" charset="0"/>
              </a:rPr>
              <a:t>ORDERSTATUS</a:t>
            </a:r>
            <a:r>
              <a:rPr lang="en-US" altLang="en-US" dirty="0">
                <a:latin typeface="Oracle Sans" panose="020B0503020204020204" pitchFamily="34" charset="0"/>
                <a:cs typeface="Oracle Sans" panose="020B0503020204020204" pitchFamily="34" charset="0"/>
              </a:rPr>
              <a:t>: Read-only service that always runs on an Active Data Guard standby database</a:t>
            </a:r>
          </a:p>
        </p:txBody>
      </p:sp>
      <p:sp>
        <p:nvSpPr>
          <p:cNvPr id="5" name="Rectangle 4">
            <a:extLst>
              <a:ext uri="{FF2B5EF4-FFF2-40B4-BE49-F238E27FC236}">
                <a16:creationId xmlns:a16="http://schemas.microsoft.com/office/drawing/2014/main" xmlns="" id="{4D446B16-D20C-4213-801C-1B136213CFDA}"/>
              </a:ext>
            </a:extLst>
          </p:cNvPr>
          <p:cNvSpPr>
            <a:spLocks noChangeArrowheads="1"/>
          </p:cNvSpPr>
          <p:nvPr/>
        </p:nvSpPr>
        <p:spPr bwMode="blackGray">
          <a:xfrm>
            <a:off x="1727176" y="4224718"/>
            <a:ext cx="12097344" cy="487922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srvctl add service -d boston -s payroll -l PRIMARY </a:t>
            </a:r>
          </a:p>
          <a:p>
            <a:r>
              <a:rPr lang="en-US" altLang="en-US" sz="2800" b="1" dirty="0">
                <a:latin typeface="Courier New" panose="02070309020205020404" pitchFamily="49" charset="0"/>
                <a:cs typeface="Oracle Sans" panose="020B0503020204020204" pitchFamily="34" charset="0"/>
              </a:rPr>
              <a:t>                   –m BASIC –e SELECT –w 1 –z 180</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srvctl add service –d london –s payroll –l PRIMARY</a:t>
            </a:r>
          </a:p>
          <a:p>
            <a:r>
              <a:rPr lang="en-US" altLang="en-US" sz="2800" b="1" dirty="0">
                <a:latin typeface="Courier New" panose="02070309020205020404" pitchFamily="49" charset="0"/>
                <a:cs typeface="Oracle Sans" panose="020B0503020204020204" pitchFamily="34" charset="0"/>
              </a:rPr>
              <a:t>                   –m BASIC –e SELECT –w 1 –z 180</a:t>
            </a:r>
          </a:p>
          <a:p>
            <a:endParaRPr lang="en-US" altLang="en-US" sz="2800" b="1" dirty="0">
              <a:latin typeface="Courier New" panose="02070309020205020404" pitchFamily="49" charset="0"/>
              <a:cs typeface="Oracle Sans" panose="020B0503020204020204" pitchFamily="34" charset="0"/>
            </a:endParaRPr>
          </a:p>
          <a:p>
            <a:r>
              <a:rPr lang="en-US" altLang="en-US" sz="2800" b="1" dirty="0">
                <a:latin typeface="Courier New" panose="02070309020205020404" pitchFamily="49" charset="0"/>
                <a:cs typeface="Oracle Sans" panose="020B0503020204020204" pitchFamily="34" charset="0"/>
              </a:rPr>
              <a:t>srvctl add service -d boston -s orderstatus </a:t>
            </a:r>
          </a:p>
          <a:p>
            <a:r>
              <a:rPr lang="en-US" altLang="en-US" sz="2800" b="1" dirty="0">
                <a:latin typeface="Courier New" panose="02070309020205020404" pitchFamily="49" charset="0"/>
                <a:cs typeface="Oracle Sans" panose="020B0503020204020204" pitchFamily="34" charset="0"/>
              </a:rPr>
              <a:t>				  -l PHYSICAL_STANDBY</a:t>
            </a:r>
          </a:p>
          <a:p>
            <a:r>
              <a:rPr lang="en-US" altLang="en-US" sz="2800" b="1" dirty="0">
                <a:latin typeface="Courier New" panose="02070309020205020404" pitchFamily="49" charset="0"/>
                <a:cs typeface="Oracle Sans" panose="020B0503020204020204" pitchFamily="34" charset="0"/>
              </a:rPr>
              <a:t> </a:t>
            </a:r>
          </a:p>
          <a:p>
            <a:r>
              <a:rPr lang="en-US" altLang="en-US" sz="2800" b="1" dirty="0">
                <a:latin typeface="Courier New" panose="02070309020205020404" pitchFamily="49" charset="0"/>
                <a:cs typeface="Oracle Sans" panose="020B0503020204020204" pitchFamily="34" charset="0"/>
              </a:rPr>
              <a:t>srvctl add service -d london -s orderstatus </a:t>
            </a:r>
          </a:p>
          <a:p>
            <a:r>
              <a:rPr lang="en-US" altLang="en-US" sz="2800" b="1" dirty="0">
                <a:latin typeface="Courier New" panose="02070309020205020404" pitchFamily="49" charset="0"/>
                <a:cs typeface="Oracle Sans" panose="020B0503020204020204" pitchFamily="34" charset="0"/>
              </a:rPr>
              <a:t>                   -l PHYSICAL_STANDBY</a:t>
            </a:r>
          </a:p>
        </p:txBody>
      </p:sp>
    </p:spTree>
    <p:custDataLst>
      <p:tags r:id="rId1"/>
    </p:custDataLst>
    <p:extLst>
      <p:ext uri="{BB962C8B-B14F-4D97-AF65-F5344CB8AC3E}">
        <p14:creationId xmlns:p14="http://schemas.microsoft.com/office/powerpoint/2010/main" val="1736204112"/>
      </p:ext>
    </p:extLst>
  </p:cSld>
  <p:clrMapOvr>
    <a:masterClrMapping/>
  </p:clrMapOvr>
  <p:transition spd="slow"/>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a:extLst>
              <a:ext uri="{FF2B5EF4-FFF2-40B4-BE49-F238E27FC236}">
                <a16:creationId xmlns:a16="http://schemas.microsoft.com/office/drawing/2014/main" xmlns="" id="{181A10BC-8E34-42EC-A82A-B5CD71EDDB3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Automatic Failover of Applications to a New Primary Database</a:t>
            </a:r>
          </a:p>
        </p:txBody>
      </p:sp>
      <p:grpSp>
        <p:nvGrpSpPr>
          <p:cNvPr id="3" name="Group 2">
            <a:extLst>
              <a:ext uri="{FF2B5EF4-FFF2-40B4-BE49-F238E27FC236}">
                <a16:creationId xmlns:a16="http://schemas.microsoft.com/office/drawing/2014/main" xmlns="" id="{4B3D9798-5CA4-4089-8633-C527181100F2}"/>
              </a:ext>
            </a:extLst>
          </p:cNvPr>
          <p:cNvGrpSpPr/>
          <p:nvPr/>
        </p:nvGrpSpPr>
        <p:grpSpPr>
          <a:xfrm>
            <a:off x="2857500" y="2551112"/>
            <a:ext cx="12115800" cy="7200900"/>
            <a:chOff x="2857500" y="2057400"/>
            <a:chExt cx="12115800" cy="7200900"/>
          </a:xfrm>
        </p:grpSpPr>
        <p:pic>
          <p:nvPicPr>
            <p:cNvPr id="17410" name="Picture 23" descr="iasicon18">
              <a:extLst>
                <a:ext uri="{FF2B5EF4-FFF2-40B4-BE49-F238E27FC236}">
                  <a16:creationId xmlns:a16="http://schemas.microsoft.com/office/drawing/2014/main" xmlns="" id="{04D56436-DC85-4BFF-85F1-C6AB80D35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598320" y="2717007"/>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4" descr="iasicon18">
              <a:extLst>
                <a:ext uri="{FF2B5EF4-FFF2-40B4-BE49-F238E27FC236}">
                  <a16:creationId xmlns:a16="http://schemas.microsoft.com/office/drawing/2014/main" xmlns="" id="{015E172D-FC7E-4FAA-A553-BFF5B2446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826920" y="2945607"/>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Line 11">
              <a:extLst>
                <a:ext uri="{FF2B5EF4-FFF2-40B4-BE49-F238E27FC236}">
                  <a16:creationId xmlns:a16="http://schemas.microsoft.com/office/drawing/2014/main" xmlns="" id="{61A6B824-38C6-4080-B45F-15F93B53D4EC}"/>
                </a:ext>
              </a:extLst>
            </p:cNvPr>
            <p:cNvSpPr>
              <a:spLocks noChangeShapeType="1"/>
            </p:cNvSpPr>
            <p:nvPr/>
          </p:nvSpPr>
          <p:spPr bwMode="auto">
            <a:xfrm>
              <a:off x="4800600" y="5943600"/>
              <a:ext cx="17145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14" name="Picture 5" descr="iasicon18">
              <a:extLst>
                <a:ext uri="{FF2B5EF4-FFF2-40B4-BE49-F238E27FC236}">
                  <a16:creationId xmlns:a16="http://schemas.microsoft.com/office/drawing/2014/main" xmlns="" id="{BF569494-3E3C-433E-B954-F9269D83E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83820" y="5345907"/>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6" descr="iasicon18">
              <a:extLst>
                <a:ext uri="{FF2B5EF4-FFF2-40B4-BE49-F238E27FC236}">
                  <a16:creationId xmlns:a16="http://schemas.microsoft.com/office/drawing/2014/main" xmlns="" id="{9B105749-BB52-41C5-9F4B-6B3FAF4F9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141120" y="5345907"/>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7" descr="iasicon18">
              <a:extLst>
                <a:ext uri="{FF2B5EF4-FFF2-40B4-BE49-F238E27FC236}">
                  <a16:creationId xmlns:a16="http://schemas.microsoft.com/office/drawing/2014/main" xmlns="" id="{0D56A155-BF2E-4C57-B0BC-DF56C81F6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98420" y="53721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8" descr="datab033">
              <a:extLst>
                <a:ext uri="{FF2B5EF4-FFF2-40B4-BE49-F238E27FC236}">
                  <a16:creationId xmlns:a16="http://schemas.microsoft.com/office/drawing/2014/main" xmlns="" id="{260B187A-BD54-4D0D-AA83-8C6ABD8DA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7529513"/>
              <a:ext cx="1071563"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Rectangle 9">
              <a:extLst>
                <a:ext uri="{FF2B5EF4-FFF2-40B4-BE49-F238E27FC236}">
                  <a16:creationId xmlns:a16="http://schemas.microsoft.com/office/drawing/2014/main" xmlns="" id="{59F1D669-CCC8-4F32-8A26-4A08E535C1D2}"/>
                </a:ext>
              </a:extLst>
            </p:cNvPr>
            <p:cNvSpPr>
              <a:spLocks noChangeArrowheads="1"/>
            </p:cNvSpPr>
            <p:nvPr/>
          </p:nvSpPr>
          <p:spPr bwMode="auto">
            <a:xfrm>
              <a:off x="3086100" y="8377238"/>
              <a:ext cx="2536032"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17419" name="Rectangle 10">
              <a:extLst>
                <a:ext uri="{FF2B5EF4-FFF2-40B4-BE49-F238E27FC236}">
                  <a16:creationId xmlns:a16="http://schemas.microsoft.com/office/drawing/2014/main" xmlns="" id="{79C97421-FE50-4FC8-9DF8-E8D97F9CF601}"/>
                </a:ext>
              </a:extLst>
            </p:cNvPr>
            <p:cNvSpPr>
              <a:spLocks noChangeArrowheads="1"/>
            </p:cNvSpPr>
            <p:nvPr/>
          </p:nvSpPr>
          <p:spPr bwMode="auto">
            <a:xfrm>
              <a:off x="2857500" y="7119938"/>
              <a:ext cx="2536032"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 services</a:t>
              </a:r>
            </a:p>
          </p:txBody>
        </p:sp>
        <p:sp>
          <p:nvSpPr>
            <p:cNvPr id="17420" name="Line 12">
              <a:extLst>
                <a:ext uri="{FF2B5EF4-FFF2-40B4-BE49-F238E27FC236}">
                  <a16:creationId xmlns:a16="http://schemas.microsoft.com/office/drawing/2014/main" xmlns="" id="{91C6071F-273E-4722-967D-B3C44E3FE235}"/>
                </a:ext>
              </a:extLst>
            </p:cNvPr>
            <p:cNvSpPr>
              <a:spLocks noChangeShapeType="1"/>
            </p:cNvSpPr>
            <p:nvPr/>
          </p:nvSpPr>
          <p:spPr bwMode="auto">
            <a:xfrm>
              <a:off x="4343400" y="7200900"/>
              <a:ext cx="2743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1" name="Line 13">
              <a:extLst>
                <a:ext uri="{FF2B5EF4-FFF2-40B4-BE49-F238E27FC236}">
                  <a16:creationId xmlns:a16="http://schemas.microsoft.com/office/drawing/2014/main" xmlns="" id="{18494274-B27B-4B16-BA9E-E902A595CD94}"/>
                </a:ext>
              </a:extLst>
            </p:cNvPr>
            <p:cNvSpPr>
              <a:spLocks noChangeShapeType="1"/>
            </p:cNvSpPr>
            <p:nvPr/>
          </p:nvSpPr>
          <p:spPr bwMode="auto">
            <a:xfrm>
              <a:off x="5715000" y="6743700"/>
              <a:ext cx="0" cy="8001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2" name="Line 14">
              <a:extLst>
                <a:ext uri="{FF2B5EF4-FFF2-40B4-BE49-F238E27FC236}">
                  <a16:creationId xmlns:a16="http://schemas.microsoft.com/office/drawing/2014/main" xmlns="" id="{8321B06A-73C7-4B61-BADB-CBC29D99A532}"/>
                </a:ext>
              </a:extLst>
            </p:cNvPr>
            <p:cNvSpPr>
              <a:spLocks noChangeShapeType="1"/>
            </p:cNvSpPr>
            <p:nvPr/>
          </p:nvSpPr>
          <p:spPr bwMode="auto">
            <a:xfrm>
              <a:off x="7086600" y="67437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3" name="Line 15">
              <a:extLst>
                <a:ext uri="{FF2B5EF4-FFF2-40B4-BE49-F238E27FC236}">
                  <a16:creationId xmlns:a16="http://schemas.microsoft.com/office/drawing/2014/main" xmlns="" id="{62E8953F-EF13-4979-B980-8B2B63DA351D}"/>
                </a:ext>
              </a:extLst>
            </p:cNvPr>
            <p:cNvSpPr>
              <a:spLocks noChangeShapeType="1"/>
            </p:cNvSpPr>
            <p:nvPr/>
          </p:nvSpPr>
          <p:spPr bwMode="auto">
            <a:xfrm>
              <a:off x="4343400" y="67437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24" name="Picture 16" descr="iasicon18">
              <a:extLst>
                <a:ext uri="{FF2B5EF4-FFF2-40B4-BE49-F238E27FC236}">
                  <a16:creationId xmlns:a16="http://schemas.microsoft.com/office/drawing/2014/main" xmlns="" id="{0108C8FE-F875-4F99-BE77-DF3FA1F91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569620" y="27432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Line 17">
              <a:extLst>
                <a:ext uri="{FF2B5EF4-FFF2-40B4-BE49-F238E27FC236}">
                  <a16:creationId xmlns:a16="http://schemas.microsoft.com/office/drawing/2014/main" xmlns="" id="{47A040C8-AD53-4A28-8AED-50349A6DE6A9}"/>
                </a:ext>
              </a:extLst>
            </p:cNvPr>
            <p:cNvSpPr>
              <a:spLocks noChangeShapeType="1"/>
            </p:cNvSpPr>
            <p:nvPr/>
          </p:nvSpPr>
          <p:spPr bwMode="auto">
            <a:xfrm>
              <a:off x="3314700" y="9258300"/>
              <a:ext cx="4229100" cy="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6" name="Line 18">
              <a:extLst>
                <a:ext uri="{FF2B5EF4-FFF2-40B4-BE49-F238E27FC236}">
                  <a16:creationId xmlns:a16="http://schemas.microsoft.com/office/drawing/2014/main" xmlns="" id="{20680616-D0BC-49EA-A597-9BAD9CF8B41A}"/>
                </a:ext>
              </a:extLst>
            </p:cNvPr>
            <p:cNvSpPr>
              <a:spLocks noChangeShapeType="1"/>
            </p:cNvSpPr>
            <p:nvPr/>
          </p:nvSpPr>
          <p:spPr bwMode="auto">
            <a:xfrm>
              <a:off x="3314700" y="2057400"/>
              <a:ext cx="4229100" cy="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7" name="Line 19">
              <a:extLst>
                <a:ext uri="{FF2B5EF4-FFF2-40B4-BE49-F238E27FC236}">
                  <a16:creationId xmlns:a16="http://schemas.microsoft.com/office/drawing/2014/main" xmlns="" id="{4A55BA6C-006B-4047-B9A2-B532F470A651}"/>
                </a:ext>
              </a:extLst>
            </p:cNvPr>
            <p:cNvSpPr>
              <a:spLocks noChangeShapeType="1"/>
            </p:cNvSpPr>
            <p:nvPr/>
          </p:nvSpPr>
          <p:spPr bwMode="auto">
            <a:xfrm>
              <a:off x="7543800" y="2057400"/>
              <a:ext cx="0" cy="720090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28" name="Line 20">
              <a:extLst>
                <a:ext uri="{FF2B5EF4-FFF2-40B4-BE49-F238E27FC236}">
                  <a16:creationId xmlns:a16="http://schemas.microsoft.com/office/drawing/2014/main" xmlns="" id="{7051B7CD-F85C-4B14-98DF-2DD191EC2413}"/>
                </a:ext>
              </a:extLst>
            </p:cNvPr>
            <p:cNvSpPr>
              <a:spLocks noChangeShapeType="1"/>
            </p:cNvSpPr>
            <p:nvPr/>
          </p:nvSpPr>
          <p:spPr bwMode="auto">
            <a:xfrm>
              <a:off x="3314700" y="2057400"/>
              <a:ext cx="0" cy="720090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29" name="Picture 21" descr="iasicon18">
              <a:extLst>
                <a:ext uri="{FF2B5EF4-FFF2-40B4-BE49-F238E27FC236}">
                  <a16:creationId xmlns:a16="http://schemas.microsoft.com/office/drawing/2014/main" xmlns="" id="{F069A4DD-44F8-454C-9C29-4B7000EAE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798220" y="29718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22" descr="iasicon18">
              <a:extLst>
                <a:ext uri="{FF2B5EF4-FFF2-40B4-BE49-F238E27FC236}">
                  <a16:creationId xmlns:a16="http://schemas.microsoft.com/office/drawing/2014/main" xmlns="" id="{36DBE3E7-A527-46E0-B18C-EB0ABCF80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026820" y="32004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25" descr="iasicon18">
              <a:extLst>
                <a:ext uri="{FF2B5EF4-FFF2-40B4-BE49-F238E27FC236}">
                  <a16:creationId xmlns:a16="http://schemas.microsoft.com/office/drawing/2014/main" xmlns="" id="{D32D7BEB-F4B1-4CFC-9213-46547E06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55520" y="3174207"/>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2" name="Rectangle 26">
              <a:extLst>
                <a:ext uri="{FF2B5EF4-FFF2-40B4-BE49-F238E27FC236}">
                  <a16:creationId xmlns:a16="http://schemas.microsoft.com/office/drawing/2014/main" xmlns="" id="{D4015F07-844C-49D9-A8F9-DAF76DA08B7D}"/>
                </a:ext>
              </a:extLst>
            </p:cNvPr>
            <p:cNvSpPr>
              <a:spLocks noChangeArrowheads="1"/>
            </p:cNvSpPr>
            <p:nvPr/>
          </p:nvSpPr>
          <p:spPr bwMode="auto">
            <a:xfrm>
              <a:off x="3657600" y="2057401"/>
              <a:ext cx="38862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site</a:t>
              </a:r>
            </a:p>
          </p:txBody>
        </p:sp>
        <p:sp>
          <p:nvSpPr>
            <p:cNvPr id="17433" name="Line 27">
              <a:extLst>
                <a:ext uri="{FF2B5EF4-FFF2-40B4-BE49-F238E27FC236}">
                  <a16:creationId xmlns:a16="http://schemas.microsoft.com/office/drawing/2014/main" xmlns="" id="{F5647BDB-D10B-4C53-9DF9-D41CB3806A0D}"/>
                </a:ext>
              </a:extLst>
            </p:cNvPr>
            <p:cNvSpPr>
              <a:spLocks noChangeShapeType="1"/>
            </p:cNvSpPr>
            <p:nvPr/>
          </p:nvSpPr>
          <p:spPr bwMode="auto">
            <a:xfrm>
              <a:off x="12115800" y="5969795"/>
              <a:ext cx="17145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34" name="Picture 28" descr="iasicon18">
              <a:extLst>
                <a:ext uri="{FF2B5EF4-FFF2-40B4-BE49-F238E27FC236}">
                  <a16:creationId xmlns:a16="http://schemas.microsoft.com/office/drawing/2014/main" xmlns="" id="{0CFE85C7-2191-4883-B5E8-EB61D1B92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1199020" y="53721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29" descr="iasicon18">
              <a:extLst>
                <a:ext uri="{FF2B5EF4-FFF2-40B4-BE49-F238E27FC236}">
                  <a16:creationId xmlns:a16="http://schemas.microsoft.com/office/drawing/2014/main" xmlns="" id="{B030683C-AD94-4BD7-8C92-123CACAC5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456320" y="5372101"/>
              <a:ext cx="1031081" cy="151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30" descr="iasicon18">
              <a:extLst>
                <a:ext uri="{FF2B5EF4-FFF2-40B4-BE49-F238E27FC236}">
                  <a16:creationId xmlns:a16="http://schemas.microsoft.com/office/drawing/2014/main" xmlns="" id="{0041F10C-FE37-4608-BDAC-EDE3E2E24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713620" y="5398295"/>
              <a:ext cx="1031081" cy="15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31" descr="datab033">
              <a:extLst>
                <a:ext uri="{FF2B5EF4-FFF2-40B4-BE49-F238E27FC236}">
                  <a16:creationId xmlns:a16="http://schemas.microsoft.com/office/drawing/2014/main" xmlns="" id="{DF926911-BBB8-4589-88C9-B71356A5B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0138" y="7555708"/>
              <a:ext cx="1071563"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8" name="Line 32">
              <a:extLst>
                <a:ext uri="{FF2B5EF4-FFF2-40B4-BE49-F238E27FC236}">
                  <a16:creationId xmlns:a16="http://schemas.microsoft.com/office/drawing/2014/main" xmlns="" id="{B2258CDB-62C5-4494-A32C-EE31C95310AB}"/>
                </a:ext>
              </a:extLst>
            </p:cNvPr>
            <p:cNvSpPr>
              <a:spLocks noChangeShapeType="1"/>
            </p:cNvSpPr>
            <p:nvPr/>
          </p:nvSpPr>
          <p:spPr bwMode="auto">
            <a:xfrm>
              <a:off x="11658600" y="7227095"/>
              <a:ext cx="2743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39" name="Line 33">
              <a:extLst>
                <a:ext uri="{FF2B5EF4-FFF2-40B4-BE49-F238E27FC236}">
                  <a16:creationId xmlns:a16="http://schemas.microsoft.com/office/drawing/2014/main" xmlns="" id="{3E38F68E-7EFF-43DD-9AED-7B70BB7FFC8A}"/>
                </a:ext>
              </a:extLst>
            </p:cNvPr>
            <p:cNvSpPr>
              <a:spLocks noChangeShapeType="1"/>
            </p:cNvSpPr>
            <p:nvPr/>
          </p:nvSpPr>
          <p:spPr bwMode="auto">
            <a:xfrm>
              <a:off x="13030200" y="6769895"/>
              <a:ext cx="0" cy="8001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0" name="Line 34">
              <a:extLst>
                <a:ext uri="{FF2B5EF4-FFF2-40B4-BE49-F238E27FC236}">
                  <a16:creationId xmlns:a16="http://schemas.microsoft.com/office/drawing/2014/main" xmlns="" id="{106D94AE-46E2-4A05-87B6-E311AC3A277D}"/>
                </a:ext>
              </a:extLst>
            </p:cNvPr>
            <p:cNvSpPr>
              <a:spLocks noChangeShapeType="1"/>
            </p:cNvSpPr>
            <p:nvPr/>
          </p:nvSpPr>
          <p:spPr bwMode="auto">
            <a:xfrm>
              <a:off x="14401800" y="6769895"/>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1" name="Line 35">
              <a:extLst>
                <a:ext uri="{FF2B5EF4-FFF2-40B4-BE49-F238E27FC236}">
                  <a16:creationId xmlns:a16="http://schemas.microsoft.com/office/drawing/2014/main" xmlns="" id="{55592963-6752-45B5-9029-0ECD59D3FA7A}"/>
                </a:ext>
              </a:extLst>
            </p:cNvPr>
            <p:cNvSpPr>
              <a:spLocks noChangeShapeType="1"/>
            </p:cNvSpPr>
            <p:nvPr/>
          </p:nvSpPr>
          <p:spPr bwMode="auto">
            <a:xfrm>
              <a:off x="11658600" y="6769895"/>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2" name="Line 36">
              <a:extLst>
                <a:ext uri="{FF2B5EF4-FFF2-40B4-BE49-F238E27FC236}">
                  <a16:creationId xmlns:a16="http://schemas.microsoft.com/office/drawing/2014/main" xmlns="" id="{BF9F9D81-30A5-4654-8FCE-D1B2F2CB61A8}"/>
                </a:ext>
              </a:extLst>
            </p:cNvPr>
            <p:cNvSpPr>
              <a:spLocks noChangeShapeType="1"/>
            </p:cNvSpPr>
            <p:nvPr/>
          </p:nvSpPr>
          <p:spPr bwMode="auto">
            <a:xfrm>
              <a:off x="10744200" y="9258300"/>
              <a:ext cx="4229100" cy="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3" name="Line 37">
              <a:extLst>
                <a:ext uri="{FF2B5EF4-FFF2-40B4-BE49-F238E27FC236}">
                  <a16:creationId xmlns:a16="http://schemas.microsoft.com/office/drawing/2014/main" xmlns="" id="{164DFAC5-7923-4CE9-9CB1-1E44134BDF2E}"/>
                </a:ext>
              </a:extLst>
            </p:cNvPr>
            <p:cNvSpPr>
              <a:spLocks noChangeShapeType="1"/>
            </p:cNvSpPr>
            <p:nvPr/>
          </p:nvSpPr>
          <p:spPr bwMode="auto">
            <a:xfrm>
              <a:off x="10744200" y="2057400"/>
              <a:ext cx="4229100" cy="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4" name="Line 38">
              <a:extLst>
                <a:ext uri="{FF2B5EF4-FFF2-40B4-BE49-F238E27FC236}">
                  <a16:creationId xmlns:a16="http://schemas.microsoft.com/office/drawing/2014/main" xmlns="" id="{82E69E30-1617-46FB-9F90-8B1B34C06C79}"/>
                </a:ext>
              </a:extLst>
            </p:cNvPr>
            <p:cNvSpPr>
              <a:spLocks noChangeShapeType="1"/>
            </p:cNvSpPr>
            <p:nvPr/>
          </p:nvSpPr>
          <p:spPr bwMode="auto">
            <a:xfrm>
              <a:off x="14973300" y="2057400"/>
              <a:ext cx="0" cy="720090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5" name="Line 39">
              <a:extLst>
                <a:ext uri="{FF2B5EF4-FFF2-40B4-BE49-F238E27FC236}">
                  <a16:creationId xmlns:a16="http://schemas.microsoft.com/office/drawing/2014/main" xmlns="" id="{C10B03E6-A88B-4A69-9716-E154A6174E3B}"/>
                </a:ext>
              </a:extLst>
            </p:cNvPr>
            <p:cNvSpPr>
              <a:spLocks noChangeShapeType="1"/>
            </p:cNvSpPr>
            <p:nvPr/>
          </p:nvSpPr>
          <p:spPr bwMode="auto">
            <a:xfrm>
              <a:off x="10744200" y="2057400"/>
              <a:ext cx="0" cy="7200900"/>
            </a:xfrm>
            <a:prstGeom prst="line">
              <a:avLst/>
            </a:prstGeom>
            <a:noFill/>
            <a:ln w="28575">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6" name="Rectangle 40">
              <a:extLst>
                <a:ext uri="{FF2B5EF4-FFF2-40B4-BE49-F238E27FC236}">
                  <a16:creationId xmlns:a16="http://schemas.microsoft.com/office/drawing/2014/main" xmlns="" id="{0A0EB109-2867-4D4B-931F-439A43303D6B}"/>
                </a:ext>
              </a:extLst>
            </p:cNvPr>
            <p:cNvSpPr>
              <a:spLocks noChangeArrowheads="1"/>
            </p:cNvSpPr>
            <p:nvPr/>
          </p:nvSpPr>
          <p:spPr bwMode="auto">
            <a:xfrm>
              <a:off x="10972800" y="2057401"/>
              <a:ext cx="38862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 site</a:t>
              </a:r>
            </a:p>
          </p:txBody>
        </p:sp>
        <p:sp>
          <p:nvSpPr>
            <p:cNvPr id="17447" name="Line 41">
              <a:extLst>
                <a:ext uri="{FF2B5EF4-FFF2-40B4-BE49-F238E27FC236}">
                  <a16:creationId xmlns:a16="http://schemas.microsoft.com/office/drawing/2014/main" xmlns="" id="{5A560897-7ED4-402D-BCFB-C1F1D966E7E1}"/>
                </a:ext>
              </a:extLst>
            </p:cNvPr>
            <p:cNvSpPr>
              <a:spLocks noChangeShapeType="1"/>
            </p:cNvSpPr>
            <p:nvPr/>
          </p:nvSpPr>
          <p:spPr bwMode="auto">
            <a:xfrm>
              <a:off x="6057900" y="4343400"/>
              <a:ext cx="0" cy="3429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8" name="Line 42">
              <a:extLst>
                <a:ext uri="{FF2B5EF4-FFF2-40B4-BE49-F238E27FC236}">
                  <a16:creationId xmlns:a16="http://schemas.microsoft.com/office/drawing/2014/main" xmlns="" id="{2886BEE5-6E08-4D68-BF15-CD30ABA8962F}"/>
                </a:ext>
              </a:extLst>
            </p:cNvPr>
            <p:cNvSpPr>
              <a:spLocks noChangeShapeType="1"/>
            </p:cNvSpPr>
            <p:nvPr/>
          </p:nvSpPr>
          <p:spPr bwMode="auto">
            <a:xfrm>
              <a:off x="6057900" y="4686300"/>
              <a:ext cx="69723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49" name="Line 43">
              <a:extLst>
                <a:ext uri="{FF2B5EF4-FFF2-40B4-BE49-F238E27FC236}">
                  <a16:creationId xmlns:a16="http://schemas.microsoft.com/office/drawing/2014/main" xmlns="" id="{483EFD65-1CA5-4840-AAB3-6C58591AE0C5}"/>
                </a:ext>
              </a:extLst>
            </p:cNvPr>
            <p:cNvSpPr>
              <a:spLocks noChangeShapeType="1"/>
            </p:cNvSpPr>
            <p:nvPr/>
          </p:nvSpPr>
          <p:spPr bwMode="auto">
            <a:xfrm>
              <a:off x="13030200" y="4686300"/>
              <a:ext cx="0" cy="685800"/>
            </a:xfrm>
            <a:prstGeom prst="line">
              <a:avLst/>
            </a:prstGeom>
            <a:noFill/>
            <a:ln w="28575" cap="rnd">
              <a:solidFill>
                <a:schemeClr val="tx1"/>
              </a:solidFill>
              <a:round/>
              <a:headEnd type="none" w="lg"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50" name="Rectangle 44">
              <a:extLst>
                <a:ext uri="{FF2B5EF4-FFF2-40B4-BE49-F238E27FC236}">
                  <a16:creationId xmlns:a16="http://schemas.microsoft.com/office/drawing/2014/main" xmlns="" id="{CCD86BF8-0A3E-4628-815B-92F9C0FAEEDB}"/>
                </a:ext>
              </a:extLst>
            </p:cNvPr>
            <p:cNvSpPr>
              <a:spLocks noChangeArrowheads="1"/>
            </p:cNvSpPr>
            <p:nvPr/>
          </p:nvSpPr>
          <p:spPr bwMode="auto">
            <a:xfrm>
              <a:off x="7200900" y="3033713"/>
              <a:ext cx="3886200"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Application Tier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Application</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Server Clusters</a:t>
              </a:r>
            </a:p>
          </p:txBody>
        </p:sp>
        <p:sp>
          <p:nvSpPr>
            <p:cNvPr id="17451" name="Rectangle 45">
              <a:extLst>
                <a:ext uri="{FF2B5EF4-FFF2-40B4-BE49-F238E27FC236}">
                  <a16:creationId xmlns:a16="http://schemas.microsoft.com/office/drawing/2014/main" xmlns="" id="{2A559DBE-145F-4786-8075-67D98F4B4796}"/>
                </a:ext>
              </a:extLst>
            </p:cNvPr>
            <p:cNvSpPr>
              <a:spLocks noChangeArrowheads="1"/>
            </p:cNvSpPr>
            <p:nvPr/>
          </p:nvSpPr>
          <p:spPr bwMode="auto">
            <a:xfrm>
              <a:off x="7200900" y="5376863"/>
              <a:ext cx="3886200"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 Tier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Real Application</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Clusters</a:t>
              </a:r>
            </a:p>
          </p:txBody>
        </p:sp>
        <p:sp>
          <p:nvSpPr>
            <p:cNvPr id="17452" name="Line 46">
              <a:extLst>
                <a:ext uri="{FF2B5EF4-FFF2-40B4-BE49-F238E27FC236}">
                  <a16:creationId xmlns:a16="http://schemas.microsoft.com/office/drawing/2014/main" xmlns="" id="{30B48EC8-F21B-44D7-9BC5-0CB25D123157}"/>
                </a:ext>
              </a:extLst>
            </p:cNvPr>
            <p:cNvSpPr>
              <a:spLocks noChangeShapeType="1"/>
            </p:cNvSpPr>
            <p:nvPr/>
          </p:nvSpPr>
          <p:spPr bwMode="auto">
            <a:xfrm>
              <a:off x="6286500" y="8115300"/>
              <a:ext cx="6172200"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53" name="Rectangle 47">
              <a:extLst>
                <a:ext uri="{FF2B5EF4-FFF2-40B4-BE49-F238E27FC236}">
                  <a16:creationId xmlns:a16="http://schemas.microsoft.com/office/drawing/2014/main" xmlns="" id="{7C364B2B-3327-4FC6-B6F8-887DA54FF1AB}"/>
                </a:ext>
              </a:extLst>
            </p:cNvPr>
            <p:cNvSpPr>
              <a:spLocks noChangeArrowheads="1"/>
            </p:cNvSpPr>
            <p:nvPr/>
          </p:nvSpPr>
          <p:spPr bwMode="auto">
            <a:xfrm>
              <a:off x="7200900" y="8229601"/>
              <a:ext cx="38862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Manual or</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automatic failover</a:t>
              </a:r>
            </a:p>
          </p:txBody>
        </p:sp>
        <p:sp>
          <p:nvSpPr>
            <p:cNvPr id="17454" name="Oval 48">
              <a:extLst>
                <a:ext uri="{FF2B5EF4-FFF2-40B4-BE49-F238E27FC236}">
                  <a16:creationId xmlns:a16="http://schemas.microsoft.com/office/drawing/2014/main" xmlns="" id="{E7475F35-849F-497C-A2CC-8398927FC0EE}"/>
                </a:ext>
              </a:extLst>
            </p:cNvPr>
            <p:cNvSpPr>
              <a:spLocks noChangeArrowheads="1"/>
            </p:cNvSpPr>
            <p:nvPr/>
          </p:nvSpPr>
          <p:spPr bwMode="blackWhite">
            <a:xfrm>
              <a:off x="8751095" y="7429500"/>
              <a:ext cx="621506" cy="621507"/>
            </a:xfrm>
            <a:prstGeom prst="ellipse">
              <a:avLst/>
            </a:prstGeom>
            <a:solidFill>
              <a:srgbClr val="FFFF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dirty="0">
                  <a:latin typeface="Oracle Sans" panose="020B0503020204020204" pitchFamily="34" charset="0"/>
                  <a:cs typeface="Oracle Sans" panose="020B0503020204020204" pitchFamily="34" charset="0"/>
                </a:rPr>
                <a:t>1</a:t>
              </a:r>
            </a:p>
          </p:txBody>
        </p:sp>
        <p:sp>
          <p:nvSpPr>
            <p:cNvPr id="17455" name="Oval 49">
              <a:extLst>
                <a:ext uri="{FF2B5EF4-FFF2-40B4-BE49-F238E27FC236}">
                  <a16:creationId xmlns:a16="http://schemas.microsoft.com/office/drawing/2014/main" xmlns="" id="{042F0722-7B71-491F-842D-F168985AB8E6}"/>
                </a:ext>
              </a:extLst>
            </p:cNvPr>
            <p:cNvSpPr>
              <a:spLocks noChangeArrowheads="1"/>
            </p:cNvSpPr>
            <p:nvPr/>
          </p:nvSpPr>
          <p:spPr bwMode="blackWhite">
            <a:xfrm>
              <a:off x="10808495" y="6629400"/>
              <a:ext cx="621506" cy="621507"/>
            </a:xfrm>
            <a:prstGeom prst="ellipse">
              <a:avLst/>
            </a:prstGeom>
            <a:solidFill>
              <a:srgbClr val="FFFF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dirty="0">
                  <a:latin typeface="Oracle Sans" panose="020B0503020204020204" pitchFamily="34" charset="0"/>
                  <a:cs typeface="Oracle Sans" panose="020B0503020204020204" pitchFamily="34" charset="0"/>
                </a:rPr>
                <a:t>2</a:t>
              </a:r>
            </a:p>
          </p:txBody>
        </p:sp>
        <p:sp>
          <p:nvSpPr>
            <p:cNvPr id="17456" name="Oval 50">
              <a:extLst>
                <a:ext uri="{FF2B5EF4-FFF2-40B4-BE49-F238E27FC236}">
                  <a16:creationId xmlns:a16="http://schemas.microsoft.com/office/drawing/2014/main" xmlns="" id="{EE7FA7F3-47A3-40A4-A3A0-215FA052130B}"/>
                </a:ext>
              </a:extLst>
            </p:cNvPr>
            <p:cNvSpPr>
              <a:spLocks noChangeArrowheads="1"/>
            </p:cNvSpPr>
            <p:nvPr/>
          </p:nvSpPr>
          <p:spPr bwMode="blackWhite">
            <a:xfrm>
              <a:off x="11608595" y="4000500"/>
              <a:ext cx="621506" cy="621507"/>
            </a:xfrm>
            <a:prstGeom prst="ellipse">
              <a:avLst/>
            </a:prstGeom>
            <a:solidFill>
              <a:srgbClr val="FFFF00"/>
            </a:solidFill>
            <a:ln w="28575">
              <a:solidFill>
                <a:srgbClr val="000000"/>
              </a:solidFill>
              <a:round/>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95000"/>
                </a:lnSpc>
              </a:pPr>
              <a:r>
                <a:rPr lang="en-US" altLang="en-US" sz="2200" dirty="0">
                  <a:latin typeface="Oracle Sans" panose="020B0503020204020204" pitchFamily="34" charset="0"/>
                  <a:cs typeface="Oracle Sans" panose="020B0503020204020204" pitchFamily="34" charset="0"/>
                </a:rPr>
                <a:t>3</a:t>
              </a:r>
            </a:p>
          </p:txBody>
        </p:sp>
        <p:pic>
          <p:nvPicPr>
            <p:cNvPr id="17457" name="Picture 52" descr="symbo004_X">
              <a:extLst>
                <a:ext uri="{FF2B5EF4-FFF2-40B4-BE49-F238E27FC236}">
                  <a16:creationId xmlns:a16="http://schemas.microsoft.com/office/drawing/2014/main" xmlns="" id="{9C5DD17B-957F-4676-B5E8-E46C299F6D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638" y="6529388"/>
              <a:ext cx="1185863"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731343612"/>
      </p:ext>
    </p:extLst>
  </p:cSld>
  <p:clrMapOvr>
    <a:masterClrMapping/>
  </p:clrMapOvr>
  <p:transition spd="slow"/>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2"/>
          <p:cNvSpPr>
            <a:spLocks noGrp="1" noChangeArrowheads="1"/>
          </p:cNvSpPr>
          <p:nvPr>
            <p:ph type="title"/>
          </p:nvPr>
        </p:nvSpPr>
        <p:spPr/>
        <p:txBody>
          <a:bodyPr/>
          <a:lstStyle/>
          <a:p>
            <a:pPr eaLnBrk="1" hangingPunct="1"/>
            <a:r>
              <a:rPr lang="en-US" altLang="en-US" dirty="0"/>
              <a:t>Client Failover: Components</a:t>
            </a:r>
          </a:p>
        </p:txBody>
      </p:sp>
      <p:sp>
        <p:nvSpPr>
          <p:cNvPr id="35843" name="Rectangle 23"/>
          <p:cNvSpPr>
            <a:spLocks noGrp="1" noChangeArrowheads="1"/>
          </p:cNvSpPr>
          <p:nvPr>
            <p:ph idx="1"/>
          </p:nvPr>
        </p:nvSpPr>
        <p:spPr>
          <a:xfrm>
            <a:off x="933451" y="2272710"/>
            <a:ext cx="16421100" cy="5996125"/>
          </a:xfrm>
        </p:spPr>
        <p:txBody>
          <a:bodyPr/>
          <a:lstStyle/>
          <a:p>
            <a:pPr>
              <a:spcBef>
                <a:spcPts val="1200"/>
              </a:spcBef>
            </a:pPr>
            <a:r>
              <a:rPr lang="en-US" altLang="en-US" dirty="0"/>
              <a:t>The following features are used to implement client failover and minimize the impact of planned and unplanned outages:</a:t>
            </a:r>
          </a:p>
          <a:p>
            <a:pPr lvl="1" eaLnBrk="1" hangingPunct="1">
              <a:spcBef>
                <a:spcPts val="1200"/>
              </a:spcBef>
            </a:pPr>
            <a:r>
              <a:rPr lang="en-US" altLang="en-US" dirty="0"/>
              <a:t>Connect time failover</a:t>
            </a:r>
          </a:p>
          <a:p>
            <a:pPr lvl="1" eaLnBrk="1" hangingPunct="1">
              <a:spcBef>
                <a:spcPts val="1200"/>
              </a:spcBef>
            </a:pPr>
            <a:r>
              <a:rPr lang="en-US" altLang="en-US" dirty="0">
                <a:latin typeface="Courier New" panose="02070309020205020404" pitchFamily="49" charset="0"/>
              </a:rPr>
              <a:t>DB_ROLE_CHANGE</a:t>
            </a:r>
            <a:r>
              <a:rPr lang="en-US" altLang="en-US" dirty="0"/>
              <a:t> system event</a:t>
            </a:r>
          </a:p>
          <a:p>
            <a:pPr lvl="1" eaLnBrk="1" hangingPunct="1">
              <a:spcBef>
                <a:spcPts val="1200"/>
              </a:spcBef>
            </a:pPr>
            <a:r>
              <a:rPr lang="en-US" altLang="en-US" dirty="0"/>
              <a:t>Fast Application Notification (FAN)</a:t>
            </a:r>
          </a:p>
          <a:p>
            <a:pPr lvl="1" eaLnBrk="1" hangingPunct="1">
              <a:spcBef>
                <a:spcPts val="1200"/>
              </a:spcBef>
            </a:pPr>
            <a:r>
              <a:rPr lang="en-US" altLang="en-US" dirty="0"/>
              <a:t>Transparent Application Failover (TAF)</a:t>
            </a:r>
          </a:p>
          <a:p>
            <a:pPr lvl="1" eaLnBrk="1" hangingPunct="1">
              <a:spcBef>
                <a:spcPts val="1200"/>
              </a:spcBef>
            </a:pPr>
            <a:r>
              <a:rPr lang="en-US" altLang="en-US" dirty="0"/>
              <a:t>Fast Connection Failover (FCF)</a:t>
            </a:r>
          </a:p>
          <a:p>
            <a:pPr lvl="1" eaLnBrk="1" hangingPunct="1">
              <a:spcBef>
                <a:spcPts val="1200"/>
              </a:spcBef>
            </a:pPr>
            <a:r>
              <a:rPr lang="en-US" altLang="en-US" dirty="0"/>
              <a:t>Transaction Guard</a:t>
            </a:r>
          </a:p>
          <a:p>
            <a:pPr lvl="1" eaLnBrk="1" hangingPunct="1">
              <a:spcBef>
                <a:spcPts val="1200"/>
              </a:spcBef>
            </a:pPr>
            <a:r>
              <a:rPr lang="en-US" altLang="en-US" dirty="0"/>
              <a:t>Application Continuity</a:t>
            </a:r>
          </a:p>
        </p:txBody>
      </p:sp>
      <p:grpSp>
        <p:nvGrpSpPr>
          <p:cNvPr id="2" name="Group 1"/>
          <p:cNvGrpSpPr/>
          <p:nvPr/>
        </p:nvGrpSpPr>
        <p:grpSpPr>
          <a:xfrm>
            <a:off x="14167346" y="5949554"/>
            <a:ext cx="3187205" cy="3053632"/>
            <a:chOff x="13030200" y="6743700"/>
            <a:chExt cx="2469357" cy="2245520"/>
          </a:xfrm>
        </p:grpSpPr>
        <p:sp>
          <p:nvSpPr>
            <p:cNvPr id="4" name="Freeform 3"/>
            <p:cNvSpPr/>
            <p:nvPr/>
          </p:nvSpPr>
          <p:spPr>
            <a:xfrm>
              <a:off x="13908882" y="7758113"/>
              <a:ext cx="723900" cy="723900"/>
            </a:xfrm>
            <a:custGeom>
              <a:avLst/>
              <a:gdLst>
                <a:gd name="connsiteX0" fmla="*/ 0 w 482784"/>
                <a:gd name="connsiteY0" fmla="*/ 241392 h 482784"/>
                <a:gd name="connsiteX1" fmla="*/ 241392 w 482784"/>
                <a:gd name="connsiteY1" fmla="*/ 0 h 482784"/>
                <a:gd name="connsiteX2" fmla="*/ 482784 w 482784"/>
                <a:gd name="connsiteY2" fmla="*/ 241392 h 482784"/>
                <a:gd name="connsiteX3" fmla="*/ 241392 w 482784"/>
                <a:gd name="connsiteY3" fmla="*/ 482784 h 482784"/>
                <a:gd name="connsiteX4" fmla="*/ 0 w 482784"/>
                <a:gd name="connsiteY4" fmla="*/ 241392 h 48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84" h="482784">
                  <a:moveTo>
                    <a:pt x="0" y="241392"/>
                  </a:moveTo>
                  <a:cubicBezTo>
                    <a:pt x="0" y="108075"/>
                    <a:pt x="108075" y="0"/>
                    <a:pt x="241392" y="0"/>
                  </a:cubicBezTo>
                  <a:cubicBezTo>
                    <a:pt x="374709" y="0"/>
                    <a:pt x="482784" y="108075"/>
                    <a:pt x="482784" y="241392"/>
                  </a:cubicBezTo>
                  <a:cubicBezTo>
                    <a:pt x="482784" y="374709"/>
                    <a:pt x="374709" y="482784"/>
                    <a:pt x="241392" y="482784"/>
                  </a:cubicBezTo>
                  <a:cubicBezTo>
                    <a:pt x="108075" y="482784"/>
                    <a:pt x="0" y="374709"/>
                    <a:pt x="0" y="241392"/>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lIns="128913" tIns="128913" rIns="128913" bIns="128913" spcCol="1270" anchor="ctr"/>
            <a:lstStyle/>
            <a:p>
              <a:pPr algn="ctr" defTabSz="800100">
                <a:lnSpc>
                  <a:spcPct val="90000"/>
                </a:lnSpc>
                <a:spcAft>
                  <a:spcPct val="35000"/>
                </a:spcAft>
                <a:defRPr/>
              </a:pPr>
              <a:r>
                <a:rPr lang="en-US" sz="2200" b="1" dirty="0">
                  <a:solidFill>
                    <a:srgbClr val="FF0000"/>
                  </a:solidFill>
                </a:rPr>
                <a:t>FAN</a:t>
              </a:r>
            </a:p>
          </p:txBody>
        </p:sp>
        <p:sp>
          <p:nvSpPr>
            <p:cNvPr id="5" name="Freeform 4"/>
            <p:cNvSpPr/>
            <p:nvPr/>
          </p:nvSpPr>
          <p:spPr>
            <a:xfrm rot="16200000">
              <a:off x="14194632" y="7493795"/>
              <a:ext cx="152400" cy="247650"/>
            </a:xfrm>
            <a:custGeom>
              <a:avLst/>
              <a:gdLst>
                <a:gd name="connsiteX0" fmla="*/ 0 w 102538"/>
                <a:gd name="connsiteY0" fmla="*/ 32829 h 164146"/>
                <a:gd name="connsiteX1" fmla="*/ 51269 w 102538"/>
                <a:gd name="connsiteY1" fmla="*/ 32829 h 164146"/>
                <a:gd name="connsiteX2" fmla="*/ 51269 w 102538"/>
                <a:gd name="connsiteY2" fmla="*/ 0 h 164146"/>
                <a:gd name="connsiteX3" fmla="*/ 102538 w 102538"/>
                <a:gd name="connsiteY3" fmla="*/ 82073 h 164146"/>
                <a:gd name="connsiteX4" fmla="*/ 51269 w 102538"/>
                <a:gd name="connsiteY4" fmla="*/ 164146 h 164146"/>
                <a:gd name="connsiteX5" fmla="*/ 51269 w 102538"/>
                <a:gd name="connsiteY5" fmla="*/ 131317 h 164146"/>
                <a:gd name="connsiteX6" fmla="*/ 0 w 102538"/>
                <a:gd name="connsiteY6" fmla="*/ 131317 h 164146"/>
                <a:gd name="connsiteX7" fmla="*/ 0 w 102538"/>
                <a:gd name="connsiteY7" fmla="*/ 32829 h 164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8" h="164146">
                  <a:moveTo>
                    <a:pt x="0" y="32829"/>
                  </a:moveTo>
                  <a:lnTo>
                    <a:pt x="51269" y="32829"/>
                  </a:lnTo>
                  <a:lnTo>
                    <a:pt x="51269" y="0"/>
                  </a:lnTo>
                  <a:lnTo>
                    <a:pt x="102538" y="82073"/>
                  </a:lnTo>
                  <a:lnTo>
                    <a:pt x="51269" y="164146"/>
                  </a:lnTo>
                  <a:lnTo>
                    <a:pt x="51269" y="131317"/>
                  </a:lnTo>
                  <a:lnTo>
                    <a:pt x="0" y="131317"/>
                  </a:lnTo>
                  <a:lnTo>
                    <a:pt x="0" y="32829"/>
                  </a:lnTo>
                  <a:close/>
                </a:path>
              </a:pathLst>
            </a:custGeom>
            <a:gradFill>
              <a:gsLst>
                <a:gs pos="0">
                  <a:srgbClr val="C77373"/>
                </a:gs>
                <a:gs pos="80000">
                  <a:srgbClr val="FF9898"/>
                </a:gs>
                <a:gs pos="100000">
                  <a:srgbClr val="FF9898"/>
                </a:gs>
              </a:gsLst>
            </a:gradFill>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dk1">
                <a:hueOff val="0"/>
                <a:satOff val="0"/>
                <a:lumOff val="0"/>
                <a:alphaOff val="0"/>
              </a:schemeClr>
            </a:fontRef>
          </p:style>
          <p:txBody>
            <a:bodyPr lIns="-2" tIns="49244" rIns="46142" bIns="49242" spcCol="1270" anchor="ctr"/>
            <a:lstStyle/>
            <a:p>
              <a:pPr algn="ctr" defTabSz="466725">
                <a:lnSpc>
                  <a:spcPct val="90000"/>
                </a:lnSpc>
                <a:spcAft>
                  <a:spcPct val="35000"/>
                </a:spcAft>
                <a:defRPr/>
              </a:pPr>
              <a:endParaRPr lang="en-US" sz="2200" dirty="0"/>
            </a:p>
          </p:txBody>
        </p:sp>
        <p:sp>
          <p:nvSpPr>
            <p:cNvPr id="6" name="Freeform 5"/>
            <p:cNvSpPr/>
            <p:nvPr/>
          </p:nvSpPr>
          <p:spPr>
            <a:xfrm>
              <a:off x="13908882" y="6743700"/>
              <a:ext cx="723900" cy="723900"/>
            </a:xfrm>
            <a:custGeom>
              <a:avLst/>
              <a:gdLst>
                <a:gd name="connsiteX0" fmla="*/ 0 w 482784"/>
                <a:gd name="connsiteY0" fmla="*/ 241392 h 482784"/>
                <a:gd name="connsiteX1" fmla="*/ 241392 w 482784"/>
                <a:gd name="connsiteY1" fmla="*/ 0 h 482784"/>
                <a:gd name="connsiteX2" fmla="*/ 482784 w 482784"/>
                <a:gd name="connsiteY2" fmla="*/ 241392 h 482784"/>
                <a:gd name="connsiteX3" fmla="*/ 241392 w 482784"/>
                <a:gd name="connsiteY3" fmla="*/ 482784 h 482784"/>
                <a:gd name="connsiteX4" fmla="*/ 0 w 482784"/>
                <a:gd name="connsiteY4" fmla="*/ 241392 h 48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84" h="482784">
                  <a:moveTo>
                    <a:pt x="0" y="241392"/>
                  </a:moveTo>
                  <a:cubicBezTo>
                    <a:pt x="0" y="108075"/>
                    <a:pt x="108075" y="0"/>
                    <a:pt x="241392" y="0"/>
                  </a:cubicBezTo>
                  <a:cubicBezTo>
                    <a:pt x="374709" y="0"/>
                    <a:pt x="482784" y="108075"/>
                    <a:pt x="482784" y="241392"/>
                  </a:cubicBezTo>
                  <a:cubicBezTo>
                    <a:pt x="482784" y="374709"/>
                    <a:pt x="374709" y="482784"/>
                    <a:pt x="241392" y="482784"/>
                  </a:cubicBezTo>
                  <a:cubicBezTo>
                    <a:pt x="108075" y="482784"/>
                    <a:pt x="0" y="374709"/>
                    <a:pt x="0" y="241392"/>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lIns="128913" tIns="128913" rIns="128913" bIns="128913" spcCol="1270" anchor="ctr"/>
            <a:lstStyle/>
            <a:p>
              <a:pPr algn="ctr" defTabSz="800100">
                <a:lnSpc>
                  <a:spcPct val="90000"/>
                </a:lnSpc>
                <a:spcAft>
                  <a:spcPct val="35000"/>
                </a:spcAft>
                <a:defRPr/>
              </a:pPr>
              <a:r>
                <a:rPr lang="en-US" sz="2200" b="1" dirty="0">
                  <a:solidFill>
                    <a:srgbClr val="0000FF"/>
                  </a:solidFill>
                </a:rPr>
                <a:t>FCF</a:t>
              </a:r>
            </a:p>
          </p:txBody>
        </p:sp>
        <p:sp>
          <p:nvSpPr>
            <p:cNvPr id="7" name="Freeform 6"/>
            <p:cNvSpPr/>
            <p:nvPr/>
          </p:nvSpPr>
          <p:spPr>
            <a:xfrm rot="1793520">
              <a:off x="14628020" y="8243888"/>
              <a:ext cx="145256" cy="247650"/>
            </a:xfrm>
            <a:custGeom>
              <a:avLst/>
              <a:gdLst>
                <a:gd name="connsiteX0" fmla="*/ 0 w 97645"/>
                <a:gd name="connsiteY0" fmla="*/ 32829 h 164146"/>
                <a:gd name="connsiteX1" fmla="*/ 48823 w 97645"/>
                <a:gd name="connsiteY1" fmla="*/ 32829 h 164146"/>
                <a:gd name="connsiteX2" fmla="*/ 48823 w 97645"/>
                <a:gd name="connsiteY2" fmla="*/ 0 h 164146"/>
                <a:gd name="connsiteX3" fmla="*/ 97645 w 97645"/>
                <a:gd name="connsiteY3" fmla="*/ 82073 h 164146"/>
                <a:gd name="connsiteX4" fmla="*/ 48823 w 97645"/>
                <a:gd name="connsiteY4" fmla="*/ 164146 h 164146"/>
                <a:gd name="connsiteX5" fmla="*/ 48823 w 97645"/>
                <a:gd name="connsiteY5" fmla="*/ 131317 h 164146"/>
                <a:gd name="connsiteX6" fmla="*/ 0 w 97645"/>
                <a:gd name="connsiteY6" fmla="*/ 131317 h 164146"/>
                <a:gd name="connsiteX7" fmla="*/ 0 w 97645"/>
                <a:gd name="connsiteY7" fmla="*/ 32829 h 164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645" h="164146">
                  <a:moveTo>
                    <a:pt x="0" y="32829"/>
                  </a:moveTo>
                  <a:lnTo>
                    <a:pt x="48823" y="32829"/>
                  </a:lnTo>
                  <a:lnTo>
                    <a:pt x="48823" y="0"/>
                  </a:lnTo>
                  <a:lnTo>
                    <a:pt x="97645" y="82073"/>
                  </a:lnTo>
                  <a:lnTo>
                    <a:pt x="48823" y="164146"/>
                  </a:lnTo>
                  <a:lnTo>
                    <a:pt x="48823" y="131317"/>
                  </a:lnTo>
                  <a:lnTo>
                    <a:pt x="0" y="131317"/>
                  </a:lnTo>
                  <a:lnTo>
                    <a:pt x="0" y="32829"/>
                  </a:lnTo>
                  <a:close/>
                </a:path>
              </a:pathLst>
            </a:custGeom>
            <a:gradFill>
              <a:gsLst>
                <a:gs pos="0">
                  <a:srgbClr val="C77373"/>
                </a:gs>
                <a:gs pos="80000">
                  <a:srgbClr val="FF9898"/>
                </a:gs>
                <a:gs pos="100000">
                  <a:srgbClr val="FF9898"/>
                </a:gs>
              </a:gsLst>
            </a:gradFill>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dk1">
                <a:hueOff val="0"/>
                <a:satOff val="0"/>
                <a:lumOff val="0"/>
                <a:alphaOff val="0"/>
              </a:schemeClr>
            </a:fontRef>
          </p:style>
          <p:txBody>
            <a:bodyPr lIns="-2" tIns="49244" rIns="46142" bIns="49242" spcCol="1270" anchor="ctr"/>
            <a:lstStyle/>
            <a:p>
              <a:pPr algn="ctr" defTabSz="466725">
                <a:lnSpc>
                  <a:spcPct val="90000"/>
                </a:lnSpc>
                <a:spcAft>
                  <a:spcPct val="35000"/>
                </a:spcAft>
                <a:defRPr/>
              </a:pPr>
              <a:endParaRPr lang="en-US" sz="2200" dirty="0"/>
            </a:p>
          </p:txBody>
        </p:sp>
        <p:sp>
          <p:nvSpPr>
            <p:cNvPr id="8" name="Freeform 7"/>
            <p:cNvSpPr/>
            <p:nvPr/>
          </p:nvSpPr>
          <p:spPr>
            <a:xfrm>
              <a:off x="14775657" y="8255795"/>
              <a:ext cx="723900" cy="726281"/>
            </a:xfrm>
            <a:custGeom>
              <a:avLst/>
              <a:gdLst>
                <a:gd name="connsiteX0" fmla="*/ 0 w 482784"/>
                <a:gd name="connsiteY0" fmla="*/ 241392 h 482784"/>
                <a:gd name="connsiteX1" fmla="*/ 241392 w 482784"/>
                <a:gd name="connsiteY1" fmla="*/ 0 h 482784"/>
                <a:gd name="connsiteX2" fmla="*/ 482784 w 482784"/>
                <a:gd name="connsiteY2" fmla="*/ 241392 h 482784"/>
                <a:gd name="connsiteX3" fmla="*/ 241392 w 482784"/>
                <a:gd name="connsiteY3" fmla="*/ 482784 h 482784"/>
                <a:gd name="connsiteX4" fmla="*/ 0 w 482784"/>
                <a:gd name="connsiteY4" fmla="*/ 241392 h 48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84" h="482784">
                  <a:moveTo>
                    <a:pt x="0" y="241392"/>
                  </a:moveTo>
                  <a:cubicBezTo>
                    <a:pt x="0" y="108075"/>
                    <a:pt x="108075" y="0"/>
                    <a:pt x="241392" y="0"/>
                  </a:cubicBezTo>
                  <a:cubicBezTo>
                    <a:pt x="374709" y="0"/>
                    <a:pt x="482784" y="108075"/>
                    <a:pt x="482784" y="241392"/>
                  </a:cubicBezTo>
                  <a:cubicBezTo>
                    <a:pt x="482784" y="374709"/>
                    <a:pt x="374709" y="482784"/>
                    <a:pt x="241392" y="482784"/>
                  </a:cubicBezTo>
                  <a:cubicBezTo>
                    <a:pt x="108075" y="482784"/>
                    <a:pt x="0" y="374709"/>
                    <a:pt x="0" y="241392"/>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lIns="128913" tIns="128913" rIns="128913" bIns="128913" spcCol="1270" anchor="ctr"/>
            <a:lstStyle/>
            <a:p>
              <a:pPr algn="ctr" defTabSz="800100">
                <a:lnSpc>
                  <a:spcPct val="90000"/>
                </a:lnSpc>
                <a:spcAft>
                  <a:spcPct val="35000"/>
                </a:spcAft>
                <a:defRPr/>
              </a:pPr>
              <a:r>
                <a:rPr lang="en-US" sz="2200" b="1" dirty="0">
                  <a:solidFill>
                    <a:srgbClr val="0000FF"/>
                  </a:solidFill>
                </a:rPr>
                <a:t>AC</a:t>
              </a:r>
            </a:p>
          </p:txBody>
        </p:sp>
        <p:sp>
          <p:nvSpPr>
            <p:cNvPr id="9" name="Freeform 8"/>
            <p:cNvSpPr/>
            <p:nvPr/>
          </p:nvSpPr>
          <p:spPr>
            <a:xfrm rot="19800000">
              <a:off x="13758863" y="8248651"/>
              <a:ext cx="152400" cy="245270"/>
            </a:xfrm>
            <a:custGeom>
              <a:avLst/>
              <a:gdLst>
                <a:gd name="connsiteX0" fmla="*/ 0 w 102538"/>
                <a:gd name="connsiteY0" fmla="*/ 32829 h 164146"/>
                <a:gd name="connsiteX1" fmla="*/ 51269 w 102538"/>
                <a:gd name="connsiteY1" fmla="*/ 32829 h 164146"/>
                <a:gd name="connsiteX2" fmla="*/ 51269 w 102538"/>
                <a:gd name="connsiteY2" fmla="*/ 0 h 164146"/>
                <a:gd name="connsiteX3" fmla="*/ 102538 w 102538"/>
                <a:gd name="connsiteY3" fmla="*/ 82073 h 164146"/>
                <a:gd name="connsiteX4" fmla="*/ 51269 w 102538"/>
                <a:gd name="connsiteY4" fmla="*/ 164146 h 164146"/>
                <a:gd name="connsiteX5" fmla="*/ 51269 w 102538"/>
                <a:gd name="connsiteY5" fmla="*/ 131317 h 164146"/>
                <a:gd name="connsiteX6" fmla="*/ 0 w 102538"/>
                <a:gd name="connsiteY6" fmla="*/ 131317 h 164146"/>
                <a:gd name="connsiteX7" fmla="*/ 0 w 102538"/>
                <a:gd name="connsiteY7" fmla="*/ 32829 h 164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8" h="164146">
                  <a:moveTo>
                    <a:pt x="102538" y="131317"/>
                  </a:moveTo>
                  <a:lnTo>
                    <a:pt x="51269" y="131317"/>
                  </a:lnTo>
                  <a:lnTo>
                    <a:pt x="51269" y="164146"/>
                  </a:lnTo>
                  <a:lnTo>
                    <a:pt x="0" y="82073"/>
                  </a:lnTo>
                  <a:lnTo>
                    <a:pt x="51269" y="0"/>
                  </a:lnTo>
                  <a:lnTo>
                    <a:pt x="51269" y="32829"/>
                  </a:lnTo>
                  <a:lnTo>
                    <a:pt x="102538" y="32829"/>
                  </a:lnTo>
                  <a:lnTo>
                    <a:pt x="102538" y="131317"/>
                  </a:lnTo>
                  <a:close/>
                </a:path>
              </a:pathLst>
            </a:custGeom>
            <a:gradFill>
              <a:gsLst>
                <a:gs pos="0">
                  <a:srgbClr val="C77373"/>
                </a:gs>
                <a:gs pos="80000">
                  <a:srgbClr val="FF9898"/>
                </a:gs>
                <a:gs pos="100000">
                  <a:srgbClr val="FF9898"/>
                </a:gs>
              </a:gsLst>
            </a:gradFill>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dk1">
                <a:hueOff val="0"/>
                <a:satOff val="0"/>
                <a:lumOff val="0"/>
                <a:alphaOff val="0"/>
              </a:schemeClr>
            </a:fontRef>
          </p:style>
          <p:txBody>
            <a:bodyPr lIns="-2" tIns="49244" rIns="46142" bIns="49242" spcCol="1270" anchor="ctr"/>
            <a:lstStyle/>
            <a:p>
              <a:pPr algn="ctr" defTabSz="466725">
                <a:lnSpc>
                  <a:spcPct val="90000"/>
                </a:lnSpc>
                <a:spcAft>
                  <a:spcPct val="35000"/>
                </a:spcAft>
                <a:defRPr/>
              </a:pPr>
              <a:endParaRPr lang="en-US" sz="2200" dirty="0"/>
            </a:p>
          </p:txBody>
        </p:sp>
        <p:sp>
          <p:nvSpPr>
            <p:cNvPr id="10" name="Freeform 9"/>
            <p:cNvSpPr/>
            <p:nvPr/>
          </p:nvSpPr>
          <p:spPr>
            <a:xfrm>
              <a:off x="13030200" y="8265320"/>
              <a:ext cx="723900" cy="723900"/>
            </a:xfrm>
            <a:custGeom>
              <a:avLst/>
              <a:gdLst>
                <a:gd name="connsiteX0" fmla="*/ 0 w 482784"/>
                <a:gd name="connsiteY0" fmla="*/ 241392 h 482784"/>
                <a:gd name="connsiteX1" fmla="*/ 241392 w 482784"/>
                <a:gd name="connsiteY1" fmla="*/ 0 h 482784"/>
                <a:gd name="connsiteX2" fmla="*/ 482784 w 482784"/>
                <a:gd name="connsiteY2" fmla="*/ 241392 h 482784"/>
                <a:gd name="connsiteX3" fmla="*/ 241392 w 482784"/>
                <a:gd name="connsiteY3" fmla="*/ 482784 h 482784"/>
                <a:gd name="connsiteX4" fmla="*/ 0 w 482784"/>
                <a:gd name="connsiteY4" fmla="*/ 241392 h 48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84" h="482784">
                  <a:moveTo>
                    <a:pt x="0" y="241392"/>
                  </a:moveTo>
                  <a:cubicBezTo>
                    <a:pt x="0" y="108075"/>
                    <a:pt x="108075" y="0"/>
                    <a:pt x="241392" y="0"/>
                  </a:cubicBezTo>
                  <a:cubicBezTo>
                    <a:pt x="374709" y="0"/>
                    <a:pt x="482784" y="108075"/>
                    <a:pt x="482784" y="241392"/>
                  </a:cubicBezTo>
                  <a:cubicBezTo>
                    <a:pt x="482784" y="374709"/>
                    <a:pt x="374709" y="482784"/>
                    <a:pt x="241392" y="482784"/>
                  </a:cubicBezTo>
                  <a:cubicBezTo>
                    <a:pt x="108075" y="482784"/>
                    <a:pt x="0" y="374709"/>
                    <a:pt x="0" y="241392"/>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lIns="128913" tIns="128913" rIns="128913" bIns="128913" spcCol="1270" anchor="ctr"/>
            <a:lstStyle/>
            <a:p>
              <a:pPr algn="ctr" defTabSz="800100">
                <a:lnSpc>
                  <a:spcPct val="90000"/>
                </a:lnSpc>
                <a:spcAft>
                  <a:spcPct val="35000"/>
                </a:spcAft>
                <a:defRPr/>
              </a:pPr>
              <a:r>
                <a:rPr lang="en-US" sz="2200" b="1" dirty="0">
                  <a:solidFill>
                    <a:srgbClr val="0000FF"/>
                  </a:solidFill>
                </a:rPr>
                <a:t>TAF</a:t>
              </a:r>
            </a:p>
          </p:txBody>
        </p:sp>
      </p:grpSp>
    </p:spTree>
    <p:custDataLst>
      <p:tags r:id="rId1"/>
    </p:custDataLst>
    <p:extLst>
      <p:ext uri="{BB962C8B-B14F-4D97-AF65-F5344CB8AC3E}">
        <p14:creationId xmlns:p14="http://schemas.microsoft.com/office/powerpoint/2010/main" val="2852421063"/>
      </p:ext>
    </p:extLst>
  </p:cSld>
  <p:clrMapOvr>
    <a:masterClrMapping/>
  </p:clrMapOvr>
  <p:transition spd="slow"/>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830EBAE9-1CF6-4023-A3C7-F3F42438A01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Data Guard Broker and Fast Application Notification (FAN)</a:t>
            </a:r>
          </a:p>
        </p:txBody>
      </p:sp>
      <p:sp>
        <p:nvSpPr>
          <p:cNvPr id="18435" name="Rectangle 3">
            <a:extLst>
              <a:ext uri="{FF2B5EF4-FFF2-40B4-BE49-F238E27FC236}">
                <a16:creationId xmlns:a16="http://schemas.microsoft.com/office/drawing/2014/main" xmlns="" id="{002E4861-6AED-4CFF-8E4F-0F749D4DC9CB}"/>
              </a:ext>
            </a:extLst>
          </p:cNvPr>
          <p:cNvSpPr>
            <a:spLocks noGrp="1" noChangeArrowheads="1"/>
          </p:cNvSpPr>
          <p:nvPr>
            <p:ph idx="1"/>
          </p:nvPr>
        </p:nvSpPr>
        <p:spPr>
          <a:xfrm>
            <a:off x="933451" y="2688032"/>
            <a:ext cx="16421100" cy="624850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Data Guard broker publishes FAN events at failover time.</a:t>
            </a:r>
          </a:p>
          <a:p>
            <a:pPr lvl="1">
              <a:spcBef>
                <a:spcPts val="1200"/>
              </a:spcBef>
            </a:pPr>
            <a:r>
              <a:rPr lang="en-US" altLang="en-US" dirty="0">
                <a:latin typeface="Oracle Sans" panose="020B0503020204020204" pitchFamily="34" charset="0"/>
                <a:cs typeface="Oracle Sans" panose="020B0503020204020204" pitchFamily="34" charset="0"/>
              </a:rPr>
              <a:t>Applications respond to FAN events without programmatic changes if using Oracle-integrated database clients:</a:t>
            </a:r>
          </a:p>
          <a:p>
            <a:pPr lvl="2">
              <a:spcBef>
                <a:spcPts val="1200"/>
              </a:spcBef>
            </a:pPr>
            <a:r>
              <a:rPr lang="en-US" altLang="en-US" dirty="0">
                <a:latin typeface="Oracle Sans" panose="020B0503020204020204" pitchFamily="34" charset="0"/>
                <a:cs typeface="Oracle Sans" panose="020B0503020204020204" pitchFamily="34" charset="0"/>
              </a:rPr>
              <a:t>Oracle Database JDBC</a:t>
            </a:r>
          </a:p>
          <a:p>
            <a:pPr lvl="2">
              <a:spcBef>
                <a:spcPts val="1200"/>
              </a:spcBef>
            </a:pPr>
            <a:r>
              <a:rPr lang="en-US" altLang="en-US" dirty="0">
                <a:latin typeface="Oracle Sans" panose="020B0503020204020204" pitchFamily="34" charset="0"/>
                <a:cs typeface="Oracle Sans" panose="020B0503020204020204" pitchFamily="34" charset="0"/>
              </a:rPr>
              <a:t>Oracle Database Oracle Call Interface (OCI)</a:t>
            </a:r>
          </a:p>
          <a:p>
            <a:pPr lvl="2">
              <a:spcBef>
                <a:spcPts val="1200"/>
              </a:spcBef>
            </a:pPr>
            <a:r>
              <a:rPr lang="en-US" altLang="en-US" dirty="0">
                <a:latin typeface="Oracle Sans" panose="020B0503020204020204" pitchFamily="34" charset="0"/>
                <a:cs typeface="Oracle Sans" panose="020B0503020204020204" pitchFamily="34" charset="0"/>
              </a:rPr>
              <a:t>Oracle Database ODP.NET</a:t>
            </a:r>
          </a:p>
          <a:p>
            <a:pPr lvl="1">
              <a:spcBef>
                <a:spcPts val="1200"/>
              </a:spcBef>
            </a:pPr>
            <a:r>
              <a:rPr lang="en-US" altLang="en-US" dirty="0">
                <a:latin typeface="Oracle Sans" panose="020B0503020204020204" pitchFamily="34" charset="0"/>
                <a:cs typeface="Oracle Sans" panose="020B0503020204020204" pitchFamily="34" charset="0"/>
              </a:rPr>
              <a:t>Clients that receive FAN events can be configured for Fast Connection Failover (FCF) to automatically connect to a new primary database.</a:t>
            </a:r>
          </a:p>
          <a:p>
            <a:pPr lvl="1">
              <a:spcBef>
                <a:spcPts val="1200"/>
              </a:spcBef>
            </a:pPr>
            <a:r>
              <a:rPr lang="en-US" altLang="en-US" dirty="0">
                <a:latin typeface="Oracle Sans" panose="020B0503020204020204" pitchFamily="34" charset="0"/>
                <a:cs typeface="Oracle Sans" panose="020B0503020204020204" pitchFamily="34" charset="0"/>
              </a:rPr>
              <a:t>Clients connect to the new primary database using an Oracle Net connect descriptor configured for connect-time failover.</a:t>
            </a:r>
          </a:p>
        </p:txBody>
      </p:sp>
    </p:spTree>
    <p:custDataLst>
      <p:tags r:id="rId1"/>
    </p:custDataLst>
    <p:extLst>
      <p:ext uri="{BB962C8B-B14F-4D97-AF65-F5344CB8AC3E}">
        <p14:creationId xmlns:p14="http://schemas.microsoft.com/office/powerpoint/2010/main" val="906527793"/>
      </p:ext>
    </p:extLst>
  </p:cSld>
  <p:clrMapOvr>
    <a:masterClrMapping/>
  </p:clrMapOvr>
  <p:transition spd="slow"/>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Automating Client Failover by Using Transaction Guard and Application Continuity</a:t>
            </a:r>
          </a:p>
        </p:txBody>
      </p:sp>
      <p:sp>
        <p:nvSpPr>
          <p:cNvPr id="40963" name="Content Placeholder 2"/>
          <p:cNvSpPr>
            <a:spLocks noGrp="1"/>
          </p:cNvSpPr>
          <p:nvPr>
            <p:ph idx="1"/>
          </p:nvPr>
        </p:nvSpPr>
        <p:spPr>
          <a:xfrm>
            <a:off x="933451" y="2688032"/>
            <a:ext cx="16421100" cy="3601623"/>
          </a:xfrm>
        </p:spPr>
        <p:txBody>
          <a:bodyPr/>
          <a:lstStyle/>
          <a:p>
            <a:pPr>
              <a:spcBef>
                <a:spcPts val="1200"/>
              </a:spcBef>
            </a:pPr>
            <a:r>
              <a:rPr lang="en-US" altLang="en-US" dirty="0"/>
              <a:t>Oracle Database 12</a:t>
            </a:r>
            <a:r>
              <a:rPr lang="en-US" altLang="en-US" i="1" dirty="0"/>
              <a:t>c</a:t>
            </a:r>
            <a:r>
              <a:rPr lang="en-US" altLang="en-US" dirty="0"/>
              <a:t> introduced two fundamental capabilities for ensuring continuity of applications after database outages:</a:t>
            </a:r>
          </a:p>
          <a:p>
            <a:pPr lvl="1">
              <a:spcBef>
                <a:spcPts val="1200"/>
              </a:spcBef>
            </a:pPr>
            <a:r>
              <a:rPr lang="en-US" altLang="en-US" b="1" dirty="0"/>
              <a:t>Transaction Guard</a:t>
            </a:r>
            <a:r>
              <a:rPr lang="en-US" altLang="en-US" dirty="0"/>
              <a:t>: A new reliable protocol and API that returns the outcome of the last transaction after a recoverable error has occurred</a:t>
            </a:r>
          </a:p>
          <a:p>
            <a:pPr lvl="1">
              <a:spcBef>
                <a:spcPts val="1200"/>
              </a:spcBef>
            </a:pPr>
            <a:r>
              <a:rPr lang="en-US" altLang="en-US" b="1" dirty="0"/>
              <a:t>Application Continuity</a:t>
            </a:r>
            <a:r>
              <a:rPr lang="en-US" altLang="en-US" dirty="0"/>
              <a:t>:</a:t>
            </a:r>
            <a:r>
              <a:rPr lang="en-US" altLang="en-US" dirty="0">
                <a:solidFill>
                  <a:schemeClr val="accent2"/>
                </a:solidFill>
              </a:rPr>
              <a:t> </a:t>
            </a:r>
            <a:r>
              <a:rPr lang="en-US" altLang="en-US" dirty="0"/>
              <a:t>A feature that attempts to mask database session outages by recovering the in-flight work for requests submitted to the database</a:t>
            </a:r>
          </a:p>
        </p:txBody>
      </p:sp>
    </p:spTree>
    <p:custDataLst>
      <p:tags r:id="rId1"/>
    </p:custDataLst>
    <p:extLst>
      <p:ext uri="{BB962C8B-B14F-4D97-AF65-F5344CB8AC3E}">
        <p14:creationId xmlns:p14="http://schemas.microsoft.com/office/powerpoint/2010/main" val="146409738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itle 1"/>
          <p:cNvSpPr>
            <a:spLocks noGrp="1"/>
          </p:cNvSpPr>
          <p:nvPr>
            <p:ph type="title"/>
          </p:nvPr>
        </p:nvSpPr>
        <p:spPr/>
        <p:txBody>
          <a:bodyPr/>
          <a:lstStyle/>
          <a:p>
            <a:r>
              <a:rPr lang="en-US" altLang="en-US" dirty="0"/>
              <a:t>What Is Transaction Guard?</a:t>
            </a:r>
          </a:p>
        </p:txBody>
      </p:sp>
      <p:sp>
        <p:nvSpPr>
          <p:cNvPr id="43011" name="Content Placeholder 2"/>
          <p:cNvSpPr>
            <a:spLocks noGrp="1"/>
          </p:cNvSpPr>
          <p:nvPr>
            <p:ph idx="1"/>
          </p:nvPr>
        </p:nvSpPr>
        <p:spPr>
          <a:xfrm>
            <a:off x="933451" y="2272710"/>
            <a:ext cx="16421100" cy="3828865"/>
          </a:xfrm>
        </p:spPr>
        <p:txBody>
          <a:bodyPr/>
          <a:lstStyle/>
          <a:p>
            <a:pPr>
              <a:spcBef>
                <a:spcPts val="1200"/>
              </a:spcBef>
            </a:pPr>
            <a:r>
              <a:rPr lang="en-US" altLang="en-US" sz="3000" dirty="0"/>
              <a:t>Transaction Guard:</a:t>
            </a:r>
          </a:p>
          <a:p>
            <a:pPr lvl="1">
              <a:spcBef>
                <a:spcPts val="1200"/>
              </a:spcBef>
            </a:pPr>
            <a:r>
              <a:rPr lang="en-US" altLang="en-US" sz="3000" dirty="0"/>
              <a:t>Is a tool that provides a reliable commit outcome for the last transaction after errors</a:t>
            </a:r>
          </a:p>
          <a:p>
            <a:pPr lvl="1">
              <a:spcBef>
                <a:spcPts val="1200"/>
              </a:spcBef>
            </a:pPr>
            <a:r>
              <a:rPr lang="en-US" altLang="en-US" sz="3000" dirty="0"/>
              <a:t>Is an API available for JDBC Thin, C/C++ (OCI/OCCI), and ODP.NET</a:t>
            </a:r>
          </a:p>
          <a:p>
            <a:pPr lvl="1">
              <a:spcBef>
                <a:spcPts val="1200"/>
              </a:spcBef>
            </a:pPr>
            <a:r>
              <a:rPr lang="en-US" altLang="en-US" sz="3000" dirty="0"/>
              <a:t>Is used by Application Continuity for at-most-once execution</a:t>
            </a:r>
          </a:p>
          <a:p>
            <a:pPr lvl="1">
              <a:spcBef>
                <a:spcPts val="1200"/>
              </a:spcBef>
            </a:pPr>
            <a:r>
              <a:rPr lang="en-US" altLang="en-US" sz="3000" dirty="0"/>
              <a:t>Can be used independently of Application Continuity </a:t>
            </a:r>
          </a:p>
          <a:p>
            <a:pPr>
              <a:spcBef>
                <a:spcPts val="1200"/>
              </a:spcBef>
            </a:pPr>
            <a:r>
              <a:rPr lang="en-US" altLang="en-US" sz="3000" dirty="0"/>
              <a:t>Without Transaction Guard, retry can cause logical corruption.</a:t>
            </a:r>
          </a:p>
        </p:txBody>
      </p:sp>
      <p:grpSp>
        <p:nvGrpSpPr>
          <p:cNvPr id="2" name="Group 1"/>
          <p:cNvGrpSpPr/>
          <p:nvPr/>
        </p:nvGrpSpPr>
        <p:grpSpPr>
          <a:xfrm>
            <a:off x="2447256" y="6295628"/>
            <a:ext cx="13321479" cy="3384376"/>
            <a:chOff x="3857625" y="6629401"/>
            <a:chExt cx="10837071" cy="2426495"/>
          </a:xfrm>
        </p:grpSpPr>
        <p:sp>
          <p:nvSpPr>
            <p:cNvPr id="13" name="Rounded Rectangle 12"/>
            <p:cNvSpPr/>
            <p:nvPr/>
          </p:nvSpPr>
          <p:spPr bwMode="auto">
            <a:xfrm>
              <a:off x="3895726" y="6629401"/>
              <a:ext cx="10798970" cy="2426495"/>
            </a:xfrm>
            <a:prstGeom prst="roundRect">
              <a:avLst>
                <a:gd name="adj" fmla="val 14435"/>
              </a:avLst>
            </a:prstGeom>
            <a:solidFill>
              <a:schemeClr val="accent6">
                <a:lumMod val="20000"/>
                <a:lumOff val="80000"/>
              </a:schemeClr>
            </a:solidFill>
            <a:ln w="28575" cap="flat" cmpd="sng" algn="ctr">
              <a:noFill/>
              <a:prstDash val="solid"/>
              <a:round/>
              <a:headEnd type="none" w="sm" len="sm"/>
              <a:tailEnd type="none" w="sm" len="sm"/>
            </a:ln>
            <a:effectLst/>
          </p:spPr>
          <p:txBody>
            <a:bodyPr lIns="102897" tIns="51449" rIns="102897" bIns="51449"/>
            <a:lstStyle/>
            <a:p>
              <a:pPr algn="ctr" defTabSz="257244">
                <a:spcBef>
                  <a:spcPct val="20000"/>
                </a:spcBef>
                <a:buClr>
                  <a:srgbClr val="FF0000"/>
                </a:buClr>
                <a:defRPr/>
              </a:pPr>
              <a:endParaRPr lang="en-US" sz="2000" dirty="0"/>
            </a:p>
          </p:txBody>
        </p:sp>
        <p:grpSp>
          <p:nvGrpSpPr>
            <p:cNvPr id="43013" name="Group 11"/>
            <p:cNvGrpSpPr>
              <a:grpSpLocks/>
            </p:cNvGrpSpPr>
            <p:nvPr/>
          </p:nvGrpSpPr>
          <p:grpSpPr bwMode="auto">
            <a:xfrm>
              <a:off x="3857625" y="6750845"/>
              <a:ext cx="10572750" cy="2214563"/>
              <a:chOff x="1577712" y="4150738"/>
              <a:chExt cx="9393500" cy="1968097"/>
            </a:xfrm>
          </p:grpSpPr>
          <p:grpSp>
            <p:nvGrpSpPr>
              <p:cNvPr id="43014" name="Group 8"/>
              <p:cNvGrpSpPr>
                <a:grpSpLocks/>
              </p:cNvGrpSpPr>
              <p:nvPr/>
            </p:nvGrpSpPr>
            <p:grpSpPr bwMode="auto">
              <a:xfrm>
                <a:off x="9061097" y="4222704"/>
                <a:ext cx="1910115" cy="1472744"/>
                <a:chOff x="8527697" y="4155895"/>
                <a:chExt cx="2083416" cy="1606363"/>
              </a:xfrm>
            </p:grpSpPr>
            <p:pic>
              <p:nvPicPr>
                <p:cNvPr id="43033" name="Picture 41" descr="peop008.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8527697" y="4155895"/>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4" name="Picture 42" descr="peop009.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8968019" y="4437336"/>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5" name="Picture 43" descr="peop008.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60207" y="4718778"/>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5" name="Group 10"/>
              <p:cNvGrpSpPr>
                <a:grpSpLocks/>
              </p:cNvGrpSpPr>
              <p:nvPr/>
            </p:nvGrpSpPr>
            <p:grpSpPr bwMode="auto">
              <a:xfrm>
                <a:off x="5754776" y="4268481"/>
                <a:ext cx="1222845" cy="1381190"/>
                <a:chOff x="5449976" y="4268481"/>
                <a:chExt cx="1222845" cy="1381190"/>
              </a:xfrm>
            </p:grpSpPr>
            <p:pic>
              <p:nvPicPr>
                <p:cNvPr id="43031" name="Picture 25" descr="compu037.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9976" y="4268481"/>
                  <a:ext cx="865751" cy="138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50" descr="java_cog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27144" y="4624105"/>
                  <a:ext cx="645677" cy="102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6" name="Group 9"/>
              <p:cNvGrpSpPr>
                <a:grpSpLocks/>
              </p:cNvGrpSpPr>
              <p:nvPr/>
            </p:nvGrpSpPr>
            <p:grpSpPr bwMode="auto">
              <a:xfrm>
                <a:off x="2100821" y="4150738"/>
                <a:ext cx="1524000" cy="1616677"/>
                <a:chOff x="2100821" y="4150738"/>
                <a:chExt cx="1524000" cy="1616677"/>
              </a:xfrm>
            </p:grpSpPr>
            <p:pic>
              <p:nvPicPr>
                <p:cNvPr id="43028" name="Picture 39" descr="compu014.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56334" y="4150738"/>
                  <a:ext cx="1168487" cy="161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9" name="Picture 40" descr="datab018.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00821" y="5075475"/>
                  <a:ext cx="583779" cy="6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0" name="Picture 29" descr="NO.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16058" y="4317442"/>
                  <a:ext cx="637909" cy="69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52" name="PPTShape_2"/>
              <p:cNvSpPr txBox="1">
                <a:spLocks noChangeArrowheads="1"/>
              </p:cNvSpPr>
              <p:nvPr/>
            </p:nvSpPr>
            <p:spPr bwMode="auto">
              <a:xfrm>
                <a:off x="3367555" y="5447988"/>
                <a:ext cx="1671366" cy="37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46" tIns="137172" rIns="274346" bIns="137172">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FF0000"/>
                    </a:solidFill>
                    <a:ea typeface="MS PGothic" panose="020B0600070205080204" pitchFamily="34" charset="-128"/>
                  </a:rPr>
                  <a:t>3. Errors</a:t>
                </a:r>
              </a:p>
            </p:txBody>
          </p:sp>
          <p:sp>
            <p:nvSpPr>
              <p:cNvPr id="35853" name="PPTShape_0"/>
              <p:cNvSpPr txBox="1">
                <a:spLocks noChangeArrowheads="1"/>
              </p:cNvSpPr>
              <p:nvPr/>
            </p:nvSpPr>
            <p:spPr bwMode="auto">
              <a:xfrm>
                <a:off x="4071701" y="4422857"/>
                <a:ext cx="1168571" cy="2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2875" tIns="51437" rIns="102875" bIns="51437">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0000"/>
                    </a:solidFill>
                    <a:ea typeface="MS PGothic" panose="020B0600070205080204" pitchFamily="34" charset="-128"/>
                  </a:rPr>
                  <a:t>2.  DB Calls</a:t>
                </a:r>
              </a:p>
            </p:txBody>
          </p:sp>
          <p:sp>
            <p:nvSpPr>
              <p:cNvPr id="35854" name="Text Box 12"/>
              <p:cNvSpPr txBox="1">
                <a:spLocks noChangeArrowheads="1"/>
              </p:cNvSpPr>
              <p:nvPr/>
            </p:nvSpPr>
            <p:spPr bwMode="auto">
              <a:xfrm>
                <a:off x="7118608" y="4422857"/>
                <a:ext cx="1781380" cy="26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75" tIns="51437" rIns="102875" bIns="51437">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0000"/>
                    </a:solidFill>
                    <a:ea typeface="MS PGothic" panose="020B0600070205080204" pitchFamily="34" charset="-128"/>
                  </a:rPr>
                  <a:t>1.  Work Request</a:t>
                </a:r>
              </a:p>
            </p:txBody>
          </p:sp>
          <p:sp>
            <p:nvSpPr>
              <p:cNvPr id="35860" name="PPTShape_2"/>
              <p:cNvSpPr txBox="1">
                <a:spLocks noChangeArrowheads="1"/>
              </p:cNvSpPr>
              <p:nvPr/>
            </p:nvSpPr>
            <p:spPr bwMode="auto">
              <a:xfrm>
                <a:off x="3528344" y="5196157"/>
                <a:ext cx="2303947" cy="37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46" tIns="137172" rIns="274346" bIns="137172">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8000"/>
                    </a:solidFill>
                    <a:ea typeface="MS PGothic" panose="020B0600070205080204" pitchFamily="34" charset="-128"/>
                  </a:rPr>
                  <a:t>4. Enforce Outcome</a:t>
                </a:r>
              </a:p>
            </p:txBody>
          </p:sp>
          <p:sp>
            <p:nvSpPr>
              <p:cNvPr id="35861" name="PPTShape_2"/>
              <p:cNvSpPr txBox="1">
                <a:spLocks noChangeArrowheads="1"/>
              </p:cNvSpPr>
              <p:nvPr/>
            </p:nvSpPr>
            <p:spPr bwMode="auto">
              <a:xfrm>
                <a:off x="6939238" y="5252972"/>
                <a:ext cx="3104300" cy="22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0256" tIns="20256" rIns="20256" bIns="20256">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8000"/>
                    </a:solidFill>
                    <a:ea typeface="MS PGothic" panose="020B0600070205080204" pitchFamily="34" charset="-128"/>
                  </a:rPr>
                  <a:t>5. Reliable Commit Outcome</a:t>
                </a:r>
              </a:p>
            </p:txBody>
          </p:sp>
          <p:sp>
            <p:nvSpPr>
              <p:cNvPr id="35846" name="TextBox 50"/>
              <p:cNvSpPr txBox="1">
                <a:spLocks noChangeArrowheads="1"/>
              </p:cNvSpPr>
              <p:nvPr/>
            </p:nvSpPr>
            <p:spPr bwMode="auto">
              <a:xfrm>
                <a:off x="1577712" y="5831027"/>
                <a:ext cx="2515512" cy="28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406" tIns="137202" rIns="274406" bIns="13720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defRPr/>
                </a:pPr>
                <a:r>
                  <a:rPr lang="en-US" altLang="en-US" sz="2000" b="1" dirty="0">
                    <a:solidFill>
                      <a:srgbClr val="000000"/>
                    </a:solidFill>
                    <a:ea typeface="MS PGothic" panose="020B0600070205080204" pitchFamily="34" charset="-128"/>
                  </a:rPr>
                  <a:t>Oracle Database 19c</a:t>
                </a:r>
                <a:endParaRPr lang="en-US" altLang="en-US" sz="2000" b="1" i="1" dirty="0">
                  <a:solidFill>
                    <a:srgbClr val="000000"/>
                  </a:solidFill>
                  <a:ea typeface="MS PGothic" panose="020B0600070205080204" pitchFamily="34" charset="-128"/>
                </a:endParaRPr>
              </a:p>
            </p:txBody>
          </p:sp>
          <p:cxnSp>
            <p:nvCxnSpPr>
              <p:cNvPr id="43023" name="Elbow Connector 35"/>
              <p:cNvCxnSpPr>
                <a:cxnSpLocks noChangeShapeType="1"/>
              </p:cNvCxnSpPr>
              <p:nvPr/>
            </p:nvCxnSpPr>
            <p:spPr bwMode="auto">
              <a:xfrm>
                <a:off x="3877385" y="5171920"/>
                <a:ext cx="1558680" cy="1394"/>
              </a:xfrm>
              <a:prstGeom prst="straightConnector1">
                <a:avLst/>
              </a:prstGeom>
              <a:noFill/>
              <a:ln w="28575" algn="ctr">
                <a:solidFill>
                  <a:srgbClr val="008000"/>
                </a:solidFill>
                <a:round/>
                <a:headEnd type="triangle" w="lg" len="lg"/>
                <a:tailEnd type="triangle" w="lg" len="lg"/>
              </a:ln>
              <a:extLst>
                <a:ext uri="{909E8E84-426E-40DD-AFC4-6F175D3DCCD1}">
                  <a14:hiddenFill xmlns:a14="http://schemas.microsoft.com/office/drawing/2010/main">
                    <a:noFill/>
                  </a14:hiddenFill>
                </a:ext>
              </a:extLst>
            </p:spPr>
          </p:cxnSp>
          <p:cxnSp>
            <p:nvCxnSpPr>
              <p:cNvPr id="43024" name="Elbow Connector 35"/>
              <p:cNvCxnSpPr>
                <a:cxnSpLocks noChangeShapeType="1"/>
              </p:cNvCxnSpPr>
              <p:nvPr/>
            </p:nvCxnSpPr>
            <p:spPr bwMode="auto">
              <a:xfrm>
                <a:off x="3877385" y="4946318"/>
                <a:ext cx="1558680" cy="1394"/>
              </a:xfrm>
              <a:prstGeom prst="straightConnector1">
                <a:avLst/>
              </a:prstGeom>
              <a:noFill/>
              <a:ln w="28575" algn="ctr">
                <a:solidFill>
                  <a:schemeClr val="accent2"/>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43025" name="Elbow Connector 35"/>
              <p:cNvCxnSpPr>
                <a:cxnSpLocks noChangeShapeType="1"/>
              </p:cNvCxnSpPr>
              <p:nvPr/>
            </p:nvCxnSpPr>
            <p:spPr bwMode="auto">
              <a:xfrm>
                <a:off x="3877385" y="4720808"/>
                <a:ext cx="1558680" cy="1394"/>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3026" name="Elbow Connector 35"/>
              <p:cNvCxnSpPr>
                <a:cxnSpLocks noChangeShapeType="1"/>
              </p:cNvCxnSpPr>
              <p:nvPr/>
            </p:nvCxnSpPr>
            <p:spPr bwMode="auto">
              <a:xfrm flipV="1">
                <a:off x="7118608" y="4685155"/>
                <a:ext cx="1942490" cy="35653"/>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3027" name="Elbow Connector 35"/>
              <p:cNvCxnSpPr>
                <a:cxnSpLocks noChangeShapeType="1"/>
              </p:cNvCxnSpPr>
              <p:nvPr/>
            </p:nvCxnSpPr>
            <p:spPr bwMode="auto">
              <a:xfrm>
                <a:off x="7268003" y="5142578"/>
                <a:ext cx="1558680" cy="1394"/>
              </a:xfrm>
              <a:prstGeom prst="straightConnector1">
                <a:avLst/>
              </a:prstGeom>
              <a:noFill/>
              <a:ln w="28575" algn="ctr">
                <a:solidFill>
                  <a:srgbClr val="008000"/>
                </a:solidFill>
                <a:round/>
                <a:headEnd type="none" w="lg" len="lg"/>
                <a:tailEnd type="triangle" w="lg" len="lg"/>
              </a:ln>
              <a:extLst>
                <a:ext uri="{909E8E84-426E-40DD-AFC4-6F175D3DCCD1}">
                  <a14:hiddenFill xmlns:a14="http://schemas.microsoft.com/office/drawing/2010/main">
                    <a:noFill/>
                  </a14:hiddenFill>
                </a:ext>
              </a:extLst>
            </p:spPr>
          </p:cxnSp>
        </p:grpSp>
      </p:grpSp>
    </p:spTree>
    <p:custDataLst>
      <p:tags r:id="rId1"/>
    </p:custDataLst>
    <p:extLst>
      <p:ext uri="{BB962C8B-B14F-4D97-AF65-F5344CB8AC3E}">
        <p14:creationId xmlns:p14="http://schemas.microsoft.com/office/powerpoint/2010/main" val="257429001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14" name="Group 26">
            <a:extLst>
              <a:ext uri="{FF2B5EF4-FFF2-40B4-BE49-F238E27FC236}">
                <a16:creationId xmlns="" xmlns:a16="http://schemas.microsoft.com/office/drawing/2014/main" id="{F3A35A3C-C58E-4544-A6A8-D3BC0B454597}"/>
              </a:ext>
            </a:extLst>
          </p:cNvPr>
          <p:cNvGraphicFramePr>
            <a:graphicFrameLocks noGrp="1"/>
          </p:cNvGraphicFramePr>
          <p:nvPr>
            <p:extLst/>
          </p:nvPr>
        </p:nvGraphicFramePr>
        <p:xfrm>
          <a:off x="3274219" y="2705100"/>
          <a:ext cx="11739563" cy="6321096"/>
        </p:xfrm>
        <a:graphic>
          <a:graphicData uri="http://schemas.openxmlformats.org/drawingml/2006/table">
            <a:tbl>
              <a:tblPr/>
              <a:tblGrid>
                <a:gridCol w="4995863">
                  <a:extLst>
                    <a:ext uri="{9D8B030D-6E8A-4147-A177-3AD203B41FA5}">
                      <a16:colId xmlns="" xmlns:a16="http://schemas.microsoft.com/office/drawing/2014/main" val="20000"/>
                    </a:ext>
                  </a:extLst>
                </a:gridCol>
                <a:gridCol w="6743700">
                  <a:extLst>
                    <a:ext uri="{9D8B030D-6E8A-4147-A177-3AD203B41FA5}">
                      <a16:colId xmlns="" xmlns:a16="http://schemas.microsoft.com/office/drawing/2014/main" val="20001"/>
                    </a:ext>
                  </a:extLst>
                </a:gridCol>
              </a:tblGrid>
              <a:tr h="76923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Parameter Name</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Description</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175584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LOG_ARCHIVE_CONFIG</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Specifies the unique database name for each database and far sync instance in the configuration</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Enables or disables sending and receiving of redo</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73589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LOG_ARCHIVE_DEST_</a:t>
                      </a:r>
                      <a:r>
                        <a:rPr kumimoji="0" lang="en-US" sz="2400" b="0" i="1" u="none" strike="noStrike" cap="none" normalizeH="0" baseline="0" dirty="0">
                          <a:ln>
                            <a:noFill/>
                          </a:ln>
                          <a:solidFill>
                            <a:schemeClr val="tx1"/>
                          </a:solidFill>
                          <a:effectLst/>
                          <a:latin typeface="Oracle Sans" panose="020B0503020204020204" pitchFamily="34" charset="0"/>
                        </a:rPr>
                        <a:t>n</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Controls redo transport services</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71921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LOG_ARCHIVE_DEST_STATE_</a:t>
                      </a:r>
                      <a:r>
                        <a:rPr kumimoji="0" lang="en-US" sz="2400" b="0" i="1" u="none" strike="noStrike" cap="none" normalizeH="0" baseline="0" dirty="0">
                          <a:ln>
                            <a:noFill/>
                          </a:ln>
                          <a:solidFill>
                            <a:schemeClr val="tx1"/>
                          </a:solidFill>
                          <a:effectLst/>
                          <a:latin typeface="Oracle Sans" panose="020B0503020204020204" pitchFamily="34" charset="0"/>
                        </a:rPr>
                        <a:t>n</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Specifies the destination state</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102424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ARCHIVE_LAG_TARGET</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Forces a log switch after the specified</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number of seconds</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r h="9510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LOG_ARCHIVE_TRACE</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Controls output generated by the archiver process</a:t>
                      </a:r>
                    </a:p>
                  </a:txBody>
                  <a:tcPr marL="109728" marR="109728" marT="109740" marB="109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5"/>
                  </a:ext>
                </a:extLst>
              </a:tr>
            </a:tbl>
          </a:graphicData>
        </a:graphic>
      </p:graphicFrame>
      <p:sp>
        <p:nvSpPr>
          <p:cNvPr id="4" name="Title 3"/>
          <p:cNvSpPr>
            <a:spLocks noGrp="1"/>
          </p:cNvSpPr>
          <p:nvPr>
            <p:ph type="title"/>
          </p:nvPr>
        </p:nvSpPr>
        <p:spPr/>
        <p:txBody>
          <a:bodyPr/>
          <a:lstStyle/>
          <a:p>
            <a:r>
              <a:rPr lang="en-US" altLang="en-US" dirty="0"/>
              <a:t>Setting Initialization Parameters on the </a:t>
            </a:r>
            <a:br>
              <a:rPr lang="en-US" altLang="en-US" dirty="0"/>
            </a:br>
            <a:r>
              <a:rPr lang="en-US" altLang="en-US" dirty="0"/>
              <a:t>Primary Database to Control Redo Transport</a:t>
            </a:r>
            <a:endParaRPr lang="en-US" dirty="0"/>
          </a:p>
        </p:txBody>
      </p:sp>
    </p:spTree>
    <p:custDataLst>
      <p:tags r:id="rId1"/>
    </p:custDataLst>
    <p:extLst>
      <p:ext uri="{BB962C8B-B14F-4D97-AF65-F5344CB8AC3E}">
        <p14:creationId xmlns:p14="http://schemas.microsoft.com/office/powerpoint/2010/main" val="2241488694"/>
      </p:ext>
    </p:extLst>
  </p:cSld>
  <p:clrMapOvr>
    <a:masterClrMapping/>
  </p:clrMapOvr>
  <p:transition spd="slow"/>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What Is Application Continuity?</a:t>
            </a:r>
          </a:p>
        </p:txBody>
      </p:sp>
      <p:sp>
        <p:nvSpPr>
          <p:cNvPr id="45059" name="Content Placeholder 2"/>
          <p:cNvSpPr>
            <a:spLocks noGrp="1"/>
          </p:cNvSpPr>
          <p:nvPr>
            <p:ph idx="1"/>
          </p:nvPr>
        </p:nvSpPr>
        <p:spPr>
          <a:xfrm>
            <a:off x="933451" y="2272710"/>
            <a:ext cx="16421100" cy="2484394"/>
          </a:xfrm>
        </p:spPr>
        <p:txBody>
          <a:bodyPr/>
          <a:lstStyle/>
          <a:p>
            <a:pPr lvl="1">
              <a:spcBef>
                <a:spcPts val="1200"/>
              </a:spcBef>
            </a:pPr>
            <a:r>
              <a:rPr lang="en-US" altLang="en-US" dirty="0"/>
              <a:t>Replays in-flight work on recoverable errors</a:t>
            </a:r>
          </a:p>
          <a:p>
            <a:pPr lvl="1">
              <a:spcBef>
                <a:spcPts val="1200"/>
              </a:spcBef>
            </a:pPr>
            <a:r>
              <a:rPr lang="en-US" altLang="en-US" dirty="0"/>
              <a:t>Masks many hardware, software, network, storage errors, and outages, when successful</a:t>
            </a:r>
          </a:p>
          <a:p>
            <a:pPr lvl="1">
              <a:spcBef>
                <a:spcPts val="1200"/>
              </a:spcBef>
            </a:pPr>
            <a:r>
              <a:rPr lang="en-US" altLang="en-US" dirty="0"/>
              <a:t>Improves the end-user experience</a:t>
            </a:r>
          </a:p>
        </p:txBody>
      </p:sp>
      <p:grpSp>
        <p:nvGrpSpPr>
          <p:cNvPr id="2" name="Group 1"/>
          <p:cNvGrpSpPr/>
          <p:nvPr/>
        </p:nvGrpSpPr>
        <p:grpSpPr>
          <a:xfrm>
            <a:off x="2051213" y="5359524"/>
            <a:ext cx="14185576" cy="3055192"/>
            <a:chOff x="3857625" y="5400676"/>
            <a:chExt cx="10837071" cy="2426495"/>
          </a:xfrm>
        </p:grpSpPr>
        <p:sp>
          <p:nvSpPr>
            <p:cNvPr id="28" name="Rounded Rectangle 27"/>
            <p:cNvSpPr/>
            <p:nvPr/>
          </p:nvSpPr>
          <p:spPr bwMode="auto">
            <a:xfrm>
              <a:off x="3895726" y="5400676"/>
              <a:ext cx="10798970" cy="2426495"/>
            </a:xfrm>
            <a:prstGeom prst="roundRect">
              <a:avLst>
                <a:gd name="adj" fmla="val 14435"/>
              </a:avLst>
            </a:prstGeom>
            <a:solidFill>
              <a:schemeClr val="accent6">
                <a:lumMod val="20000"/>
                <a:lumOff val="80000"/>
              </a:schemeClr>
            </a:solidFill>
            <a:ln w="28575" cap="flat" cmpd="sng" algn="ctr">
              <a:noFill/>
              <a:prstDash val="solid"/>
              <a:round/>
              <a:headEnd type="none" w="sm" len="sm"/>
              <a:tailEnd type="none" w="sm" len="sm"/>
            </a:ln>
            <a:effectLst/>
          </p:spPr>
          <p:txBody>
            <a:bodyPr lIns="102897" tIns="51449" rIns="102897" bIns="51449"/>
            <a:lstStyle/>
            <a:p>
              <a:pPr algn="ctr" defTabSz="257244">
                <a:spcBef>
                  <a:spcPct val="20000"/>
                </a:spcBef>
                <a:buClr>
                  <a:srgbClr val="FF0000"/>
                </a:buClr>
                <a:defRPr/>
              </a:pPr>
              <a:endParaRPr lang="en-US" sz="2000" dirty="0"/>
            </a:p>
          </p:txBody>
        </p:sp>
        <p:grpSp>
          <p:nvGrpSpPr>
            <p:cNvPr id="45061" name="Group 28"/>
            <p:cNvGrpSpPr>
              <a:grpSpLocks/>
            </p:cNvGrpSpPr>
            <p:nvPr/>
          </p:nvGrpSpPr>
          <p:grpSpPr bwMode="auto">
            <a:xfrm>
              <a:off x="3857625" y="5522120"/>
              <a:ext cx="10572750" cy="2214563"/>
              <a:chOff x="1577712" y="4150738"/>
              <a:chExt cx="9393500" cy="1968097"/>
            </a:xfrm>
          </p:grpSpPr>
          <p:grpSp>
            <p:nvGrpSpPr>
              <p:cNvPr id="45062" name="Group 29"/>
              <p:cNvGrpSpPr>
                <a:grpSpLocks/>
              </p:cNvGrpSpPr>
              <p:nvPr/>
            </p:nvGrpSpPr>
            <p:grpSpPr bwMode="auto">
              <a:xfrm>
                <a:off x="9061097" y="4222704"/>
                <a:ext cx="1910115" cy="1472744"/>
                <a:chOff x="8527697" y="4155895"/>
                <a:chExt cx="2083416" cy="1606363"/>
              </a:xfrm>
            </p:grpSpPr>
            <p:pic>
              <p:nvPicPr>
                <p:cNvPr id="45081" name="Picture 41" descr="peop008.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8527697" y="4155895"/>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2" name="Picture 42" descr="peop009.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8968019" y="4437336"/>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3" name="Picture 43" descr="peop008.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60207" y="4718778"/>
                  <a:ext cx="1050906" cy="10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3" name="Group 30"/>
              <p:cNvGrpSpPr>
                <a:grpSpLocks/>
              </p:cNvGrpSpPr>
              <p:nvPr/>
            </p:nvGrpSpPr>
            <p:grpSpPr bwMode="auto">
              <a:xfrm>
                <a:off x="5754776" y="4268481"/>
                <a:ext cx="1222845" cy="1381190"/>
                <a:chOff x="5449976" y="4268481"/>
                <a:chExt cx="1222845" cy="1381190"/>
              </a:xfrm>
            </p:grpSpPr>
            <p:pic>
              <p:nvPicPr>
                <p:cNvPr id="45079" name="Picture 25" descr="compu037.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9976" y="4268481"/>
                  <a:ext cx="865751" cy="138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0" name="Picture 50" descr="java_cog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27144" y="4624105"/>
                  <a:ext cx="645677" cy="102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4" name="Group 31"/>
              <p:cNvGrpSpPr>
                <a:grpSpLocks/>
              </p:cNvGrpSpPr>
              <p:nvPr/>
            </p:nvGrpSpPr>
            <p:grpSpPr bwMode="auto">
              <a:xfrm>
                <a:off x="2100821" y="4150738"/>
                <a:ext cx="1524000" cy="1616677"/>
                <a:chOff x="2100821" y="4150738"/>
                <a:chExt cx="1524000" cy="1616677"/>
              </a:xfrm>
            </p:grpSpPr>
            <p:pic>
              <p:nvPicPr>
                <p:cNvPr id="45076" name="Picture 39" descr="compu014.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56334" y="4150738"/>
                  <a:ext cx="1168487" cy="161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7" name="Picture 40" descr="datab018.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00821" y="5075475"/>
                  <a:ext cx="583779" cy="69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8" name="Picture 29" descr="NO.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16058" y="4317442"/>
                  <a:ext cx="637909" cy="69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PPTShape_2"/>
              <p:cNvSpPr txBox="1">
                <a:spLocks noChangeArrowheads="1"/>
              </p:cNvSpPr>
              <p:nvPr/>
            </p:nvSpPr>
            <p:spPr bwMode="auto">
              <a:xfrm>
                <a:off x="3703766" y="5447988"/>
                <a:ext cx="1671366" cy="41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46" tIns="137172" rIns="274346" bIns="137172">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FF0000"/>
                    </a:solidFill>
                    <a:ea typeface="MS PGothic" panose="020B0600070205080204" pitchFamily="34" charset="-128"/>
                  </a:rPr>
                  <a:t>3. Errors</a:t>
                </a:r>
              </a:p>
            </p:txBody>
          </p:sp>
          <p:sp>
            <p:nvSpPr>
              <p:cNvPr id="34" name="PPTShape_0"/>
              <p:cNvSpPr txBox="1">
                <a:spLocks noChangeArrowheads="1"/>
              </p:cNvSpPr>
              <p:nvPr/>
            </p:nvSpPr>
            <p:spPr bwMode="auto">
              <a:xfrm>
                <a:off x="4093704" y="4406079"/>
                <a:ext cx="1124564" cy="29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2875" tIns="51437" rIns="102875" bIns="51437">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0000"/>
                    </a:solidFill>
                    <a:ea typeface="MS PGothic" panose="020B0600070205080204" pitchFamily="34" charset="-128"/>
                  </a:rPr>
                  <a:t>2.  DB Calls</a:t>
                </a:r>
              </a:p>
            </p:txBody>
          </p:sp>
          <p:sp>
            <p:nvSpPr>
              <p:cNvPr id="35" name="Text Box 12"/>
              <p:cNvSpPr txBox="1">
                <a:spLocks noChangeArrowheads="1"/>
              </p:cNvSpPr>
              <p:nvPr/>
            </p:nvSpPr>
            <p:spPr bwMode="auto">
              <a:xfrm>
                <a:off x="7118608" y="4412981"/>
                <a:ext cx="1781380"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2875" tIns="51437" rIns="102875" bIns="51437">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0000"/>
                    </a:solidFill>
                    <a:ea typeface="MS PGothic" panose="020B0600070205080204" pitchFamily="34" charset="-128"/>
                  </a:rPr>
                  <a:t>1.  Work Request</a:t>
                </a:r>
              </a:p>
            </p:txBody>
          </p:sp>
          <p:sp>
            <p:nvSpPr>
              <p:cNvPr id="36" name="PPTShape_2"/>
              <p:cNvSpPr txBox="1">
                <a:spLocks noChangeArrowheads="1"/>
              </p:cNvSpPr>
              <p:nvPr/>
            </p:nvSpPr>
            <p:spPr bwMode="auto">
              <a:xfrm>
                <a:off x="3884123" y="5196157"/>
                <a:ext cx="1383637" cy="412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46" tIns="137172" rIns="274346" bIns="137172">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8000"/>
                    </a:solidFill>
                    <a:ea typeface="MS PGothic" panose="020B0600070205080204" pitchFamily="34" charset="-128"/>
                  </a:rPr>
                  <a:t>4. Replay</a:t>
                </a:r>
              </a:p>
            </p:txBody>
          </p:sp>
          <p:sp>
            <p:nvSpPr>
              <p:cNvPr id="37" name="PPTShape_2"/>
              <p:cNvSpPr txBox="1">
                <a:spLocks noChangeArrowheads="1"/>
              </p:cNvSpPr>
              <p:nvPr/>
            </p:nvSpPr>
            <p:spPr bwMode="auto">
              <a:xfrm>
                <a:off x="7074142" y="5229339"/>
                <a:ext cx="1946401" cy="24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256" tIns="20256" rIns="20256" bIns="20256">
                <a:spAutoFit/>
              </a:bodyPr>
              <a:lstStyle>
                <a:lvl1pPr defTabSz="3429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429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429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429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429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429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buFont typeface="Times New Roman" panose="02020603050405020304" pitchFamily="18" charset="0"/>
                  <a:buNone/>
                </a:pPr>
                <a:r>
                  <a:rPr lang="en-US" altLang="en-US" sz="2000" b="1" dirty="0">
                    <a:solidFill>
                      <a:srgbClr val="008000"/>
                    </a:solidFill>
                    <a:ea typeface="MS PGothic" panose="020B0600070205080204" pitchFamily="34" charset="-128"/>
                  </a:rPr>
                  <a:t>5. Response</a:t>
                </a:r>
              </a:p>
            </p:txBody>
          </p:sp>
          <p:sp>
            <p:nvSpPr>
              <p:cNvPr id="38" name="TextBox 50"/>
              <p:cNvSpPr txBox="1">
                <a:spLocks noChangeArrowheads="1"/>
              </p:cNvSpPr>
              <p:nvPr/>
            </p:nvSpPr>
            <p:spPr bwMode="auto">
              <a:xfrm>
                <a:off x="1577712" y="5831027"/>
                <a:ext cx="2515512" cy="28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406" tIns="137202" rIns="274406" bIns="13720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defRPr/>
                </a:pPr>
                <a:r>
                  <a:rPr lang="en-US" altLang="en-US" sz="2000" b="1" dirty="0">
                    <a:solidFill>
                      <a:srgbClr val="000000"/>
                    </a:solidFill>
                    <a:ea typeface="MS PGothic" panose="020B0600070205080204" pitchFamily="34" charset="-128"/>
                  </a:rPr>
                  <a:t>Oracle Database 12c</a:t>
                </a:r>
                <a:endParaRPr lang="en-US" altLang="en-US" sz="2000" b="1" i="1" dirty="0">
                  <a:solidFill>
                    <a:srgbClr val="000000"/>
                  </a:solidFill>
                  <a:ea typeface="MS PGothic" panose="020B0600070205080204" pitchFamily="34" charset="-128"/>
                </a:endParaRPr>
              </a:p>
            </p:txBody>
          </p:sp>
          <p:cxnSp>
            <p:nvCxnSpPr>
              <p:cNvPr id="45071" name="Elbow Connector 35"/>
              <p:cNvCxnSpPr>
                <a:cxnSpLocks noChangeShapeType="1"/>
              </p:cNvCxnSpPr>
              <p:nvPr/>
            </p:nvCxnSpPr>
            <p:spPr bwMode="auto">
              <a:xfrm>
                <a:off x="3877385" y="5171920"/>
                <a:ext cx="1558680" cy="1394"/>
              </a:xfrm>
              <a:prstGeom prst="straightConnector1">
                <a:avLst/>
              </a:prstGeom>
              <a:noFill/>
              <a:ln w="28575" algn="ctr">
                <a:solidFill>
                  <a:srgbClr val="008000"/>
                </a:solidFill>
                <a:round/>
                <a:headEnd type="triangle" w="lg" len="lg"/>
                <a:tailEnd type="triangle" w="lg" len="lg"/>
              </a:ln>
              <a:extLst>
                <a:ext uri="{909E8E84-426E-40DD-AFC4-6F175D3DCCD1}">
                  <a14:hiddenFill xmlns:a14="http://schemas.microsoft.com/office/drawing/2010/main">
                    <a:noFill/>
                  </a14:hiddenFill>
                </a:ext>
              </a:extLst>
            </p:spPr>
          </p:cxnSp>
          <p:cxnSp>
            <p:nvCxnSpPr>
              <p:cNvPr id="45072" name="Elbow Connector 35"/>
              <p:cNvCxnSpPr>
                <a:cxnSpLocks noChangeShapeType="1"/>
              </p:cNvCxnSpPr>
              <p:nvPr/>
            </p:nvCxnSpPr>
            <p:spPr bwMode="auto">
              <a:xfrm>
                <a:off x="3877385" y="4946318"/>
                <a:ext cx="1558680" cy="1394"/>
              </a:xfrm>
              <a:prstGeom prst="straightConnector1">
                <a:avLst/>
              </a:prstGeom>
              <a:noFill/>
              <a:ln w="28575" algn="ctr">
                <a:solidFill>
                  <a:schemeClr val="accent2"/>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45073" name="Elbow Connector 35"/>
              <p:cNvCxnSpPr>
                <a:cxnSpLocks noChangeShapeType="1"/>
              </p:cNvCxnSpPr>
              <p:nvPr/>
            </p:nvCxnSpPr>
            <p:spPr bwMode="auto">
              <a:xfrm>
                <a:off x="3877385" y="4720808"/>
                <a:ext cx="1558680" cy="1394"/>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5074" name="Elbow Connector 35"/>
              <p:cNvCxnSpPr>
                <a:cxnSpLocks noChangeShapeType="1"/>
              </p:cNvCxnSpPr>
              <p:nvPr/>
            </p:nvCxnSpPr>
            <p:spPr bwMode="auto">
              <a:xfrm flipV="1">
                <a:off x="7074142" y="4720808"/>
                <a:ext cx="1946401" cy="17958"/>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5075" name="Elbow Connector 35"/>
              <p:cNvCxnSpPr>
                <a:cxnSpLocks noChangeShapeType="1"/>
              </p:cNvCxnSpPr>
              <p:nvPr/>
            </p:nvCxnSpPr>
            <p:spPr bwMode="auto">
              <a:xfrm>
                <a:off x="7268003" y="5210398"/>
                <a:ext cx="1558680" cy="1394"/>
              </a:xfrm>
              <a:prstGeom prst="straightConnector1">
                <a:avLst/>
              </a:prstGeom>
              <a:noFill/>
              <a:ln w="28575" algn="ctr">
                <a:solidFill>
                  <a:srgbClr val="008000"/>
                </a:solidFill>
                <a:round/>
                <a:headEnd type="none" w="lg" len="lg"/>
                <a:tailEnd type="triangle" w="lg" len="lg"/>
              </a:ln>
              <a:extLst>
                <a:ext uri="{909E8E84-426E-40DD-AFC4-6F175D3DCCD1}">
                  <a14:hiddenFill xmlns:a14="http://schemas.microsoft.com/office/drawing/2010/main">
                    <a:noFill/>
                  </a14:hiddenFill>
                </a:ext>
              </a:extLst>
            </p:spPr>
          </p:cxnSp>
        </p:grpSp>
      </p:grpSp>
    </p:spTree>
    <p:custDataLst>
      <p:tags r:id="rId1"/>
    </p:custDataLst>
    <p:extLst>
      <p:ext uri="{BB962C8B-B14F-4D97-AF65-F5344CB8AC3E}">
        <p14:creationId xmlns:p14="http://schemas.microsoft.com/office/powerpoint/2010/main" val="19912749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r>
              <a:rPr lang="en-US" altLang="en-US" dirty="0"/>
              <a:t>Data Guard and Application Continuity</a:t>
            </a:r>
            <a:endParaRPr lang="en-US" altLang="en-US" sz="2100" dirty="0">
              <a:solidFill>
                <a:srgbClr val="FF0000"/>
              </a:solidFill>
            </a:endParaRPr>
          </a:p>
        </p:txBody>
      </p:sp>
      <p:sp>
        <p:nvSpPr>
          <p:cNvPr id="47106" name="Content Placeholder 2"/>
          <p:cNvSpPr>
            <a:spLocks noGrp="1"/>
          </p:cNvSpPr>
          <p:nvPr>
            <p:ph idx="1"/>
          </p:nvPr>
        </p:nvSpPr>
        <p:spPr>
          <a:xfrm>
            <a:off x="933451" y="2272710"/>
            <a:ext cx="16421100" cy="7170164"/>
          </a:xfrm>
        </p:spPr>
        <p:txBody>
          <a:bodyPr/>
          <a:lstStyle/>
          <a:p>
            <a:pPr lvl="1">
              <a:spcBef>
                <a:spcPts val="1200"/>
              </a:spcBef>
            </a:pPr>
            <a:r>
              <a:rPr lang="en-US" altLang="en-US" dirty="0"/>
              <a:t>Using Application Continuity with Data Guard provides:</a:t>
            </a:r>
          </a:p>
          <a:p>
            <a:pPr lvl="2">
              <a:spcBef>
                <a:spcPts val="600"/>
              </a:spcBef>
            </a:pPr>
            <a:r>
              <a:rPr lang="en-US" altLang="en-US" dirty="0"/>
              <a:t>Protection against a wider variety of failure scenarios</a:t>
            </a:r>
          </a:p>
          <a:p>
            <a:pPr lvl="2">
              <a:spcBef>
                <a:spcPts val="600"/>
              </a:spcBef>
            </a:pPr>
            <a:r>
              <a:rPr lang="en-US" altLang="en-US" dirty="0"/>
              <a:t>Faster reconnect and replay</a:t>
            </a:r>
          </a:p>
          <a:p>
            <a:pPr lvl="2">
              <a:spcBef>
                <a:spcPts val="600"/>
              </a:spcBef>
            </a:pPr>
            <a:r>
              <a:rPr lang="en-US" altLang="en-US" dirty="0"/>
              <a:t>Request replay on a new primary database</a:t>
            </a:r>
          </a:p>
          <a:p>
            <a:pPr lvl="1">
              <a:spcBef>
                <a:spcPts val="1200"/>
              </a:spcBef>
            </a:pPr>
            <a:r>
              <a:rPr lang="en-US" altLang="en-US" dirty="0"/>
              <a:t>Application Continuity works with the following events:</a:t>
            </a:r>
          </a:p>
          <a:p>
            <a:pPr lvl="2">
              <a:spcBef>
                <a:spcPts val="600"/>
              </a:spcBef>
            </a:pPr>
            <a:r>
              <a:rPr lang="en-US" altLang="en-US" dirty="0"/>
              <a:t>Switchover</a:t>
            </a:r>
          </a:p>
          <a:p>
            <a:pPr lvl="2">
              <a:spcBef>
                <a:spcPts val="600"/>
              </a:spcBef>
            </a:pPr>
            <a:r>
              <a:rPr lang="en-US" altLang="en-US" dirty="0"/>
              <a:t>Manual Failover</a:t>
            </a:r>
          </a:p>
          <a:p>
            <a:pPr lvl="2">
              <a:spcBef>
                <a:spcPts val="600"/>
              </a:spcBef>
            </a:pPr>
            <a:r>
              <a:rPr lang="en-US" altLang="en-US" dirty="0"/>
              <a:t>Fast-Start Failover with Maximum Availability</a:t>
            </a:r>
          </a:p>
          <a:p>
            <a:pPr lvl="1">
              <a:spcBef>
                <a:spcPts val="1200"/>
              </a:spcBef>
            </a:pPr>
            <a:r>
              <a:rPr lang="en-US" altLang="en-US" dirty="0"/>
              <a:t>Supported clients:</a:t>
            </a:r>
          </a:p>
          <a:p>
            <a:pPr lvl="2">
              <a:spcBef>
                <a:spcPts val="600"/>
              </a:spcBef>
            </a:pPr>
            <a:r>
              <a:rPr lang="en-US" altLang="en-US" dirty="0"/>
              <a:t>JDBC Thin driver, OCI drivers, </a:t>
            </a:r>
            <a:br>
              <a:rPr lang="en-US" altLang="en-US" dirty="0"/>
            </a:br>
            <a:r>
              <a:rPr lang="en-US" altLang="en-US" dirty="0"/>
              <a:t>Universal Connection Pool, WebLogic Server, </a:t>
            </a:r>
            <a:br>
              <a:rPr lang="en-US" altLang="en-US" dirty="0"/>
            </a:br>
            <a:r>
              <a:rPr lang="en-US" altLang="en-US" dirty="0"/>
              <a:t>ODP.NET, OCI Session Pool, and Tuxedo</a:t>
            </a:r>
          </a:p>
        </p:txBody>
      </p:sp>
      <p:pic>
        <p:nvPicPr>
          <p:cNvPr id="471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0464" y="2983260"/>
            <a:ext cx="3250406"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20743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Using Application Continuity</a:t>
            </a:r>
          </a:p>
        </p:txBody>
      </p:sp>
      <p:sp>
        <p:nvSpPr>
          <p:cNvPr id="49155" name="Content Placeholder 8"/>
          <p:cNvSpPr>
            <a:spLocks noGrp="1"/>
          </p:cNvSpPr>
          <p:nvPr>
            <p:ph idx="1"/>
          </p:nvPr>
        </p:nvSpPr>
        <p:spPr>
          <a:xfrm>
            <a:off x="933451" y="2272710"/>
            <a:ext cx="16421100" cy="7251725"/>
          </a:xfrm>
        </p:spPr>
        <p:txBody>
          <a:bodyPr/>
          <a:lstStyle/>
          <a:p>
            <a:pPr lvl="1">
              <a:lnSpc>
                <a:spcPct val="105000"/>
              </a:lnSpc>
              <a:spcBef>
                <a:spcPts val="1200"/>
              </a:spcBef>
            </a:pPr>
            <a:r>
              <a:rPr lang="en-US" altLang="en-US" dirty="0"/>
              <a:t>Supported database operations:</a:t>
            </a:r>
          </a:p>
          <a:p>
            <a:pPr lvl="2">
              <a:lnSpc>
                <a:spcPct val="105000"/>
              </a:lnSpc>
              <a:spcBef>
                <a:spcPts val="600"/>
              </a:spcBef>
            </a:pPr>
            <a:r>
              <a:rPr lang="en-US" altLang="en-US" dirty="0"/>
              <a:t>SQL, PL/SQL, and JDBC RPC: </a:t>
            </a:r>
            <a:r>
              <a:rPr lang="en-US" altLang="en-US" dirty="0">
                <a:latin typeface="Courier New" panose="02070309020205020404" pitchFamily="49" charset="0"/>
              </a:rPr>
              <a:t>SELECT</a:t>
            </a:r>
            <a:r>
              <a:rPr lang="en-US" altLang="en-US" dirty="0"/>
              <a:t>, </a:t>
            </a:r>
            <a:r>
              <a:rPr lang="en-US" altLang="en-US" dirty="0">
                <a:latin typeface="Courier New" panose="02070309020205020404" pitchFamily="49" charset="0"/>
              </a:rPr>
              <a:t>ALTER</a:t>
            </a:r>
            <a:r>
              <a:rPr lang="en-US" altLang="en-US" dirty="0"/>
              <a:t> </a:t>
            </a:r>
            <a:r>
              <a:rPr lang="en-US" altLang="en-US" dirty="0">
                <a:latin typeface="Courier New" panose="02070309020205020404" pitchFamily="49" charset="0"/>
              </a:rPr>
              <a:t>SESSION</a:t>
            </a:r>
            <a:r>
              <a:rPr lang="en-US" altLang="en-US" dirty="0"/>
              <a:t>, </a:t>
            </a:r>
            <a:r>
              <a:rPr lang="en-US" altLang="en-US" dirty="0">
                <a:latin typeface="Courier New" panose="02070309020205020404" pitchFamily="49" charset="0"/>
              </a:rPr>
              <a:t>DML</a:t>
            </a:r>
            <a:r>
              <a:rPr lang="en-US" altLang="en-US" dirty="0"/>
              <a:t>, </a:t>
            </a:r>
            <a:r>
              <a:rPr lang="en-US" altLang="en-US" dirty="0">
                <a:latin typeface="Courier New" panose="02070309020205020404" pitchFamily="49" charset="0"/>
              </a:rPr>
              <a:t>DDL</a:t>
            </a:r>
            <a:r>
              <a:rPr lang="en-US" altLang="en-US" dirty="0"/>
              <a:t>, </a:t>
            </a:r>
            <a:r>
              <a:rPr lang="en-US" altLang="en-US" dirty="0">
                <a:latin typeface="Courier New" panose="02070309020205020404" pitchFamily="49" charset="0"/>
              </a:rPr>
              <a:t>COMMIT</a:t>
            </a:r>
            <a:r>
              <a:rPr lang="en-US" altLang="en-US" dirty="0"/>
              <a:t>, </a:t>
            </a:r>
            <a:r>
              <a:rPr lang="en-US" altLang="en-US" dirty="0">
                <a:latin typeface="Courier New" panose="02070309020205020404" pitchFamily="49" charset="0"/>
              </a:rPr>
              <a:t>ROLLBACK</a:t>
            </a:r>
            <a:r>
              <a:rPr lang="en-US" altLang="en-US" dirty="0"/>
              <a:t>, </a:t>
            </a:r>
            <a:r>
              <a:rPr lang="en-US" altLang="en-US" dirty="0">
                <a:latin typeface="Courier New" panose="02070309020205020404" pitchFamily="49" charset="0"/>
              </a:rPr>
              <a:t>SAVEPOINT</a:t>
            </a:r>
            <a:r>
              <a:rPr lang="en-US" altLang="en-US" dirty="0"/>
              <a:t>, and JDBC RPCs</a:t>
            </a:r>
          </a:p>
          <a:p>
            <a:pPr lvl="2">
              <a:lnSpc>
                <a:spcPct val="105000"/>
              </a:lnSpc>
              <a:spcBef>
                <a:spcPts val="600"/>
              </a:spcBef>
            </a:pPr>
            <a:r>
              <a:rPr lang="en-US" altLang="en-US" dirty="0"/>
              <a:t>Transaction models: Local, Parallel, Remote, Distributed, and Embedded PL/SQL</a:t>
            </a:r>
          </a:p>
          <a:p>
            <a:pPr lvl="2">
              <a:lnSpc>
                <a:spcPct val="105000"/>
              </a:lnSpc>
              <a:spcBef>
                <a:spcPts val="600"/>
              </a:spcBef>
            </a:pPr>
            <a:r>
              <a:rPr lang="en-US" altLang="en-US" dirty="0"/>
              <a:t>Mutable functions</a:t>
            </a:r>
          </a:p>
          <a:p>
            <a:pPr lvl="2">
              <a:lnSpc>
                <a:spcPct val="105000"/>
              </a:lnSpc>
              <a:spcBef>
                <a:spcPts val="600"/>
              </a:spcBef>
            </a:pPr>
            <a:r>
              <a:rPr lang="en-US" altLang="en-US" dirty="0"/>
              <a:t>Transaction Guard</a:t>
            </a:r>
          </a:p>
          <a:p>
            <a:pPr lvl="1">
              <a:lnSpc>
                <a:spcPct val="105000"/>
              </a:lnSpc>
              <a:spcBef>
                <a:spcPts val="600"/>
              </a:spcBef>
            </a:pPr>
            <a:r>
              <a:rPr lang="en-US" altLang="en-US" dirty="0"/>
              <a:t>Works in conjunction with:</a:t>
            </a:r>
          </a:p>
          <a:p>
            <a:pPr lvl="2">
              <a:lnSpc>
                <a:spcPct val="105000"/>
              </a:lnSpc>
              <a:spcBef>
                <a:spcPts val="600"/>
              </a:spcBef>
            </a:pPr>
            <a:r>
              <a:rPr lang="en-US" altLang="en-US" dirty="0"/>
              <a:t>Oracle RAC and RAC One</a:t>
            </a:r>
          </a:p>
          <a:p>
            <a:pPr lvl="2">
              <a:lnSpc>
                <a:spcPct val="105000"/>
              </a:lnSpc>
              <a:spcBef>
                <a:spcPts val="600"/>
              </a:spcBef>
            </a:pPr>
            <a:r>
              <a:rPr lang="en-US" altLang="en-US" dirty="0"/>
              <a:t>Oracle Active Data </a:t>
            </a:r>
            <a:r>
              <a:rPr lang="en-US" altLang="en-US" dirty="0">
                <a:highlight>
                  <a:srgbClr val="FFFF00"/>
                </a:highlight>
              </a:rPr>
              <a:t>Guard</a:t>
            </a:r>
          </a:p>
          <a:p>
            <a:pPr lvl="1">
              <a:lnSpc>
                <a:spcPct val="105000"/>
              </a:lnSpc>
              <a:spcBef>
                <a:spcPts val="600"/>
              </a:spcBef>
            </a:pPr>
            <a:r>
              <a:rPr lang="en-US" altLang="en-US" dirty="0"/>
              <a:t>Hardware acceleration on current Intel and SPARC chips</a:t>
            </a:r>
          </a:p>
          <a:p>
            <a:pPr lvl="1">
              <a:lnSpc>
                <a:spcPct val="105000"/>
              </a:lnSpc>
              <a:spcBef>
                <a:spcPts val="600"/>
              </a:spcBef>
            </a:pPr>
            <a:r>
              <a:rPr lang="en-US" altLang="en-US" dirty="0"/>
              <a:t>Supported clients:</a:t>
            </a:r>
          </a:p>
          <a:p>
            <a:pPr lvl="2">
              <a:lnSpc>
                <a:spcPct val="105000"/>
              </a:lnSpc>
              <a:spcBef>
                <a:spcPts val="600"/>
              </a:spcBef>
            </a:pPr>
            <a:r>
              <a:rPr lang="en-US" altLang="en-US" dirty="0"/>
              <a:t>JDBC Thin driver, OCI drivers, Universal Connection Pool, WebLogic Server, ODP.NET, OCI Session Pool, and more</a:t>
            </a:r>
          </a:p>
        </p:txBody>
      </p:sp>
    </p:spTree>
    <p:custDataLst>
      <p:tags r:id="rId1"/>
    </p:custDataLst>
    <p:extLst>
      <p:ext uri="{BB962C8B-B14F-4D97-AF65-F5344CB8AC3E}">
        <p14:creationId xmlns:p14="http://schemas.microsoft.com/office/powerpoint/2010/main" val="2486039167"/>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endParaRPr lang="en-US" altLang="en-US" dirty="0"/>
          </a:p>
        </p:txBody>
      </p:sp>
    </p:spTree>
    <p:custDataLst>
      <p:tags r:id="rId1"/>
    </p:custDataLst>
    <p:extLst>
      <p:ext uri="{BB962C8B-B14F-4D97-AF65-F5344CB8AC3E}">
        <p14:creationId xmlns:p14="http://schemas.microsoft.com/office/powerpoint/2010/main" val="2223697759"/>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Configure Services on Single Instance Databases to Use Application Continuity</a:t>
            </a:r>
          </a:p>
        </p:txBody>
      </p:sp>
      <p:sp>
        <p:nvSpPr>
          <p:cNvPr id="53251" name="Content Placeholder 2"/>
          <p:cNvSpPr>
            <a:spLocks noGrp="1"/>
          </p:cNvSpPr>
          <p:nvPr>
            <p:ph idx="1"/>
          </p:nvPr>
        </p:nvSpPr>
        <p:spPr>
          <a:xfrm>
            <a:off x="933451" y="2688032"/>
            <a:ext cx="16421100" cy="4428516"/>
          </a:xfrm>
        </p:spPr>
        <p:txBody>
          <a:bodyPr/>
          <a:lstStyle/>
          <a:p>
            <a:pPr lvl="1"/>
            <a:r>
              <a:rPr lang="en-US" altLang="en-US" dirty="0"/>
              <a:t>To configure services in a single-instance database, use the </a:t>
            </a:r>
            <a:r>
              <a:rPr lang="en-US" altLang="en-US" dirty="0">
                <a:latin typeface="Courier New" panose="02070309020205020404" pitchFamily="49" charset="0"/>
                <a:cs typeface="Courier New" panose="02070309020205020404" pitchFamily="49" charset="0"/>
              </a:rPr>
              <a:t>DBMS_SERVICE</a:t>
            </a:r>
            <a:r>
              <a:rPr lang="en-US" altLang="en-US" dirty="0"/>
              <a:t> package: </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grpSp>
        <p:nvGrpSpPr>
          <p:cNvPr id="3" name="Group 2"/>
          <p:cNvGrpSpPr/>
          <p:nvPr/>
        </p:nvGrpSpPr>
        <p:grpSpPr>
          <a:xfrm>
            <a:off x="2807295" y="3939008"/>
            <a:ext cx="11887201" cy="5740996"/>
            <a:chOff x="2807295" y="3837495"/>
            <a:chExt cx="11887201" cy="5740996"/>
          </a:xfrm>
        </p:grpSpPr>
        <p:sp>
          <p:nvSpPr>
            <p:cNvPr id="7" name="Rectangle 5">
              <a:extLst>
                <a:ext uri="{FF2B5EF4-FFF2-40B4-BE49-F238E27FC236}">
                  <a16:creationId xmlns:a16="http://schemas.microsoft.com/office/drawing/2014/main" xmlns="" id="{4D446B16-D20C-4213-801C-1B136213CFDA}"/>
                </a:ext>
              </a:extLst>
            </p:cNvPr>
            <p:cNvSpPr>
              <a:spLocks noChangeArrowheads="1"/>
            </p:cNvSpPr>
            <p:nvPr/>
          </p:nvSpPr>
          <p:spPr bwMode="blackGray">
            <a:xfrm>
              <a:off x="2807296" y="3837495"/>
              <a:ext cx="11887200" cy="574099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rPr>
                <a:t>DECLARE</a:t>
              </a:r>
            </a:p>
            <a:p>
              <a:r>
                <a:rPr lang="en-US" altLang="en-US" sz="2600" b="1" dirty="0">
                  <a:latin typeface="Courier New" panose="02070309020205020404" pitchFamily="49" charset="0"/>
                </a:rPr>
                <a:t>params dbms_service.svc_parameter_array;</a:t>
              </a:r>
            </a:p>
            <a:p>
              <a:r>
                <a:rPr lang="en-US" altLang="en-US" sz="2600" b="1" dirty="0">
                  <a:latin typeface="Courier New" panose="02070309020205020404" pitchFamily="49" charset="0"/>
                </a:rPr>
                <a:t>BEGIN</a:t>
              </a:r>
            </a:p>
            <a:p>
              <a:r>
                <a:rPr lang="en-US" altLang="en-US" sz="2600" b="1" dirty="0">
                  <a:solidFill>
                    <a:srgbClr val="FF0000"/>
                  </a:solidFill>
                  <a:latin typeface="Courier New" panose="02070309020205020404" pitchFamily="49" charset="0"/>
                </a:rPr>
                <a:t>params('FAILOVER_TYPE'):='TRANSACTION';</a:t>
              </a:r>
            </a:p>
            <a:p>
              <a:r>
                <a:rPr lang="en-US" altLang="en-US" sz="2600" b="1" dirty="0">
                  <a:latin typeface="Courier New" panose="02070309020205020404" pitchFamily="49" charset="0"/>
                </a:rPr>
                <a:t>params('REPLAY_INITIATION_TIMEOUT'):=1800;</a:t>
              </a:r>
            </a:p>
            <a:p>
              <a:r>
                <a:rPr lang="en-US" altLang="en-US" sz="2600" b="1" dirty="0">
                  <a:latin typeface="Courier New" panose="02070309020205020404" pitchFamily="49" charset="0"/>
                </a:rPr>
                <a:t>params('RETENTION_TIMEOUT'):=86400;</a:t>
              </a:r>
            </a:p>
            <a:p>
              <a:r>
                <a:rPr lang="en-US" altLang="en-US" sz="2600" b="1" dirty="0">
                  <a:latin typeface="Courier New" panose="02070309020205020404" pitchFamily="49" charset="0"/>
                </a:rPr>
                <a:t>params('FAILOVER_DELAY'):=10;</a:t>
              </a:r>
            </a:p>
            <a:p>
              <a:r>
                <a:rPr lang="en-US" altLang="en-US" sz="2600" b="1" dirty="0">
                  <a:latin typeface="Courier New" panose="02070309020205020404" pitchFamily="49" charset="0"/>
                </a:rPr>
                <a:t>params('FAILOVER_RETRIES'):=30;</a:t>
              </a:r>
            </a:p>
            <a:p>
              <a:r>
                <a:rPr lang="en-US" altLang="en-US" sz="2600" b="1" dirty="0">
                  <a:latin typeface="Courier New" panose="02070309020205020404" pitchFamily="49" charset="0"/>
                </a:rPr>
                <a:t>params('FAILOVER_RESTORE'):='LEVEL1';</a:t>
              </a:r>
            </a:p>
            <a:p>
              <a:r>
                <a:rPr lang="en-US" altLang="en-US" sz="2600" b="1" dirty="0">
                  <a:solidFill>
                    <a:srgbClr val="0000FF"/>
                  </a:solidFill>
                  <a:latin typeface="Courier New" panose="02070309020205020404" pitchFamily="49" charset="0"/>
                </a:rPr>
                <a:t>params('commit_outcome'):='true';</a:t>
              </a:r>
            </a:p>
            <a:p>
              <a:r>
                <a:rPr lang="en-US" altLang="en-US" sz="2600" b="1" dirty="0">
                  <a:latin typeface="Courier New" panose="02070309020205020404" pitchFamily="49" charset="0"/>
                </a:rPr>
                <a:t>params('aq_ha_notifications'):='true';</a:t>
              </a:r>
            </a:p>
            <a:p>
              <a:r>
                <a:rPr lang="en-US" altLang="en-US" sz="2600" b="1" dirty="0">
                  <a:latin typeface="Courier New" panose="02070309020205020404" pitchFamily="49" charset="0"/>
                </a:rPr>
                <a:t>dbms_service.modify_service('prmy',params);</a:t>
              </a:r>
            </a:p>
            <a:p>
              <a:r>
                <a:rPr lang="en-US" altLang="en-US" sz="2600" b="1" dirty="0">
                  <a:latin typeface="Courier New" panose="02070309020205020404" pitchFamily="49" charset="0"/>
                </a:rPr>
                <a:t>END;</a:t>
              </a:r>
            </a:p>
            <a:p>
              <a:r>
                <a:rPr lang="en-US" altLang="en-US" sz="2600" b="1" dirty="0">
                  <a:latin typeface="Courier New" panose="02070309020205020404" pitchFamily="49" charset="0"/>
                </a:rPr>
                <a:t>/</a:t>
              </a:r>
            </a:p>
          </p:txBody>
        </p:sp>
        <p:sp>
          <p:nvSpPr>
            <p:cNvPr id="5" name="Rectangle 8"/>
            <p:cNvSpPr>
              <a:spLocks noChangeArrowheads="1"/>
            </p:cNvSpPr>
            <p:nvPr/>
          </p:nvSpPr>
          <p:spPr bwMode="gray">
            <a:xfrm>
              <a:off x="2807296" y="4783460"/>
              <a:ext cx="11521280" cy="576063"/>
            </a:xfrm>
            <a:prstGeom prst="rect">
              <a:avLst/>
            </a:prstGeom>
            <a:noFill/>
            <a:ln w="28575">
              <a:solidFill>
                <a:srgbClr val="FF0000"/>
              </a:solidFill>
              <a:miter lim="800000"/>
              <a:headEnd/>
              <a:tailEnd/>
            </a:ln>
          </p:spPr>
          <p:txBody>
            <a:bodyPr wrap="none" anchor="ctr"/>
            <a:lstStyle/>
            <a:p>
              <a:pPr algn="r" defTabSz="257244">
                <a:spcBef>
                  <a:spcPct val="20000"/>
                </a:spcBef>
                <a:buClr>
                  <a:srgbClr val="FF0000"/>
                </a:buClr>
                <a:defRPr/>
              </a:pPr>
              <a:r>
                <a:rPr lang="en-US" sz="1500" b="1" dirty="0">
                  <a:solidFill>
                    <a:srgbClr val="FF0000"/>
                  </a:solidFill>
                  <a:latin typeface="+mn-lt"/>
                  <a:cs typeface="+mn-cs"/>
                </a:rPr>
                <a:t>Mandatory Settings</a:t>
              </a:r>
              <a:br>
                <a:rPr lang="en-US" sz="1500" b="1" dirty="0">
                  <a:solidFill>
                    <a:srgbClr val="FF0000"/>
                  </a:solidFill>
                  <a:latin typeface="+mn-lt"/>
                  <a:cs typeface="+mn-cs"/>
                </a:rPr>
              </a:br>
              <a:r>
                <a:rPr lang="en-US" sz="1500" b="1" dirty="0">
                  <a:solidFill>
                    <a:srgbClr val="FF0000"/>
                  </a:solidFill>
                  <a:latin typeface="+mn-lt"/>
                  <a:cs typeface="+mn-cs"/>
                </a:rPr>
                <a:t>for Application Continuity</a:t>
              </a:r>
            </a:p>
          </p:txBody>
        </p:sp>
        <p:sp>
          <p:nvSpPr>
            <p:cNvPr id="6" name="PPTShape_1"/>
            <p:cNvSpPr>
              <a:spLocks noChangeArrowheads="1"/>
            </p:cNvSpPr>
            <p:nvPr/>
          </p:nvSpPr>
          <p:spPr bwMode="gray">
            <a:xfrm>
              <a:off x="2807295" y="7159725"/>
              <a:ext cx="11521281" cy="576064"/>
            </a:xfrm>
            <a:prstGeom prst="rect">
              <a:avLst/>
            </a:prstGeom>
            <a:noFill/>
            <a:ln w="28575">
              <a:solidFill>
                <a:srgbClr val="0000FF"/>
              </a:solidFill>
              <a:miter lim="800000"/>
              <a:headEnd/>
              <a:tailEnd/>
            </a:ln>
          </p:spPr>
          <p:txBody>
            <a:bodyPr wrap="none" anchor="b" anchorCtr="1"/>
            <a:lstStyle/>
            <a:p>
              <a:pPr algn="r" defTabSz="257244">
                <a:spcBef>
                  <a:spcPct val="20000"/>
                </a:spcBef>
                <a:buClr>
                  <a:srgbClr val="FF0000"/>
                </a:buClr>
                <a:defRPr/>
              </a:pPr>
              <a:r>
                <a:rPr lang="en-US" sz="1575" b="1" dirty="0">
                  <a:solidFill>
                    <a:srgbClr val="0000FF"/>
                  </a:solidFill>
                  <a:latin typeface="+mj-lt"/>
                  <a:cs typeface="+mn-cs"/>
                </a:rPr>
                <a:t>						</a:t>
              </a:r>
              <a:r>
                <a:rPr lang="en-US" sz="1575" b="1" dirty="0">
                  <a:solidFill>
                    <a:srgbClr val="000000"/>
                  </a:solidFill>
                  <a:latin typeface="+mj-lt"/>
                  <a:cs typeface="+mn-cs"/>
                </a:rPr>
                <a:t>				</a:t>
              </a:r>
              <a:r>
                <a:rPr lang="en-US" sz="1575" b="1" dirty="0">
                  <a:solidFill>
                    <a:srgbClr val="0000FF"/>
                  </a:solidFill>
                  <a:latin typeface="+mj-lt"/>
                  <a:cs typeface="+mn-cs"/>
                </a:rPr>
                <a:t>						</a:t>
              </a:r>
              <a:r>
                <a:rPr lang="en-US" sz="1575" b="1" dirty="0">
                  <a:solidFill>
                    <a:srgbClr val="0000FF"/>
                  </a:solidFill>
                  <a:latin typeface="+mn-lt"/>
                  <a:cs typeface="+mn-cs"/>
                </a:rPr>
                <a:t>                                                                                                              </a:t>
              </a:r>
              <a:r>
                <a:rPr lang="en-US" sz="1500" b="1" dirty="0">
                  <a:solidFill>
                    <a:srgbClr val="0000FF"/>
                  </a:solidFill>
                  <a:latin typeface="+mn-lt"/>
                  <a:cs typeface="+mn-cs"/>
                </a:rPr>
                <a:t>Mandatory </a:t>
              </a:r>
              <a:r>
                <a:rPr lang="en-US" sz="1575" b="1" dirty="0">
                  <a:solidFill>
                    <a:srgbClr val="0000FF"/>
                  </a:solidFill>
                  <a:latin typeface="+mn-lt"/>
                  <a:cs typeface="+mn-cs"/>
                </a:rPr>
                <a:t> </a:t>
              </a:r>
              <a:r>
                <a:rPr lang="en-US" sz="1500" b="1" dirty="0">
                  <a:solidFill>
                    <a:srgbClr val="0000FF"/>
                  </a:solidFill>
                  <a:latin typeface="+mn-lt"/>
                  <a:cs typeface="+mn-cs"/>
                </a:rPr>
                <a:t>Setting </a:t>
              </a:r>
            </a:p>
            <a:p>
              <a:pPr algn="r" defTabSz="257244">
                <a:spcBef>
                  <a:spcPct val="20000"/>
                </a:spcBef>
                <a:buClr>
                  <a:srgbClr val="FF0000"/>
                </a:buClr>
                <a:defRPr/>
              </a:pPr>
              <a:r>
                <a:rPr lang="en-US" sz="1500" b="1" dirty="0">
                  <a:solidFill>
                    <a:srgbClr val="0000FF"/>
                  </a:solidFill>
                  <a:latin typeface="+mn-lt"/>
                  <a:cs typeface="+mn-cs"/>
                </a:rPr>
                <a:t> for Transaction Guard</a:t>
              </a:r>
            </a:p>
          </p:txBody>
        </p:sp>
      </p:grpSp>
    </p:spTree>
    <p:custDataLst>
      <p:tags r:id="rId1"/>
    </p:custDataLst>
    <p:extLst>
      <p:ext uri="{BB962C8B-B14F-4D97-AF65-F5344CB8AC3E}">
        <p14:creationId xmlns:p14="http://schemas.microsoft.com/office/powerpoint/2010/main" val="148389501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dirty="0"/>
              <a:t>Configuring Client: JDBC-Thin Driver</a:t>
            </a:r>
          </a:p>
        </p:txBody>
      </p:sp>
      <p:sp>
        <p:nvSpPr>
          <p:cNvPr id="55299" name="Rectangle 3"/>
          <p:cNvSpPr>
            <a:spLocks noGrp="1" noChangeArrowheads="1"/>
          </p:cNvSpPr>
          <p:nvPr>
            <p:ph idx="1"/>
          </p:nvPr>
        </p:nvSpPr>
        <p:spPr>
          <a:xfrm>
            <a:off x="933451" y="2272710"/>
            <a:ext cx="16421100" cy="4571119"/>
          </a:xfrm>
        </p:spPr>
        <p:txBody>
          <a:bodyPr/>
          <a:lstStyle/>
          <a:p>
            <a:pPr marL="857250" lvl="1" indent="-685800">
              <a:spcBef>
                <a:spcPts val="1200"/>
              </a:spcBef>
              <a:buFont typeface="Arial" panose="020B0604020202020204" pitchFamily="34" charset="0"/>
              <a:buAutoNum type="arabicPeriod"/>
            </a:pPr>
            <a:r>
              <a:rPr lang="en-US" altLang="en-US" dirty="0"/>
              <a:t>Ensure all recommended patches are applied at the client. Refer to the MOS note Client Validation Matrix for Application Continuity (Doc ID 2511448.1)</a:t>
            </a:r>
          </a:p>
          <a:p>
            <a:pPr marL="857250" lvl="1" indent="-685800">
              <a:spcBef>
                <a:spcPts val="1200"/>
              </a:spcBef>
              <a:buFont typeface="Arial" panose="020B0604020202020204" pitchFamily="34" charset="0"/>
              <a:buAutoNum type="arabicPeriod"/>
            </a:pPr>
            <a:r>
              <a:rPr lang="en-US" altLang="en-US" dirty="0"/>
              <a:t>Configure the Oracle JDBC Replay Data Source in the property file or on console:</a:t>
            </a:r>
          </a:p>
          <a:p>
            <a:pPr marL="857250" lvl="1" indent="-685800">
              <a:spcBef>
                <a:spcPts val="1200"/>
              </a:spcBef>
              <a:buFont typeface="Arial" panose="020B0604020202020204" pitchFamily="34" charset="0"/>
              <a:buAutoNum type="arabicPeriod"/>
            </a:pPr>
            <a:r>
              <a:rPr lang="en-US" altLang="en-US" dirty="0"/>
              <a:t>Use JDBC Statement Cache for Coverage and Performance</a:t>
            </a:r>
          </a:p>
          <a:p>
            <a:pPr marL="857250" lvl="1" indent="-685800">
              <a:spcBef>
                <a:spcPts val="1200"/>
              </a:spcBef>
              <a:buFont typeface="Arial" panose="020B0604020202020204" pitchFamily="34" charset="0"/>
              <a:buAutoNum type="arabicPeriod"/>
            </a:pPr>
            <a:r>
              <a:rPr lang="en-US" altLang="en-US" dirty="0"/>
              <a:t>Tune the Garbage Collector</a:t>
            </a:r>
          </a:p>
          <a:p>
            <a:pPr marL="857250" lvl="1" indent="-685800">
              <a:spcBef>
                <a:spcPts val="1200"/>
              </a:spcBef>
              <a:buFont typeface="Arial" panose="020B0604020202020204" pitchFamily="34" charset="0"/>
              <a:buAutoNum type="arabicPeriod"/>
            </a:pPr>
            <a:r>
              <a:rPr lang="en-US" altLang="en-US" dirty="0"/>
              <a:t>JDBC Concrete Classes</a:t>
            </a:r>
          </a:p>
          <a:p>
            <a:pPr marL="857250" lvl="1" indent="-685800">
              <a:spcBef>
                <a:spcPts val="1200"/>
              </a:spcBef>
              <a:buFont typeface="Arial" panose="020B0604020202020204" pitchFamily="34" charset="0"/>
              <a:buAutoNum type="arabicPeriod"/>
            </a:pPr>
            <a:r>
              <a:rPr lang="en-US" altLang="en-US" dirty="0"/>
              <a:t>Configure Fast Connection Failover (FCF)</a:t>
            </a:r>
          </a:p>
        </p:txBody>
      </p:sp>
    </p:spTree>
    <p:custDataLst>
      <p:tags r:id="rId1"/>
    </p:custDataLst>
    <p:extLst>
      <p:ext uri="{BB962C8B-B14F-4D97-AF65-F5344CB8AC3E}">
        <p14:creationId xmlns:p14="http://schemas.microsoft.com/office/powerpoint/2010/main" val="2427142601"/>
      </p:ext>
    </p:extLst>
  </p:cSld>
  <p:clrMapOvr>
    <a:masterClrMapping/>
  </p:clrMapOvr>
  <p:transition spd="slow"/>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20333662"/>
      </p:ext>
    </p:extLst>
  </p:cSld>
  <p:clrMapOvr>
    <a:masterClrMapping/>
  </p:clrMapOvr>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074"/>
          <p:cNvSpPr>
            <a:spLocks noGrp="1" noChangeArrowheads="1"/>
          </p:cNvSpPr>
          <p:nvPr>
            <p:ph type="title"/>
          </p:nvPr>
        </p:nvSpPr>
        <p:spPr/>
        <p:txBody>
          <a:bodyPr/>
          <a:lstStyle/>
          <a:p>
            <a:pPr eaLnBrk="1" hangingPunct="1"/>
            <a:r>
              <a:rPr lang="en-US" altLang="en-US" dirty="0"/>
              <a:t>Configuring Client: OCI Driver</a:t>
            </a:r>
            <a:endParaRPr lang="en-US" altLang="en-US" i="1" u="sng" dirty="0">
              <a:solidFill>
                <a:schemeClr val="hlink"/>
              </a:solidFill>
            </a:endParaRPr>
          </a:p>
        </p:txBody>
      </p:sp>
      <p:sp>
        <p:nvSpPr>
          <p:cNvPr id="58371" name="Rectangle 3075"/>
          <p:cNvSpPr>
            <a:spLocks noGrp="1" noChangeArrowheads="1"/>
          </p:cNvSpPr>
          <p:nvPr>
            <p:ph idx="1"/>
          </p:nvPr>
        </p:nvSpPr>
        <p:spPr>
          <a:xfrm>
            <a:off x="933451" y="2272710"/>
            <a:ext cx="16421100" cy="6848537"/>
          </a:xfrm>
        </p:spPr>
        <p:txBody>
          <a:bodyPr/>
          <a:lstStyle/>
          <a:p>
            <a:pPr marL="806450" lvl="1" indent="-693738" eaLnBrk="1" hangingPunct="1">
              <a:spcBef>
                <a:spcPts val="1200"/>
              </a:spcBef>
              <a:buFont typeface="Arial" panose="020B0604020202020204" pitchFamily="34" charset="0"/>
              <a:buAutoNum type="arabicPeriod"/>
            </a:pPr>
            <a:r>
              <a:rPr lang="en-US" altLang="en-US" dirty="0"/>
              <a:t>Ensure all recommended patches are applied at the client. Refer to the MOS Note Client Validation Matrix for Application Continuity (Doc ID 251148.1).</a:t>
            </a:r>
          </a:p>
          <a:p>
            <a:pPr marL="806450" lvl="1" indent="-693738" eaLnBrk="1" hangingPunct="1">
              <a:spcBef>
                <a:spcPts val="1200"/>
              </a:spcBef>
              <a:buFont typeface="Arial" panose="020B0604020202020204" pitchFamily="34" charset="0"/>
              <a:buAutoNum type="arabicPeriod"/>
            </a:pPr>
            <a:r>
              <a:rPr lang="en-US" altLang="en-US" dirty="0"/>
              <a:t>Replace </a:t>
            </a:r>
            <a:r>
              <a:rPr lang="en-US" altLang="en-US" dirty="0">
                <a:latin typeface="Courier New" panose="02070309020205020404" pitchFamily="49" charset="0"/>
                <a:cs typeface="Courier New" panose="02070309020205020404" pitchFamily="49" charset="0"/>
              </a:rPr>
              <a:t>OCIStmtPrepare</a:t>
            </a:r>
            <a:r>
              <a:rPr lang="en-US" altLang="en-US" dirty="0"/>
              <a:t> with </a:t>
            </a:r>
            <a:r>
              <a:rPr lang="en-US" altLang="en-US" dirty="0">
                <a:latin typeface="Courier New" panose="02070309020205020404" pitchFamily="49" charset="0"/>
                <a:cs typeface="Courier New" panose="02070309020205020404" pitchFamily="49" charset="0"/>
              </a:rPr>
              <a:t>OCIStmtPrepare2. OCIStmtPrepare()</a:t>
            </a:r>
            <a:r>
              <a:rPr lang="en-US" altLang="en-US" dirty="0"/>
              <a:t>has been deprecated since 12.2. All applications should use </a:t>
            </a:r>
            <a:r>
              <a:rPr lang="en-US" altLang="en-US" dirty="0">
                <a:latin typeface="Courier New" panose="02070309020205020404" pitchFamily="49" charset="0"/>
                <a:cs typeface="Courier New" panose="02070309020205020404" pitchFamily="49" charset="0"/>
              </a:rPr>
              <a:t>OCIStmtPrepare2()</a:t>
            </a:r>
            <a:r>
              <a:rPr lang="en-US" altLang="en-US" dirty="0"/>
              <a:t>. TAC and AC allow </a:t>
            </a:r>
            <a:r>
              <a:rPr lang="en-US" altLang="en-US" dirty="0">
                <a:latin typeface="Courier New" panose="02070309020205020404" pitchFamily="49" charset="0"/>
                <a:cs typeface="Courier New" panose="02070309020205020404" pitchFamily="49" charset="0"/>
              </a:rPr>
              <a:t>OCIStmtPrepare</a:t>
            </a:r>
            <a:r>
              <a:rPr lang="en-US" altLang="en-US" dirty="0"/>
              <a:t> but do not replay this statement.</a:t>
            </a:r>
          </a:p>
          <a:p>
            <a:pPr marL="806450" lvl="1" indent="-693738" eaLnBrk="1" hangingPunct="1">
              <a:spcBef>
                <a:spcPts val="1200"/>
              </a:spcBef>
              <a:buFont typeface="Arial" panose="020B0604020202020204" pitchFamily="34" charset="0"/>
              <a:buAutoNum type="arabicPeriod"/>
            </a:pPr>
            <a:r>
              <a:rPr lang="en-US" altLang="en-US" dirty="0"/>
              <a:t>To use FAN for OCI-based applications, do the following: 	</a:t>
            </a:r>
          </a:p>
          <a:p>
            <a:pPr marL="1828800" lvl="2" indent="-685800" eaLnBrk="1" hangingPunct="1">
              <a:spcBef>
                <a:spcPts val="300"/>
              </a:spcBef>
              <a:buFont typeface="Arial" panose="020B0604020202020204" pitchFamily="34" charset="0"/>
              <a:buChar char="‒"/>
            </a:pPr>
            <a:r>
              <a:rPr lang="en-US" altLang="en-US" dirty="0"/>
              <a:t>Use </a:t>
            </a:r>
            <a:r>
              <a:rPr lang="en-US" altLang="en-US" dirty="0">
                <a:latin typeface="Courier New" panose="02070309020205020404" pitchFamily="49" charset="0"/>
                <a:cs typeface="Courier New" panose="02070309020205020404" pitchFamily="49" charset="0"/>
              </a:rPr>
              <a:t>aq_ha_notifications</a:t>
            </a:r>
            <a:r>
              <a:rPr lang="en-US" altLang="en-US" dirty="0"/>
              <a:t> on the services</a:t>
            </a:r>
          </a:p>
          <a:p>
            <a:pPr marL="1828800" lvl="2" indent="-685800" eaLnBrk="1" hangingPunct="1">
              <a:spcBef>
                <a:spcPts val="300"/>
              </a:spcBef>
              <a:buFont typeface="Arial" panose="020B0604020202020204" pitchFamily="34" charset="0"/>
              <a:buChar char="‒"/>
            </a:pPr>
            <a:r>
              <a:rPr lang="en-US" altLang="en-US" dirty="0"/>
              <a:t>Use the recommended Connection String for auto-ons</a:t>
            </a:r>
          </a:p>
          <a:p>
            <a:pPr marL="1828800" lvl="2" indent="-685800" eaLnBrk="1" hangingPunct="1">
              <a:spcBef>
                <a:spcPts val="300"/>
              </a:spcBef>
              <a:buFont typeface="Arial" panose="020B0604020202020204" pitchFamily="34" charset="0"/>
              <a:buChar char="‒"/>
            </a:pPr>
            <a:r>
              <a:rPr lang="en-US" altLang="en-US" dirty="0"/>
              <a:t>Set </a:t>
            </a:r>
            <a:r>
              <a:rPr lang="en-US" altLang="en-US" dirty="0">
                <a:latin typeface="Courier New" panose="02070309020205020404" pitchFamily="49" charset="0"/>
                <a:cs typeface="Courier New" panose="02070309020205020404" pitchFamily="49" charset="0"/>
              </a:rPr>
              <a:t>auto_config</a:t>
            </a:r>
            <a:r>
              <a:rPr lang="en-US" altLang="en-US" dirty="0"/>
              <a:t>, </a:t>
            </a:r>
            <a:r>
              <a:rPr lang="en-US" altLang="en-US" dirty="0">
                <a:latin typeface="Courier New" panose="02070309020205020404" pitchFamily="49" charset="0"/>
                <a:cs typeface="Courier New" panose="02070309020205020404" pitchFamily="49" charset="0"/>
              </a:rPr>
              <a:t>events</a:t>
            </a:r>
            <a:r>
              <a:rPr lang="en-US" altLang="en-US" dirty="0"/>
              <a:t>, and </a:t>
            </a:r>
            <a:r>
              <a:rPr lang="en-US" altLang="en-US" dirty="0">
                <a:latin typeface="Courier New" panose="02070309020205020404" pitchFamily="49" charset="0"/>
                <a:cs typeface="Courier New" panose="02070309020205020404" pitchFamily="49" charset="0"/>
              </a:rPr>
              <a:t>wallet_location</a:t>
            </a:r>
            <a:r>
              <a:rPr lang="en-US" altLang="en-US" dirty="0"/>
              <a:t> (optional) in </a:t>
            </a:r>
            <a:r>
              <a:rPr lang="en-US" altLang="en-US" dirty="0">
                <a:latin typeface="Courier New" panose="02070309020205020404" pitchFamily="49" charset="0"/>
                <a:cs typeface="Courier New" panose="02070309020205020404" pitchFamily="49" charset="0"/>
              </a:rPr>
              <a:t>oraaccess.xml</a:t>
            </a:r>
            <a:r>
              <a:rPr lang="en-US" altLang="en-US" dirty="0"/>
              <a:t>)</a:t>
            </a:r>
          </a:p>
          <a:p>
            <a:pPr marL="1828800" lvl="2" indent="-685800" eaLnBrk="1" hangingPunct="1">
              <a:spcBef>
                <a:spcPts val="300"/>
              </a:spcBef>
              <a:buFont typeface="Arial" panose="020B0604020202020204" pitchFamily="34" charset="0"/>
              <a:buChar char="‒"/>
            </a:pPr>
            <a:r>
              <a:rPr lang="en-US" altLang="en-US" dirty="0"/>
              <a:t>Link the application with the O/S client thread library</a:t>
            </a:r>
          </a:p>
          <a:p>
            <a:pPr marL="1828800" lvl="2" indent="-685800" eaLnBrk="1" hangingPunct="1">
              <a:spcBef>
                <a:spcPts val="300"/>
              </a:spcBef>
              <a:buFont typeface="Arial" panose="020B0604020202020204" pitchFamily="34" charset="0"/>
              <a:buChar char="‒"/>
            </a:pPr>
            <a:r>
              <a:rPr lang="en-US" altLang="en-US" dirty="0"/>
              <a:t>Open port 6200 for ONS (6200 is the default port, a different port may have been chosen)</a:t>
            </a:r>
          </a:p>
        </p:txBody>
      </p:sp>
    </p:spTree>
    <p:custDataLst>
      <p:tags r:id="rId1"/>
    </p:custDataLst>
    <p:extLst>
      <p:ext uri="{BB962C8B-B14F-4D97-AF65-F5344CB8AC3E}">
        <p14:creationId xmlns:p14="http://schemas.microsoft.com/office/powerpoint/2010/main" val="2667475203"/>
      </p:ext>
    </p:extLst>
  </p:cSld>
  <p:clrMapOvr>
    <a:masterClrMapping/>
  </p:clrMapOvr>
  <p:transition spd="slow"/>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mtClean="0"/>
              <a:t>Configuring Client: ODP.NET Unmanaged Provider Driver </a:t>
            </a:r>
            <a:r>
              <a:rPr lang="en-US" altLang="en-US" b="0" smtClean="0"/>
              <a:t>	</a:t>
            </a:r>
            <a:endParaRPr lang="en-US" altLang="en-US" dirty="0"/>
          </a:p>
        </p:txBody>
      </p:sp>
      <p:sp>
        <p:nvSpPr>
          <p:cNvPr id="60419" name="Rectangle 3"/>
          <p:cNvSpPr>
            <a:spLocks noGrp="1" noChangeArrowheads="1"/>
          </p:cNvSpPr>
          <p:nvPr>
            <p:ph idx="1"/>
          </p:nvPr>
        </p:nvSpPr>
        <p:spPr>
          <a:xfrm>
            <a:off x="933451" y="2688032"/>
            <a:ext cx="16421100" cy="6083713"/>
          </a:xfrm>
        </p:spPr>
        <p:txBody>
          <a:bodyPr/>
          <a:lstStyle/>
          <a:p>
            <a:pPr marL="857250" lvl="1" indent="-685800">
              <a:spcBef>
                <a:spcPts val="1200"/>
              </a:spcBef>
              <a:buFont typeface="Arial" panose="020B0604020202020204" pitchFamily="34" charset="0"/>
              <a:buAutoNum type="arabicPeriod"/>
            </a:pPr>
            <a:r>
              <a:rPr lang="en-US" altLang="en-US" dirty="0" smtClean="0"/>
              <a:t>Ensure all recommended patches are applied at the client. Refer to the MOS Note Client Validation Matrix for Application Continuity (Doc ID 251148.1).</a:t>
            </a:r>
          </a:p>
          <a:p>
            <a:pPr marL="857250" lvl="1" indent="-685800">
              <a:spcBef>
                <a:spcPts val="1200"/>
              </a:spcBef>
              <a:buFont typeface="Arial" panose="020B0604020202020204" pitchFamily="34" charset="0"/>
              <a:buAutoNum type="arabicPeriod"/>
            </a:pPr>
            <a:r>
              <a:rPr lang="en-US" altLang="en-US" dirty="0" smtClean="0"/>
              <a:t>To use FAN for OCI-based applications, do the following:</a:t>
            </a:r>
          </a:p>
          <a:p>
            <a:pPr marL="1828800" lvl="2" indent="-685800">
              <a:spcBef>
                <a:spcPts val="600"/>
              </a:spcBef>
            </a:pPr>
            <a:r>
              <a:rPr lang="en-US" altLang="en-US" sz="3200" dirty="0" smtClean="0"/>
              <a:t>Use </a:t>
            </a:r>
            <a:r>
              <a:rPr lang="en-US" altLang="en-US" sz="3200" dirty="0" err="1" smtClean="0">
                <a:latin typeface="Courier New" panose="02070309020205020404" pitchFamily="49" charset="0"/>
                <a:cs typeface="Courier New" panose="02070309020205020404" pitchFamily="49" charset="0"/>
              </a:rPr>
              <a:t>aq_ha_notifications</a:t>
            </a:r>
            <a:r>
              <a:rPr lang="en-US" altLang="en-US" sz="3200" dirty="0" smtClean="0"/>
              <a:t> on the services</a:t>
            </a:r>
          </a:p>
          <a:p>
            <a:pPr marL="1828800" lvl="2" indent="-685800">
              <a:spcBef>
                <a:spcPts val="600"/>
              </a:spcBef>
            </a:pPr>
            <a:r>
              <a:rPr lang="en-US" altLang="en-US" sz="3200" dirty="0" smtClean="0"/>
              <a:t>Use Recommended Connection String for auto-</a:t>
            </a:r>
            <a:r>
              <a:rPr lang="en-US" altLang="en-US" sz="3200" dirty="0" err="1" smtClean="0"/>
              <a:t>ons</a:t>
            </a:r>
            <a:endParaRPr lang="en-US" altLang="en-US" sz="3200" dirty="0" smtClean="0"/>
          </a:p>
          <a:p>
            <a:pPr marL="1828800" lvl="2" indent="-685800">
              <a:spcBef>
                <a:spcPts val="600"/>
              </a:spcBef>
            </a:pPr>
            <a:r>
              <a:rPr lang="en-US" altLang="en-US" sz="3200" dirty="0" smtClean="0"/>
              <a:t>Set </a:t>
            </a:r>
            <a:r>
              <a:rPr lang="en-US" altLang="en-US" sz="3200" dirty="0" err="1" smtClean="0">
                <a:latin typeface="Courier New" panose="02070309020205020404" pitchFamily="49" charset="0"/>
                <a:cs typeface="Courier New" panose="02070309020205020404" pitchFamily="49" charset="0"/>
              </a:rPr>
              <a:t>onsConfig</a:t>
            </a:r>
            <a:r>
              <a:rPr lang="en-US" altLang="en-US" sz="3200" dirty="0" smtClean="0"/>
              <a:t> and </a:t>
            </a:r>
            <a:r>
              <a:rPr lang="en-US" altLang="en-US" sz="3200" dirty="0" err="1" smtClean="0">
                <a:latin typeface="Courier New" panose="02070309020205020404" pitchFamily="49" charset="0"/>
                <a:cs typeface="Courier New" panose="02070309020205020404" pitchFamily="49" charset="0"/>
              </a:rPr>
              <a:t>wallet_location</a:t>
            </a:r>
            <a:r>
              <a:rPr lang="en-US" altLang="en-US" sz="3200" dirty="0" smtClean="0"/>
              <a:t> (optional) in </a:t>
            </a:r>
            <a:r>
              <a:rPr lang="en-US" altLang="en-US" sz="3200" dirty="0" smtClean="0">
                <a:latin typeface="Courier New" panose="02070309020205020404" pitchFamily="49" charset="0"/>
                <a:cs typeface="Courier New" panose="02070309020205020404" pitchFamily="49" charset="0"/>
              </a:rPr>
              <a:t>oraaccess.xml</a:t>
            </a:r>
            <a:r>
              <a:rPr lang="en-US" altLang="en-US" sz="3200" dirty="0" smtClean="0"/>
              <a:t> </a:t>
            </a:r>
          </a:p>
          <a:p>
            <a:pPr marL="1828800" lvl="2" indent="-685800">
              <a:spcBef>
                <a:spcPts val="600"/>
              </a:spcBef>
            </a:pPr>
            <a:r>
              <a:rPr lang="en-US" altLang="en-US" sz="3200" dirty="0" smtClean="0"/>
              <a:t>Open port 6200 for ONS (6200 is the default port, a different port may have been chosen)</a:t>
            </a:r>
          </a:p>
          <a:p>
            <a:pPr marL="1828800" lvl="2" indent="-685800">
              <a:spcBef>
                <a:spcPts val="600"/>
              </a:spcBef>
            </a:pPr>
            <a:r>
              <a:rPr lang="en-US" altLang="en-US" sz="3200" dirty="0" smtClean="0"/>
              <a:t>Set FAN, in the connection string</a:t>
            </a:r>
          </a:p>
          <a:p>
            <a:pPr marL="1828800" lvl="2" indent="-685800">
              <a:spcBef>
                <a:spcPts val="600"/>
              </a:spcBef>
            </a:pPr>
            <a:r>
              <a:rPr lang="en-US" altLang="en-US" sz="3200" dirty="0" smtClean="0"/>
              <a:t>(optional) Set Runtime Load Balancing, also in the connection string</a:t>
            </a:r>
            <a:endParaRPr lang="en-US" altLang="en-US" sz="3200" dirty="0"/>
          </a:p>
        </p:txBody>
      </p:sp>
    </p:spTree>
    <p:custDataLst>
      <p:tags r:id="rId1"/>
    </p:custDataLst>
    <p:extLst>
      <p:ext uri="{BB962C8B-B14F-4D97-AF65-F5344CB8AC3E}">
        <p14:creationId xmlns:p14="http://schemas.microsoft.com/office/powerpoint/2010/main" val="2717514806"/>
      </p:ext>
    </p:extLst>
  </p:cSld>
  <p:clrMapOvr>
    <a:masterClrMapping/>
  </p:clrMapOvr>
  <p:transition spd="slow"/>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035">
            <a:extLst>
              <a:ext uri="{FF2B5EF4-FFF2-40B4-BE49-F238E27FC236}">
                <a16:creationId xmlns:a16="http://schemas.microsoft.com/office/drawing/2014/main" xmlns="" id="{1052628F-C8DC-4BE6-A32F-8AEAE5AFBE1B}"/>
              </a:ext>
            </a:extLst>
          </p:cNvPr>
          <p:cNvSpPr>
            <a:spLocks noGrp="1" noChangeArrowheads="1"/>
          </p:cNvSpPr>
          <p:nvPr>
            <p:ph idx="1"/>
          </p:nvPr>
        </p:nvSpPr>
        <p:spPr>
          <a:xfrm>
            <a:off x="932689" y="2267712"/>
            <a:ext cx="16132191"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a</a:t>
            </a:r>
            <a:r>
              <a:rPr lang="en-US" altLang="en-US" sz="3000"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Real Application</a:t>
            </a:r>
            <a:r>
              <a:rPr lang="en-US" altLang="en-US" sz="3000"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Cluster</a:t>
            </a:r>
            <a:r>
              <a:rPr lang="en-US" altLang="en-US" sz="3000"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(RAC)</a:t>
            </a:r>
            <a:r>
              <a:rPr lang="en-US" altLang="en-US" sz="3000"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environment,</a:t>
            </a:r>
            <a:r>
              <a:rPr lang="en-US" altLang="en-US" sz="3000"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which method should you generally use to manage role-based services?</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DBMS_SERVICE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SRVCTL</a:t>
            </a:r>
          </a:p>
        </p:txBody>
      </p:sp>
      <p:sp>
        <p:nvSpPr>
          <p:cNvPr id="27650" name="Rectangle 1034">
            <a:extLst>
              <a:ext uri="{FF2B5EF4-FFF2-40B4-BE49-F238E27FC236}">
                <a16:creationId xmlns:a16="http://schemas.microsoft.com/office/drawing/2014/main" xmlns="" id="{7E157D1B-0B3C-4481-9E18-F249FFBF740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3470191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 xmlns:a16="http://schemas.microsoft.com/office/drawing/2014/main" id="{C8619EE0-A1AB-4077-AE65-B3AAE98404A0}"/>
              </a:ext>
            </a:extLst>
          </p:cNvPr>
          <p:cNvSpPr>
            <a:spLocks noGrp="1" noChangeArrowheads="1"/>
          </p:cNvSpPr>
          <p:nvPr>
            <p:ph type="title"/>
          </p:nvPr>
        </p:nvSpPr>
        <p:spPr>
          <a:xfrm>
            <a:off x="933451" y="656879"/>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Setting </a:t>
            </a:r>
            <a:r>
              <a:rPr lang="en-US" altLang="en-US" dirty="0">
                <a:latin typeface="Courier New" panose="02070309020205020404" pitchFamily="49" charset="0"/>
                <a:cs typeface="Courier New" panose="02070309020205020404" pitchFamily="49" charset="0"/>
              </a:rPr>
              <a:t>LOG_ARCHIVE_CONFIG</a:t>
            </a:r>
          </a:p>
        </p:txBody>
      </p:sp>
      <p:sp>
        <p:nvSpPr>
          <p:cNvPr id="13315" name="Rectangle 6">
            <a:extLst>
              <a:ext uri="{FF2B5EF4-FFF2-40B4-BE49-F238E27FC236}">
                <a16:creationId xmlns="" xmlns:a16="http://schemas.microsoft.com/office/drawing/2014/main" id="{5E5AC91D-5D2B-4459-9E81-0C493D83F173}"/>
              </a:ext>
            </a:extLst>
          </p:cNvPr>
          <p:cNvSpPr>
            <a:spLocks noGrp="1" noChangeArrowheads="1"/>
          </p:cNvSpPr>
          <p:nvPr>
            <p:ph idx="1"/>
          </p:nvPr>
        </p:nvSpPr>
        <p:spPr>
          <a:xfrm>
            <a:off x="933451" y="2272710"/>
            <a:ext cx="16421100" cy="17271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Specify the </a:t>
            </a:r>
            <a:r>
              <a:rPr lang="en-US" altLang="en-US" dirty="0">
                <a:latin typeface="Courier New" panose="02070309020205020404" pitchFamily="49" charset="0"/>
                <a:cs typeface="Courier New" panose="02070309020205020404" pitchFamily="49" charset="0"/>
              </a:rPr>
              <a:t>DG_CONFIG</a:t>
            </a:r>
            <a:r>
              <a:rPr lang="en-US" altLang="en-US" dirty="0">
                <a:latin typeface="Oracle Sans" panose="020B0503020204020204" pitchFamily="34" charset="0"/>
                <a:cs typeface="Oracle Sans" panose="020B0503020204020204" pitchFamily="34" charset="0"/>
              </a:rPr>
              <a:t> attribute to list the </a:t>
            </a:r>
            <a:r>
              <a:rPr lang="en-US" altLang="en-US" dirty="0">
                <a:latin typeface="Courier New" panose="02070309020205020404" pitchFamily="49" charset="0"/>
                <a:cs typeface="Courier New" panose="02070309020205020404" pitchFamily="49" charset="0"/>
              </a:rPr>
              <a:t>DB_UNIQUE_NAME</a:t>
            </a:r>
            <a:r>
              <a:rPr lang="en-US" altLang="en-US" dirty="0">
                <a:latin typeface="Oracle Sans" panose="020B0503020204020204" pitchFamily="34" charset="0"/>
                <a:cs typeface="Oracle Sans" panose="020B0503020204020204" pitchFamily="34" charset="0"/>
              </a:rPr>
              <a:t> for the primary database and each standby database and far sync instance in the Data Guard configuration.</a:t>
            </a:r>
          </a:p>
        </p:txBody>
      </p:sp>
      <p:sp>
        <p:nvSpPr>
          <p:cNvPr id="5" name="Rectangle 1028">
            <a:extLst>
              <a:ext uri="{FF2B5EF4-FFF2-40B4-BE49-F238E27FC236}">
                <a16:creationId xmlns="" xmlns:a16="http://schemas.microsoft.com/office/drawing/2014/main" id="{C6D6D0D7-4608-4077-AF80-266D56654B87}"/>
              </a:ext>
            </a:extLst>
          </p:cNvPr>
          <p:cNvSpPr>
            <a:spLocks noChangeArrowheads="1"/>
          </p:cNvSpPr>
          <p:nvPr/>
        </p:nvSpPr>
        <p:spPr bwMode="blackGray">
          <a:xfrm>
            <a:off x="933451" y="4018104"/>
            <a:ext cx="14687550"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LOG_ARCHIVE_CONFIG='DG_CONFIG=(boston,bostonFS,london,london2,londonFS)'</a:t>
            </a:r>
          </a:p>
        </p:txBody>
      </p:sp>
    </p:spTree>
    <p:custDataLst>
      <p:tags r:id="rId1"/>
    </p:custDataLst>
    <p:extLst>
      <p:ext uri="{BB962C8B-B14F-4D97-AF65-F5344CB8AC3E}">
        <p14:creationId xmlns:p14="http://schemas.microsoft.com/office/powerpoint/2010/main" val="82906527"/>
      </p:ext>
    </p:extLst>
  </p:cSld>
  <p:clrMapOvr>
    <a:masterClrMapping/>
  </p:clrMapOvr>
  <p:transition spd="slow"/>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35">
            <a:extLst>
              <a:ext uri="{FF2B5EF4-FFF2-40B4-BE49-F238E27FC236}">
                <a16:creationId xmlns:a16="http://schemas.microsoft.com/office/drawing/2014/main" xmlns="" id="{F2BD9891-60B1-433C-9929-00E128DFE672}"/>
              </a:ext>
            </a:extLst>
          </p:cNvPr>
          <p:cNvSpPr>
            <a:spLocks noGrp="1" noChangeArrowheads="1"/>
          </p:cNvSpPr>
          <p:nvPr>
            <p:ph idx="1"/>
          </p:nvPr>
        </p:nvSpPr>
        <p:spPr>
          <a:xfrm>
            <a:off x="932689" y="2267712"/>
            <a:ext cx="15772151"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FAN events are not enabled or started during the installation of Grid Infrastructure for Standalone Servers for Data Guard.</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28674" name="Rectangle 1034">
            <a:extLst>
              <a:ext uri="{FF2B5EF4-FFF2-40B4-BE49-F238E27FC236}">
                <a16:creationId xmlns:a16="http://schemas.microsoft.com/office/drawing/2014/main" xmlns="" id="{F8767EDA-22C8-48B2-B967-9EB2D33C90E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260219279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35">
            <a:extLst>
              <a:ext uri="{FF2B5EF4-FFF2-40B4-BE49-F238E27FC236}">
                <a16:creationId xmlns:a16="http://schemas.microsoft.com/office/drawing/2014/main" xmlns="" id="{F2BD9891-60B1-433C-9929-00E128DFE672}"/>
              </a:ext>
            </a:extLst>
          </p:cNvPr>
          <p:cNvSpPr>
            <a:spLocks noGrp="1" noChangeArrowheads="1"/>
          </p:cNvSpPr>
          <p:nvPr>
            <p:ph idx="1"/>
          </p:nvPr>
        </p:nvSpPr>
        <p:spPr>
          <a:xfrm>
            <a:off x="936819" y="2263180"/>
            <a:ext cx="15551997" cy="47419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When does Application Continuity work in a Data Guard environment?</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Switchover</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Manual Failover</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Fast-Start Failover with Maximum Protection</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Fast-Start Failover with Maximum Availability</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Fast-Start Failover with Maximum Performance</a:t>
            </a:r>
          </a:p>
          <a:p>
            <a:pPr marL="244922" lvl="1" indent="0">
              <a:spcBef>
                <a:spcPts val="1200"/>
              </a:spcBef>
              <a:buNone/>
            </a:pPr>
            <a:endParaRPr lang="en-US" altLang="en-US" dirty="0">
              <a:latin typeface="Oracle Sans" panose="020B0503020204020204" pitchFamily="34" charset="0"/>
              <a:cs typeface="Oracle Sans" panose="020B0503020204020204" pitchFamily="34" charset="0"/>
            </a:endParaRPr>
          </a:p>
        </p:txBody>
      </p:sp>
      <p:sp>
        <p:nvSpPr>
          <p:cNvPr id="28674" name="Rectangle 1034">
            <a:extLst>
              <a:ext uri="{FF2B5EF4-FFF2-40B4-BE49-F238E27FC236}">
                <a16:creationId xmlns:a16="http://schemas.microsoft.com/office/drawing/2014/main" xmlns="" id="{F8767EDA-22C8-48B2-B967-9EB2D33C90E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422156585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a:extLst>
              <a:ext uri="{FF2B5EF4-FFF2-40B4-BE49-F238E27FC236}">
                <a16:creationId xmlns:a16="http://schemas.microsoft.com/office/drawing/2014/main" xmlns="" id="{1D8DCB98-BFD3-4708-AE9D-86A59CAE0F6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Summary</a:t>
            </a:r>
          </a:p>
        </p:txBody>
      </p:sp>
      <p:sp>
        <p:nvSpPr>
          <p:cNvPr id="29699" name="Rectangle 5">
            <a:extLst>
              <a:ext uri="{FF2B5EF4-FFF2-40B4-BE49-F238E27FC236}">
                <a16:creationId xmlns:a16="http://schemas.microsoft.com/office/drawing/2014/main" xmlns="" id="{984FABF0-F5B6-4CC0-B633-2FCD605F3266}"/>
              </a:ext>
            </a:extLst>
          </p:cNvPr>
          <p:cNvSpPr>
            <a:spLocks noGrp="1" noChangeArrowheads="1"/>
          </p:cNvSpPr>
          <p:nvPr>
            <p:ph idx="1"/>
          </p:nvPr>
        </p:nvSpPr>
        <p:spPr>
          <a:xfrm>
            <a:off x="933451" y="2272710"/>
            <a:ext cx="16421100" cy="31968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Configure client connectivity in a Data Guard configuration</a:t>
            </a:r>
          </a:p>
          <a:p>
            <a:pPr lvl="1">
              <a:spcBef>
                <a:spcPts val="1200"/>
              </a:spcBef>
            </a:pPr>
            <a:r>
              <a:rPr lang="en-US" altLang="en-US" dirty="0">
                <a:latin typeface="Oracle Sans" panose="020B0503020204020204" pitchFamily="34" charset="0"/>
                <a:cs typeface="Oracle Sans" panose="020B0503020204020204" pitchFamily="34" charset="0"/>
              </a:rPr>
              <a:t>Explain Transaction Guard and Application Continuity</a:t>
            </a:r>
          </a:p>
          <a:p>
            <a:pPr lvl="1">
              <a:spcBef>
                <a:spcPts val="1200"/>
              </a:spcBef>
            </a:pPr>
            <a:r>
              <a:rPr lang="en-US" altLang="en-US" dirty="0">
                <a:latin typeface="Oracle Sans" panose="020B0503020204020204" pitchFamily="34" charset="0"/>
                <a:cs typeface="Oracle Sans" panose="020B0503020204020204" pitchFamily="34" charset="0"/>
              </a:rPr>
              <a:t>Implement failover procedures to automatically redirect clients to a new primary database</a:t>
            </a:r>
          </a:p>
        </p:txBody>
      </p:sp>
    </p:spTree>
    <p:custDataLst>
      <p:tags r:id="rId1"/>
    </p:custDataLst>
    <p:extLst>
      <p:ext uri="{BB962C8B-B14F-4D97-AF65-F5344CB8AC3E}">
        <p14:creationId xmlns:p14="http://schemas.microsoft.com/office/powerpoint/2010/main" val="695988147"/>
      </p:ext>
    </p:extLst>
  </p:cSld>
  <p:clrMapOvr>
    <a:masterClrMapping/>
  </p:clrMapOvr>
  <p:transition spd="slow"/>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55D3BC77-C95E-404E-8206-204335928928}"/>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Practice 18: Overview</a:t>
            </a:r>
          </a:p>
        </p:txBody>
      </p:sp>
      <p:sp>
        <p:nvSpPr>
          <p:cNvPr id="30723" name="Rectangle 3">
            <a:extLst>
              <a:ext uri="{FF2B5EF4-FFF2-40B4-BE49-F238E27FC236}">
                <a16:creationId xmlns:a16="http://schemas.microsoft.com/office/drawing/2014/main" xmlns="" id="{5413838A-B816-451A-8ADE-27FA93BA0BF9}"/>
              </a:ext>
            </a:extLst>
          </p:cNvPr>
          <p:cNvSpPr>
            <a:spLocks noGrp="1" noChangeArrowheads="1"/>
          </p:cNvSpPr>
          <p:nvPr>
            <p:ph type="body" idx="1"/>
          </p:nvPr>
        </p:nvSpPr>
        <p:spPr>
          <a:xfrm>
            <a:off x="933451" y="2272710"/>
            <a:ext cx="16421100" cy="195963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Creating and Testing Primary Database Services</a:t>
            </a:r>
          </a:p>
          <a:p>
            <a:pPr lvl="1">
              <a:spcBef>
                <a:spcPts val="1200"/>
              </a:spcBef>
            </a:pPr>
            <a:r>
              <a:rPr lang="en-US" altLang="en-US" dirty="0">
                <a:latin typeface="Oracle Sans" panose="020B0503020204020204" pitchFamily="34" charset="0"/>
                <a:cs typeface="Oracle Sans" panose="020B0503020204020204" pitchFamily="34" charset="0"/>
              </a:rPr>
              <a:t>Modifying the Primary Database Service to Use Application Continuity</a:t>
            </a:r>
          </a:p>
        </p:txBody>
      </p:sp>
    </p:spTree>
    <p:custDataLst>
      <p:tags r:id="rId1"/>
    </p:custDataLst>
    <p:extLst>
      <p:ext uri="{BB962C8B-B14F-4D97-AF65-F5344CB8AC3E}">
        <p14:creationId xmlns:p14="http://schemas.microsoft.com/office/powerpoint/2010/main" val="532182062"/>
      </p:ext>
    </p:extLst>
  </p:cSld>
  <p:clrMapOvr>
    <a:masterClrMapping/>
  </p:clrMapOvr>
  <p:transition spd="slow"/>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73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91803B52-ED30-49B6-ACFB-8C058990746C}"/>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Patching and Upgrading Databases in a Data Guard Configuration</a:t>
            </a:r>
          </a:p>
        </p:txBody>
      </p:sp>
      <p:sp>
        <p:nvSpPr>
          <p:cNvPr id="3075" name="Rectangle 4" hidden="1">
            <a:extLst>
              <a:ext uri="{FF2B5EF4-FFF2-40B4-BE49-F238E27FC236}">
                <a16:creationId xmlns="" xmlns:a16="http://schemas.microsoft.com/office/drawing/2014/main" id="{2837411B-AB79-469D-BF84-C3B8FDEB185D}"/>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82943202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9">
            <a:extLst>
              <a:ext uri="{FF2B5EF4-FFF2-40B4-BE49-F238E27FC236}">
                <a16:creationId xmlns="" xmlns:a16="http://schemas.microsoft.com/office/drawing/2014/main" id="{083B3CF3-B383-4F7F-A364-48848FF4394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Objectives</a:t>
            </a:r>
          </a:p>
        </p:txBody>
      </p:sp>
      <p:sp>
        <p:nvSpPr>
          <p:cNvPr id="4099" name="Rectangle 20">
            <a:extLst>
              <a:ext uri="{FF2B5EF4-FFF2-40B4-BE49-F238E27FC236}">
                <a16:creationId xmlns="" xmlns:a16="http://schemas.microsoft.com/office/drawing/2014/main" id="{03B3C95C-6890-4430-94C9-ADBFFB194DC1}"/>
              </a:ext>
            </a:extLst>
          </p:cNvPr>
          <p:cNvSpPr>
            <a:spLocks noGrp="1" noChangeArrowheads="1"/>
          </p:cNvSpPr>
          <p:nvPr>
            <p:ph idx="1"/>
          </p:nvPr>
        </p:nvSpPr>
        <p:spPr>
          <a:xfrm>
            <a:off x="933451" y="2272710"/>
            <a:ext cx="16421100" cy="393690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After completing this lesson, you should be able to patch and upgrade databases in your Data Guard configuration:</a:t>
            </a:r>
          </a:p>
          <a:p>
            <a:pPr lvl="1">
              <a:spcBef>
                <a:spcPts val="1200"/>
              </a:spcBef>
            </a:pPr>
            <a:r>
              <a:rPr lang="en-US" altLang="en-US" dirty="0">
                <a:latin typeface="Oracle Sans" panose="020B0503020204020204" pitchFamily="34" charset="0"/>
                <a:cs typeface="Oracle Sans" panose="020B0503020204020204" pitchFamily="34" charset="0"/>
              </a:rPr>
              <a:t>By using Standby-First Patch Apply technique</a:t>
            </a:r>
          </a:p>
          <a:p>
            <a:pPr lvl="1">
              <a:spcBef>
                <a:spcPts val="1200"/>
              </a:spcBef>
            </a:pPr>
            <a:r>
              <a:rPr lang="en-US" altLang="en-US" dirty="0">
                <a:latin typeface="Oracle Sans" panose="020B0503020204020204" pitchFamily="34" charset="0"/>
                <a:cs typeface="Oracle Sans" panose="020B0503020204020204" pitchFamily="34" charset="0"/>
              </a:rPr>
              <a:t>By using traditional upgrade methods</a:t>
            </a:r>
          </a:p>
          <a:p>
            <a:pPr lvl="1">
              <a:spcBef>
                <a:spcPts val="1200"/>
              </a:spcBef>
            </a:pPr>
            <a:r>
              <a:rPr lang="en-US" altLang="en-US" dirty="0">
                <a:latin typeface="Oracle Sans" panose="020B0503020204020204" pitchFamily="34" charset="0"/>
                <a:cs typeface="Oracle Sans" panose="020B0503020204020204" pitchFamily="34" charset="0"/>
              </a:rPr>
              <a:t>By performing rolling upgrades</a:t>
            </a:r>
          </a:p>
          <a:p>
            <a:pPr lvl="1">
              <a:spcBef>
                <a:spcPts val="1200"/>
              </a:spcBef>
            </a:pPr>
            <a:r>
              <a:rPr lang="en-US" altLang="en-US" dirty="0">
                <a:latin typeface="Oracle Sans" panose="020B0503020204020204" pitchFamily="34" charset="0"/>
                <a:cs typeface="Oracle Sans" panose="020B0503020204020204" pitchFamily="34" charset="0"/>
              </a:rPr>
              <a:t>By using the </a:t>
            </a:r>
            <a:r>
              <a:rPr lang="en-US" altLang="en-US" dirty="0">
                <a:latin typeface="Courier New" panose="02070309020205020404" pitchFamily="49" charset="0"/>
                <a:cs typeface="Oracle Sans" panose="020B0503020204020204" pitchFamily="34" charset="0"/>
              </a:rPr>
              <a:t>DBMS_ROLLING</a:t>
            </a:r>
            <a:r>
              <a:rPr lang="en-US" altLang="en-US" dirty="0">
                <a:latin typeface="Oracle Sans" panose="020B0503020204020204" pitchFamily="34" charset="0"/>
                <a:cs typeface="Oracle Sans" panose="020B0503020204020204" pitchFamily="34" charset="0"/>
              </a:rPr>
              <a:t> package with Active Data Guard</a:t>
            </a:r>
          </a:p>
        </p:txBody>
      </p:sp>
    </p:spTree>
    <p:custDataLst>
      <p:tags r:id="rId1"/>
    </p:custDataLst>
    <p:extLst>
      <p:ext uri="{BB962C8B-B14F-4D97-AF65-F5344CB8AC3E}">
        <p14:creationId xmlns:p14="http://schemas.microsoft.com/office/powerpoint/2010/main" val="2335255530"/>
      </p:ext>
    </p:extLst>
  </p:cSld>
  <p:clrMapOvr>
    <a:masterClrMapping/>
  </p:clrMapOvr>
  <p:transition spd="slow"/>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eaLnBrk="1" hangingPunct="1"/>
            <a:r>
              <a:rPr lang="en-US" altLang="en-US" dirty="0"/>
              <a:t>Data Guard Standby-First Patch Apply</a:t>
            </a:r>
          </a:p>
        </p:txBody>
      </p:sp>
      <p:sp>
        <p:nvSpPr>
          <p:cNvPr id="5123" name="Content Placeholder 4"/>
          <p:cNvSpPr>
            <a:spLocks noGrp="1"/>
          </p:cNvSpPr>
          <p:nvPr>
            <p:ph idx="1"/>
          </p:nvPr>
        </p:nvSpPr>
        <p:spPr>
          <a:xfrm>
            <a:off x="913831" y="2263180"/>
            <a:ext cx="16440719" cy="7315200"/>
          </a:xfrm>
        </p:spPr>
        <p:txBody>
          <a:bodyPr>
            <a:normAutofit/>
          </a:bodyPr>
          <a:lstStyle/>
          <a:p>
            <a:pPr eaLnBrk="1" hangingPunct="1">
              <a:spcBef>
                <a:spcPts val="1200"/>
              </a:spcBef>
              <a:buFont typeface="Arial" charset="0"/>
              <a:buNone/>
              <a:defRPr/>
            </a:pPr>
            <a:r>
              <a:rPr lang="en-US" dirty="0">
                <a:latin typeface="Arial" charset="0"/>
              </a:rPr>
              <a:t>Provides support for different software releases between a primary database and physical standby database for the purpose of applying and validating patches in a rolling fashion</a:t>
            </a:r>
          </a:p>
          <a:p>
            <a:pPr lvl="1" eaLnBrk="1" hangingPunct="1">
              <a:spcBef>
                <a:spcPts val="1200"/>
              </a:spcBef>
              <a:buFont typeface="Arial" charset="0"/>
              <a:buChar char="•"/>
              <a:defRPr/>
            </a:pPr>
            <a:r>
              <a:rPr lang="en-US" sz="3100" dirty="0"/>
              <a:t>The </a:t>
            </a:r>
            <a:r>
              <a:rPr lang="en-US" sz="3100" dirty="0">
                <a:latin typeface="Courier New" pitchFamily="49" charset="0"/>
                <a:cs typeface="Courier New" pitchFamily="49" charset="0"/>
              </a:rPr>
              <a:t>COMPATIBLE</a:t>
            </a:r>
            <a:r>
              <a:rPr lang="en-US" sz="3100" dirty="0"/>
              <a:t> RDBMS parameter must remain the same on all systems.</a:t>
            </a:r>
          </a:p>
          <a:p>
            <a:pPr lvl="1" eaLnBrk="1" hangingPunct="1">
              <a:spcBef>
                <a:spcPts val="1200"/>
              </a:spcBef>
              <a:buFont typeface="Arial" charset="0"/>
              <a:buChar char="•"/>
              <a:defRPr/>
            </a:pPr>
            <a:r>
              <a:rPr lang="en-US" sz="3100" dirty="0"/>
              <a:t>The database patch release dates must be no more than one year apart.</a:t>
            </a:r>
          </a:p>
          <a:p>
            <a:pPr lvl="1" eaLnBrk="1" hangingPunct="1">
              <a:spcBef>
                <a:spcPts val="1200"/>
              </a:spcBef>
              <a:buFont typeface="Arial" charset="0"/>
              <a:buChar char="•"/>
              <a:defRPr/>
            </a:pPr>
            <a:r>
              <a:rPr lang="en-US" sz="3100" dirty="0"/>
              <a:t>The patches must be within six versions of each other.</a:t>
            </a:r>
          </a:p>
          <a:p>
            <a:pPr lvl="1" eaLnBrk="1" hangingPunct="1">
              <a:spcBef>
                <a:spcPts val="1200"/>
              </a:spcBef>
              <a:buFont typeface="Arial" charset="0"/>
              <a:buChar char="•"/>
              <a:defRPr/>
            </a:pPr>
            <a:r>
              <a:rPr lang="en-US" sz="3100" dirty="0"/>
              <a:t>Data Guard role transitions are allowed between different releases on the primary and physical standby databases for Standby-First Patch.</a:t>
            </a:r>
          </a:p>
          <a:p>
            <a:pPr lvl="1" eaLnBrk="1" hangingPunct="1">
              <a:spcBef>
                <a:spcPts val="1200"/>
              </a:spcBef>
              <a:buFont typeface="Arial" charset="0"/>
              <a:buChar char="•"/>
              <a:defRPr/>
            </a:pPr>
            <a:r>
              <a:rPr lang="en-US" sz="3100" dirty="0"/>
              <a:t>The patch must be certified as being a “Standby-First” patch</a:t>
            </a:r>
          </a:p>
        </p:txBody>
      </p:sp>
    </p:spTree>
    <p:custDataLst>
      <p:tags r:id="rId1"/>
    </p:custDataLst>
    <p:extLst>
      <p:ext uri="{BB962C8B-B14F-4D97-AF65-F5344CB8AC3E}">
        <p14:creationId xmlns:p14="http://schemas.microsoft.com/office/powerpoint/2010/main" val="1508057902"/>
      </p:ext>
    </p:extLst>
  </p:cSld>
  <p:clrMapOvr>
    <a:masterClrMapping/>
  </p:clrMapOvr>
  <p:transition spd="slow"/>
</p:sld>
</file>

<file path=ppt/slides/slide5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2509102821"/>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056">
            <a:extLst>
              <a:ext uri="{FF2B5EF4-FFF2-40B4-BE49-F238E27FC236}">
                <a16:creationId xmlns="" xmlns:a16="http://schemas.microsoft.com/office/drawing/2014/main" id="{2E14BAA6-421C-4C97-B11F-1F4EB86F8F2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Data Guard Standby-First Patch Apply</a:t>
            </a:r>
          </a:p>
        </p:txBody>
      </p:sp>
      <p:sp>
        <p:nvSpPr>
          <p:cNvPr id="7171" name="Rectangle 2057">
            <a:extLst>
              <a:ext uri="{FF2B5EF4-FFF2-40B4-BE49-F238E27FC236}">
                <a16:creationId xmlns="" xmlns:a16="http://schemas.microsoft.com/office/drawing/2014/main" id="{1C439788-7F91-408A-9AED-BE0CDBD57EA5}"/>
              </a:ext>
            </a:extLst>
          </p:cNvPr>
          <p:cNvSpPr>
            <a:spLocks noGrp="1" noChangeArrowheads="1"/>
          </p:cNvSpPr>
          <p:nvPr>
            <p:ph type="body" idx="1"/>
          </p:nvPr>
        </p:nvSpPr>
        <p:spPr>
          <a:xfrm>
            <a:off x="933451" y="2272710"/>
            <a:ext cx="14835285" cy="708001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900"/>
              </a:spcBef>
              <a:defRPr/>
            </a:pPr>
            <a:r>
              <a:rPr lang="en-US" sz="3200" dirty="0">
                <a:latin typeface="Oracle Sans" panose="020B0503020204020204" pitchFamily="34" charset="0"/>
                <a:cs typeface="Oracle Sans" panose="020B0503020204020204" pitchFamily="34" charset="0"/>
              </a:rPr>
              <a:t>Steps to apply the patch to the standby database first:</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Shut down all standby instances on the standby database (if patch is not RAC Rolling).</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On the standby site, apply the patch as described in the patch README.</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Restart the standby instances.</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Restart media recovery on the physical standby database.</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Evaluate the patch on the standby by monitoring alert and log files, using snapshot standby, or Active Data Guard.</a:t>
            </a:r>
          </a:p>
          <a:p>
            <a:pPr marL="1050131" lvl="1" indent="-685800">
              <a:spcBef>
                <a:spcPts val="900"/>
              </a:spcBef>
              <a:buFont typeface="Arial" charset="0"/>
              <a:buAutoNum type="arabicPeriod"/>
              <a:defRPr/>
            </a:pPr>
            <a:r>
              <a:rPr lang="en-US" sz="3000" dirty="0">
                <a:latin typeface="Oracle Sans" panose="020B0503020204020204" pitchFamily="34" charset="0"/>
                <a:cs typeface="Oracle Sans" panose="020B0503020204020204" pitchFamily="34" charset="0"/>
              </a:rPr>
              <a:t>Apply the patch to the primary database site.</a:t>
            </a:r>
          </a:p>
          <a:p>
            <a:pPr marL="1866553" lvl="2" indent="-685800">
              <a:spcBef>
                <a:spcPts val="900"/>
              </a:spcBef>
              <a:defRPr/>
            </a:pPr>
            <a:r>
              <a:rPr lang="en-US" sz="2800" dirty="0">
                <a:latin typeface="Oracle Sans" panose="020B0503020204020204" pitchFamily="34" charset="0"/>
                <a:cs typeface="Oracle Sans" panose="020B0503020204020204" pitchFamily="34" charset="0"/>
              </a:rPr>
              <a:t>Standby can be read-only if the patch is RAC Rolling capable.</a:t>
            </a:r>
          </a:p>
          <a:p>
            <a:pPr marL="1866553" lvl="2" indent="-685800">
              <a:spcBef>
                <a:spcPts val="900"/>
              </a:spcBef>
              <a:defRPr/>
            </a:pPr>
            <a:r>
              <a:rPr lang="en-US" sz="2800" dirty="0">
                <a:latin typeface="Oracle Sans" panose="020B0503020204020204" pitchFamily="34" charset="0"/>
                <a:cs typeface="Oracle Sans" panose="020B0503020204020204" pitchFamily="34" charset="0"/>
              </a:rPr>
              <a:t>Standby must be mounted if the patch is not RAC Rolling capable.</a:t>
            </a:r>
          </a:p>
          <a:p>
            <a:pPr marL="1866553" lvl="2" indent="-685800">
              <a:spcBef>
                <a:spcPts val="900"/>
              </a:spcBef>
              <a:defRPr/>
            </a:pPr>
            <a:r>
              <a:rPr lang="en-US" sz="2800" dirty="0">
                <a:latin typeface="Oracle Sans" panose="020B0503020204020204" pitchFamily="34" charset="0"/>
                <a:cs typeface="Oracle Sans" panose="020B0503020204020204" pitchFamily="34" charset="0"/>
              </a:rPr>
              <a:t>Alternatively, switch over to standby and apply the patch to the former primary.</a:t>
            </a:r>
          </a:p>
        </p:txBody>
      </p:sp>
    </p:spTree>
    <p:custDataLst>
      <p:tags r:id="rId1"/>
    </p:custDataLst>
    <p:extLst>
      <p:ext uri="{BB962C8B-B14F-4D97-AF65-F5344CB8AC3E}">
        <p14:creationId xmlns:p14="http://schemas.microsoft.com/office/powerpoint/2010/main" val="85589526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49518749"/>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056">
            <a:extLst>
              <a:ext uri="{FF2B5EF4-FFF2-40B4-BE49-F238E27FC236}">
                <a16:creationId xmlns="" xmlns:a16="http://schemas.microsoft.com/office/drawing/2014/main" id="{59E48D04-E98D-441B-A0B1-E0384497F85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Upgrading an Oracle Data Guard Broker Configuration</a:t>
            </a:r>
          </a:p>
        </p:txBody>
      </p:sp>
      <p:sp>
        <p:nvSpPr>
          <p:cNvPr id="8195" name="Rectangle 2057">
            <a:extLst>
              <a:ext uri="{FF2B5EF4-FFF2-40B4-BE49-F238E27FC236}">
                <a16:creationId xmlns="" xmlns:a16="http://schemas.microsoft.com/office/drawing/2014/main" id="{9ED38986-C4A7-41D1-AD30-8B52E15AF2DB}"/>
              </a:ext>
            </a:extLst>
          </p:cNvPr>
          <p:cNvSpPr>
            <a:spLocks noGrp="1" noChangeArrowheads="1"/>
          </p:cNvSpPr>
          <p:nvPr>
            <p:ph idx="1"/>
          </p:nvPr>
        </p:nvSpPr>
        <p:spPr>
          <a:xfrm>
            <a:off x="933451" y="2551212"/>
            <a:ext cx="16421100" cy="34460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If you are using the Data Guard broker, you must perform the following steps before upgrading your databases:</a:t>
            </a:r>
          </a:p>
          <a:p>
            <a:pPr marL="1719263" lvl="2" indent="-685800">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Disable broker management of the configuration.</a:t>
            </a:r>
          </a:p>
          <a:p>
            <a:pPr marL="1719263" lvl="2"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lvl="1">
              <a:buFont typeface="Arial" panose="020B0604020202020204" pitchFamily="34" charset="0"/>
              <a:buAutoNum type="arabicPeriod"/>
            </a:pPr>
            <a:endParaRPr lang="en-US" altLang="en-US" sz="1400" dirty="0">
              <a:latin typeface="Oracle Sans" panose="020B0503020204020204" pitchFamily="34" charset="0"/>
              <a:cs typeface="Oracle Sans" panose="020B0503020204020204" pitchFamily="34" charset="0"/>
            </a:endParaRPr>
          </a:p>
          <a:p>
            <a:pPr marL="1719263" lvl="2" indent="-685800">
              <a:buFont typeface="Arial" panose="020B0604020202020204" pitchFamily="34" charset="0"/>
              <a:buAutoNum type="arabicPeriod" startAt="2"/>
            </a:pPr>
            <a:r>
              <a:rPr lang="en-US" altLang="en-US" dirty="0">
                <a:latin typeface="Oracle Sans" panose="020B0503020204020204" pitchFamily="34" charset="0"/>
                <a:cs typeface="Oracle Sans" panose="020B0503020204020204" pitchFamily="34" charset="0"/>
              </a:rPr>
              <a:t>Stop the Data Guard broker.</a:t>
            </a:r>
          </a:p>
          <a:p>
            <a:pPr lvl="1"/>
            <a:endParaRPr lang="en-US" altLang="en-US" dirty="0">
              <a:latin typeface="Oracle Sans" panose="020B0503020204020204" pitchFamily="34" charset="0"/>
              <a:cs typeface="Oracle Sans" panose="020B0503020204020204" pitchFamily="34" charset="0"/>
            </a:endParaRPr>
          </a:p>
          <a:p>
            <a:pPr lvl="1">
              <a:spcBef>
                <a:spcPts val="1800"/>
              </a:spcBef>
            </a:pPr>
            <a:r>
              <a:rPr lang="en-US" altLang="en-US" dirty="0">
                <a:latin typeface="Oracle Sans" panose="020B0503020204020204" pitchFamily="34" charset="0"/>
                <a:cs typeface="Oracle Sans" panose="020B0503020204020204" pitchFamily="34" charset="0"/>
              </a:rPr>
              <a:t>After completing the upgrade:</a:t>
            </a:r>
          </a:p>
          <a:p>
            <a:pPr marL="1719263" lvl="2" indent="-685800">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Start the Data Guard broker.</a:t>
            </a:r>
          </a:p>
          <a:p>
            <a:pPr marL="1719263" lvl="2" indent="-685800">
              <a:buFont typeface="Arial" panose="020B0604020202020204" pitchFamily="34" charset="0"/>
              <a:buAutoNum type="arabicPeriod"/>
            </a:pPr>
            <a:endParaRPr lang="en-US" altLang="en-US" dirty="0">
              <a:latin typeface="Oracle Sans" panose="020B0503020204020204" pitchFamily="34" charset="0"/>
              <a:cs typeface="Oracle Sans" panose="020B0503020204020204" pitchFamily="34" charset="0"/>
            </a:endParaRPr>
          </a:p>
          <a:p>
            <a:pPr lvl="1"/>
            <a:endParaRPr lang="en-US" altLang="en-US" sz="1600" dirty="0">
              <a:latin typeface="Oracle Sans" panose="020B0503020204020204" pitchFamily="34" charset="0"/>
              <a:cs typeface="Oracle Sans" panose="020B0503020204020204" pitchFamily="34" charset="0"/>
            </a:endParaRPr>
          </a:p>
          <a:p>
            <a:pPr marL="1719263" lvl="2" indent="-685800">
              <a:buFont typeface="Arial" panose="020B0604020202020204" pitchFamily="34" charset="0"/>
              <a:buAutoNum type="arabicPeriod" startAt="2"/>
            </a:pPr>
            <a:r>
              <a:rPr lang="en-US" altLang="en-US" dirty="0">
                <a:latin typeface="Oracle Sans" panose="020B0503020204020204" pitchFamily="34" charset="0"/>
                <a:cs typeface="Oracle Sans" panose="020B0503020204020204" pitchFamily="34" charset="0"/>
              </a:rPr>
              <a:t>Enable broker management of the configuration by connecting to the </a:t>
            </a:r>
            <a:br>
              <a:rPr lang="en-US" altLang="en-US" dirty="0">
                <a:latin typeface="Oracle Sans" panose="020B0503020204020204" pitchFamily="34" charset="0"/>
                <a:cs typeface="Oracle Sans" panose="020B0503020204020204" pitchFamily="34" charset="0"/>
              </a:rPr>
            </a:br>
            <a:r>
              <a:rPr lang="en-US" altLang="en-US" dirty="0">
                <a:latin typeface="Oracle Sans" panose="020B0503020204020204" pitchFamily="34" charset="0"/>
                <a:cs typeface="Oracle Sans" panose="020B0503020204020204" pitchFamily="34" charset="0"/>
              </a:rPr>
              <a:t>primary database.</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2663280" y="4220843"/>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DISABLE CONFIGURATION; </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2663601" y="5420567"/>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SYSTEM SET DG_BROKER_START=FALSE;</a:t>
            </a:r>
          </a:p>
        </p:txBody>
      </p:sp>
      <p:sp>
        <p:nvSpPr>
          <p:cNvPr id="10" name="Rectangle 9">
            <a:extLst>
              <a:ext uri="{FF2B5EF4-FFF2-40B4-BE49-F238E27FC236}">
                <a16:creationId xmlns="" xmlns:a16="http://schemas.microsoft.com/office/drawing/2014/main" id="{4D446B16-D20C-4213-801C-1B136213CFDA}"/>
              </a:ext>
            </a:extLst>
          </p:cNvPr>
          <p:cNvSpPr>
            <a:spLocks noChangeArrowheads="1"/>
          </p:cNvSpPr>
          <p:nvPr/>
        </p:nvSpPr>
        <p:spPr bwMode="blackGray">
          <a:xfrm>
            <a:off x="2663280" y="7245179"/>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SYSTEM SET DG_BROKER_START=TRUE;</a:t>
            </a:r>
          </a:p>
        </p:txBody>
      </p:sp>
      <p:sp>
        <p:nvSpPr>
          <p:cNvPr id="11" name="Rectangle 10">
            <a:extLst>
              <a:ext uri="{FF2B5EF4-FFF2-40B4-BE49-F238E27FC236}">
                <a16:creationId xmlns="" xmlns:a16="http://schemas.microsoft.com/office/drawing/2014/main" id="{4D446B16-D20C-4213-801C-1B136213CFDA}"/>
              </a:ext>
            </a:extLst>
          </p:cNvPr>
          <p:cNvSpPr>
            <a:spLocks noChangeArrowheads="1"/>
          </p:cNvSpPr>
          <p:nvPr/>
        </p:nvSpPr>
        <p:spPr bwMode="blackGray">
          <a:xfrm>
            <a:off x="2665311" y="9045379"/>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DGMGRL&gt; ENABLE CONFIGURATION; </a:t>
            </a:r>
          </a:p>
        </p:txBody>
      </p:sp>
    </p:spTree>
    <p:custDataLst>
      <p:tags r:id="rId1"/>
    </p:custDataLst>
    <p:extLst>
      <p:ext uri="{BB962C8B-B14F-4D97-AF65-F5344CB8AC3E}">
        <p14:creationId xmlns:p14="http://schemas.microsoft.com/office/powerpoint/2010/main" val="1071183449"/>
      </p:ext>
    </p:extLst>
  </p:cSld>
  <p:clrMapOvr>
    <a:masterClrMapping/>
  </p:clrMapOvr>
  <p:transition spd="slow"/>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a:extLst>
              <a:ext uri="{FF2B5EF4-FFF2-40B4-BE49-F238E27FC236}">
                <a16:creationId xmlns="" xmlns:a16="http://schemas.microsoft.com/office/drawing/2014/main" id="{81A5B0DC-E540-4125-95C6-83C73356F40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Upgrading Oracle Database in a Data Guard Configuration with a Physical Standby Database</a:t>
            </a:r>
          </a:p>
        </p:txBody>
      </p:sp>
      <p:sp>
        <p:nvSpPr>
          <p:cNvPr id="9219" name="Rectangle 2051">
            <a:extLst>
              <a:ext uri="{FF2B5EF4-FFF2-40B4-BE49-F238E27FC236}">
                <a16:creationId xmlns="" xmlns:a16="http://schemas.microsoft.com/office/drawing/2014/main" id="{D6AA290D-A8D5-4BA3-B5B1-1C7884F858D2}"/>
              </a:ext>
            </a:extLst>
          </p:cNvPr>
          <p:cNvSpPr>
            <a:spLocks noGrp="1" noChangeArrowheads="1"/>
          </p:cNvSpPr>
          <p:nvPr>
            <p:ph idx="1"/>
          </p:nvPr>
        </p:nvSpPr>
        <p:spPr>
          <a:xfrm>
            <a:off x="933450" y="2688032"/>
            <a:ext cx="16635485" cy="636699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28650" indent="-628650">
              <a:spcBef>
                <a:spcPts val="1200"/>
              </a:spcBef>
            </a:pPr>
            <a:r>
              <a:rPr lang="en-US" altLang="en-US" dirty="0">
                <a:latin typeface="Oracle Sans" panose="020B0503020204020204" pitchFamily="34" charset="0"/>
                <a:cs typeface="Oracle Sans" panose="020B0503020204020204" pitchFamily="34" charset="0"/>
              </a:rPr>
              <a:t>To perform a traditional upgrade: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Perform the preparation steps for an upgrade.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Install the Oracle Database software on physical standby database systems and the primary database system.</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Shut down the primary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Shut down the physical standby database(s).</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Stop all listeners, agents, and other processes running in the Oracle homes that are to be upgraded.</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If Oracle Automatic Storage Management (ASM) is in use, it should be upgraded before the databases</a:t>
            </a:r>
            <a:r>
              <a:rPr lang="en-US" altLang="en-US" dirty="0" smtClean="0">
                <a:latin typeface="Oracle Sans" panose="020B0503020204020204" pitchFamily="34" charset="0"/>
                <a:cs typeface="Oracle Sans" panose="020B0503020204020204" pitchFamily="34" charset="0"/>
              </a:rPr>
              <a:t>.</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942078824"/>
      </p:ext>
    </p:extLst>
  </p:cSld>
  <p:clrMapOvr>
    <a:masterClrMapping/>
  </p:clrMapOvr>
  <p:transition spd="slow"/>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050">
            <a:extLst>
              <a:ext uri="{FF2B5EF4-FFF2-40B4-BE49-F238E27FC236}">
                <a16:creationId xmlns="" xmlns:a16="http://schemas.microsoft.com/office/drawing/2014/main" id="{D47C4819-2408-4325-9271-EF37560E052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Upgrading Oracle Database in a Data Guard Configuration with a Physical Standby Database</a:t>
            </a:r>
          </a:p>
        </p:txBody>
      </p:sp>
      <p:sp>
        <p:nvSpPr>
          <p:cNvPr id="10243" name="Rectangle 2051">
            <a:extLst>
              <a:ext uri="{FF2B5EF4-FFF2-40B4-BE49-F238E27FC236}">
                <a16:creationId xmlns="" xmlns:a16="http://schemas.microsoft.com/office/drawing/2014/main" id="{603AC091-0198-4E51-AA46-A10B8454B921}"/>
              </a:ext>
            </a:extLst>
          </p:cNvPr>
          <p:cNvSpPr>
            <a:spLocks noGrp="1" noChangeArrowheads="1"/>
          </p:cNvSpPr>
          <p:nvPr>
            <p:ph idx="1"/>
          </p:nvPr>
        </p:nvSpPr>
        <p:spPr>
          <a:xfrm>
            <a:off x="933451" y="2688032"/>
            <a:ext cx="16421100" cy="637757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mj-lt"/>
              <a:buAutoNum type="arabicPeriod" startAt="7"/>
            </a:pPr>
            <a:r>
              <a:rPr lang="en-US" altLang="en-US" dirty="0">
                <a:latin typeface="Oracle Sans" panose="020B0503020204020204" pitchFamily="34" charset="0"/>
                <a:cs typeface="Oracle Sans" panose="020B0503020204020204" pitchFamily="34" charset="0"/>
              </a:rPr>
              <a:t>In the new Oracle home, restart all listeners, agents, and other processes stopped in step 5.</a:t>
            </a:r>
          </a:p>
          <a:p>
            <a:pPr marL="857250" lvl="1" indent="-685800">
              <a:spcBef>
                <a:spcPts val="1200"/>
              </a:spcBef>
              <a:buFont typeface="Arial" panose="020B0604020202020204" pitchFamily="34" charset="0"/>
              <a:buAutoNum type="arabicPeriod" startAt="7"/>
            </a:pPr>
            <a:r>
              <a:rPr lang="en-US" altLang="en-US" dirty="0" smtClean="0">
                <a:latin typeface="Oracle Sans" panose="020B0503020204020204" pitchFamily="34" charset="0"/>
                <a:cs typeface="Oracle Sans" panose="020B0503020204020204" pitchFamily="34" charset="0"/>
              </a:rPr>
              <a:t>Mount the physical standby database(s) on the new Oracle home.</a:t>
            </a:r>
          </a:p>
          <a:p>
            <a:pPr marL="857250" lvl="1" indent="-685800">
              <a:spcBef>
                <a:spcPts val="1200"/>
              </a:spcBef>
              <a:buFont typeface="Arial" panose="020B0604020202020204" pitchFamily="34" charset="0"/>
              <a:buAutoNum type="arabicPeriod" startAt="7"/>
            </a:pPr>
            <a:r>
              <a:rPr lang="en-US" altLang="en-US" dirty="0" smtClean="0">
                <a:latin typeface="Oracle Sans" panose="020B0503020204020204" pitchFamily="34" charset="0"/>
                <a:cs typeface="Oracle Sans" panose="020B0503020204020204" pitchFamily="34" charset="0"/>
              </a:rPr>
              <a:t>Start </a:t>
            </a:r>
            <a:r>
              <a:rPr lang="en-US" altLang="en-US" dirty="0">
                <a:latin typeface="Oracle Sans" panose="020B0503020204020204" pitchFamily="34" charset="0"/>
                <a:cs typeface="Oracle Sans" panose="020B0503020204020204" pitchFamily="34" charset="0"/>
              </a:rPr>
              <a:t>Redo Apply on the physical standby database(s).</a:t>
            </a:r>
          </a:p>
          <a:p>
            <a:pPr marL="857250" lvl="1" indent="-685800">
              <a:spcBef>
                <a:spcPts val="1200"/>
              </a:spcBef>
              <a:buFont typeface="Arial" panose="020B0604020202020204" pitchFamily="34" charset="0"/>
              <a:buAutoNum type="arabicPeriod" startAt="7"/>
            </a:pPr>
            <a:r>
              <a:rPr lang="en-US" altLang="en-US" dirty="0">
                <a:latin typeface="Oracle Sans" panose="020B0503020204020204" pitchFamily="34" charset="0"/>
                <a:cs typeface="Oracle Sans" panose="020B0503020204020204" pitchFamily="34" charset="0"/>
              </a:rPr>
              <a:t>Upgrade the primary database as described in the </a:t>
            </a:r>
            <a:r>
              <a:rPr lang="en-US" altLang="en-US" i="1" dirty="0">
                <a:latin typeface="Oracle Sans" panose="020B0503020204020204" pitchFamily="34" charset="0"/>
                <a:cs typeface="Oracle Sans" panose="020B0503020204020204" pitchFamily="34" charset="0"/>
              </a:rPr>
              <a:t>Oracle Database Upgrade Guide</a:t>
            </a:r>
            <a:r>
              <a:rPr lang="en-US" altLang="en-US" dirty="0">
                <a:latin typeface="Oracle Sans" panose="020B0503020204020204" pitchFamily="34" charset="0"/>
                <a:cs typeface="Oracle Sans" panose="020B0503020204020204" pitchFamily="34" charset="0"/>
              </a:rPr>
              <a:t>. Redo Transport will propagate this to the standby database(s).</a:t>
            </a:r>
          </a:p>
          <a:p>
            <a:pPr marL="857250" lvl="1" indent="-685800">
              <a:spcBef>
                <a:spcPts val="1200"/>
              </a:spcBef>
              <a:buFont typeface="Arial" panose="020B0604020202020204" pitchFamily="34" charset="0"/>
              <a:buAutoNum type="arabicPeriod" startAt="7"/>
            </a:pPr>
            <a:r>
              <a:rPr lang="en-US" altLang="en-US" dirty="0">
                <a:latin typeface="Oracle Sans" panose="020B0503020204020204" pitchFamily="34" charset="0"/>
                <a:cs typeface="Oracle Sans" panose="020B0503020204020204" pitchFamily="34" charset="0"/>
              </a:rPr>
              <a:t>Open the upgraded primary database.</a:t>
            </a:r>
          </a:p>
          <a:p>
            <a:pPr marL="857250" lvl="1" indent="-685800">
              <a:spcBef>
                <a:spcPts val="1200"/>
              </a:spcBef>
              <a:buFont typeface="Arial" panose="020B0604020202020204" pitchFamily="34" charset="0"/>
              <a:buAutoNum type="arabicPeriod" startAt="7"/>
            </a:pPr>
            <a:r>
              <a:rPr lang="en-US" altLang="en-US" dirty="0">
                <a:latin typeface="Oracle Sans" panose="020B0503020204020204" pitchFamily="34" charset="0"/>
                <a:cs typeface="Oracle Sans" panose="020B0503020204020204" pitchFamily="34" charset="0"/>
              </a:rPr>
              <a:t>If Active Data Guard was being used prior to the upgrade, it will need to be re-enabled.</a:t>
            </a:r>
          </a:p>
          <a:p>
            <a:pPr marL="857250" lvl="1" indent="-685800">
              <a:spcBef>
                <a:spcPts val="1200"/>
              </a:spcBef>
              <a:buFont typeface="Arial" panose="020B0604020202020204" pitchFamily="34" charset="0"/>
              <a:buAutoNum type="arabicPeriod" startAt="7"/>
            </a:pPr>
            <a:r>
              <a:rPr lang="en-US" altLang="en-US" dirty="0">
                <a:latin typeface="Oracle Sans" panose="020B0503020204020204" pitchFamily="34" charset="0"/>
                <a:cs typeface="Oracle Sans" panose="020B0503020204020204" pitchFamily="34" charset="0"/>
              </a:rPr>
              <a:t>Optionally modify the </a:t>
            </a:r>
            <a:r>
              <a:rPr lang="en-US" altLang="en-US" dirty="0">
                <a:latin typeface="Courier New" panose="02070309020205020404" pitchFamily="49" charset="0"/>
                <a:cs typeface="Oracle Sans" panose="020B0503020204020204" pitchFamily="34" charset="0"/>
              </a:rPr>
              <a:t>COMPATIBLE</a:t>
            </a:r>
            <a:r>
              <a:rPr lang="en-US" altLang="en-US" dirty="0">
                <a:latin typeface="Oracle Sans" panose="020B0503020204020204" pitchFamily="34" charset="0"/>
                <a:cs typeface="Oracle Sans" panose="020B0503020204020204" pitchFamily="34" charset="0"/>
              </a:rPr>
              <a:t> initialization parameter.</a:t>
            </a:r>
          </a:p>
        </p:txBody>
      </p:sp>
    </p:spTree>
    <p:custDataLst>
      <p:tags r:id="rId1"/>
    </p:custDataLst>
    <p:extLst>
      <p:ext uri="{BB962C8B-B14F-4D97-AF65-F5344CB8AC3E}">
        <p14:creationId xmlns:p14="http://schemas.microsoft.com/office/powerpoint/2010/main" val="1413089569"/>
      </p:ext>
    </p:extLst>
  </p:cSld>
  <p:clrMapOvr>
    <a:masterClrMapping/>
  </p:clrMapOvr>
  <p:transition spd="slow"/>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 xmlns:a16="http://schemas.microsoft.com/office/drawing/2014/main" id="{33472142-6CC0-43B2-A721-AA36FE0D60E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Upgrading Oracle Database in a Data Guard Configuration with a Logical Standby Database</a:t>
            </a:r>
          </a:p>
        </p:txBody>
      </p:sp>
      <p:sp>
        <p:nvSpPr>
          <p:cNvPr id="11267" name="Rectangle 1027">
            <a:extLst>
              <a:ext uri="{FF2B5EF4-FFF2-40B4-BE49-F238E27FC236}">
                <a16:creationId xmlns="" xmlns:a16="http://schemas.microsoft.com/office/drawing/2014/main" id="{28525856-BB45-44E0-BBCB-39CFD414AE1D}"/>
              </a:ext>
            </a:extLst>
          </p:cNvPr>
          <p:cNvSpPr>
            <a:spLocks noGrp="1" noChangeArrowheads="1"/>
          </p:cNvSpPr>
          <p:nvPr>
            <p:ph idx="1"/>
          </p:nvPr>
        </p:nvSpPr>
        <p:spPr>
          <a:xfrm>
            <a:off x="933451" y="2479204"/>
            <a:ext cx="16421100" cy="726249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628650" indent="-628650">
              <a:spcBef>
                <a:spcPts val="1200"/>
              </a:spcBef>
            </a:pPr>
            <a:r>
              <a:rPr lang="en-US" altLang="en-US" dirty="0">
                <a:latin typeface="Oracle Sans" panose="020B0503020204020204" pitchFamily="34" charset="0"/>
                <a:cs typeface="Oracle Sans" panose="020B0503020204020204" pitchFamily="34" charset="0"/>
              </a:rPr>
              <a:t>To perform a traditional upgrade: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Perform the preparation steps for an upgrade.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Set the data protection mode to </a:t>
            </a:r>
            <a:r>
              <a:rPr lang="en-US" altLang="en-US" sz="3100" dirty="0">
                <a:latin typeface="Courier New" panose="02070309020205020404" pitchFamily="49" charset="0"/>
                <a:cs typeface="Oracle Sans" panose="020B0503020204020204" pitchFamily="34" charset="0"/>
              </a:rPr>
              <a:t>MAXIMUM</a:t>
            </a:r>
            <a:r>
              <a:rPr lang="en-US" altLang="en-US" sz="3100" dirty="0">
                <a:latin typeface="Oracle Sans" panose="020B0503020204020204" pitchFamily="34" charset="0"/>
                <a:cs typeface="Oracle Sans" panose="020B0503020204020204" pitchFamily="34" charset="0"/>
              </a:rPr>
              <a:t> </a:t>
            </a:r>
            <a:r>
              <a:rPr lang="en-US" altLang="en-US" sz="3100" dirty="0">
                <a:latin typeface="Courier New" panose="02070309020205020404" pitchFamily="49" charset="0"/>
                <a:cs typeface="Oracle Sans" panose="020B0503020204020204" pitchFamily="34" charset="0"/>
              </a:rPr>
              <a:t>PERFORMANCE</a:t>
            </a:r>
            <a:r>
              <a:rPr lang="en-US" altLang="en-US" sz="3100" dirty="0">
                <a:latin typeface="Oracle Sans" panose="020B0503020204020204" pitchFamily="34" charset="0"/>
                <a:cs typeface="Oracle Sans" panose="020B0503020204020204" pitchFamily="34" charset="0"/>
              </a:rPr>
              <a:t>.</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Stop all user activity on the primary database and defer the logical standby database remote archival destination.</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Stop SQL Apply on the standby database.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Install Oracle Database software on the primary database system and upgrade the primary database.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Install Oracle Database software on the logical standby database system and upgrade the standby database.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Restart SQL Apply on the standby database.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Open the upgraded primary database.</a:t>
            </a:r>
          </a:p>
          <a:p>
            <a:pPr marL="857250" lvl="1" indent="-685800">
              <a:lnSpc>
                <a:spcPct val="95000"/>
              </a:lnSpc>
              <a:spcBef>
                <a:spcPts val="900"/>
              </a:spcBef>
              <a:buFont typeface="Arial" panose="020B0604020202020204" pitchFamily="34" charset="0"/>
              <a:buAutoNum type="arabicPeriod"/>
            </a:pPr>
            <a:r>
              <a:rPr lang="en-US" altLang="en-US" sz="3100" dirty="0">
                <a:latin typeface="Oracle Sans" panose="020B0503020204020204" pitchFamily="34" charset="0"/>
                <a:cs typeface="Oracle Sans" panose="020B0503020204020204" pitchFamily="34" charset="0"/>
              </a:rPr>
              <a:t>Reset the data protection mode, if necessary.</a:t>
            </a:r>
          </a:p>
        </p:txBody>
      </p:sp>
    </p:spTree>
    <p:custDataLst>
      <p:tags r:id="rId1"/>
    </p:custDataLst>
    <p:extLst>
      <p:ext uri="{BB962C8B-B14F-4D97-AF65-F5344CB8AC3E}">
        <p14:creationId xmlns:p14="http://schemas.microsoft.com/office/powerpoint/2010/main" val="744435956"/>
      </p:ext>
    </p:extLst>
  </p:cSld>
  <p:clrMapOvr>
    <a:masterClrMapping/>
  </p:clrMapOvr>
  <p:transition spd="slow"/>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2">
            <a:extLst>
              <a:ext uri="{FF2B5EF4-FFF2-40B4-BE49-F238E27FC236}">
                <a16:creationId xmlns="" xmlns:a16="http://schemas.microsoft.com/office/drawing/2014/main" id="{3803D532-6906-40A9-8E21-1C5AEF7177B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Using SQL Apply to Upgrade the Oracle Database</a:t>
            </a:r>
          </a:p>
        </p:txBody>
      </p:sp>
      <p:sp>
        <p:nvSpPr>
          <p:cNvPr id="12292" name="Rectangle 23">
            <a:extLst>
              <a:ext uri="{FF2B5EF4-FFF2-40B4-BE49-F238E27FC236}">
                <a16:creationId xmlns="" xmlns:a16="http://schemas.microsoft.com/office/drawing/2014/main" id="{EE008439-7D48-4291-99DA-E06CEFA7340E}"/>
              </a:ext>
            </a:extLst>
          </p:cNvPr>
          <p:cNvSpPr>
            <a:spLocks noGrp="1" noChangeArrowheads="1"/>
          </p:cNvSpPr>
          <p:nvPr>
            <p:ph type="body" idx="1"/>
          </p:nvPr>
        </p:nvSpPr>
        <p:spPr>
          <a:xfrm>
            <a:off x="933451" y="2272710"/>
            <a:ext cx="15915405" cy="287219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Use a logical standby database to perform a rolling upgrade of Oracle Database 11</a:t>
            </a:r>
            <a:r>
              <a:rPr lang="en-US" altLang="en-US" i="1" dirty="0">
                <a:latin typeface="Oracle Sans" panose="020B0503020204020204" pitchFamily="34" charset="0"/>
                <a:cs typeface="Oracle Sans" panose="020B0503020204020204" pitchFamily="34" charset="0"/>
              </a:rPr>
              <a:t>g </a:t>
            </a:r>
            <a:r>
              <a:rPr lang="en-US" altLang="en-US" dirty="0">
                <a:latin typeface="Oracle Sans" panose="020B0503020204020204" pitchFamily="34" charset="0"/>
                <a:cs typeface="Oracle Sans" panose="020B0503020204020204" pitchFamily="34" charset="0"/>
              </a:rPr>
              <a:t>software from patch set release </a:t>
            </a:r>
            <a:r>
              <a:rPr lang="en-US" altLang="en-US" i="1" dirty="0">
                <a:latin typeface="Oracle Sans" panose="020B0503020204020204" pitchFamily="34"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to any higher-versioned patch set or major version release.</a:t>
            </a:r>
          </a:p>
          <a:p>
            <a:pPr lvl="1">
              <a:spcBef>
                <a:spcPts val="1200"/>
              </a:spcBef>
            </a:pPr>
            <a:r>
              <a:rPr lang="en-US" altLang="en-US" dirty="0">
                <a:latin typeface="Oracle Sans" panose="020B0503020204020204" pitchFamily="34" charset="0"/>
                <a:cs typeface="Oracle Sans" panose="020B0503020204020204" pitchFamily="34" charset="0"/>
              </a:rPr>
              <a:t>Incur minimal down time by using different releases of Oracle Database on the primary database and logical standby database while upgrading.</a:t>
            </a:r>
          </a:p>
        </p:txBody>
      </p:sp>
      <p:grpSp>
        <p:nvGrpSpPr>
          <p:cNvPr id="4" name="Group 3">
            <a:extLst>
              <a:ext uri="{FF2B5EF4-FFF2-40B4-BE49-F238E27FC236}">
                <a16:creationId xmlns="" xmlns:a16="http://schemas.microsoft.com/office/drawing/2014/main" id="{9B79278F-36E0-4A33-92CB-AD61FBD51FAB}"/>
              </a:ext>
            </a:extLst>
          </p:cNvPr>
          <p:cNvGrpSpPr/>
          <p:nvPr/>
        </p:nvGrpSpPr>
        <p:grpSpPr>
          <a:xfrm>
            <a:off x="4429126" y="5347009"/>
            <a:ext cx="9472613" cy="4279051"/>
            <a:chOff x="6115051" y="5347009"/>
            <a:chExt cx="9472613" cy="4279051"/>
          </a:xfrm>
        </p:grpSpPr>
        <p:pic>
          <p:nvPicPr>
            <p:cNvPr id="12293" name="Picture 24" descr="iasicon10">
              <a:extLst>
                <a:ext uri="{FF2B5EF4-FFF2-40B4-BE49-F238E27FC236}">
                  <a16:creationId xmlns="" xmlns:a16="http://schemas.microsoft.com/office/drawing/2014/main" id="{59BE54DE-5768-4F28-B0EB-3238B68CD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829551" y="7315200"/>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25" descr="iasicon18">
              <a:extLst>
                <a:ext uri="{FF2B5EF4-FFF2-40B4-BE49-F238E27FC236}">
                  <a16:creationId xmlns="" xmlns:a16="http://schemas.microsoft.com/office/drawing/2014/main" id="{124D6AB8-ADE3-4D7D-AA17-078074091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2401551" y="5436395"/>
              <a:ext cx="1128713"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27" descr="iasicon05">
              <a:extLst>
                <a:ext uri="{FF2B5EF4-FFF2-40B4-BE49-F238E27FC236}">
                  <a16:creationId xmlns="" xmlns:a16="http://schemas.microsoft.com/office/drawing/2014/main" id="{F9155A8F-5AF7-4BA9-BB57-39B6109C4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115051" y="5869783"/>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28" descr="iasicon10">
              <a:extLst>
                <a:ext uri="{FF2B5EF4-FFF2-40B4-BE49-F238E27FC236}">
                  <a16:creationId xmlns="" xmlns:a16="http://schemas.microsoft.com/office/drawing/2014/main" id="{AC9C3949-444C-4F00-A0D9-292E627CC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401550" y="7315200"/>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Line 29">
              <a:extLst>
                <a:ext uri="{FF2B5EF4-FFF2-40B4-BE49-F238E27FC236}">
                  <a16:creationId xmlns="" xmlns:a16="http://schemas.microsoft.com/office/drawing/2014/main" id="{55753D94-F95D-409C-A570-525ACF08E1FD}"/>
                </a:ext>
              </a:extLst>
            </p:cNvPr>
            <p:cNvSpPr>
              <a:spLocks noChangeShapeType="1"/>
            </p:cNvSpPr>
            <p:nvPr/>
          </p:nvSpPr>
          <p:spPr bwMode="auto">
            <a:xfrm>
              <a:off x="8401050" y="68580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2298" name="Line 30">
              <a:extLst>
                <a:ext uri="{FF2B5EF4-FFF2-40B4-BE49-F238E27FC236}">
                  <a16:creationId xmlns="" xmlns:a16="http://schemas.microsoft.com/office/drawing/2014/main" id="{2B1BF4A3-715B-4868-BE18-7146BE4F559A}"/>
                </a:ext>
              </a:extLst>
            </p:cNvPr>
            <p:cNvSpPr>
              <a:spLocks noChangeShapeType="1"/>
            </p:cNvSpPr>
            <p:nvPr/>
          </p:nvSpPr>
          <p:spPr bwMode="auto">
            <a:xfrm>
              <a:off x="12858750" y="68580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2299" name="Rectangle 31">
              <a:extLst>
                <a:ext uri="{FF2B5EF4-FFF2-40B4-BE49-F238E27FC236}">
                  <a16:creationId xmlns="" xmlns:a16="http://schemas.microsoft.com/office/drawing/2014/main" id="{B9A05314-829F-46FC-B5E3-D0A10D93E82C}"/>
                </a:ext>
              </a:extLst>
            </p:cNvPr>
            <p:cNvSpPr>
              <a:spLocks noChangeArrowheads="1"/>
            </p:cNvSpPr>
            <p:nvPr/>
          </p:nvSpPr>
          <p:spPr bwMode="auto">
            <a:xfrm>
              <a:off x="6419850" y="8572501"/>
              <a:ext cx="3810000" cy="105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11</a:t>
              </a:r>
              <a:r>
                <a:rPr lang="en-US" altLang="en-US" sz="2200" b="1" i="1" dirty="0">
                  <a:latin typeface="Oracle Sans" panose="020B0503020204020204" pitchFamily="34" charset="0"/>
                  <a:cs typeface="Oracle Sans" panose="020B0503020204020204" pitchFamily="34" charset="0"/>
                </a:rPr>
                <a:t>g</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(11.2.0.4)</a:t>
              </a:r>
            </a:p>
          </p:txBody>
        </p:sp>
        <p:sp>
          <p:nvSpPr>
            <p:cNvPr id="12300" name="Rectangle 32">
              <a:extLst>
                <a:ext uri="{FF2B5EF4-FFF2-40B4-BE49-F238E27FC236}">
                  <a16:creationId xmlns="" xmlns:a16="http://schemas.microsoft.com/office/drawing/2014/main" id="{3D3B2AEF-9802-453B-900C-FC1426D506BE}"/>
                </a:ext>
              </a:extLst>
            </p:cNvPr>
            <p:cNvSpPr>
              <a:spLocks noChangeArrowheads="1"/>
            </p:cNvSpPr>
            <p:nvPr/>
          </p:nvSpPr>
          <p:spPr bwMode="auto">
            <a:xfrm>
              <a:off x="10172700" y="8572500"/>
              <a:ext cx="53721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 database</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19</a:t>
              </a:r>
              <a:r>
                <a:rPr lang="en-US" altLang="en-US" sz="2200" b="1" i="1" dirty="0">
                  <a:latin typeface="Oracle Sans" panose="020B0503020204020204" pitchFamily="34" charset="0"/>
                  <a:cs typeface="Oracle Sans" panose="020B0503020204020204" pitchFamily="34" charset="0"/>
                </a:rPr>
                <a:t>c</a:t>
              </a:r>
              <a:endParaRPr lang="en-US" altLang="en-US" sz="2200" b="1" dirty="0">
                <a:latin typeface="Oracle Sans" panose="020B0503020204020204" pitchFamily="34" charset="0"/>
                <a:cs typeface="Oracle Sans" panose="020B0503020204020204" pitchFamily="34" charset="0"/>
              </a:endParaRPr>
            </a:p>
          </p:txBody>
        </p:sp>
        <p:sp>
          <p:nvSpPr>
            <p:cNvPr id="12301" name="Line 35">
              <a:extLst>
                <a:ext uri="{FF2B5EF4-FFF2-40B4-BE49-F238E27FC236}">
                  <a16:creationId xmlns="" xmlns:a16="http://schemas.microsoft.com/office/drawing/2014/main" id="{5B9E175D-0ED4-4350-B06A-7ABCC8C5DE9F}"/>
                </a:ext>
              </a:extLst>
            </p:cNvPr>
            <p:cNvSpPr>
              <a:spLocks noChangeShapeType="1"/>
            </p:cNvSpPr>
            <p:nvPr/>
          </p:nvSpPr>
          <p:spPr bwMode="auto">
            <a:xfrm flipH="1">
              <a:off x="6829425" y="6276975"/>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2302" name="Line 36">
              <a:extLst>
                <a:ext uri="{FF2B5EF4-FFF2-40B4-BE49-F238E27FC236}">
                  <a16:creationId xmlns="" xmlns:a16="http://schemas.microsoft.com/office/drawing/2014/main" id="{06AA6C22-B080-4FBD-A2BA-DE372B95F2AB}"/>
                </a:ext>
              </a:extLst>
            </p:cNvPr>
            <p:cNvSpPr>
              <a:spLocks noChangeShapeType="1"/>
            </p:cNvSpPr>
            <p:nvPr/>
          </p:nvSpPr>
          <p:spPr bwMode="auto">
            <a:xfrm flipV="1">
              <a:off x="9245749" y="6253163"/>
              <a:ext cx="3155802" cy="23812"/>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2303" name="Picture 37" descr="docum026">
              <a:extLst>
                <a:ext uri="{FF2B5EF4-FFF2-40B4-BE49-F238E27FC236}">
                  <a16:creationId xmlns="" xmlns:a16="http://schemas.microsoft.com/office/drawing/2014/main" id="{DB0DBDC6-0D89-4294-A299-25989DFF65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3970795" y="5347009"/>
              <a:ext cx="1052513"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4" name="Rectangle 38">
              <a:extLst>
                <a:ext uri="{FF2B5EF4-FFF2-40B4-BE49-F238E27FC236}">
                  <a16:creationId xmlns="" xmlns:a16="http://schemas.microsoft.com/office/drawing/2014/main" id="{151B4C90-5A29-45D1-9018-729AD064A819}"/>
                </a:ext>
              </a:extLst>
            </p:cNvPr>
            <p:cNvSpPr>
              <a:spLocks noChangeArrowheads="1"/>
            </p:cNvSpPr>
            <p:nvPr/>
          </p:nvSpPr>
          <p:spPr bwMode="auto">
            <a:xfrm>
              <a:off x="13530264" y="6893004"/>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pic>
          <p:nvPicPr>
            <p:cNvPr id="12305" name="Picture 26" descr="iasicon18">
              <a:extLst>
                <a:ext uri="{FF2B5EF4-FFF2-40B4-BE49-F238E27FC236}">
                  <a16:creationId xmlns="" xmlns:a16="http://schemas.microsoft.com/office/drawing/2014/main" id="{79ACAF41-2BBB-4711-8FB5-2D127E744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29563" y="5703095"/>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322199593"/>
      </p:ext>
    </p:extLst>
  </p:cSld>
  <p:clrMapOvr>
    <a:masterClrMapping/>
  </p:clrMapOvr>
  <p:transition spd="slow"/>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CAFAE5BF-CFC1-4E6A-9E62-3FFE71DECAA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Requirements for Using SQL Apply to Perform a Rolling Upgrade</a:t>
            </a:r>
          </a:p>
        </p:txBody>
      </p:sp>
      <p:sp>
        <p:nvSpPr>
          <p:cNvPr id="13315" name="Rectangle 3">
            <a:extLst>
              <a:ext uri="{FF2B5EF4-FFF2-40B4-BE49-F238E27FC236}">
                <a16:creationId xmlns="" xmlns:a16="http://schemas.microsoft.com/office/drawing/2014/main" id="{F11C2E7E-1044-4442-8504-8AB537D5B4C1}"/>
              </a:ext>
            </a:extLst>
          </p:cNvPr>
          <p:cNvSpPr>
            <a:spLocks noGrp="1" noChangeArrowheads="1"/>
          </p:cNvSpPr>
          <p:nvPr>
            <p:ph idx="1"/>
          </p:nvPr>
        </p:nvSpPr>
        <p:spPr>
          <a:xfrm>
            <a:off x="933451" y="2688032"/>
            <a:ext cx="16421100" cy="426334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The broker configuration should be disabled before a rolling upgrade.</a:t>
            </a:r>
          </a:p>
          <a:p>
            <a:pPr lvl="1">
              <a:spcBef>
                <a:spcPts val="1200"/>
              </a:spcBef>
            </a:pPr>
            <a:r>
              <a:rPr lang="en-US" altLang="en-US" dirty="0">
                <a:latin typeface="Oracle Sans" panose="020B0503020204020204" pitchFamily="34" charset="0"/>
                <a:cs typeface="Oracle Sans" panose="020B0503020204020204" pitchFamily="34" charset="0"/>
              </a:rPr>
              <a:t>Data Guard protection mode must be maximum availability or maximum performance.</a:t>
            </a:r>
          </a:p>
          <a:p>
            <a:pPr lvl="1">
              <a:spcBef>
                <a:spcPts val="1200"/>
              </a:spcBef>
            </a:pPr>
            <a:r>
              <a:rPr lang="en-US" altLang="en-US" dirty="0">
                <a:latin typeface="Oracle Sans" panose="020B0503020204020204" pitchFamily="34" charset="0"/>
                <a:cs typeface="Oracle Sans" panose="020B0503020204020204" pitchFamily="34" charset="0"/>
              </a:rPr>
              <a:t>The</a:t>
            </a:r>
            <a:r>
              <a:rPr lang="en-US" altLang="en-US" dirty="0">
                <a:latin typeface="Courier New" panose="02070309020205020404" pitchFamily="49" charset="0"/>
                <a:cs typeface="Oracle Sans" panose="020B0503020204020204" pitchFamily="34" charset="0"/>
              </a:rPr>
              <a:t> LOG_ARCHIVE_DEST_</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initialization parameter for the logical standby destination must </a:t>
            </a:r>
            <a:r>
              <a:rPr lang="en-US" altLang="en-US" i="1" dirty="0">
                <a:latin typeface="Oracle Sans" panose="020B0503020204020204" pitchFamily="34" charset="0"/>
                <a:cs typeface="Oracle Sans" panose="020B0503020204020204" pitchFamily="34" charset="0"/>
              </a:rPr>
              <a:t>not</a:t>
            </a:r>
            <a:r>
              <a:rPr lang="en-US" altLang="en-US" dirty="0">
                <a:latin typeface="Oracle Sans" panose="020B0503020204020204" pitchFamily="34" charset="0"/>
                <a:cs typeface="Oracle Sans" panose="020B0503020204020204" pitchFamily="34" charset="0"/>
              </a:rPr>
              <a:t> be set to </a:t>
            </a:r>
            <a:r>
              <a:rPr lang="en-US" altLang="en-US" dirty="0">
                <a:latin typeface="Courier New" panose="02070309020205020404" pitchFamily="49" charset="0"/>
                <a:cs typeface="Courier New" panose="02070309020205020404" pitchFamily="49" charset="0"/>
              </a:rPr>
              <a:t>MANDATORY</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Oracle Sans" panose="020B0503020204020204" pitchFamily="34" charset="0"/>
                <a:cs typeface="Oracle Sans" panose="020B0503020204020204" pitchFamily="34" charset="0"/>
              </a:rPr>
              <a:t>The</a:t>
            </a:r>
            <a:r>
              <a:rPr lang="en-US" altLang="en-US" dirty="0">
                <a:latin typeface="Courier New" panose="02070309020205020404" pitchFamily="49" charset="0"/>
                <a:cs typeface="Oracle Sans" panose="020B0503020204020204" pitchFamily="34" charset="0"/>
              </a:rPr>
              <a:t> COMPATIBLE</a:t>
            </a:r>
            <a:r>
              <a:rPr lang="en-US" altLang="en-US" dirty="0">
                <a:latin typeface="Oracle Sans" panose="020B0503020204020204" pitchFamily="34" charset="0"/>
                <a:cs typeface="Oracle Sans" panose="020B0503020204020204" pitchFamily="34" charset="0"/>
              </a:rPr>
              <a:t> initialization parameter value must match the software release prior to the upgrade.</a:t>
            </a:r>
          </a:p>
        </p:txBody>
      </p:sp>
    </p:spTree>
    <p:custDataLst>
      <p:tags r:id="rId1"/>
    </p:custDataLst>
    <p:extLst>
      <p:ext uri="{BB962C8B-B14F-4D97-AF65-F5344CB8AC3E}">
        <p14:creationId xmlns:p14="http://schemas.microsoft.com/office/powerpoint/2010/main" val="4240960627"/>
      </p:ext>
    </p:extLst>
  </p:cSld>
  <p:clrMapOvr>
    <a:masterClrMapping/>
  </p:clrMapOvr>
  <p:transition spd="slow"/>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6DD4E34E-9F4E-479C-9A4A-06223AA2586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SQL Apply</a:t>
            </a:r>
          </a:p>
        </p:txBody>
      </p:sp>
      <p:sp>
        <p:nvSpPr>
          <p:cNvPr id="14339" name="Rectangle 3">
            <a:extLst>
              <a:ext uri="{FF2B5EF4-FFF2-40B4-BE49-F238E27FC236}">
                <a16:creationId xmlns="" xmlns:a16="http://schemas.microsoft.com/office/drawing/2014/main" id="{023BA1C7-F1E9-4051-8549-E15607D9992E}"/>
              </a:ext>
            </a:extLst>
          </p:cNvPr>
          <p:cNvSpPr>
            <a:spLocks noGrp="1" noChangeArrowheads="1"/>
          </p:cNvSpPr>
          <p:nvPr>
            <p:ph idx="1"/>
          </p:nvPr>
        </p:nvSpPr>
        <p:spPr>
          <a:xfrm>
            <a:off x="933451" y="2272710"/>
            <a:ext cx="16421100" cy="19427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b="1" dirty="0">
                <a:latin typeface="Oracle Sans" panose="020B0503020204020204" pitchFamily="34" charset="0"/>
                <a:cs typeface="Oracle Sans" panose="020B0503020204020204" pitchFamily="34" charset="0"/>
              </a:rPr>
              <a:t>Case 1: </a:t>
            </a:r>
            <a:r>
              <a:rPr lang="en-US" altLang="en-US" dirty="0">
                <a:latin typeface="Oracle Sans" panose="020B0503020204020204" pitchFamily="34" charset="0"/>
                <a:cs typeface="Oracle Sans" panose="020B0503020204020204" pitchFamily="34" charset="0"/>
              </a:rPr>
              <a:t>Performing a Rolling Upgrade With an Existing Logical Standby Database.</a:t>
            </a:r>
          </a:p>
          <a:p>
            <a:pPr lvl="1">
              <a:spcBef>
                <a:spcPts val="1200"/>
              </a:spcBef>
            </a:pPr>
            <a:r>
              <a:rPr lang="en-US" altLang="en-US" b="1" dirty="0">
                <a:latin typeface="Oracle Sans" panose="020B0503020204020204" pitchFamily="34" charset="0"/>
                <a:cs typeface="Oracle Sans" panose="020B0503020204020204" pitchFamily="34" charset="0"/>
              </a:rPr>
              <a:t>Case 2: </a:t>
            </a:r>
            <a:r>
              <a:rPr lang="en-US" altLang="en-US" dirty="0">
                <a:latin typeface="Oracle Sans" panose="020B0503020204020204" pitchFamily="34" charset="0"/>
                <a:cs typeface="Oracle Sans" panose="020B0503020204020204" pitchFamily="34" charset="0"/>
              </a:rPr>
              <a:t>Performing a Rolling Upgrade By Creating a New Logical Standby Database.</a:t>
            </a:r>
          </a:p>
          <a:p>
            <a:pPr lvl="1">
              <a:spcBef>
                <a:spcPts val="1200"/>
              </a:spcBef>
            </a:pPr>
            <a:r>
              <a:rPr lang="en-US" altLang="en-US" b="1" dirty="0">
                <a:latin typeface="Oracle Sans" panose="020B0503020204020204" pitchFamily="34" charset="0"/>
                <a:cs typeface="Oracle Sans" panose="020B0503020204020204" pitchFamily="34" charset="0"/>
              </a:rPr>
              <a:t>Case 3: </a:t>
            </a:r>
            <a:r>
              <a:rPr lang="en-US" altLang="en-US" dirty="0">
                <a:latin typeface="Oracle Sans" panose="020B0503020204020204" pitchFamily="34" charset="0"/>
                <a:cs typeface="Oracle Sans" panose="020B0503020204020204" pitchFamily="34" charset="0"/>
              </a:rPr>
              <a:t>Performing a Rolling Upgrade With an Existing Physical Standby Database</a:t>
            </a:r>
          </a:p>
        </p:txBody>
      </p:sp>
    </p:spTree>
    <p:custDataLst>
      <p:tags r:id="rId1"/>
    </p:custDataLst>
    <p:extLst>
      <p:ext uri="{BB962C8B-B14F-4D97-AF65-F5344CB8AC3E}">
        <p14:creationId xmlns:p14="http://schemas.microsoft.com/office/powerpoint/2010/main" val="1977924879"/>
      </p:ext>
    </p:extLst>
  </p:cSld>
  <p:clrMapOvr>
    <a:masterClrMapping/>
  </p:clrMapOvr>
  <p:transition spd="slow"/>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50">
            <a:extLst>
              <a:ext uri="{FF2B5EF4-FFF2-40B4-BE49-F238E27FC236}">
                <a16:creationId xmlns="" xmlns:a16="http://schemas.microsoft.com/office/drawing/2014/main" id="{49CF52AA-86FB-4E6F-BEFA-B11DE25CF9D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Identifying Unsupported Data Types</a:t>
            </a:r>
          </a:p>
        </p:txBody>
      </p:sp>
      <p:sp>
        <p:nvSpPr>
          <p:cNvPr id="15363" name="Content Placeholder 4">
            <a:extLst>
              <a:ext uri="{FF2B5EF4-FFF2-40B4-BE49-F238E27FC236}">
                <a16:creationId xmlns="" xmlns:a16="http://schemas.microsoft.com/office/drawing/2014/main" id="{6A471261-A8EC-4459-8E92-43C5AD493A34}"/>
              </a:ext>
            </a:extLst>
          </p:cNvPr>
          <p:cNvSpPr>
            <a:spLocks noGrp="1"/>
          </p:cNvSpPr>
          <p:nvPr>
            <p:ph idx="1"/>
          </p:nvPr>
        </p:nvSpPr>
        <p:spPr>
          <a:xfrm>
            <a:off x="933451" y="2272710"/>
            <a:ext cx="16421100" cy="429719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Identify data types and storage attributes on the primary database that are not supported in a logical standby database:</a:t>
            </a:r>
          </a:p>
          <a:p>
            <a:pPr lvl="1">
              <a:spcBef>
                <a:spcPts val="1200"/>
              </a:spcBef>
            </a:pPr>
            <a:r>
              <a:rPr lang="en-US" altLang="en-US" dirty="0">
                <a:latin typeface="Oracle Sans" panose="020B0503020204020204" pitchFamily="34" charset="0"/>
                <a:cs typeface="Oracle Sans" panose="020B0503020204020204" pitchFamily="34" charset="0"/>
              </a:rPr>
              <a:t>If you are performing a rolling upgrade using the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PL/SQL package, then query the </a:t>
            </a:r>
            <a:r>
              <a:rPr lang="en-US" altLang="en-US" dirty="0">
                <a:latin typeface="Courier New" panose="02070309020205020404" pitchFamily="49" charset="0"/>
                <a:cs typeface="Courier New" panose="02070309020205020404" pitchFamily="49" charset="0"/>
              </a:rPr>
              <a:t>DBA_ROLLING_UNSUPPORTED</a:t>
            </a:r>
            <a:r>
              <a:rPr lang="en-US" altLang="en-US" dirty="0">
                <a:latin typeface="Oracle Sans" panose="020B0503020204020204" pitchFamily="34" charset="0"/>
                <a:cs typeface="Oracle Sans" panose="020B0503020204020204" pitchFamily="34" charset="0"/>
              </a:rPr>
              <a:t> view.</a:t>
            </a:r>
          </a:p>
          <a:p>
            <a:pPr lvl="1">
              <a:spcBef>
                <a:spcPts val="1200"/>
              </a:spcBef>
            </a:pPr>
            <a:r>
              <a:rPr lang="en-US" altLang="en-US" dirty="0">
                <a:latin typeface="Oracle Sans" panose="020B0503020204020204" pitchFamily="34" charset="0"/>
                <a:cs typeface="Oracle Sans" panose="020B0503020204020204" pitchFamily="34" charset="0"/>
              </a:rPr>
              <a:t>If you are not using the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package, but are instead following the manual process, then query the </a:t>
            </a:r>
            <a:r>
              <a:rPr lang="en-US" altLang="en-US" dirty="0">
                <a:latin typeface="Courier New" panose="02070309020205020404" pitchFamily="49" charset="0"/>
                <a:cs typeface="Courier New" panose="02070309020205020404" pitchFamily="49" charset="0"/>
              </a:rPr>
              <a:t>DBA_LOGSTDBY_UNSUPPORTED</a:t>
            </a:r>
            <a:r>
              <a:rPr lang="en-US" altLang="en-US" dirty="0">
                <a:latin typeface="Oracle Sans" panose="020B0503020204020204" pitchFamily="34" charset="0"/>
                <a:cs typeface="Oracle Sans" panose="020B0503020204020204" pitchFamily="34" charset="0"/>
              </a:rPr>
              <a:t> view.</a:t>
            </a:r>
          </a:p>
          <a:p>
            <a:pPr lvl="1">
              <a:spcBef>
                <a:spcPts val="1200"/>
              </a:spcBef>
            </a:pPr>
            <a:r>
              <a:rPr lang="en-US" altLang="en-US" dirty="0">
                <a:latin typeface="Oracle Sans" panose="020B0503020204020204" pitchFamily="34" charset="0"/>
                <a:cs typeface="Oracle Sans" panose="020B0503020204020204" pitchFamily="34" charset="0"/>
              </a:rPr>
              <a:t>Determine how to handle unsupported objects during the rolling upgrade.</a:t>
            </a:r>
          </a:p>
        </p:txBody>
      </p:sp>
    </p:spTree>
    <p:custDataLst>
      <p:tags r:id="rId1"/>
    </p:custDataLst>
    <p:extLst>
      <p:ext uri="{BB962C8B-B14F-4D97-AF65-F5344CB8AC3E}">
        <p14:creationId xmlns:p14="http://schemas.microsoft.com/office/powerpoint/2010/main" val="2374185056"/>
      </p:ext>
    </p:extLst>
  </p:cSld>
  <p:clrMapOvr>
    <a:masterClrMapping/>
  </p:clrMapOvr>
  <p:transition spd="slow"/>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 xmlns:a16="http://schemas.microsoft.com/office/drawing/2014/main" id="{27299918-080E-40FA-A022-0F82082EF91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Case 1: Performing a Rolling Upgrade by Using an Existing Logical Standby Database</a:t>
            </a:r>
          </a:p>
        </p:txBody>
      </p:sp>
      <p:sp>
        <p:nvSpPr>
          <p:cNvPr id="17411" name="Rectangle 3">
            <a:extLst>
              <a:ext uri="{FF2B5EF4-FFF2-40B4-BE49-F238E27FC236}">
                <a16:creationId xmlns="" xmlns:a16="http://schemas.microsoft.com/office/drawing/2014/main" id="{BF379AA2-C970-4491-B350-D795DA245118}"/>
              </a:ext>
            </a:extLst>
          </p:cNvPr>
          <p:cNvSpPr>
            <a:spLocks noGrp="1" noChangeArrowheads="1"/>
          </p:cNvSpPr>
          <p:nvPr>
            <p:ph idx="1"/>
          </p:nvPr>
        </p:nvSpPr>
        <p:spPr>
          <a:xfrm>
            <a:off x="933451" y="2688032"/>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Prepare for the rolling upgrade by stopping SQL Apply and setting the </a:t>
            </a:r>
            <a:r>
              <a:rPr lang="en-US" altLang="en-US" dirty="0">
                <a:latin typeface="Courier New" panose="02070309020205020404" pitchFamily="49" charset="0"/>
                <a:cs typeface="Oracle Sans" panose="020B0503020204020204" pitchFamily="34" charset="0"/>
              </a:rPr>
              <a:t>COMPATIBLE</a:t>
            </a:r>
            <a:r>
              <a:rPr lang="en-US" altLang="en-US" dirty="0">
                <a:latin typeface="Oracle Sans" panose="020B0503020204020204" pitchFamily="34" charset="0"/>
                <a:cs typeface="Oracle Sans" panose="020B0503020204020204" pitchFamily="34" charset="0"/>
              </a:rPr>
              <a:t> initialization parameter.</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Upgrade the Oracle Database software on the logical standby database and upgrade the logical standby database.</a:t>
            </a:r>
          </a:p>
        </p:txBody>
      </p:sp>
      <p:pic>
        <p:nvPicPr>
          <p:cNvPr id="17412" name="Picture 5" descr="iasicon10">
            <a:extLst>
              <a:ext uri="{FF2B5EF4-FFF2-40B4-BE49-F238E27FC236}">
                <a16:creationId xmlns="" xmlns:a16="http://schemas.microsoft.com/office/drawing/2014/main" id="{4CAD38A1-3239-4A8A-9CE7-032398F1C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858001" y="7200900"/>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descr="iasicon05">
            <a:extLst>
              <a:ext uri="{FF2B5EF4-FFF2-40B4-BE49-F238E27FC236}">
                <a16:creationId xmlns="" xmlns:a16="http://schemas.microsoft.com/office/drawing/2014/main" id="{D7AAF9F3-E840-4A33-B998-7B0465EC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143501" y="556974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2" descr="iasicon10">
            <a:extLst>
              <a:ext uri="{FF2B5EF4-FFF2-40B4-BE49-F238E27FC236}">
                <a16:creationId xmlns="" xmlns:a16="http://schemas.microsoft.com/office/drawing/2014/main" id="{3B9FF054-3670-40B4-BEE7-D2573C1CD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944100" y="7200900"/>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Line 14">
            <a:extLst>
              <a:ext uri="{FF2B5EF4-FFF2-40B4-BE49-F238E27FC236}">
                <a16:creationId xmlns="" xmlns:a16="http://schemas.microsoft.com/office/drawing/2014/main" id="{2434F497-096E-4FB7-9E3E-27B6618436B5}"/>
              </a:ext>
            </a:extLst>
          </p:cNvPr>
          <p:cNvSpPr>
            <a:spLocks noChangeShapeType="1"/>
          </p:cNvSpPr>
          <p:nvPr/>
        </p:nvSpPr>
        <p:spPr bwMode="auto">
          <a:xfrm>
            <a:off x="7429500" y="67437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16" name="Line 15">
            <a:extLst>
              <a:ext uri="{FF2B5EF4-FFF2-40B4-BE49-F238E27FC236}">
                <a16:creationId xmlns="" xmlns:a16="http://schemas.microsoft.com/office/drawing/2014/main" id="{39AC5D47-B14D-46AC-B1C9-01FCA0CD197B}"/>
              </a:ext>
            </a:extLst>
          </p:cNvPr>
          <p:cNvSpPr>
            <a:spLocks noChangeShapeType="1"/>
          </p:cNvSpPr>
          <p:nvPr/>
        </p:nvSpPr>
        <p:spPr bwMode="auto">
          <a:xfrm>
            <a:off x="10401300" y="67437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7417" name="Rectangle 16">
            <a:extLst>
              <a:ext uri="{FF2B5EF4-FFF2-40B4-BE49-F238E27FC236}">
                <a16:creationId xmlns="" xmlns:a16="http://schemas.microsoft.com/office/drawing/2014/main" id="{78BEFC63-6D54-4DD3-9B0F-F6E4802D0B25}"/>
              </a:ext>
            </a:extLst>
          </p:cNvPr>
          <p:cNvSpPr>
            <a:spLocks noChangeArrowheads="1"/>
          </p:cNvSpPr>
          <p:nvPr/>
        </p:nvSpPr>
        <p:spPr bwMode="auto">
          <a:xfrm>
            <a:off x="5715000" y="857250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7418" name="Rectangle 17">
            <a:extLst>
              <a:ext uri="{FF2B5EF4-FFF2-40B4-BE49-F238E27FC236}">
                <a16:creationId xmlns="" xmlns:a16="http://schemas.microsoft.com/office/drawing/2014/main" id="{F57121A1-E496-453D-B6A1-822DECAF0CD2}"/>
              </a:ext>
            </a:extLst>
          </p:cNvPr>
          <p:cNvSpPr>
            <a:spLocks noChangeArrowheads="1"/>
          </p:cNvSpPr>
          <p:nvPr/>
        </p:nvSpPr>
        <p:spPr bwMode="auto">
          <a:xfrm>
            <a:off x="9029700" y="857250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7419" name="Rectangle 18">
            <a:extLst>
              <a:ext uri="{FF2B5EF4-FFF2-40B4-BE49-F238E27FC236}">
                <a16:creationId xmlns="" xmlns:a16="http://schemas.microsoft.com/office/drawing/2014/main" id="{0E99DC6C-24C4-417D-B32C-3AA08E29BD93}"/>
              </a:ext>
            </a:extLst>
          </p:cNvPr>
          <p:cNvSpPr>
            <a:spLocks noChangeArrowheads="1"/>
          </p:cNvSpPr>
          <p:nvPr/>
        </p:nvSpPr>
        <p:spPr bwMode="auto">
          <a:xfrm>
            <a:off x="3704036" y="7338356"/>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17420" name="Rectangle 19">
            <a:extLst>
              <a:ext uri="{FF2B5EF4-FFF2-40B4-BE49-F238E27FC236}">
                <a16:creationId xmlns="" xmlns:a16="http://schemas.microsoft.com/office/drawing/2014/main" id="{C56B98DB-A104-4CE8-88D6-998AFE96F423}"/>
              </a:ext>
            </a:extLst>
          </p:cNvPr>
          <p:cNvSpPr>
            <a:spLocks noChangeArrowheads="1"/>
          </p:cNvSpPr>
          <p:nvPr/>
        </p:nvSpPr>
        <p:spPr bwMode="auto">
          <a:xfrm>
            <a:off x="10772775" y="7117078"/>
            <a:ext cx="3543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Oracle Database, Release </a:t>
            </a:r>
            <a:r>
              <a:rPr lang="en-US" altLang="en-US" sz="2400" b="1" i="1" dirty="0">
                <a:latin typeface="Oracle Sans" panose="020B0503020204020204" pitchFamily="34" charset="0"/>
                <a:cs typeface="Oracle Sans" panose="020B0503020204020204" pitchFamily="34" charset="0"/>
              </a:rPr>
              <a:t>y</a:t>
            </a:r>
          </a:p>
        </p:txBody>
      </p:sp>
      <p:sp>
        <p:nvSpPr>
          <p:cNvPr id="17421" name="Line 20">
            <a:extLst>
              <a:ext uri="{FF2B5EF4-FFF2-40B4-BE49-F238E27FC236}">
                <a16:creationId xmlns="" xmlns:a16="http://schemas.microsoft.com/office/drawing/2014/main" id="{B57432BF-7CD7-4884-885F-ECA3C2128A2E}"/>
              </a:ext>
            </a:extLst>
          </p:cNvPr>
          <p:cNvSpPr>
            <a:spLocks noChangeShapeType="1"/>
          </p:cNvSpPr>
          <p:nvPr/>
        </p:nvSpPr>
        <p:spPr bwMode="auto">
          <a:xfrm flipH="1">
            <a:off x="5857875" y="5943600"/>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7422" name="Picture 6" descr="iasicon18">
            <a:extLst>
              <a:ext uri="{FF2B5EF4-FFF2-40B4-BE49-F238E27FC236}">
                <a16:creationId xmlns="" xmlns:a16="http://schemas.microsoft.com/office/drawing/2014/main" id="{3F806B5D-775D-4F67-A201-38678FEC7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944101" y="5372101"/>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10" descr="iasicon18">
            <a:extLst>
              <a:ext uri="{FF2B5EF4-FFF2-40B4-BE49-F238E27FC236}">
                <a16:creationId xmlns="" xmlns:a16="http://schemas.microsoft.com/office/drawing/2014/main" id="{F2DA332D-434B-4243-BECD-B566D3F3F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958013" y="5403057"/>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36">
            <a:extLst>
              <a:ext uri="{FF2B5EF4-FFF2-40B4-BE49-F238E27FC236}">
                <a16:creationId xmlns="" xmlns:a16="http://schemas.microsoft.com/office/drawing/2014/main" id="{06AA6C22-B080-4FBD-A2BA-DE372B95F2AB}"/>
              </a:ext>
            </a:extLst>
          </p:cNvPr>
          <p:cNvSpPr>
            <a:spLocks noChangeShapeType="1"/>
          </p:cNvSpPr>
          <p:nvPr/>
        </p:nvSpPr>
        <p:spPr bwMode="auto">
          <a:xfrm flipV="1">
            <a:off x="8135888" y="5935588"/>
            <a:ext cx="1736204" cy="16231"/>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421901144"/>
      </p:ext>
    </p:extLst>
  </p:cSld>
  <p:clrMapOvr>
    <a:masterClrMapping/>
  </p:clrMapOvr>
  <p:transition spd="slow"/>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780AFB0E-7E47-4F5A-BB31-D1C3F038877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an Existing Logical Standby Database</a:t>
            </a:r>
          </a:p>
        </p:txBody>
      </p:sp>
      <p:sp>
        <p:nvSpPr>
          <p:cNvPr id="18435" name="Rectangle 3">
            <a:extLst>
              <a:ext uri="{FF2B5EF4-FFF2-40B4-BE49-F238E27FC236}">
                <a16:creationId xmlns="" xmlns:a16="http://schemas.microsoft.com/office/drawing/2014/main" id="{3E9581B2-F0F5-447F-A8AB-60332C69398C}"/>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Arial" panose="020B0604020202020204" pitchFamily="34" charset="0"/>
              <a:buAutoNum type="arabicPeriod" startAt="3"/>
            </a:pPr>
            <a:r>
              <a:rPr lang="en-US" altLang="en-US" dirty="0">
                <a:latin typeface="Oracle Sans" panose="020B0503020204020204" pitchFamily="34" charset="0"/>
                <a:cs typeface="Oracle Sans" panose="020B0503020204020204" pitchFamily="34" charset="0"/>
              </a:rPr>
              <a:t>Restart SQL Apply on the upgraded logical standby database.</a:t>
            </a:r>
          </a:p>
        </p:txBody>
      </p:sp>
      <p:pic>
        <p:nvPicPr>
          <p:cNvPr id="18436" name="Picture 4" descr="iasicon10">
            <a:extLst>
              <a:ext uri="{FF2B5EF4-FFF2-40B4-BE49-F238E27FC236}">
                <a16:creationId xmlns="" xmlns:a16="http://schemas.microsoft.com/office/drawing/2014/main" id="{DAAB2C80-7134-4EB7-8F46-7C060B8B9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72201" y="6005513"/>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iasicon05">
            <a:extLst>
              <a:ext uri="{FF2B5EF4-FFF2-40B4-BE49-F238E27FC236}">
                <a16:creationId xmlns="" xmlns:a16="http://schemas.microsoft.com/office/drawing/2014/main" id="{0BFE3AE5-4204-4051-A349-83867768C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457701" y="4374358"/>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descr="iasicon10">
            <a:extLst>
              <a:ext uri="{FF2B5EF4-FFF2-40B4-BE49-F238E27FC236}">
                <a16:creationId xmlns="" xmlns:a16="http://schemas.microsoft.com/office/drawing/2014/main" id="{C483A781-63E3-4F41-821B-AF034072D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6005513"/>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Line 9">
            <a:extLst>
              <a:ext uri="{FF2B5EF4-FFF2-40B4-BE49-F238E27FC236}">
                <a16:creationId xmlns="" xmlns:a16="http://schemas.microsoft.com/office/drawing/2014/main" id="{D9B21B6E-B45C-4894-BE0C-831820D7B3ED}"/>
              </a:ext>
            </a:extLst>
          </p:cNvPr>
          <p:cNvSpPr>
            <a:spLocks noChangeShapeType="1"/>
          </p:cNvSpPr>
          <p:nvPr/>
        </p:nvSpPr>
        <p:spPr bwMode="auto">
          <a:xfrm>
            <a:off x="6743700" y="55483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8440" name="Line 10">
            <a:extLst>
              <a:ext uri="{FF2B5EF4-FFF2-40B4-BE49-F238E27FC236}">
                <a16:creationId xmlns="" xmlns:a16="http://schemas.microsoft.com/office/drawing/2014/main" id="{DBA49D7B-8134-4287-A12B-EC1E96686996}"/>
              </a:ext>
            </a:extLst>
          </p:cNvPr>
          <p:cNvSpPr>
            <a:spLocks noChangeShapeType="1"/>
          </p:cNvSpPr>
          <p:nvPr/>
        </p:nvSpPr>
        <p:spPr bwMode="auto">
          <a:xfrm>
            <a:off x="11201400" y="55483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8441" name="Rectangle 11">
            <a:extLst>
              <a:ext uri="{FF2B5EF4-FFF2-40B4-BE49-F238E27FC236}">
                <a16:creationId xmlns="" xmlns:a16="http://schemas.microsoft.com/office/drawing/2014/main" id="{A3535FFB-06F7-42BF-B848-EFD5C37EA087}"/>
              </a:ext>
            </a:extLst>
          </p:cNvPr>
          <p:cNvSpPr>
            <a:spLocks noChangeArrowheads="1"/>
          </p:cNvSpPr>
          <p:nvPr/>
        </p:nvSpPr>
        <p:spPr bwMode="auto">
          <a:xfrm>
            <a:off x="5029200" y="73771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8442" name="Rectangle 12">
            <a:extLst>
              <a:ext uri="{FF2B5EF4-FFF2-40B4-BE49-F238E27FC236}">
                <a16:creationId xmlns="" xmlns:a16="http://schemas.microsoft.com/office/drawing/2014/main" id="{77AF4519-4699-4B63-AD2D-00BEF47E9128}"/>
              </a:ext>
            </a:extLst>
          </p:cNvPr>
          <p:cNvSpPr>
            <a:spLocks noChangeArrowheads="1"/>
          </p:cNvSpPr>
          <p:nvPr/>
        </p:nvSpPr>
        <p:spPr bwMode="auto">
          <a:xfrm>
            <a:off x="9829800" y="73771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18443" name="Rectangle 13">
            <a:extLst>
              <a:ext uri="{FF2B5EF4-FFF2-40B4-BE49-F238E27FC236}">
                <a16:creationId xmlns="" xmlns:a16="http://schemas.microsoft.com/office/drawing/2014/main" id="{4C92F5B4-0C32-49FF-9F23-D79254599D75}"/>
              </a:ext>
            </a:extLst>
          </p:cNvPr>
          <p:cNvSpPr>
            <a:spLocks noChangeArrowheads="1"/>
          </p:cNvSpPr>
          <p:nvPr/>
        </p:nvSpPr>
        <p:spPr bwMode="auto">
          <a:xfrm>
            <a:off x="3200400" y="61198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18444" name="Rectangle 14">
            <a:extLst>
              <a:ext uri="{FF2B5EF4-FFF2-40B4-BE49-F238E27FC236}">
                <a16:creationId xmlns="" xmlns:a16="http://schemas.microsoft.com/office/drawing/2014/main" id="{E39A2FA6-351E-4E7C-960D-215DCD4BFF9C}"/>
              </a:ext>
            </a:extLst>
          </p:cNvPr>
          <p:cNvSpPr>
            <a:spLocks noChangeArrowheads="1"/>
          </p:cNvSpPr>
          <p:nvPr/>
        </p:nvSpPr>
        <p:spPr bwMode="auto">
          <a:xfrm>
            <a:off x="11775279" y="6079332"/>
            <a:ext cx="3543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Oracle Database, Release </a:t>
            </a:r>
            <a:r>
              <a:rPr lang="en-US" altLang="en-US" sz="2400" b="1" i="1" dirty="0">
                <a:latin typeface="Oracle Sans" panose="020B0503020204020204" pitchFamily="34" charset="0"/>
                <a:cs typeface="Oracle Sans" panose="020B0503020204020204" pitchFamily="34" charset="0"/>
              </a:rPr>
              <a:t>y</a:t>
            </a:r>
          </a:p>
        </p:txBody>
      </p:sp>
      <p:sp>
        <p:nvSpPr>
          <p:cNvPr id="18445" name="Line 15">
            <a:extLst>
              <a:ext uri="{FF2B5EF4-FFF2-40B4-BE49-F238E27FC236}">
                <a16:creationId xmlns="" xmlns:a16="http://schemas.microsoft.com/office/drawing/2014/main" id="{D4B20C88-3752-4C95-A4A4-445776CF9DF1}"/>
              </a:ext>
            </a:extLst>
          </p:cNvPr>
          <p:cNvSpPr>
            <a:spLocks noChangeShapeType="1"/>
          </p:cNvSpPr>
          <p:nvPr/>
        </p:nvSpPr>
        <p:spPr bwMode="auto">
          <a:xfrm flipH="1">
            <a:off x="5172075" y="4879182"/>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8446" name="Line 17">
            <a:extLst>
              <a:ext uri="{FF2B5EF4-FFF2-40B4-BE49-F238E27FC236}">
                <a16:creationId xmlns="" xmlns:a16="http://schemas.microsoft.com/office/drawing/2014/main" id="{2542310B-2B20-4A22-A202-EF592F76284A}"/>
              </a:ext>
            </a:extLst>
          </p:cNvPr>
          <p:cNvSpPr>
            <a:spLocks noChangeShapeType="1"/>
          </p:cNvSpPr>
          <p:nvPr/>
        </p:nvSpPr>
        <p:spPr bwMode="auto">
          <a:xfrm>
            <a:off x="9777413" y="4872038"/>
            <a:ext cx="966788"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8447" name="Picture 18" descr="docum026">
            <a:extLst>
              <a:ext uri="{FF2B5EF4-FFF2-40B4-BE49-F238E27FC236}">
                <a16:creationId xmlns="" xmlns:a16="http://schemas.microsoft.com/office/drawing/2014/main" id="{4C034E5A-74C0-451E-8B07-CCA334002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958263" y="3986213"/>
            <a:ext cx="1052513" cy="14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Rectangle 19">
            <a:extLst>
              <a:ext uri="{FF2B5EF4-FFF2-40B4-BE49-F238E27FC236}">
                <a16:creationId xmlns="" xmlns:a16="http://schemas.microsoft.com/office/drawing/2014/main" id="{80020905-30E2-4573-BAFD-C7C54C8FDBA7}"/>
              </a:ext>
            </a:extLst>
          </p:cNvPr>
          <p:cNvSpPr>
            <a:spLocks noChangeArrowheads="1"/>
          </p:cNvSpPr>
          <p:nvPr/>
        </p:nvSpPr>
        <p:spPr bwMode="auto">
          <a:xfrm>
            <a:off x="8320089" y="5499173"/>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sp>
        <p:nvSpPr>
          <p:cNvPr id="18449" name="Line 20">
            <a:extLst>
              <a:ext uri="{FF2B5EF4-FFF2-40B4-BE49-F238E27FC236}">
                <a16:creationId xmlns="" xmlns:a16="http://schemas.microsoft.com/office/drawing/2014/main" id="{C5407642-4A50-4AEA-9CAD-1C0E1D5E03E6}"/>
              </a:ext>
            </a:extLst>
          </p:cNvPr>
          <p:cNvSpPr>
            <a:spLocks noChangeShapeType="1"/>
          </p:cNvSpPr>
          <p:nvPr/>
        </p:nvSpPr>
        <p:spPr bwMode="auto">
          <a:xfrm flipH="1">
            <a:off x="7343775" y="4876800"/>
            <a:ext cx="15716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8450" name="Picture 5" descr="iasicon18">
            <a:extLst>
              <a:ext uri="{FF2B5EF4-FFF2-40B4-BE49-F238E27FC236}">
                <a16:creationId xmlns="" xmlns:a16="http://schemas.microsoft.com/office/drawing/2014/main" id="{A4D900D4-3770-4FEB-97B0-44E0D94C7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0744201" y="4176713"/>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6" descr="iasicon18">
            <a:extLst>
              <a:ext uri="{FF2B5EF4-FFF2-40B4-BE49-F238E27FC236}">
                <a16:creationId xmlns="" xmlns:a16="http://schemas.microsoft.com/office/drawing/2014/main" id="{91042236-C040-425C-9D44-627F26046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272213" y="4207670"/>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69161844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BAF4AE6E-3C8F-4517-A104-3B6DE9337A22}"/>
              </a:ext>
            </a:extLst>
          </p:cNvPr>
          <p:cNvSpPr>
            <a:spLocks noGrp="1" noChangeArrowheads="1"/>
          </p:cNvSpPr>
          <p:nvPr>
            <p:ph type="title"/>
          </p:nvPr>
        </p:nvSpPr>
        <p:spPr>
          <a:xfrm>
            <a:off x="933451" y="65687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Setting</a:t>
            </a:r>
            <a:r>
              <a:rPr lang="en-US" altLang="en-US" dirty="0"/>
              <a:t> </a:t>
            </a:r>
            <a:r>
              <a:rPr lang="en-US" altLang="en-US" dirty="0">
                <a:latin typeface="Courier New" panose="02070309020205020404" pitchFamily="49" charset="0"/>
                <a:cs typeface="Courier New" panose="02070309020205020404" pitchFamily="49" charset="0"/>
              </a:rPr>
              <a:t>LOG_ARCHIVE_DEST_</a:t>
            </a:r>
            <a:r>
              <a:rPr lang="en-US" altLang="en-US" i="1" dirty="0">
                <a:latin typeface="Courier New" panose="02070309020205020404" pitchFamily="49" charset="0"/>
                <a:cs typeface="Courier New" panose="02070309020205020404" pitchFamily="49" charset="0"/>
              </a:rPr>
              <a:t>n</a:t>
            </a:r>
          </a:p>
        </p:txBody>
      </p:sp>
      <p:sp>
        <p:nvSpPr>
          <p:cNvPr id="14339" name="Rectangle 3">
            <a:extLst>
              <a:ext uri="{FF2B5EF4-FFF2-40B4-BE49-F238E27FC236}">
                <a16:creationId xmlns="" xmlns:a16="http://schemas.microsoft.com/office/drawing/2014/main" id="{BF1AA646-0272-4365-A067-1D6A7EE782D9}"/>
              </a:ext>
            </a:extLst>
          </p:cNvPr>
          <p:cNvSpPr>
            <a:spLocks noGrp="1" noChangeArrowheads="1"/>
          </p:cNvSpPr>
          <p:nvPr>
            <p:ph idx="1"/>
          </p:nvPr>
        </p:nvSpPr>
        <p:spPr>
          <a:xfrm>
            <a:off x="933451" y="2272710"/>
            <a:ext cx="16421100" cy="421550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Specify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parameters for:</a:t>
            </a:r>
          </a:p>
          <a:p>
            <a:pPr lvl="2"/>
            <a:r>
              <a:rPr lang="en-US" altLang="en-US" dirty="0">
                <a:latin typeface="Oracle Sans" panose="020B0503020204020204" pitchFamily="34" charset="0"/>
                <a:cs typeface="Oracle Sans" panose="020B0503020204020204" pitchFamily="34" charset="0"/>
              </a:rPr>
              <a:t>Local archiving</a:t>
            </a:r>
          </a:p>
          <a:p>
            <a:pPr lvl="2"/>
            <a:r>
              <a:rPr lang="en-US" altLang="en-US" dirty="0">
                <a:latin typeface="Oracle Sans" panose="020B0503020204020204" pitchFamily="34" charset="0"/>
                <a:cs typeface="Oracle Sans" panose="020B0503020204020204" pitchFamily="34" charset="0"/>
              </a:rPr>
              <a:t>Standby database location and far sync instance</a:t>
            </a:r>
          </a:p>
          <a:p>
            <a:pPr lvl="1"/>
            <a:r>
              <a:rPr lang="en-US" altLang="en-US" dirty="0">
                <a:latin typeface="Oracle Sans" panose="020B0503020204020204" pitchFamily="34" charset="0"/>
                <a:cs typeface="Oracle Sans" panose="020B0503020204020204" pitchFamily="34" charset="0"/>
              </a:rPr>
              <a:t>Include (at a minimum) one of the following:</a:t>
            </a:r>
          </a:p>
          <a:p>
            <a:pPr lvl="2"/>
            <a:r>
              <a:rPr lang="en-US" altLang="en-US" dirty="0">
                <a:latin typeface="Courier New" panose="02070309020205020404" pitchFamily="49" charset="0"/>
                <a:cs typeface="Oracle Sans" panose="020B0503020204020204" pitchFamily="34" charset="0"/>
              </a:rPr>
              <a:t>LOCATION</a:t>
            </a:r>
            <a:r>
              <a:rPr lang="en-US" altLang="en-US" dirty="0">
                <a:latin typeface="Oracle Sans" panose="020B0503020204020204" pitchFamily="34" charset="0"/>
                <a:cs typeface="Oracle Sans" panose="020B0503020204020204" pitchFamily="34" charset="0"/>
              </a:rPr>
              <a:t>: Specifies a valid path name</a:t>
            </a:r>
            <a:endParaRPr lang="en-US" altLang="en-US" dirty="0">
              <a:latin typeface="Courier New" panose="02070309020205020404" pitchFamily="49" charset="0"/>
              <a:cs typeface="Oracle Sans" panose="020B0503020204020204" pitchFamily="34" charset="0"/>
            </a:endParaRPr>
          </a:p>
          <a:p>
            <a:pPr lvl="2"/>
            <a:r>
              <a:rPr lang="en-US" altLang="en-US" dirty="0">
                <a:latin typeface="Courier New" panose="02070309020205020404" pitchFamily="49" charset="0"/>
                <a:cs typeface="Oracle Sans" panose="020B0503020204020204" pitchFamily="34" charset="0"/>
              </a:rPr>
              <a:t>SERVICE</a:t>
            </a:r>
            <a:r>
              <a:rPr lang="en-US" altLang="en-US" dirty="0">
                <a:latin typeface="Oracle Sans" panose="020B0503020204020204" pitchFamily="34" charset="0"/>
                <a:cs typeface="Oracle Sans" panose="020B0503020204020204" pitchFamily="34" charset="0"/>
              </a:rPr>
              <a:t>: Specifies a valid Oracle Net Services name referencing a standby database or far sync instance</a:t>
            </a:r>
            <a:endParaRPr lang="en-US" altLang="en-US" dirty="0">
              <a:latin typeface="Courier New" panose="02070309020205020404" pitchFamily="49"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Include a </a:t>
            </a:r>
            <a:r>
              <a:rPr lang="en-US" altLang="en-US" dirty="0">
                <a:latin typeface="Courier New" panose="02070309020205020404" pitchFamily="49" charset="0"/>
                <a:cs typeface="Oracle Sans" panose="020B0503020204020204" pitchFamily="34" charset="0"/>
              </a:rPr>
              <a:t>LOG_ARCHIVE_DEST_STATE_</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 parameter for each defined destination.</a:t>
            </a:r>
          </a:p>
        </p:txBody>
      </p:sp>
      <p:sp>
        <p:nvSpPr>
          <p:cNvPr id="6" name="Rectangle 3">
            <a:extLst>
              <a:ext uri="{FF2B5EF4-FFF2-40B4-BE49-F238E27FC236}">
                <a16:creationId xmlns="" xmlns:a16="http://schemas.microsoft.com/office/drawing/2014/main" id="{545B13E5-9C7C-4F67-B010-E6F3C7FCB098}"/>
              </a:ext>
            </a:extLst>
          </p:cNvPr>
          <p:cNvSpPr>
            <a:spLocks noChangeArrowheads="1"/>
          </p:cNvSpPr>
          <p:nvPr/>
        </p:nvSpPr>
        <p:spPr bwMode="blackGray">
          <a:xfrm>
            <a:off x="1752600" y="6540703"/>
            <a:ext cx="11887200" cy="244778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LOG_ARCHIVE_DEST_2=</a:t>
            </a:r>
          </a:p>
          <a:p>
            <a:r>
              <a:rPr lang="en-US" altLang="en-US" sz="3000" b="1" dirty="0">
                <a:latin typeface="Courier New" panose="02070309020205020404" pitchFamily="49" charset="0"/>
                <a:cs typeface="Times New Roman" panose="02020603050405020304" pitchFamily="18" charset="0"/>
              </a:rPr>
              <a:t> 'SERVICE=london</a:t>
            </a:r>
          </a:p>
          <a:p>
            <a:r>
              <a:rPr lang="en-US" altLang="en-US" sz="3000" b="1" dirty="0">
                <a:latin typeface="Courier New" panose="02070309020205020404" pitchFamily="49" charset="0"/>
                <a:cs typeface="Times New Roman" panose="02020603050405020304" pitchFamily="18" charset="0"/>
              </a:rPr>
              <a:t>  VALID_FOR=(ONLINE_LOGFILES,PRIMARY_ROLE)</a:t>
            </a:r>
          </a:p>
          <a:p>
            <a:r>
              <a:rPr lang="en-US" altLang="en-US" sz="3000" b="1" dirty="0">
                <a:latin typeface="Courier New" panose="02070309020205020404" pitchFamily="49" charset="0"/>
                <a:cs typeface="Times New Roman" panose="02020603050405020304" pitchFamily="18" charset="0"/>
              </a:rPr>
              <a:t>  DB_UNIQUE_NAME=london'</a:t>
            </a:r>
          </a:p>
          <a:p>
            <a:r>
              <a:rPr lang="en-US" altLang="en-US" sz="3000" b="1" dirty="0">
                <a:latin typeface="Courier New" panose="02070309020205020404" pitchFamily="49" charset="0"/>
                <a:cs typeface="Times New Roman" panose="02020603050405020304" pitchFamily="18" charset="0"/>
              </a:rPr>
              <a:t>LOG_ARCHIVE_DEST_STATE_2=ENABLE</a:t>
            </a:r>
          </a:p>
        </p:txBody>
      </p:sp>
    </p:spTree>
    <p:custDataLst>
      <p:tags r:id="rId1"/>
    </p:custDataLst>
    <p:extLst>
      <p:ext uri="{BB962C8B-B14F-4D97-AF65-F5344CB8AC3E}">
        <p14:creationId xmlns:p14="http://schemas.microsoft.com/office/powerpoint/2010/main" val="820829512"/>
      </p:ext>
    </p:extLst>
  </p:cSld>
  <p:clrMapOvr>
    <a:masterClrMapping/>
  </p:clrMapOvr>
  <p:transition spd="slow"/>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063BAD78-3FC8-4131-B432-11BDB814411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an Existing Logical Standby Database</a:t>
            </a:r>
          </a:p>
        </p:txBody>
      </p:sp>
      <p:sp>
        <p:nvSpPr>
          <p:cNvPr id="19459" name="Rectangle 3">
            <a:extLst>
              <a:ext uri="{FF2B5EF4-FFF2-40B4-BE49-F238E27FC236}">
                <a16:creationId xmlns="" xmlns:a16="http://schemas.microsoft.com/office/drawing/2014/main" id="{B63C1154-416C-4433-9959-81C8C9E90BC5}"/>
              </a:ext>
            </a:extLst>
          </p:cNvPr>
          <p:cNvSpPr>
            <a:spLocks noGrp="1" noChangeArrowheads="1"/>
          </p:cNvSpPr>
          <p:nvPr>
            <p:ph idx="1"/>
          </p:nvPr>
        </p:nvSpPr>
        <p:spPr>
          <a:xfrm>
            <a:off x="933451" y="2688032"/>
            <a:ext cx="16421100"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startAt="4"/>
            </a:pPr>
            <a:r>
              <a:rPr lang="en-US" altLang="en-US" dirty="0">
                <a:latin typeface="Oracle Sans" panose="020B0503020204020204" pitchFamily="34" charset="0"/>
                <a:cs typeface="Oracle Sans" panose="020B0503020204020204" pitchFamily="34" charset="0"/>
              </a:rPr>
              <a:t>Query </a:t>
            </a:r>
            <a:r>
              <a:rPr lang="en-US" altLang="en-US" dirty="0">
                <a:latin typeface="Courier New" panose="02070309020205020404" pitchFamily="49" charset="0"/>
                <a:cs typeface="Oracle Sans" panose="020B0503020204020204" pitchFamily="34" charset="0"/>
              </a:rPr>
              <a:t>DBA_LOGSTDBY_EVENTS</a:t>
            </a:r>
            <a:r>
              <a:rPr lang="en-US" altLang="en-US" dirty="0">
                <a:latin typeface="Oracle Sans" panose="020B0503020204020204" pitchFamily="34" charset="0"/>
                <a:cs typeface="Oracle Sans" panose="020B0503020204020204" pitchFamily="34" charset="0"/>
              </a:rPr>
              <a:t> to monitor the upgraded logical standby database.</a:t>
            </a:r>
          </a:p>
          <a:p>
            <a:pPr marL="857250" lvl="1" indent="-685800">
              <a:spcBef>
                <a:spcPts val="1200"/>
              </a:spcBef>
              <a:buFont typeface="Arial" panose="020B0604020202020204" pitchFamily="34" charset="0"/>
              <a:buAutoNum type="arabicPeriod" startAt="4"/>
            </a:pPr>
            <a:r>
              <a:rPr lang="en-US" altLang="en-US" dirty="0">
                <a:latin typeface="Oracle Sans" panose="020B0503020204020204" pitchFamily="34" charset="0"/>
                <a:cs typeface="Oracle Sans" panose="020B0503020204020204" pitchFamily="34" charset="0"/>
              </a:rPr>
              <a:t>Begin a switchover to the upgraded logical standby database: </a:t>
            </a:r>
          </a:p>
        </p:txBody>
      </p:sp>
      <p:grpSp>
        <p:nvGrpSpPr>
          <p:cNvPr id="4" name="Group 3">
            <a:extLst>
              <a:ext uri="{FF2B5EF4-FFF2-40B4-BE49-F238E27FC236}">
                <a16:creationId xmlns="" xmlns:a16="http://schemas.microsoft.com/office/drawing/2014/main" id="{0D818900-2D82-487B-BA1F-56FA33C7E789}"/>
              </a:ext>
            </a:extLst>
          </p:cNvPr>
          <p:cNvGrpSpPr/>
          <p:nvPr/>
        </p:nvGrpSpPr>
        <p:grpSpPr>
          <a:xfrm>
            <a:off x="3148012" y="5287516"/>
            <a:ext cx="11620500" cy="3835062"/>
            <a:chOff x="3200400" y="5472113"/>
            <a:chExt cx="11620500" cy="3835062"/>
          </a:xfrm>
        </p:grpSpPr>
        <p:pic>
          <p:nvPicPr>
            <p:cNvPr id="19461" name="Picture 5" descr="iasicon10">
              <a:extLst>
                <a:ext uri="{FF2B5EF4-FFF2-40B4-BE49-F238E27FC236}">
                  <a16:creationId xmlns="" xmlns:a16="http://schemas.microsoft.com/office/drawing/2014/main" id="{482B9DB4-9983-47E5-AB67-42F6CEFDC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72201" y="7491413"/>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iasicon10">
              <a:extLst>
                <a:ext uri="{FF2B5EF4-FFF2-40B4-BE49-F238E27FC236}">
                  <a16:creationId xmlns="" xmlns:a16="http://schemas.microsoft.com/office/drawing/2014/main" id="{E3296F53-6E36-4447-9029-A2AC7EFCD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7491413"/>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Line 9">
              <a:extLst>
                <a:ext uri="{FF2B5EF4-FFF2-40B4-BE49-F238E27FC236}">
                  <a16:creationId xmlns="" xmlns:a16="http://schemas.microsoft.com/office/drawing/2014/main" id="{AB8BEF26-CC3E-478F-B2B3-61C8EA82CAB5}"/>
                </a:ext>
              </a:extLst>
            </p:cNvPr>
            <p:cNvSpPr>
              <a:spLocks noChangeShapeType="1"/>
            </p:cNvSpPr>
            <p:nvPr/>
          </p:nvSpPr>
          <p:spPr bwMode="auto">
            <a:xfrm>
              <a:off x="6743700" y="70342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9464" name="Line 10">
              <a:extLst>
                <a:ext uri="{FF2B5EF4-FFF2-40B4-BE49-F238E27FC236}">
                  <a16:creationId xmlns="" xmlns:a16="http://schemas.microsoft.com/office/drawing/2014/main" id="{9D179C7E-FE05-464D-BA9C-BDB182E39D10}"/>
                </a:ext>
              </a:extLst>
            </p:cNvPr>
            <p:cNvSpPr>
              <a:spLocks noChangeShapeType="1"/>
            </p:cNvSpPr>
            <p:nvPr/>
          </p:nvSpPr>
          <p:spPr bwMode="auto">
            <a:xfrm>
              <a:off x="11201400" y="70342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9465" name="Rectangle 11">
              <a:extLst>
                <a:ext uri="{FF2B5EF4-FFF2-40B4-BE49-F238E27FC236}">
                  <a16:creationId xmlns="" xmlns:a16="http://schemas.microsoft.com/office/drawing/2014/main" id="{639EBC79-AB56-47FE-836C-4E5F984BBD5F}"/>
                </a:ext>
              </a:extLst>
            </p:cNvPr>
            <p:cNvSpPr>
              <a:spLocks noChangeArrowheads="1"/>
            </p:cNvSpPr>
            <p:nvPr/>
          </p:nvSpPr>
          <p:spPr bwMode="auto">
            <a:xfrm>
              <a:off x="5029200" y="8863013"/>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19466" name="Rectangle 12">
              <a:extLst>
                <a:ext uri="{FF2B5EF4-FFF2-40B4-BE49-F238E27FC236}">
                  <a16:creationId xmlns="" xmlns:a16="http://schemas.microsoft.com/office/drawing/2014/main" id="{D485CF4B-D4C7-477A-AF25-48AF2BA942E8}"/>
                </a:ext>
              </a:extLst>
            </p:cNvPr>
            <p:cNvSpPr>
              <a:spLocks noChangeArrowheads="1"/>
            </p:cNvSpPr>
            <p:nvPr/>
          </p:nvSpPr>
          <p:spPr bwMode="auto">
            <a:xfrm>
              <a:off x="9829800" y="8863013"/>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 database</a:t>
              </a:r>
            </a:p>
          </p:txBody>
        </p:sp>
        <p:sp>
          <p:nvSpPr>
            <p:cNvPr id="19467" name="Rectangle 13">
              <a:extLst>
                <a:ext uri="{FF2B5EF4-FFF2-40B4-BE49-F238E27FC236}">
                  <a16:creationId xmlns="" xmlns:a16="http://schemas.microsoft.com/office/drawing/2014/main" id="{74CB167E-90E8-4165-B41A-455448A1BEF6}"/>
                </a:ext>
              </a:extLst>
            </p:cNvPr>
            <p:cNvSpPr>
              <a:spLocks noChangeArrowheads="1"/>
            </p:cNvSpPr>
            <p:nvPr/>
          </p:nvSpPr>
          <p:spPr bwMode="auto">
            <a:xfrm>
              <a:off x="3200400" y="76057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19468" name="Rectangle 14">
              <a:extLst>
                <a:ext uri="{FF2B5EF4-FFF2-40B4-BE49-F238E27FC236}">
                  <a16:creationId xmlns="" xmlns:a16="http://schemas.microsoft.com/office/drawing/2014/main" id="{D2A677BB-84F1-4192-BF93-22B6149E9F9A}"/>
                </a:ext>
              </a:extLst>
            </p:cNvPr>
            <p:cNvSpPr>
              <a:spLocks noChangeArrowheads="1"/>
            </p:cNvSpPr>
            <p:nvPr/>
          </p:nvSpPr>
          <p:spPr bwMode="auto">
            <a:xfrm>
              <a:off x="11277600" y="76057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y</a:t>
              </a:r>
            </a:p>
          </p:txBody>
        </p:sp>
        <p:sp>
          <p:nvSpPr>
            <p:cNvPr id="19469" name="Freeform 15">
              <a:extLst>
                <a:ext uri="{FF2B5EF4-FFF2-40B4-BE49-F238E27FC236}">
                  <a16:creationId xmlns="" xmlns:a16="http://schemas.microsoft.com/office/drawing/2014/main" id="{132B51F6-2243-4BDE-8237-646F6E1B9026}"/>
                </a:ext>
              </a:extLst>
            </p:cNvPr>
            <p:cNvSpPr>
              <a:spLocks/>
            </p:cNvSpPr>
            <p:nvPr/>
          </p:nvSpPr>
          <p:spPr bwMode="auto">
            <a:xfrm>
              <a:off x="7429501" y="6188870"/>
              <a:ext cx="1528763" cy="55006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9470" name="Line 16">
              <a:extLst>
                <a:ext uri="{FF2B5EF4-FFF2-40B4-BE49-F238E27FC236}">
                  <a16:creationId xmlns="" xmlns:a16="http://schemas.microsoft.com/office/drawing/2014/main" id="{C748FF23-BCB9-4747-9C49-65137EDDD5CF}"/>
                </a:ext>
              </a:extLst>
            </p:cNvPr>
            <p:cNvSpPr>
              <a:spLocks noChangeShapeType="1"/>
            </p:cNvSpPr>
            <p:nvPr/>
          </p:nvSpPr>
          <p:spPr bwMode="auto">
            <a:xfrm>
              <a:off x="9777413" y="6481763"/>
              <a:ext cx="1081088"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9471" name="Picture 17" descr="docum026">
              <a:extLst>
                <a:ext uri="{FF2B5EF4-FFF2-40B4-BE49-F238E27FC236}">
                  <a16:creationId xmlns="" xmlns:a16="http://schemas.microsoft.com/office/drawing/2014/main" id="{F89DA3AD-BE8A-4CE1-84C9-360761D44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958263" y="5472113"/>
              <a:ext cx="1052513" cy="14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2" name="Rectangle 18">
              <a:extLst>
                <a:ext uri="{FF2B5EF4-FFF2-40B4-BE49-F238E27FC236}">
                  <a16:creationId xmlns="" xmlns:a16="http://schemas.microsoft.com/office/drawing/2014/main" id="{2828EAB9-AC7E-4780-AF10-280BFC09F4C3}"/>
                </a:ext>
              </a:extLst>
            </p:cNvPr>
            <p:cNvSpPr>
              <a:spLocks noChangeArrowheads="1"/>
            </p:cNvSpPr>
            <p:nvPr/>
          </p:nvSpPr>
          <p:spPr bwMode="auto">
            <a:xfrm>
              <a:off x="8343900" y="6915151"/>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pic>
          <p:nvPicPr>
            <p:cNvPr id="19473" name="Picture 19" descr="iasicon05">
              <a:extLst>
                <a:ext uri="{FF2B5EF4-FFF2-40B4-BE49-F238E27FC236}">
                  <a16:creationId xmlns="" xmlns:a16="http://schemas.microsoft.com/office/drawing/2014/main" id="{E60F0B41-6A21-470A-B1F7-79F545AFC0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915901" y="614124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4" name="Line 20">
              <a:extLst>
                <a:ext uri="{FF2B5EF4-FFF2-40B4-BE49-F238E27FC236}">
                  <a16:creationId xmlns="" xmlns:a16="http://schemas.microsoft.com/office/drawing/2014/main" id="{D654502F-966C-4F10-AE3B-71F83B074298}"/>
                </a:ext>
              </a:extLst>
            </p:cNvPr>
            <p:cNvSpPr>
              <a:spLocks noChangeShapeType="1"/>
            </p:cNvSpPr>
            <p:nvPr/>
          </p:nvSpPr>
          <p:spPr bwMode="auto">
            <a:xfrm flipH="1">
              <a:off x="11887200" y="6515100"/>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9475" name="Picture 6" descr="iasicon18">
              <a:extLst>
                <a:ext uri="{FF2B5EF4-FFF2-40B4-BE49-F238E27FC236}">
                  <a16:creationId xmlns="" xmlns:a16="http://schemas.microsoft.com/office/drawing/2014/main" id="{1CB6A338-DB00-42F0-8807-2A99028DB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0801351" y="5662613"/>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6" name="Picture 7" descr="iasicon18">
              <a:extLst>
                <a:ext uri="{FF2B5EF4-FFF2-40B4-BE49-F238E27FC236}">
                  <a16:creationId xmlns="" xmlns:a16="http://schemas.microsoft.com/office/drawing/2014/main" id="{3766BDBB-4C78-4DA8-83E4-6D03280113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272213" y="5693570"/>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 xmlns:a16="http://schemas.microsoft.com/office/drawing/2014/main" id="{4D446B16-D20C-4213-801C-1B136213CFDA}"/>
              </a:ext>
            </a:extLst>
          </p:cNvPr>
          <p:cNvSpPr>
            <a:spLocks noChangeArrowheads="1"/>
          </p:cNvSpPr>
          <p:nvPr/>
        </p:nvSpPr>
        <p:spPr bwMode="blackGray">
          <a:xfrm>
            <a:off x="1834369" y="4207396"/>
            <a:ext cx="14366415"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DATABASE COMMIT TO SWITCHOVER TO LOGICAL STANDBY;</a:t>
            </a:r>
          </a:p>
        </p:txBody>
      </p:sp>
    </p:spTree>
    <p:custDataLst>
      <p:tags r:id="rId1"/>
    </p:custDataLst>
    <p:extLst>
      <p:ext uri="{BB962C8B-B14F-4D97-AF65-F5344CB8AC3E}">
        <p14:creationId xmlns:p14="http://schemas.microsoft.com/office/powerpoint/2010/main" val="2908151915"/>
      </p:ext>
    </p:extLst>
  </p:cSld>
  <p:clrMapOvr>
    <a:masterClrMapping/>
  </p:clrMapOvr>
  <p:transition spd="slow"/>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a:extLst>
              <a:ext uri="{FF2B5EF4-FFF2-40B4-BE49-F238E27FC236}">
                <a16:creationId xmlns="" xmlns:a16="http://schemas.microsoft.com/office/drawing/2014/main" id="{C66939CD-33B9-48F4-A547-A862B56BF64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an Existing Logical Standby Database</a:t>
            </a:r>
          </a:p>
        </p:txBody>
      </p:sp>
      <p:sp>
        <p:nvSpPr>
          <p:cNvPr id="20483" name="Rectangle 1027">
            <a:extLst>
              <a:ext uri="{FF2B5EF4-FFF2-40B4-BE49-F238E27FC236}">
                <a16:creationId xmlns="" xmlns:a16="http://schemas.microsoft.com/office/drawing/2014/main" id="{76DBB99B-8CEE-48B2-AF2C-70C46BB147C0}"/>
              </a:ext>
            </a:extLst>
          </p:cNvPr>
          <p:cNvSpPr>
            <a:spLocks noGrp="1" noChangeArrowheads="1"/>
          </p:cNvSpPr>
          <p:nvPr>
            <p:ph idx="1"/>
          </p:nvPr>
        </p:nvSpPr>
        <p:spPr>
          <a:xfrm>
            <a:off x="933451" y="2688032"/>
            <a:ext cx="16421100"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startAt="6"/>
            </a:pPr>
            <a:r>
              <a:rPr lang="en-US" altLang="en-US" dirty="0">
                <a:latin typeface="Oracle Sans" panose="020B0503020204020204" pitchFamily="34" charset="0"/>
                <a:cs typeface="Oracle Sans" panose="020B0503020204020204" pitchFamily="34" charset="0"/>
              </a:rPr>
              <a:t>Import any tables that were unsupported and modified.</a:t>
            </a:r>
          </a:p>
          <a:p>
            <a:pPr marL="857250" lvl="1" indent="-685800">
              <a:spcBef>
                <a:spcPts val="1200"/>
              </a:spcBef>
              <a:buFont typeface="Arial" panose="020B0604020202020204" pitchFamily="34" charset="0"/>
              <a:buAutoNum type="arabicPeriod" startAt="6"/>
            </a:pPr>
            <a:r>
              <a:rPr lang="en-US" altLang="en-US" dirty="0">
                <a:latin typeface="Oracle Sans" panose="020B0503020204020204" pitchFamily="34" charset="0"/>
                <a:cs typeface="Oracle Sans" panose="020B0503020204020204" pitchFamily="34" charset="0"/>
              </a:rPr>
              <a:t>Complete the switchover and activate user applications:</a:t>
            </a:r>
          </a:p>
        </p:txBody>
      </p:sp>
      <p:grpSp>
        <p:nvGrpSpPr>
          <p:cNvPr id="4" name="Group 3">
            <a:extLst>
              <a:ext uri="{FF2B5EF4-FFF2-40B4-BE49-F238E27FC236}">
                <a16:creationId xmlns="" xmlns:a16="http://schemas.microsoft.com/office/drawing/2014/main" id="{0AF0A236-C225-4567-9283-0F77F94CA6DF}"/>
              </a:ext>
            </a:extLst>
          </p:cNvPr>
          <p:cNvGrpSpPr/>
          <p:nvPr/>
        </p:nvGrpSpPr>
        <p:grpSpPr>
          <a:xfrm>
            <a:off x="2857499" y="5287516"/>
            <a:ext cx="11639550" cy="3644562"/>
            <a:chOff x="3200400" y="5434013"/>
            <a:chExt cx="11639550" cy="3644562"/>
          </a:xfrm>
        </p:grpSpPr>
        <p:pic>
          <p:nvPicPr>
            <p:cNvPr id="20485" name="Picture 1029" descr="iasicon10">
              <a:extLst>
                <a:ext uri="{FF2B5EF4-FFF2-40B4-BE49-F238E27FC236}">
                  <a16:creationId xmlns="" xmlns:a16="http://schemas.microsoft.com/office/drawing/2014/main" id="{52A19FD8-C030-4E8B-B160-8019AAE28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72201" y="7262813"/>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032" descr="iasicon10">
              <a:extLst>
                <a:ext uri="{FF2B5EF4-FFF2-40B4-BE49-F238E27FC236}">
                  <a16:creationId xmlns="" xmlns:a16="http://schemas.microsoft.com/office/drawing/2014/main" id="{0D4FF4A7-6AE5-4547-B7F7-034925709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7262813"/>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Line 1033">
              <a:extLst>
                <a:ext uri="{FF2B5EF4-FFF2-40B4-BE49-F238E27FC236}">
                  <a16:creationId xmlns="" xmlns:a16="http://schemas.microsoft.com/office/drawing/2014/main" id="{ADA516CC-2772-4C56-A142-9633B3F50B54}"/>
                </a:ext>
              </a:extLst>
            </p:cNvPr>
            <p:cNvSpPr>
              <a:spLocks noChangeShapeType="1"/>
            </p:cNvSpPr>
            <p:nvPr/>
          </p:nvSpPr>
          <p:spPr bwMode="auto">
            <a:xfrm>
              <a:off x="6743700" y="68056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0488" name="Line 1034">
              <a:extLst>
                <a:ext uri="{FF2B5EF4-FFF2-40B4-BE49-F238E27FC236}">
                  <a16:creationId xmlns="" xmlns:a16="http://schemas.microsoft.com/office/drawing/2014/main" id="{D145F360-7C47-4EE8-9AE8-5FCDF4503956}"/>
                </a:ext>
              </a:extLst>
            </p:cNvPr>
            <p:cNvSpPr>
              <a:spLocks noChangeShapeType="1"/>
            </p:cNvSpPr>
            <p:nvPr/>
          </p:nvSpPr>
          <p:spPr bwMode="auto">
            <a:xfrm>
              <a:off x="11201400" y="68056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0489" name="Rectangle 1035">
              <a:extLst>
                <a:ext uri="{FF2B5EF4-FFF2-40B4-BE49-F238E27FC236}">
                  <a16:creationId xmlns="" xmlns:a16="http://schemas.microsoft.com/office/drawing/2014/main" id="{2D9C3B85-71E8-473C-96C0-9F2FC455EFAA}"/>
                </a:ext>
              </a:extLst>
            </p:cNvPr>
            <p:cNvSpPr>
              <a:spLocks noChangeArrowheads="1"/>
            </p:cNvSpPr>
            <p:nvPr/>
          </p:nvSpPr>
          <p:spPr bwMode="auto">
            <a:xfrm>
              <a:off x="5029200" y="8634413"/>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 database</a:t>
              </a:r>
            </a:p>
          </p:txBody>
        </p:sp>
        <p:sp>
          <p:nvSpPr>
            <p:cNvPr id="20490" name="Rectangle 1036">
              <a:extLst>
                <a:ext uri="{FF2B5EF4-FFF2-40B4-BE49-F238E27FC236}">
                  <a16:creationId xmlns="" xmlns:a16="http://schemas.microsoft.com/office/drawing/2014/main" id="{3E858D2A-D125-45AF-A100-1A9CCB9B11FF}"/>
                </a:ext>
              </a:extLst>
            </p:cNvPr>
            <p:cNvSpPr>
              <a:spLocks noChangeArrowheads="1"/>
            </p:cNvSpPr>
            <p:nvPr/>
          </p:nvSpPr>
          <p:spPr bwMode="auto">
            <a:xfrm>
              <a:off x="9829800" y="8634413"/>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20491" name="Rectangle 1037">
              <a:extLst>
                <a:ext uri="{FF2B5EF4-FFF2-40B4-BE49-F238E27FC236}">
                  <a16:creationId xmlns="" xmlns:a16="http://schemas.microsoft.com/office/drawing/2014/main" id="{C38DED69-9912-4937-9ED4-EC0C712280BB}"/>
                </a:ext>
              </a:extLst>
            </p:cNvPr>
            <p:cNvSpPr>
              <a:spLocks noChangeArrowheads="1"/>
            </p:cNvSpPr>
            <p:nvPr/>
          </p:nvSpPr>
          <p:spPr bwMode="auto">
            <a:xfrm>
              <a:off x="3200400" y="73771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0492" name="Rectangle 1038">
              <a:extLst>
                <a:ext uri="{FF2B5EF4-FFF2-40B4-BE49-F238E27FC236}">
                  <a16:creationId xmlns="" xmlns:a16="http://schemas.microsoft.com/office/drawing/2014/main" id="{E52D006E-10A3-4EDA-85C1-DD2766368363}"/>
                </a:ext>
              </a:extLst>
            </p:cNvPr>
            <p:cNvSpPr>
              <a:spLocks noChangeArrowheads="1"/>
            </p:cNvSpPr>
            <p:nvPr/>
          </p:nvSpPr>
          <p:spPr bwMode="auto">
            <a:xfrm>
              <a:off x="11296650" y="73771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y</a:t>
              </a:r>
            </a:p>
          </p:txBody>
        </p:sp>
        <p:pic>
          <p:nvPicPr>
            <p:cNvPr id="20493" name="Picture 1043" descr="iasicon05">
              <a:extLst>
                <a:ext uri="{FF2B5EF4-FFF2-40B4-BE49-F238E27FC236}">
                  <a16:creationId xmlns="" xmlns:a16="http://schemas.microsoft.com/office/drawing/2014/main" id="{6775B0D4-437E-44BE-9413-1D1C35147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2915901" y="591264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Line 1044">
              <a:extLst>
                <a:ext uri="{FF2B5EF4-FFF2-40B4-BE49-F238E27FC236}">
                  <a16:creationId xmlns="" xmlns:a16="http://schemas.microsoft.com/office/drawing/2014/main" id="{6AEB9C0E-2591-407F-8239-551F96E5157F}"/>
                </a:ext>
              </a:extLst>
            </p:cNvPr>
            <p:cNvSpPr>
              <a:spLocks noChangeShapeType="1"/>
            </p:cNvSpPr>
            <p:nvPr/>
          </p:nvSpPr>
          <p:spPr bwMode="auto">
            <a:xfrm flipH="1">
              <a:off x="11887200" y="6286500"/>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0495" name="Picture 1045" descr="iasicon18">
              <a:extLst>
                <a:ext uri="{FF2B5EF4-FFF2-40B4-BE49-F238E27FC236}">
                  <a16:creationId xmlns="" xmlns:a16="http://schemas.microsoft.com/office/drawing/2014/main" id="{AA689B1D-3966-479A-A969-1CAFB70D7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801351" y="5434013"/>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1031" descr="iasicon18">
              <a:extLst>
                <a:ext uri="{FF2B5EF4-FFF2-40B4-BE49-F238E27FC236}">
                  <a16:creationId xmlns="" xmlns:a16="http://schemas.microsoft.com/office/drawing/2014/main" id="{9235597D-082C-4EC3-820F-6FE7168DC1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272213" y="5464970"/>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ectangle 17">
            <a:extLst>
              <a:ext uri="{FF2B5EF4-FFF2-40B4-BE49-F238E27FC236}">
                <a16:creationId xmlns="" xmlns:a16="http://schemas.microsoft.com/office/drawing/2014/main" id="{4D446B16-D20C-4213-801C-1B136213CFDA}"/>
              </a:ext>
            </a:extLst>
          </p:cNvPr>
          <p:cNvSpPr>
            <a:spLocks noChangeArrowheads="1"/>
          </p:cNvSpPr>
          <p:nvPr/>
        </p:nvSpPr>
        <p:spPr bwMode="blackGray">
          <a:xfrm>
            <a:off x="1834369" y="4213110"/>
            <a:ext cx="13862359"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DATABASE COMMIT TO SWITCHOVER TO LOGICAL PRIMARY;</a:t>
            </a:r>
          </a:p>
        </p:txBody>
      </p:sp>
    </p:spTree>
    <p:custDataLst>
      <p:tags r:id="rId1"/>
    </p:custDataLst>
    <p:extLst>
      <p:ext uri="{BB962C8B-B14F-4D97-AF65-F5344CB8AC3E}">
        <p14:creationId xmlns:p14="http://schemas.microsoft.com/office/powerpoint/2010/main" val="2808606468"/>
      </p:ext>
    </p:extLst>
  </p:cSld>
  <p:clrMapOvr>
    <a:masterClrMapping/>
  </p:clrMapOvr>
  <p:transition spd="slow"/>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 xmlns:a16="http://schemas.microsoft.com/office/drawing/2014/main" id="{850B43E8-813F-41FD-ACBD-8F9FB19D973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an Existing Logical Standby Database</a:t>
            </a:r>
          </a:p>
        </p:txBody>
      </p:sp>
      <p:sp>
        <p:nvSpPr>
          <p:cNvPr id="21509" name="Rectangle 3">
            <a:extLst>
              <a:ext uri="{FF2B5EF4-FFF2-40B4-BE49-F238E27FC236}">
                <a16:creationId xmlns="" xmlns:a16="http://schemas.microsoft.com/office/drawing/2014/main" id="{3629AA09-CA99-4B0D-A94C-E4AD9683A7FB}"/>
              </a:ext>
            </a:extLst>
          </p:cNvPr>
          <p:cNvSpPr>
            <a:spLocks noGrp="1" noChangeArrowheads="1"/>
          </p:cNvSpPr>
          <p:nvPr>
            <p:ph idx="1"/>
          </p:nvPr>
        </p:nvSpPr>
        <p:spPr>
          <a:xfrm>
            <a:off x="933451" y="2688032"/>
            <a:ext cx="16421100" cy="124713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startAt="8"/>
            </a:pPr>
            <a:r>
              <a:rPr lang="en-US" altLang="en-US" dirty="0">
                <a:latin typeface="Oracle Sans" panose="020B0503020204020204" pitchFamily="34" charset="0"/>
                <a:cs typeface="Oracle Sans" panose="020B0503020204020204" pitchFamily="34" charset="0"/>
              </a:rPr>
              <a:t>Upgrade the original primary database.</a:t>
            </a:r>
          </a:p>
          <a:p>
            <a:pPr marL="857250" lvl="1" indent="-685800">
              <a:spcBef>
                <a:spcPts val="1200"/>
              </a:spcBef>
              <a:buFont typeface="Arial" panose="020B0604020202020204" pitchFamily="34" charset="0"/>
              <a:buAutoNum type="arabicPeriod" startAt="8"/>
            </a:pPr>
            <a:r>
              <a:rPr lang="en-US" altLang="en-US" dirty="0">
                <a:latin typeface="Oracle Sans" panose="020B0503020204020204" pitchFamily="34" charset="0"/>
                <a:cs typeface="Oracle Sans" panose="020B0503020204020204" pitchFamily="34" charset="0"/>
              </a:rPr>
              <a:t>Start SQL Apply on the original primary database.</a:t>
            </a:r>
          </a:p>
        </p:txBody>
      </p:sp>
      <p:grpSp>
        <p:nvGrpSpPr>
          <p:cNvPr id="4" name="Group 3">
            <a:extLst>
              <a:ext uri="{FF2B5EF4-FFF2-40B4-BE49-F238E27FC236}">
                <a16:creationId xmlns="" xmlns:a16="http://schemas.microsoft.com/office/drawing/2014/main" id="{86709699-979A-443A-B727-67602571F99B}"/>
              </a:ext>
            </a:extLst>
          </p:cNvPr>
          <p:cNvGrpSpPr/>
          <p:nvPr/>
        </p:nvGrpSpPr>
        <p:grpSpPr>
          <a:xfrm>
            <a:off x="3239344" y="4460123"/>
            <a:ext cx="11544300" cy="4139761"/>
            <a:chOff x="3314700" y="3543300"/>
            <a:chExt cx="11544300" cy="4139761"/>
          </a:xfrm>
        </p:grpSpPr>
        <p:sp>
          <p:nvSpPr>
            <p:cNvPr id="21506" name="Line 16">
              <a:extLst>
                <a:ext uri="{FF2B5EF4-FFF2-40B4-BE49-F238E27FC236}">
                  <a16:creationId xmlns="" xmlns:a16="http://schemas.microsoft.com/office/drawing/2014/main" id="{A6FF4832-C0E1-4C62-B10B-EFEF10A018CB}"/>
                </a:ext>
              </a:extLst>
            </p:cNvPr>
            <p:cNvSpPr>
              <a:spLocks noChangeShapeType="1"/>
            </p:cNvSpPr>
            <p:nvPr/>
          </p:nvSpPr>
          <p:spPr bwMode="auto">
            <a:xfrm flipH="1">
              <a:off x="11658600" y="4586288"/>
              <a:ext cx="13430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1507" name="Line 17">
              <a:extLst>
                <a:ext uri="{FF2B5EF4-FFF2-40B4-BE49-F238E27FC236}">
                  <a16:creationId xmlns="" xmlns:a16="http://schemas.microsoft.com/office/drawing/2014/main" id="{9D281E09-4A57-4C37-9D48-2DD3B2B7D88A}"/>
                </a:ext>
              </a:extLst>
            </p:cNvPr>
            <p:cNvSpPr>
              <a:spLocks noChangeShapeType="1"/>
            </p:cNvSpPr>
            <p:nvPr/>
          </p:nvSpPr>
          <p:spPr bwMode="auto">
            <a:xfrm flipH="1">
              <a:off x="9486900" y="4343400"/>
              <a:ext cx="1485900"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1510" name="Picture 4" descr="iasicon10">
              <a:extLst>
                <a:ext uri="{FF2B5EF4-FFF2-40B4-BE49-F238E27FC236}">
                  <a16:creationId xmlns="" xmlns:a16="http://schemas.microsoft.com/office/drawing/2014/main" id="{F434473F-3DBD-46E3-B81A-8A6A4BCC1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267451" y="5562600"/>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5" descr="iasicon18">
              <a:extLst>
                <a:ext uri="{FF2B5EF4-FFF2-40B4-BE49-F238E27FC236}">
                  <a16:creationId xmlns="" xmlns:a16="http://schemas.microsoft.com/office/drawing/2014/main" id="{213E07A1-B232-4C65-B565-9D15EBE59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744201" y="3733801"/>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 descr="iasicon10">
              <a:extLst>
                <a:ext uri="{FF2B5EF4-FFF2-40B4-BE49-F238E27FC236}">
                  <a16:creationId xmlns="" xmlns:a16="http://schemas.microsoft.com/office/drawing/2014/main" id="{C2744CF8-E034-47F1-B0EC-BF95C0F39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5562600"/>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Line 8">
              <a:extLst>
                <a:ext uri="{FF2B5EF4-FFF2-40B4-BE49-F238E27FC236}">
                  <a16:creationId xmlns="" xmlns:a16="http://schemas.microsoft.com/office/drawing/2014/main" id="{E45AB916-1B46-4036-A0F2-3EF4A12790C0}"/>
                </a:ext>
              </a:extLst>
            </p:cNvPr>
            <p:cNvSpPr>
              <a:spLocks noChangeShapeType="1"/>
            </p:cNvSpPr>
            <p:nvPr/>
          </p:nvSpPr>
          <p:spPr bwMode="auto">
            <a:xfrm>
              <a:off x="6838950" y="51054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1514" name="Rectangle 9">
              <a:extLst>
                <a:ext uri="{FF2B5EF4-FFF2-40B4-BE49-F238E27FC236}">
                  <a16:creationId xmlns="" xmlns:a16="http://schemas.microsoft.com/office/drawing/2014/main" id="{6DD38E83-DB64-4178-AA32-4ABEB9F0C44A}"/>
                </a:ext>
              </a:extLst>
            </p:cNvPr>
            <p:cNvSpPr>
              <a:spLocks noChangeArrowheads="1"/>
            </p:cNvSpPr>
            <p:nvPr/>
          </p:nvSpPr>
          <p:spPr bwMode="auto">
            <a:xfrm>
              <a:off x="5124450" y="693420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21515" name="Rectangle 10">
              <a:extLst>
                <a:ext uri="{FF2B5EF4-FFF2-40B4-BE49-F238E27FC236}">
                  <a16:creationId xmlns="" xmlns:a16="http://schemas.microsoft.com/office/drawing/2014/main" id="{6D1E5041-6A8E-4925-A4D9-89A6CE51DB3C}"/>
                </a:ext>
              </a:extLst>
            </p:cNvPr>
            <p:cNvSpPr>
              <a:spLocks noChangeArrowheads="1"/>
            </p:cNvSpPr>
            <p:nvPr/>
          </p:nvSpPr>
          <p:spPr bwMode="auto">
            <a:xfrm>
              <a:off x="9829800" y="693420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21516" name="Rectangle 11">
              <a:extLst>
                <a:ext uri="{FF2B5EF4-FFF2-40B4-BE49-F238E27FC236}">
                  <a16:creationId xmlns="" xmlns:a16="http://schemas.microsoft.com/office/drawing/2014/main" id="{D05248F8-2DD6-4FFE-9C91-C4878585A4B5}"/>
                </a:ext>
              </a:extLst>
            </p:cNvPr>
            <p:cNvSpPr>
              <a:spLocks noChangeArrowheads="1"/>
            </p:cNvSpPr>
            <p:nvPr/>
          </p:nvSpPr>
          <p:spPr bwMode="auto">
            <a:xfrm>
              <a:off x="3314700" y="5676900"/>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y</a:t>
              </a:r>
            </a:p>
          </p:txBody>
        </p:sp>
        <p:sp>
          <p:nvSpPr>
            <p:cNvPr id="21517" name="Rectangle 12">
              <a:extLst>
                <a:ext uri="{FF2B5EF4-FFF2-40B4-BE49-F238E27FC236}">
                  <a16:creationId xmlns="" xmlns:a16="http://schemas.microsoft.com/office/drawing/2014/main" id="{21E1E104-7440-4601-951B-48DA8D958D5D}"/>
                </a:ext>
              </a:extLst>
            </p:cNvPr>
            <p:cNvSpPr>
              <a:spLocks noChangeArrowheads="1"/>
            </p:cNvSpPr>
            <p:nvPr/>
          </p:nvSpPr>
          <p:spPr bwMode="auto">
            <a:xfrm>
              <a:off x="11315700" y="5676900"/>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y</a:t>
              </a:r>
            </a:p>
          </p:txBody>
        </p:sp>
        <p:pic>
          <p:nvPicPr>
            <p:cNvPr id="21518" name="Picture 13" descr="docum026">
              <a:extLst>
                <a:ext uri="{FF2B5EF4-FFF2-40B4-BE49-F238E27FC236}">
                  <a16:creationId xmlns="" xmlns:a16="http://schemas.microsoft.com/office/drawing/2014/main" id="{50573952-3754-461B-B3CA-0A64F92181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958263" y="3543300"/>
              <a:ext cx="1052513" cy="14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Rectangle 14">
              <a:extLst>
                <a:ext uri="{FF2B5EF4-FFF2-40B4-BE49-F238E27FC236}">
                  <a16:creationId xmlns="" xmlns:a16="http://schemas.microsoft.com/office/drawing/2014/main" id="{0DF9423E-D176-469B-A3C4-6CE96A6ABAA2}"/>
                </a:ext>
              </a:extLst>
            </p:cNvPr>
            <p:cNvSpPr>
              <a:spLocks noChangeArrowheads="1"/>
            </p:cNvSpPr>
            <p:nvPr/>
          </p:nvSpPr>
          <p:spPr bwMode="auto">
            <a:xfrm>
              <a:off x="8343900" y="4976813"/>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pic>
          <p:nvPicPr>
            <p:cNvPr id="21520" name="Picture 15" descr="iasicon05">
              <a:extLst>
                <a:ext uri="{FF2B5EF4-FFF2-40B4-BE49-F238E27FC236}">
                  <a16:creationId xmlns="" xmlns:a16="http://schemas.microsoft.com/office/drawing/2014/main" id="{326552ED-AE09-472F-99B5-7FDAF35DCB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2915901" y="4212433"/>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Line 18">
              <a:extLst>
                <a:ext uri="{FF2B5EF4-FFF2-40B4-BE49-F238E27FC236}">
                  <a16:creationId xmlns="" xmlns:a16="http://schemas.microsoft.com/office/drawing/2014/main" id="{E6CE0A8C-80AE-44D2-8AD3-172F1BF58E46}"/>
                </a:ext>
              </a:extLst>
            </p:cNvPr>
            <p:cNvSpPr>
              <a:spLocks noChangeShapeType="1"/>
            </p:cNvSpPr>
            <p:nvPr/>
          </p:nvSpPr>
          <p:spPr bwMode="auto">
            <a:xfrm flipH="1">
              <a:off x="7467600" y="4419600"/>
              <a:ext cx="1485900"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1522" name="Picture 6" descr="iasicon18">
              <a:extLst>
                <a:ext uri="{FF2B5EF4-FFF2-40B4-BE49-F238E27FC236}">
                  <a16:creationId xmlns="" xmlns:a16="http://schemas.microsoft.com/office/drawing/2014/main" id="{F5EE6257-C660-4E2C-B02F-CD9220498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367463" y="3764757"/>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246686999"/>
      </p:ext>
    </p:extLst>
  </p:cSld>
  <p:clrMapOvr>
    <a:masterClrMapping/>
  </p:clrMapOvr>
  <p:transition spd="slow"/>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050">
            <a:extLst>
              <a:ext uri="{FF2B5EF4-FFF2-40B4-BE49-F238E27FC236}">
                <a16:creationId xmlns="" xmlns:a16="http://schemas.microsoft.com/office/drawing/2014/main" id="{24079476-288E-4E0D-A23B-A133A3EE2BC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an Existing Logical Standby Database</a:t>
            </a:r>
          </a:p>
        </p:txBody>
      </p:sp>
      <p:sp>
        <p:nvSpPr>
          <p:cNvPr id="22532" name="Rectangle 2051">
            <a:extLst>
              <a:ext uri="{FF2B5EF4-FFF2-40B4-BE49-F238E27FC236}">
                <a16:creationId xmlns="" xmlns:a16="http://schemas.microsoft.com/office/drawing/2014/main" id="{95FE4499-F6F9-495A-9BE8-5708C7234638}"/>
              </a:ext>
            </a:extLst>
          </p:cNvPr>
          <p:cNvSpPr>
            <a:spLocks noGrp="1" noChangeArrowheads="1"/>
          </p:cNvSpPr>
          <p:nvPr>
            <p:ph idx="1"/>
          </p:nvPr>
        </p:nvSpPr>
        <p:spPr>
          <a:xfrm>
            <a:off x="933451" y="2688032"/>
            <a:ext cx="16421100" cy="19427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startAt="10"/>
            </a:pPr>
            <a:r>
              <a:rPr lang="en-US" altLang="en-US" dirty="0">
                <a:latin typeface="Oracle Sans" panose="020B0503020204020204" pitchFamily="34" charset="0"/>
                <a:cs typeface="Oracle Sans" panose="020B0503020204020204" pitchFamily="34" charset="0"/>
              </a:rPr>
              <a:t>Monitor events on the new logical standby database.</a:t>
            </a:r>
          </a:p>
          <a:p>
            <a:pPr marL="857250" lvl="1" indent="-685800">
              <a:spcBef>
                <a:spcPts val="1200"/>
              </a:spcBef>
              <a:buFont typeface="Arial" panose="020B0604020202020204" pitchFamily="34" charset="0"/>
              <a:buAutoNum type="arabicPeriod" startAt="10"/>
            </a:pPr>
            <a:r>
              <a:rPr lang="en-US" altLang="en-US" dirty="0">
                <a:latin typeface="Oracle Sans" panose="020B0503020204020204" pitchFamily="34" charset="0"/>
                <a:cs typeface="Oracle Sans" panose="020B0503020204020204" pitchFamily="34" charset="0"/>
              </a:rPr>
              <a:t>Optional: Perform a switchover to return to the original configuration.</a:t>
            </a:r>
          </a:p>
          <a:p>
            <a:pPr marL="857250" lvl="1" indent="-685800">
              <a:spcBef>
                <a:spcPts val="1200"/>
              </a:spcBef>
              <a:buFont typeface="Arial" panose="020B0604020202020204" pitchFamily="34" charset="0"/>
              <a:buAutoNum type="arabicPeriod" startAt="10"/>
            </a:pPr>
            <a:r>
              <a:rPr lang="en-US" altLang="en-US" dirty="0">
                <a:latin typeface="Oracle Sans" panose="020B0503020204020204" pitchFamily="34" charset="0"/>
                <a:cs typeface="Oracle Sans" panose="020B0503020204020204" pitchFamily="34" charset="0"/>
              </a:rPr>
              <a:t>Optional: Raise the compatibility level on both databases. </a:t>
            </a:r>
          </a:p>
        </p:txBody>
      </p:sp>
      <p:grpSp>
        <p:nvGrpSpPr>
          <p:cNvPr id="4" name="Group 3">
            <a:extLst>
              <a:ext uri="{FF2B5EF4-FFF2-40B4-BE49-F238E27FC236}">
                <a16:creationId xmlns="" xmlns:a16="http://schemas.microsoft.com/office/drawing/2014/main" id="{4EDD2B14-5708-4B7A-B21E-D39110D8959A}"/>
              </a:ext>
            </a:extLst>
          </p:cNvPr>
          <p:cNvGrpSpPr/>
          <p:nvPr/>
        </p:nvGrpSpPr>
        <p:grpSpPr>
          <a:xfrm>
            <a:off x="3200400" y="5036188"/>
            <a:ext cx="11944350" cy="4139760"/>
            <a:chOff x="3200400" y="4786313"/>
            <a:chExt cx="11944350" cy="4139760"/>
          </a:xfrm>
        </p:grpSpPr>
        <p:sp>
          <p:nvSpPr>
            <p:cNvPr id="22530" name="Line 2066">
              <a:extLst>
                <a:ext uri="{FF2B5EF4-FFF2-40B4-BE49-F238E27FC236}">
                  <a16:creationId xmlns="" xmlns:a16="http://schemas.microsoft.com/office/drawing/2014/main" id="{28AB0768-1429-4EA7-9EDB-368E0B77E4C6}"/>
                </a:ext>
              </a:extLst>
            </p:cNvPr>
            <p:cNvSpPr>
              <a:spLocks noChangeShapeType="1"/>
            </p:cNvSpPr>
            <p:nvPr/>
          </p:nvSpPr>
          <p:spPr bwMode="auto">
            <a:xfrm flipH="1">
              <a:off x="7343775" y="5648326"/>
              <a:ext cx="1685925" cy="4763"/>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2533" name="Picture 2052" descr="iasicon10">
              <a:extLst>
                <a:ext uri="{FF2B5EF4-FFF2-40B4-BE49-F238E27FC236}">
                  <a16:creationId xmlns="" xmlns:a16="http://schemas.microsoft.com/office/drawing/2014/main" id="{F8038A7E-62E2-4C9E-B847-82E3D1866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72201" y="6805613"/>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2055" descr="iasicon05">
              <a:extLst>
                <a:ext uri="{FF2B5EF4-FFF2-40B4-BE49-F238E27FC236}">
                  <a16:creationId xmlns="" xmlns:a16="http://schemas.microsoft.com/office/drawing/2014/main" id="{126BB683-A1CB-478A-AC01-6C7134532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457701" y="5174458"/>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2056" descr="iasicon10">
              <a:extLst>
                <a:ext uri="{FF2B5EF4-FFF2-40B4-BE49-F238E27FC236}">
                  <a16:creationId xmlns="" xmlns:a16="http://schemas.microsoft.com/office/drawing/2014/main" id="{AE3301EC-90EF-478B-88E3-A863510F1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6805613"/>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Line 2057">
              <a:extLst>
                <a:ext uri="{FF2B5EF4-FFF2-40B4-BE49-F238E27FC236}">
                  <a16:creationId xmlns="" xmlns:a16="http://schemas.microsoft.com/office/drawing/2014/main" id="{CCDA9973-2C32-4542-BC13-FBF19C44D842}"/>
                </a:ext>
              </a:extLst>
            </p:cNvPr>
            <p:cNvSpPr>
              <a:spLocks noChangeShapeType="1"/>
            </p:cNvSpPr>
            <p:nvPr/>
          </p:nvSpPr>
          <p:spPr bwMode="auto">
            <a:xfrm>
              <a:off x="6743700" y="63484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2537" name="Line 2058">
              <a:extLst>
                <a:ext uri="{FF2B5EF4-FFF2-40B4-BE49-F238E27FC236}">
                  <a16:creationId xmlns="" xmlns:a16="http://schemas.microsoft.com/office/drawing/2014/main" id="{0BD6F830-4E6C-4B21-8508-6985D736E8DC}"/>
                </a:ext>
              </a:extLst>
            </p:cNvPr>
            <p:cNvSpPr>
              <a:spLocks noChangeShapeType="1"/>
            </p:cNvSpPr>
            <p:nvPr/>
          </p:nvSpPr>
          <p:spPr bwMode="auto">
            <a:xfrm>
              <a:off x="11201400" y="63484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2538" name="Rectangle 2059">
              <a:extLst>
                <a:ext uri="{FF2B5EF4-FFF2-40B4-BE49-F238E27FC236}">
                  <a16:creationId xmlns="" xmlns:a16="http://schemas.microsoft.com/office/drawing/2014/main" id="{F6F408C2-3664-4933-A162-AA953606A345}"/>
                </a:ext>
              </a:extLst>
            </p:cNvPr>
            <p:cNvSpPr>
              <a:spLocks noChangeArrowheads="1"/>
            </p:cNvSpPr>
            <p:nvPr/>
          </p:nvSpPr>
          <p:spPr bwMode="auto">
            <a:xfrm>
              <a:off x="5029200" y="81772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22539" name="Rectangle 2060">
              <a:extLst>
                <a:ext uri="{FF2B5EF4-FFF2-40B4-BE49-F238E27FC236}">
                  <a16:creationId xmlns="" xmlns:a16="http://schemas.microsoft.com/office/drawing/2014/main" id="{3023DB70-961D-4EBE-BD31-AF1FDE6430C2}"/>
                </a:ext>
              </a:extLst>
            </p:cNvPr>
            <p:cNvSpPr>
              <a:spLocks noChangeArrowheads="1"/>
            </p:cNvSpPr>
            <p:nvPr/>
          </p:nvSpPr>
          <p:spPr bwMode="auto">
            <a:xfrm>
              <a:off x="9829800" y="81772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a:t>
              </a:r>
              <a:br>
                <a:rPr lang="en-US" altLang="en-US" sz="2200" b="1" dirty="0">
                  <a:latin typeface="Oracle Sans" panose="020B0503020204020204" pitchFamily="34" charset="0"/>
                  <a:cs typeface="Oracle Sans" panose="020B0503020204020204" pitchFamily="34" charset="0"/>
                </a:rPr>
              </a:br>
              <a:r>
                <a:rPr lang="en-US" altLang="en-US" sz="2200" b="1" dirty="0">
                  <a:latin typeface="Oracle Sans" panose="020B0503020204020204" pitchFamily="34" charset="0"/>
                  <a:cs typeface="Oracle Sans" panose="020B0503020204020204" pitchFamily="34" charset="0"/>
                </a:rPr>
                <a:t>database</a:t>
              </a:r>
            </a:p>
          </p:txBody>
        </p:sp>
        <p:sp>
          <p:nvSpPr>
            <p:cNvPr id="22540" name="Rectangle 2061">
              <a:extLst>
                <a:ext uri="{FF2B5EF4-FFF2-40B4-BE49-F238E27FC236}">
                  <a16:creationId xmlns="" xmlns:a16="http://schemas.microsoft.com/office/drawing/2014/main" id="{9A3E661F-1BF0-4603-94D2-5ACFD817915D}"/>
                </a:ext>
              </a:extLst>
            </p:cNvPr>
            <p:cNvSpPr>
              <a:spLocks noChangeArrowheads="1"/>
            </p:cNvSpPr>
            <p:nvPr/>
          </p:nvSpPr>
          <p:spPr bwMode="auto">
            <a:xfrm>
              <a:off x="3200400" y="69199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y</a:t>
              </a:r>
            </a:p>
          </p:txBody>
        </p:sp>
        <p:sp>
          <p:nvSpPr>
            <p:cNvPr id="22541" name="Rectangle 2062">
              <a:extLst>
                <a:ext uri="{FF2B5EF4-FFF2-40B4-BE49-F238E27FC236}">
                  <a16:creationId xmlns="" xmlns:a16="http://schemas.microsoft.com/office/drawing/2014/main" id="{3F1670A2-4FB6-4ADD-B202-6390628931C5}"/>
                </a:ext>
              </a:extLst>
            </p:cNvPr>
            <p:cNvSpPr>
              <a:spLocks noChangeArrowheads="1"/>
            </p:cNvSpPr>
            <p:nvPr/>
          </p:nvSpPr>
          <p:spPr bwMode="auto">
            <a:xfrm>
              <a:off x="11601450" y="693896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y</a:t>
              </a:r>
            </a:p>
          </p:txBody>
        </p:sp>
        <p:sp>
          <p:nvSpPr>
            <p:cNvPr id="22542" name="Line 2063">
              <a:extLst>
                <a:ext uri="{FF2B5EF4-FFF2-40B4-BE49-F238E27FC236}">
                  <a16:creationId xmlns="" xmlns:a16="http://schemas.microsoft.com/office/drawing/2014/main" id="{DE4F7248-E031-4DFF-91B3-375506F51283}"/>
                </a:ext>
              </a:extLst>
            </p:cNvPr>
            <p:cNvSpPr>
              <a:spLocks noChangeShapeType="1"/>
            </p:cNvSpPr>
            <p:nvPr/>
          </p:nvSpPr>
          <p:spPr bwMode="auto">
            <a:xfrm>
              <a:off x="9777413" y="5643563"/>
              <a:ext cx="966788" cy="2382"/>
            </a:xfrm>
            <a:custGeom>
              <a:avLst/>
              <a:gdLst>
                <a:gd name="T0" fmla="*/ 0 w 406"/>
                <a:gd name="T1" fmla="*/ 0 h 1"/>
                <a:gd name="T2" fmla="*/ 2147483647 w 406"/>
                <a:gd name="T3" fmla="*/ 0 h 1"/>
                <a:gd name="T4" fmla="*/ 0 60000 65536"/>
                <a:gd name="T5" fmla="*/ 0 60000 65536"/>
                <a:gd name="T6" fmla="*/ 0 w 406"/>
                <a:gd name="T7" fmla="*/ 0 h 1"/>
                <a:gd name="T8" fmla="*/ 406 w 406"/>
                <a:gd name="T9" fmla="*/ 1 h 1"/>
              </a:gdLst>
              <a:ahLst/>
              <a:cxnLst>
                <a:cxn ang="T4">
                  <a:pos x="T0" y="T1"/>
                </a:cxn>
                <a:cxn ang="T5">
                  <a:pos x="T2" y="T3"/>
                </a:cxn>
              </a:cxnLst>
              <a:rect l="T6" t="T7" r="T8" b="T9"/>
              <a:pathLst>
                <a:path w="406" h="1">
                  <a:moveTo>
                    <a:pt x="0" y="0"/>
                  </a:moveTo>
                  <a:lnTo>
                    <a:pt x="406" y="0"/>
                  </a:ln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2543" name="Picture 2064" descr="docum026">
              <a:extLst>
                <a:ext uri="{FF2B5EF4-FFF2-40B4-BE49-F238E27FC236}">
                  <a16:creationId xmlns="" xmlns:a16="http://schemas.microsoft.com/office/drawing/2014/main" id="{6E5B80FA-119E-46BD-B7D1-36AC00087E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958263" y="4786313"/>
              <a:ext cx="1052513" cy="14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Rectangle 2065">
              <a:extLst>
                <a:ext uri="{FF2B5EF4-FFF2-40B4-BE49-F238E27FC236}">
                  <a16:creationId xmlns="" xmlns:a16="http://schemas.microsoft.com/office/drawing/2014/main" id="{A4866950-E31A-4DB9-9665-2B0E83B68C14}"/>
                </a:ext>
              </a:extLst>
            </p:cNvPr>
            <p:cNvSpPr>
              <a:spLocks noChangeArrowheads="1"/>
            </p:cNvSpPr>
            <p:nvPr/>
          </p:nvSpPr>
          <p:spPr bwMode="auto">
            <a:xfrm>
              <a:off x="8343900" y="6210301"/>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sp>
          <p:nvSpPr>
            <p:cNvPr id="22545" name="Line 2067">
              <a:extLst>
                <a:ext uri="{FF2B5EF4-FFF2-40B4-BE49-F238E27FC236}">
                  <a16:creationId xmlns="" xmlns:a16="http://schemas.microsoft.com/office/drawing/2014/main" id="{2FAB7FBD-71D4-49DE-AE08-2360D4A23500}"/>
                </a:ext>
              </a:extLst>
            </p:cNvPr>
            <p:cNvSpPr>
              <a:spLocks noChangeShapeType="1"/>
            </p:cNvSpPr>
            <p:nvPr/>
          </p:nvSpPr>
          <p:spPr bwMode="auto">
            <a:xfrm flipH="1">
              <a:off x="5172075" y="5650707"/>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2546" name="Picture 2054" descr="iasicon18">
              <a:extLst>
                <a:ext uri="{FF2B5EF4-FFF2-40B4-BE49-F238E27FC236}">
                  <a16:creationId xmlns="" xmlns:a16="http://schemas.microsoft.com/office/drawing/2014/main" id="{4F2EE4DD-C1C6-4B7D-81C0-4F7032B9F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272213" y="5007770"/>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2053" descr="iasicon18">
              <a:extLst>
                <a:ext uri="{FF2B5EF4-FFF2-40B4-BE49-F238E27FC236}">
                  <a16:creationId xmlns="" xmlns:a16="http://schemas.microsoft.com/office/drawing/2014/main" id="{B0418DE9-78F6-4776-91CA-864D8C79C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0744201" y="4976813"/>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82547556"/>
      </p:ext>
    </p:extLst>
  </p:cSld>
  <p:clrMapOvr>
    <a:masterClrMapping/>
  </p:clrMapOvr>
  <p:transition spd="slow"/>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 xmlns:a16="http://schemas.microsoft.com/office/drawing/2014/main" id="{0C7CA7AD-08B3-42B8-8974-C43ECE70DF8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Case 2: Performing a Rolling Upgrade by Creating a New Logical Standby Database</a:t>
            </a:r>
          </a:p>
        </p:txBody>
      </p:sp>
      <p:sp>
        <p:nvSpPr>
          <p:cNvPr id="23555" name="Rectangle 1027">
            <a:extLst>
              <a:ext uri="{FF2B5EF4-FFF2-40B4-BE49-F238E27FC236}">
                <a16:creationId xmlns="" xmlns:a16="http://schemas.microsoft.com/office/drawing/2014/main" id="{2781BF15-865A-4860-9B28-285D7B1D2A98}"/>
              </a:ext>
            </a:extLst>
          </p:cNvPr>
          <p:cNvSpPr>
            <a:spLocks noGrp="1" noChangeArrowheads="1"/>
          </p:cNvSpPr>
          <p:nvPr>
            <p:ph idx="1"/>
          </p:nvPr>
        </p:nvSpPr>
        <p:spPr>
          <a:xfrm>
            <a:off x="933451" y="2688032"/>
            <a:ext cx="16421100" cy="248439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Identify data types and storage attributes on the primary database that are not supported in a logical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Create a logical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Perform a rolling upgrade.</a:t>
            </a:r>
          </a:p>
        </p:txBody>
      </p:sp>
    </p:spTree>
    <p:custDataLst>
      <p:tags r:id="rId1"/>
    </p:custDataLst>
    <p:extLst>
      <p:ext uri="{BB962C8B-B14F-4D97-AF65-F5344CB8AC3E}">
        <p14:creationId xmlns:p14="http://schemas.microsoft.com/office/powerpoint/2010/main" val="150899770"/>
      </p:ext>
    </p:extLst>
  </p:cSld>
  <p:clrMapOvr>
    <a:masterClrMapping/>
  </p:clrMapOvr>
  <p:transition spd="slow"/>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A0743299-825A-4B49-8E43-0AD3CC88A51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Case 3: Performing a Rolling Upgrade by Using a Physical Standby Database</a:t>
            </a:r>
          </a:p>
        </p:txBody>
      </p:sp>
      <p:sp>
        <p:nvSpPr>
          <p:cNvPr id="24579" name="Rectangle 3">
            <a:extLst>
              <a:ext uri="{FF2B5EF4-FFF2-40B4-BE49-F238E27FC236}">
                <a16:creationId xmlns="" xmlns:a16="http://schemas.microsoft.com/office/drawing/2014/main" id="{581654CC-CEB8-482C-865C-4076B756C9FA}"/>
              </a:ext>
            </a:extLst>
          </p:cNvPr>
          <p:cNvSpPr>
            <a:spLocks noGrp="1" noChangeArrowheads="1"/>
          </p:cNvSpPr>
          <p:nvPr>
            <p:ph idx="1"/>
          </p:nvPr>
        </p:nvSpPr>
        <p:spPr>
          <a:xfrm>
            <a:off x="933451" y="2688032"/>
            <a:ext cx="16421100" cy="191641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Prepare the primary database for a rolling upgrade.</a:t>
            </a:r>
          </a:p>
          <a:p>
            <a:pPr marL="1943100" lvl="2" indent="-679450">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Enable Flashback Database.</a:t>
            </a:r>
          </a:p>
          <a:p>
            <a:pPr marL="1943100" lvl="2" indent="-679450">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Create a guaranteed restore point.</a:t>
            </a:r>
          </a:p>
        </p:txBody>
      </p:sp>
      <p:grpSp>
        <p:nvGrpSpPr>
          <p:cNvPr id="4" name="Group 3">
            <a:extLst>
              <a:ext uri="{FF2B5EF4-FFF2-40B4-BE49-F238E27FC236}">
                <a16:creationId xmlns="" xmlns:a16="http://schemas.microsoft.com/office/drawing/2014/main" id="{183450A8-86AE-405F-AC17-8A13162AC2C2}"/>
              </a:ext>
            </a:extLst>
          </p:cNvPr>
          <p:cNvGrpSpPr/>
          <p:nvPr/>
        </p:nvGrpSpPr>
        <p:grpSpPr>
          <a:xfrm>
            <a:off x="2519264" y="4826839"/>
            <a:ext cx="12745416" cy="4380222"/>
            <a:chOff x="2519264" y="4826839"/>
            <a:chExt cx="12745416" cy="4380222"/>
          </a:xfrm>
        </p:grpSpPr>
        <p:pic>
          <p:nvPicPr>
            <p:cNvPr id="24580" name="Picture 5" descr="iasicon10">
              <a:extLst>
                <a:ext uri="{FF2B5EF4-FFF2-40B4-BE49-F238E27FC236}">
                  <a16:creationId xmlns="" xmlns:a16="http://schemas.microsoft.com/office/drawing/2014/main" id="{0DA73E8E-6B7E-4B07-972C-299EFE7A9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600701" y="7086600"/>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descr="iasicon05">
              <a:extLst>
                <a:ext uri="{FF2B5EF4-FFF2-40B4-BE49-F238E27FC236}">
                  <a16:creationId xmlns="" xmlns:a16="http://schemas.microsoft.com/office/drawing/2014/main" id="{527ADE79-34EA-48F1-BE45-40831D5C1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86201" y="545544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9" descr="iasicon10">
              <a:extLst>
                <a:ext uri="{FF2B5EF4-FFF2-40B4-BE49-F238E27FC236}">
                  <a16:creationId xmlns="" xmlns:a16="http://schemas.microsoft.com/office/drawing/2014/main" id="{708943C2-E6E7-4624-AA96-87742E22A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972800" y="7086600"/>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Line 10">
              <a:extLst>
                <a:ext uri="{FF2B5EF4-FFF2-40B4-BE49-F238E27FC236}">
                  <a16:creationId xmlns="" xmlns:a16="http://schemas.microsoft.com/office/drawing/2014/main" id="{E164573D-236D-4D86-AF99-15DE2C82A48F}"/>
                </a:ext>
              </a:extLst>
            </p:cNvPr>
            <p:cNvSpPr>
              <a:spLocks noChangeShapeType="1"/>
            </p:cNvSpPr>
            <p:nvPr/>
          </p:nvSpPr>
          <p:spPr bwMode="auto">
            <a:xfrm>
              <a:off x="6172200" y="66294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4584" name="Line 11">
              <a:extLst>
                <a:ext uri="{FF2B5EF4-FFF2-40B4-BE49-F238E27FC236}">
                  <a16:creationId xmlns="" xmlns:a16="http://schemas.microsoft.com/office/drawing/2014/main" id="{02E5778F-E683-4E73-96C9-FFDCBA27D972}"/>
                </a:ext>
              </a:extLst>
            </p:cNvPr>
            <p:cNvSpPr>
              <a:spLocks noChangeShapeType="1"/>
            </p:cNvSpPr>
            <p:nvPr/>
          </p:nvSpPr>
          <p:spPr bwMode="auto">
            <a:xfrm>
              <a:off x="11430000" y="662940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4585" name="Rectangle 12">
              <a:extLst>
                <a:ext uri="{FF2B5EF4-FFF2-40B4-BE49-F238E27FC236}">
                  <a16:creationId xmlns="" xmlns:a16="http://schemas.microsoft.com/office/drawing/2014/main" id="{AF6DE93A-0D08-48DA-834E-587A6CF8CF61}"/>
                </a:ext>
              </a:extLst>
            </p:cNvPr>
            <p:cNvSpPr>
              <a:spLocks noChangeArrowheads="1"/>
            </p:cNvSpPr>
            <p:nvPr/>
          </p:nvSpPr>
          <p:spPr bwMode="auto">
            <a:xfrm>
              <a:off x="4457700" y="8458201"/>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24586" name="Rectangle 13">
              <a:extLst>
                <a:ext uri="{FF2B5EF4-FFF2-40B4-BE49-F238E27FC236}">
                  <a16:creationId xmlns="" xmlns:a16="http://schemas.microsoft.com/office/drawing/2014/main" id="{E0FF8AD1-8865-4D91-92D5-F1E03FE32B3F}"/>
                </a:ext>
              </a:extLst>
            </p:cNvPr>
            <p:cNvSpPr>
              <a:spLocks noChangeArrowheads="1"/>
            </p:cNvSpPr>
            <p:nvPr/>
          </p:nvSpPr>
          <p:spPr bwMode="auto">
            <a:xfrm>
              <a:off x="10058400" y="845820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Physical standby database</a:t>
              </a:r>
            </a:p>
          </p:txBody>
        </p:sp>
        <p:sp>
          <p:nvSpPr>
            <p:cNvPr id="24587" name="Rectangle 14">
              <a:extLst>
                <a:ext uri="{FF2B5EF4-FFF2-40B4-BE49-F238E27FC236}">
                  <a16:creationId xmlns="" xmlns:a16="http://schemas.microsoft.com/office/drawing/2014/main" id="{3358522C-687B-458A-B9E9-AF9E2DA3DB70}"/>
                </a:ext>
              </a:extLst>
            </p:cNvPr>
            <p:cNvSpPr>
              <a:spLocks noChangeArrowheads="1"/>
            </p:cNvSpPr>
            <p:nvPr/>
          </p:nvSpPr>
          <p:spPr bwMode="auto">
            <a:xfrm>
              <a:off x="2519264" y="7200900"/>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4588" name="Rectangle 15">
              <a:extLst>
                <a:ext uri="{FF2B5EF4-FFF2-40B4-BE49-F238E27FC236}">
                  <a16:creationId xmlns="" xmlns:a16="http://schemas.microsoft.com/office/drawing/2014/main" id="{B6C39F35-54B0-47BB-98D5-7EB22A2E9D87}"/>
                </a:ext>
              </a:extLst>
            </p:cNvPr>
            <p:cNvSpPr>
              <a:spLocks noChangeArrowheads="1"/>
            </p:cNvSpPr>
            <p:nvPr/>
          </p:nvSpPr>
          <p:spPr bwMode="auto">
            <a:xfrm>
              <a:off x="11721380" y="7200900"/>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4589" name="Line 16">
              <a:extLst>
                <a:ext uri="{FF2B5EF4-FFF2-40B4-BE49-F238E27FC236}">
                  <a16:creationId xmlns="" xmlns:a16="http://schemas.microsoft.com/office/drawing/2014/main" id="{915A5DCD-C641-4ECE-9743-B2BE4916D0F4}"/>
                </a:ext>
              </a:extLst>
            </p:cNvPr>
            <p:cNvSpPr>
              <a:spLocks noChangeShapeType="1"/>
            </p:cNvSpPr>
            <p:nvPr/>
          </p:nvSpPr>
          <p:spPr bwMode="auto">
            <a:xfrm flipH="1">
              <a:off x="4600575" y="5829300"/>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4590" name="Freeform 17">
              <a:extLst>
                <a:ext uri="{FF2B5EF4-FFF2-40B4-BE49-F238E27FC236}">
                  <a16:creationId xmlns="" xmlns:a16="http://schemas.microsoft.com/office/drawing/2014/main" id="{DB71A6F4-071F-4685-8608-F81606E7755B}"/>
                </a:ext>
              </a:extLst>
            </p:cNvPr>
            <p:cNvSpPr>
              <a:spLocks/>
            </p:cNvSpPr>
            <p:nvPr/>
          </p:nvSpPr>
          <p:spPr bwMode="auto">
            <a:xfrm>
              <a:off x="9308307" y="57697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4591" name="Freeform 18">
              <a:extLst>
                <a:ext uri="{FF2B5EF4-FFF2-40B4-BE49-F238E27FC236}">
                  <a16:creationId xmlns="" xmlns:a16="http://schemas.microsoft.com/office/drawing/2014/main" id="{E59575D6-B4FD-410C-8D83-7030CE51451E}"/>
                </a:ext>
              </a:extLst>
            </p:cNvPr>
            <p:cNvSpPr>
              <a:spLocks/>
            </p:cNvSpPr>
            <p:nvPr/>
          </p:nvSpPr>
          <p:spPr bwMode="auto">
            <a:xfrm>
              <a:off x="6908007" y="5769770"/>
              <a:ext cx="1550193" cy="757238"/>
            </a:xfrm>
            <a:custGeom>
              <a:avLst/>
              <a:gdLst>
                <a:gd name="T0" fmla="*/ 0 w 758"/>
                <a:gd name="T1" fmla="*/ 2147483647 h 318"/>
                <a:gd name="T2" fmla="*/ 2147483647 w 758"/>
                <a:gd name="T3" fmla="*/ 2147483647 h 318"/>
                <a:gd name="T4" fmla="*/ 2147483647 w 758"/>
                <a:gd name="T5" fmla="*/ 0 h 318"/>
                <a:gd name="T6" fmla="*/ 2147483647 w 758"/>
                <a:gd name="T7" fmla="*/ 2147483647 h 318"/>
                <a:gd name="T8" fmla="*/ 2147483647 w 758"/>
                <a:gd name="T9" fmla="*/ 2147483647 h 318"/>
                <a:gd name="T10" fmla="*/ 2147483647 w 758"/>
                <a:gd name="T11" fmla="*/ 2147483647 h 318"/>
                <a:gd name="T12" fmla="*/ 0 60000 65536"/>
                <a:gd name="T13" fmla="*/ 0 60000 65536"/>
                <a:gd name="T14" fmla="*/ 0 60000 65536"/>
                <a:gd name="T15" fmla="*/ 0 60000 65536"/>
                <a:gd name="T16" fmla="*/ 0 60000 65536"/>
                <a:gd name="T17" fmla="*/ 0 60000 65536"/>
                <a:gd name="T18" fmla="*/ 0 w 758"/>
                <a:gd name="T19" fmla="*/ 0 h 318"/>
                <a:gd name="T20" fmla="*/ 758 w 758"/>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758" h="318">
                  <a:moveTo>
                    <a:pt x="0" y="136"/>
                  </a:moveTo>
                  <a:lnTo>
                    <a:pt x="319" y="136"/>
                  </a:lnTo>
                  <a:lnTo>
                    <a:pt x="400" y="0"/>
                  </a:lnTo>
                  <a:lnTo>
                    <a:pt x="514" y="318"/>
                  </a:lnTo>
                  <a:lnTo>
                    <a:pt x="596" y="138"/>
                  </a:lnTo>
                  <a:lnTo>
                    <a:pt x="758" y="138"/>
                  </a:lnTo>
                </a:path>
              </a:pathLst>
            </a:custGeom>
            <a:noFill/>
            <a:ln w="28575" cap="flat" cmpd="sng">
              <a:solidFill>
                <a:schemeClr val="tx1"/>
              </a:solidFill>
              <a:prstDash val="dash"/>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4592" name="Rectangle 19">
              <a:extLst>
                <a:ext uri="{FF2B5EF4-FFF2-40B4-BE49-F238E27FC236}">
                  <a16:creationId xmlns="" xmlns:a16="http://schemas.microsoft.com/office/drawing/2014/main" id="{B806A139-5F1B-469F-B08E-4F610C9FEEC0}"/>
                </a:ext>
              </a:extLst>
            </p:cNvPr>
            <p:cNvSpPr>
              <a:spLocks noChangeArrowheads="1"/>
            </p:cNvSpPr>
            <p:nvPr/>
          </p:nvSpPr>
          <p:spPr bwMode="auto">
            <a:xfrm>
              <a:off x="9010233" y="4826839"/>
              <a:ext cx="22479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Apply</a:t>
              </a:r>
            </a:p>
          </p:txBody>
        </p:sp>
        <p:sp>
          <p:nvSpPr>
            <p:cNvPr id="24593" name="Rectangle 20">
              <a:extLst>
                <a:ext uri="{FF2B5EF4-FFF2-40B4-BE49-F238E27FC236}">
                  <a16:creationId xmlns="" xmlns:a16="http://schemas.microsoft.com/office/drawing/2014/main" id="{492D9E03-71C3-4BD3-9BAB-59C91986BD93}"/>
                </a:ext>
              </a:extLst>
            </p:cNvPr>
            <p:cNvSpPr>
              <a:spLocks noChangeArrowheads="1"/>
            </p:cNvSpPr>
            <p:nvPr/>
          </p:nvSpPr>
          <p:spPr bwMode="auto">
            <a:xfrm>
              <a:off x="8001000" y="6743701"/>
              <a:ext cx="18288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 stream</a:t>
              </a:r>
            </a:p>
          </p:txBody>
        </p:sp>
        <p:sp>
          <p:nvSpPr>
            <p:cNvPr id="24594" name="Rectangle 21">
              <a:extLst>
                <a:ext uri="{FF2B5EF4-FFF2-40B4-BE49-F238E27FC236}">
                  <a16:creationId xmlns="" xmlns:a16="http://schemas.microsoft.com/office/drawing/2014/main" id="{5C8BC643-AF3A-4BB6-AC92-2DBC54D5B8B2}"/>
                </a:ext>
              </a:extLst>
            </p:cNvPr>
            <p:cNvSpPr>
              <a:spLocks noChangeArrowheads="1"/>
            </p:cNvSpPr>
            <p:nvPr/>
          </p:nvSpPr>
          <p:spPr bwMode="auto">
            <a:xfrm>
              <a:off x="6567132" y="4849459"/>
              <a:ext cx="19431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Redo</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Transport</a:t>
              </a:r>
            </a:p>
          </p:txBody>
        </p:sp>
        <p:grpSp>
          <p:nvGrpSpPr>
            <p:cNvPr id="24595" name="Group 22">
              <a:extLst>
                <a:ext uri="{FF2B5EF4-FFF2-40B4-BE49-F238E27FC236}">
                  <a16:creationId xmlns="" xmlns:a16="http://schemas.microsoft.com/office/drawing/2014/main" id="{13562F91-2B44-4098-BC5D-EC842DC2BB20}"/>
                </a:ext>
              </a:extLst>
            </p:cNvPr>
            <p:cNvGrpSpPr>
              <a:grpSpLocks/>
            </p:cNvGrpSpPr>
            <p:nvPr/>
          </p:nvGrpSpPr>
          <p:grpSpPr bwMode="auto">
            <a:xfrm>
              <a:off x="8458200" y="5634038"/>
              <a:ext cx="1028700" cy="1016795"/>
              <a:chOff x="2640" y="1820"/>
              <a:chExt cx="432" cy="427"/>
            </a:xfrm>
          </p:grpSpPr>
          <p:grpSp>
            <p:nvGrpSpPr>
              <p:cNvPr id="24598" name="Group 23">
                <a:extLst>
                  <a:ext uri="{FF2B5EF4-FFF2-40B4-BE49-F238E27FC236}">
                    <a16:creationId xmlns="" xmlns:a16="http://schemas.microsoft.com/office/drawing/2014/main" id="{81E64353-99BB-43FB-91AF-6EAF8F0957D9}"/>
                  </a:ext>
                </a:extLst>
              </p:cNvPr>
              <p:cNvGrpSpPr>
                <a:grpSpLocks/>
              </p:cNvGrpSpPr>
              <p:nvPr/>
            </p:nvGrpSpPr>
            <p:grpSpPr bwMode="auto">
              <a:xfrm rot="-5400000">
                <a:off x="2477" y="1983"/>
                <a:ext cx="427" cy="102"/>
                <a:chOff x="288" y="2982"/>
                <a:chExt cx="532" cy="412"/>
              </a:xfrm>
            </p:grpSpPr>
            <p:sp>
              <p:nvSpPr>
                <p:cNvPr id="24611" name="Rectangle 24">
                  <a:extLst>
                    <a:ext uri="{FF2B5EF4-FFF2-40B4-BE49-F238E27FC236}">
                      <a16:creationId xmlns="" xmlns:a16="http://schemas.microsoft.com/office/drawing/2014/main" id="{88540E35-D0A3-4600-91D2-BCFB4C6979F6}"/>
                    </a:ext>
                  </a:extLst>
                </p:cNvPr>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12" name="Oval 25">
                  <a:extLst>
                    <a:ext uri="{FF2B5EF4-FFF2-40B4-BE49-F238E27FC236}">
                      <a16:creationId xmlns="" xmlns:a16="http://schemas.microsoft.com/office/drawing/2014/main" id="{C6190530-74B7-4AB4-B8EC-CDB5734F041D}"/>
                    </a:ext>
                  </a:extLst>
                </p:cNvPr>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13" name="Oval 26">
                  <a:extLst>
                    <a:ext uri="{FF2B5EF4-FFF2-40B4-BE49-F238E27FC236}">
                      <a16:creationId xmlns="" xmlns:a16="http://schemas.microsoft.com/office/drawing/2014/main" id="{DC23E8F8-8BB1-426B-9407-1DFB2DDA65D4}"/>
                    </a:ext>
                  </a:extLst>
                </p:cNvPr>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24599" name="Group 27">
                <a:extLst>
                  <a:ext uri="{FF2B5EF4-FFF2-40B4-BE49-F238E27FC236}">
                    <a16:creationId xmlns="" xmlns:a16="http://schemas.microsoft.com/office/drawing/2014/main" id="{46DB5FD7-C2C1-4AAC-8D7E-5D053699D6A0}"/>
                  </a:ext>
                </a:extLst>
              </p:cNvPr>
              <p:cNvGrpSpPr>
                <a:grpSpLocks/>
              </p:cNvGrpSpPr>
              <p:nvPr/>
            </p:nvGrpSpPr>
            <p:grpSpPr bwMode="auto">
              <a:xfrm rot="-5400000">
                <a:off x="2805" y="1981"/>
                <a:ext cx="427" cy="106"/>
                <a:chOff x="1054" y="2449"/>
                <a:chExt cx="532" cy="412"/>
              </a:xfrm>
            </p:grpSpPr>
            <p:sp>
              <p:nvSpPr>
                <p:cNvPr id="24608" name="Rectangle 28">
                  <a:extLst>
                    <a:ext uri="{FF2B5EF4-FFF2-40B4-BE49-F238E27FC236}">
                      <a16:creationId xmlns="" xmlns:a16="http://schemas.microsoft.com/office/drawing/2014/main" id="{C2788ABE-81E2-45C4-BA87-450A3B577091}"/>
                    </a:ext>
                  </a:extLst>
                </p:cNvPr>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09" name="Oval 29">
                  <a:extLst>
                    <a:ext uri="{FF2B5EF4-FFF2-40B4-BE49-F238E27FC236}">
                      <a16:creationId xmlns="" xmlns:a16="http://schemas.microsoft.com/office/drawing/2014/main" id="{1590C036-7133-47E6-81B2-3339367C3C16}"/>
                    </a:ext>
                  </a:extLst>
                </p:cNvPr>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10" name="Oval 30">
                  <a:extLst>
                    <a:ext uri="{FF2B5EF4-FFF2-40B4-BE49-F238E27FC236}">
                      <a16:creationId xmlns="" xmlns:a16="http://schemas.microsoft.com/office/drawing/2014/main" id="{F8B39EB8-A81A-4794-B062-827C4AF5067F}"/>
                    </a:ext>
                  </a:extLst>
                </p:cNvPr>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24600" name="Group 31">
                <a:extLst>
                  <a:ext uri="{FF2B5EF4-FFF2-40B4-BE49-F238E27FC236}">
                    <a16:creationId xmlns="" xmlns:a16="http://schemas.microsoft.com/office/drawing/2014/main" id="{B54AF7F9-EB95-4124-A96C-FDA92919C58A}"/>
                  </a:ext>
                </a:extLst>
              </p:cNvPr>
              <p:cNvGrpSpPr>
                <a:grpSpLocks/>
              </p:cNvGrpSpPr>
              <p:nvPr/>
            </p:nvGrpSpPr>
            <p:grpSpPr bwMode="auto">
              <a:xfrm rot="-5400000">
                <a:off x="2691" y="1981"/>
                <a:ext cx="427" cy="106"/>
                <a:chOff x="1054" y="2982"/>
                <a:chExt cx="532" cy="412"/>
              </a:xfrm>
            </p:grpSpPr>
            <p:sp>
              <p:nvSpPr>
                <p:cNvPr id="24605" name="Rectangle 32">
                  <a:extLst>
                    <a:ext uri="{FF2B5EF4-FFF2-40B4-BE49-F238E27FC236}">
                      <a16:creationId xmlns="" xmlns:a16="http://schemas.microsoft.com/office/drawing/2014/main" id="{FCB8C193-DB53-4B00-87C1-4BDC2C8F5DC4}"/>
                    </a:ext>
                  </a:extLst>
                </p:cNvPr>
                <p:cNvSpPr>
                  <a:spLocks noChangeArrowheads="1"/>
                </p:cNvSpPr>
                <p:nvPr/>
              </p:nvSpPr>
              <p:spPr bwMode="gray">
                <a:xfrm>
                  <a:off x="1054" y="3066"/>
                  <a:ext cx="532" cy="246"/>
                </a:xfrm>
                <a:prstGeom prst="rect">
                  <a:avLst/>
                </a:prstGeom>
                <a:solidFill>
                  <a:srgbClr val="CCCC00"/>
                </a:solidFill>
                <a:ln w="3175">
                  <a:solidFill>
                    <a:srgbClr val="CCCC00"/>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06" name="Oval 33">
                  <a:extLst>
                    <a:ext uri="{FF2B5EF4-FFF2-40B4-BE49-F238E27FC236}">
                      <a16:creationId xmlns="" xmlns:a16="http://schemas.microsoft.com/office/drawing/2014/main" id="{C453F7E2-0A27-48C2-AE50-EE4BBC9F9DCD}"/>
                    </a:ext>
                  </a:extLst>
                </p:cNvPr>
                <p:cNvSpPr>
                  <a:spLocks noChangeArrowheads="1"/>
                </p:cNvSpPr>
                <p:nvPr/>
              </p:nvSpPr>
              <p:spPr bwMode="gray">
                <a:xfrm>
                  <a:off x="1054" y="2982"/>
                  <a:ext cx="532" cy="158"/>
                </a:xfrm>
                <a:prstGeom prst="ellipse">
                  <a:avLst/>
                </a:prstGeom>
                <a:solidFill>
                  <a:srgbClr val="FFFF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07" name="Oval 34">
                  <a:extLst>
                    <a:ext uri="{FF2B5EF4-FFF2-40B4-BE49-F238E27FC236}">
                      <a16:creationId xmlns="" xmlns:a16="http://schemas.microsoft.com/office/drawing/2014/main" id="{A8487429-550B-44D7-9A4E-B3B88E41533D}"/>
                    </a:ext>
                  </a:extLst>
                </p:cNvPr>
                <p:cNvSpPr>
                  <a:spLocks noChangeArrowheads="1"/>
                </p:cNvSpPr>
                <p:nvPr/>
              </p:nvSpPr>
              <p:spPr bwMode="gray">
                <a:xfrm>
                  <a:off x="1054" y="3236"/>
                  <a:ext cx="532" cy="158"/>
                </a:xfrm>
                <a:prstGeom prst="ellipse">
                  <a:avLst/>
                </a:prstGeom>
                <a:solidFill>
                  <a:srgbClr val="CCCC00"/>
                </a:solidFill>
                <a:ln w="3175">
                  <a:solidFill>
                    <a:srgbClr val="CCCC00"/>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nvGrpSpPr>
              <p:cNvPr id="24601" name="Group 35">
                <a:extLst>
                  <a:ext uri="{FF2B5EF4-FFF2-40B4-BE49-F238E27FC236}">
                    <a16:creationId xmlns="" xmlns:a16="http://schemas.microsoft.com/office/drawing/2014/main" id="{175729BF-5AA3-43CF-B072-CE68886AF0BC}"/>
                  </a:ext>
                </a:extLst>
              </p:cNvPr>
              <p:cNvGrpSpPr>
                <a:grpSpLocks/>
              </p:cNvGrpSpPr>
              <p:nvPr/>
            </p:nvGrpSpPr>
            <p:grpSpPr bwMode="auto">
              <a:xfrm rot="-5400000">
                <a:off x="2590" y="1986"/>
                <a:ext cx="427" cy="96"/>
                <a:chOff x="960" y="684"/>
                <a:chExt cx="532" cy="412"/>
              </a:xfrm>
            </p:grpSpPr>
            <p:sp>
              <p:nvSpPr>
                <p:cNvPr id="24602" name="Rectangle 36">
                  <a:extLst>
                    <a:ext uri="{FF2B5EF4-FFF2-40B4-BE49-F238E27FC236}">
                      <a16:creationId xmlns="" xmlns:a16="http://schemas.microsoft.com/office/drawing/2014/main" id="{ABCB43FD-70A4-48AE-80B8-363ACB52BFCF}"/>
                    </a:ext>
                  </a:extLst>
                </p:cNvPr>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03" name="Oval 37">
                  <a:extLst>
                    <a:ext uri="{FF2B5EF4-FFF2-40B4-BE49-F238E27FC236}">
                      <a16:creationId xmlns="" xmlns:a16="http://schemas.microsoft.com/office/drawing/2014/main" id="{81CB52BF-D794-4B98-8B84-0B81CA8071A0}"/>
                    </a:ext>
                  </a:extLst>
                </p:cNvPr>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24604" name="Oval 38">
                  <a:extLst>
                    <a:ext uri="{FF2B5EF4-FFF2-40B4-BE49-F238E27FC236}">
                      <a16:creationId xmlns="" xmlns:a16="http://schemas.microsoft.com/office/drawing/2014/main" id="{B79DBA78-F925-4F40-A162-CCE1A313FF3A}"/>
                    </a:ext>
                  </a:extLst>
                </p:cNvPr>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grpSp>
        <p:pic>
          <p:nvPicPr>
            <p:cNvPr id="24596" name="Picture 7" descr="iasicon18">
              <a:extLst>
                <a:ext uri="{FF2B5EF4-FFF2-40B4-BE49-F238E27FC236}">
                  <a16:creationId xmlns="" xmlns:a16="http://schemas.microsoft.com/office/drawing/2014/main" id="{73B6E467-56A3-4989-A5D3-2A304AE4A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700713" y="5288757"/>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6" descr="iasicon18">
              <a:extLst>
                <a:ext uri="{FF2B5EF4-FFF2-40B4-BE49-F238E27FC236}">
                  <a16:creationId xmlns="" xmlns:a16="http://schemas.microsoft.com/office/drawing/2014/main" id="{80C881FF-B20C-4883-8533-6CA1665EAC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972801" y="5257801"/>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367980597"/>
      </p:ext>
    </p:extLst>
  </p:cSld>
  <p:clrMapOvr>
    <a:masterClrMapping/>
  </p:clrMapOvr>
  <p:transition spd="slow"/>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026">
            <a:extLst>
              <a:ext uri="{FF2B5EF4-FFF2-40B4-BE49-F238E27FC236}">
                <a16:creationId xmlns="" xmlns:a16="http://schemas.microsoft.com/office/drawing/2014/main" id="{D69E4251-275B-47C0-8BAB-CE74B51ED51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mtClean="0">
                <a:latin typeface="Georgia" panose="02040502050405020303" pitchFamily="18" charset="0"/>
              </a:rPr>
              <a:t>Performing a Rolling Upgrade by Using a Physical Standby Database</a:t>
            </a:r>
            <a:endParaRPr lang="en-US" altLang="en-US" dirty="0">
              <a:latin typeface="Georgia" panose="02040502050405020303" pitchFamily="18" charset="0"/>
            </a:endParaRPr>
          </a:p>
        </p:txBody>
      </p:sp>
      <p:sp>
        <p:nvSpPr>
          <p:cNvPr id="2" name="Content Placeholder 1"/>
          <p:cNvSpPr>
            <a:spLocks noGrp="1"/>
          </p:cNvSpPr>
          <p:nvPr>
            <p:ph idx="1"/>
          </p:nvPr>
        </p:nvSpPr>
        <p:spPr>
          <a:xfrm>
            <a:off x="933451" y="2688032"/>
            <a:ext cx="16421100" cy="3341424"/>
          </a:xfrm>
        </p:spPr>
        <p:txBody>
          <a:bodyPr/>
          <a:lstStyle/>
          <a:p>
            <a:pPr marL="857250" lvl="1" indent="-685800">
              <a:spcBef>
                <a:spcPts val="1200"/>
              </a:spcBef>
              <a:buFont typeface="+mj-lt"/>
              <a:buAutoNum type="arabicPeriod" startAt="2"/>
            </a:pPr>
            <a:r>
              <a:rPr lang="en-US" altLang="en-US" kern="1200" dirty="0">
                <a:ea typeface="+mn-ea"/>
              </a:rPr>
              <a:t>Convert the physical standby database to a logical standby database.</a:t>
            </a:r>
          </a:p>
          <a:p>
            <a:pPr lvl="2" indent="-679450">
              <a:spcBef>
                <a:spcPts val="1200"/>
              </a:spcBef>
              <a:buFont typeface="+mj-lt"/>
              <a:buAutoNum type="alphaLcPeriod"/>
            </a:pPr>
            <a:r>
              <a:rPr lang="en-US" altLang="en-US" dirty="0" smtClean="0"/>
              <a:t>Create a logical standby database and execute:</a:t>
            </a:r>
          </a:p>
          <a:p>
            <a:pPr lvl="2">
              <a:spcBef>
                <a:spcPts val="1200"/>
              </a:spcBef>
              <a:buFont typeface="+mj-lt"/>
              <a:buAutoNum type="alphaLcPeriod"/>
            </a:pPr>
            <a:endParaRPr lang="en-US" altLang="en-US" sz="3600" dirty="0" smtClean="0"/>
          </a:p>
          <a:p>
            <a:pPr lvl="2" indent="-679450">
              <a:spcBef>
                <a:spcPts val="1200"/>
              </a:spcBef>
              <a:buFont typeface="+mj-lt"/>
              <a:buAutoNum type="alphaLcPeriod"/>
            </a:pPr>
            <a:r>
              <a:rPr lang="en-US" altLang="en-US" dirty="0" smtClean="0"/>
              <a:t>Disable automatic deletion of foreign archived logs at the logical standby database.</a:t>
            </a:r>
          </a:p>
          <a:p>
            <a:pPr lvl="2" indent="-679450">
              <a:spcBef>
                <a:spcPts val="1200"/>
              </a:spcBef>
              <a:buFont typeface="+mj-lt"/>
              <a:buAutoNum type="alphaLcPeriod"/>
            </a:pPr>
            <a:r>
              <a:rPr lang="en-US" altLang="en-US" dirty="0" smtClean="0"/>
              <a:t>Start SQL Apply.</a:t>
            </a:r>
            <a:endParaRPr lang="en-US" altLang="en-US" dirty="0"/>
          </a:p>
        </p:txBody>
      </p:sp>
      <p:grpSp>
        <p:nvGrpSpPr>
          <p:cNvPr id="4" name="Group 3">
            <a:extLst>
              <a:ext uri="{FF2B5EF4-FFF2-40B4-BE49-F238E27FC236}">
                <a16:creationId xmlns="" xmlns:a16="http://schemas.microsoft.com/office/drawing/2014/main" id="{C12A1B56-F714-48C1-A018-959C52AC0752}"/>
              </a:ext>
            </a:extLst>
          </p:cNvPr>
          <p:cNvGrpSpPr/>
          <p:nvPr/>
        </p:nvGrpSpPr>
        <p:grpSpPr>
          <a:xfrm>
            <a:off x="4159424" y="5721343"/>
            <a:ext cx="9969152" cy="3949260"/>
            <a:chOff x="5943600" y="5314951"/>
            <a:chExt cx="9969152" cy="3949260"/>
          </a:xfrm>
        </p:grpSpPr>
        <p:sp>
          <p:nvSpPr>
            <p:cNvPr id="25602" name="Line 1043">
              <a:extLst>
                <a:ext uri="{FF2B5EF4-FFF2-40B4-BE49-F238E27FC236}">
                  <a16:creationId xmlns="" xmlns:a16="http://schemas.microsoft.com/office/drawing/2014/main" id="{13C68583-CD25-47CB-B92E-C1B441477691}"/>
                </a:ext>
              </a:extLst>
            </p:cNvPr>
            <p:cNvSpPr>
              <a:spLocks noChangeShapeType="1"/>
            </p:cNvSpPr>
            <p:nvPr/>
          </p:nvSpPr>
          <p:spPr bwMode="auto">
            <a:xfrm flipH="1">
              <a:off x="10086975" y="6172200"/>
              <a:ext cx="1914525" cy="0"/>
            </a:xfrm>
            <a:prstGeom prst="line">
              <a:avLst/>
            </a:prstGeom>
            <a:noFill/>
            <a:ln w="28575" cap="rnd">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5606" name="Picture 1029" descr="iasicon10">
              <a:extLst>
                <a:ext uri="{FF2B5EF4-FFF2-40B4-BE49-F238E27FC236}">
                  <a16:creationId xmlns="" xmlns:a16="http://schemas.microsoft.com/office/drawing/2014/main" id="{46422C6C-1DD7-4AF9-ADF5-7D2468D9E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53501" y="7143750"/>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032" descr="iasicon05">
              <a:extLst>
                <a:ext uri="{FF2B5EF4-FFF2-40B4-BE49-F238E27FC236}">
                  <a16:creationId xmlns="" xmlns:a16="http://schemas.microsoft.com/office/drawing/2014/main" id="{E75854FB-A98A-413E-9A76-4DE8509C9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239001" y="635079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1033" descr="iasicon10">
              <a:extLst>
                <a:ext uri="{FF2B5EF4-FFF2-40B4-BE49-F238E27FC236}">
                  <a16:creationId xmlns="" xmlns:a16="http://schemas.microsoft.com/office/drawing/2014/main" id="{5C7747B5-F839-41D1-9FFB-6462690F0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039600" y="7143750"/>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Line 1034">
              <a:extLst>
                <a:ext uri="{FF2B5EF4-FFF2-40B4-BE49-F238E27FC236}">
                  <a16:creationId xmlns="" xmlns:a16="http://schemas.microsoft.com/office/drawing/2014/main" id="{DFFF7555-EEF7-453D-9627-6A15C0EF333D}"/>
                </a:ext>
              </a:extLst>
            </p:cNvPr>
            <p:cNvSpPr>
              <a:spLocks noChangeShapeType="1"/>
            </p:cNvSpPr>
            <p:nvPr/>
          </p:nvSpPr>
          <p:spPr bwMode="auto">
            <a:xfrm>
              <a:off x="9525000" y="668655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5610" name="Line 1035">
              <a:extLst>
                <a:ext uri="{FF2B5EF4-FFF2-40B4-BE49-F238E27FC236}">
                  <a16:creationId xmlns="" xmlns:a16="http://schemas.microsoft.com/office/drawing/2014/main" id="{A3A34961-54FB-4C6A-BB06-9A744BE2962B}"/>
                </a:ext>
              </a:extLst>
            </p:cNvPr>
            <p:cNvSpPr>
              <a:spLocks noChangeShapeType="1"/>
            </p:cNvSpPr>
            <p:nvPr/>
          </p:nvSpPr>
          <p:spPr bwMode="auto">
            <a:xfrm>
              <a:off x="12496800" y="6686550"/>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5611" name="Rectangle 1036">
              <a:extLst>
                <a:ext uri="{FF2B5EF4-FFF2-40B4-BE49-F238E27FC236}">
                  <a16:creationId xmlns="" xmlns:a16="http://schemas.microsoft.com/office/drawing/2014/main" id="{6FB5345F-E08E-40F1-AD09-C0D6B6D83639}"/>
                </a:ext>
              </a:extLst>
            </p:cNvPr>
            <p:cNvSpPr>
              <a:spLocks noChangeArrowheads="1"/>
            </p:cNvSpPr>
            <p:nvPr/>
          </p:nvSpPr>
          <p:spPr bwMode="auto">
            <a:xfrm>
              <a:off x="7810500" y="8515351"/>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25612" name="Rectangle 1037">
              <a:extLst>
                <a:ext uri="{FF2B5EF4-FFF2-40B4-BE49-F238E27FC236}">
                  <a16:creationId xmlns="" xmlns:a16="http://schemas.microsoft.com/office/drawing/2014/main" id="{15AC15C6-8FB8-4943-9136-53D2E8A6D2CD}"/>
                </a:ext>
              </a:extLst>
            </p:cNvPr>
            <p:cNvSpPr>
              <a:spLocks noChangeArrowheads="1"/>
            </p:cNvSpPr>
            <p:nvPr/>
          </p:nvSpPr>
          <p:spPr bwMode="auto">
            <a:xfrm>
              <a:off x="11125200" y="8515351"/>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Logical standby database</a:t>
              </a:r>
            </a:p>
          </p:txBody>
        </p:sp>
        <p:sp>
          <p:nvSpPr>
            <p:cNvPr id="25613" name="Rectangle 1038">
              <a:extLst>
                <a:ext uri="{FF2B5EF4-FFF2-40B4-BE49-F238E27FC236}">
                  <a16:creationId xmlns="" xmlns:a16="http://schemas.microsoft.com/office/drawing/2014/main" id="{F7605B8A-5DA6-49A7-9752-A2EDE2272878}"/>
                </a:ext>
              </a:extLst>
            </p:cNvPr>
            <p:cNvSpPr>
              <a:spLocks noChangeArrowheads="1"/>
            </p:cNvSpPr>
            <p:nvPr/>
          </p:nvSpPr>
          <p:spPr bwMode="auto">
            <a:xfrm>
              <a:off x="5943600" y="7258050"/>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5614" name="Rectangle 1039">
              <a:extLst>
                <a:ext uri="{FF2B5EF4-FFF2-40B4-BE49-F238E27FC236}">
                  <a16:creationId xmlns="" xmlns:a16="http://schemas.microsoft.com/office/drawing/2014/main" id="{8D79136D-B07E-462B-9E76-0F35C3EB9BDC}"/>
                </a:ext>
              </a:extLst>
            </p:cNvPr>
            <p:cNvSpPr>
              <a:spLocks noChangeArrowheads="1"/>
            </p:cNvSpPr>
            <p:nvPr/>
          </p:nvSpPr>
          <p:spPr bwMode="auto">
            <a:xfrm>
              <a:off x="13055252" y="7258050"/>
              <a:ext cx="28575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5615" name="Line 1040">
              <a:extLst>
                <a:ext uri="{FF2B5EF4-FFF2-40B4-BE49-F238E27FC236}">
                  <a16:creationId xmlns="" xmlns:a16="http://schemas.microsoft.com/office/drawing/2014/main" id="{5C6F1226-74B5-4129-AAD2-9CBE2E7D8F32}"/>
                </a:ext>
              </a:extLst>
            </p:cNvPr>
            <p:cNvSpPr>
              <a:spLocks noChangeShapeType="1"/>
            </p:cNvSpPr>
            <p:nvPr/>
          </p:nvSpPr>
          <p:spPr bwMode="auto">
            <a:xfrm flipH="1">
              <a:off x="7953375" y="6515100"/>
              <a:ext cx="11144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5616" name="Picture 1041" descr="docum026">
              <a:extLst>
                <a:ext uri="{FF2B5EF4-FFF2-40B4-BE49-F238E27FC236}">
                  <a16:creationId xmlns="" xmlns:a16="http://schemas.microsoft.com/office/drawing/2014/main" id="{C9FCCE2E-057B-4D21-92BF-E4EFF478E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558463" y="5472113"/>
              <a:ext cx="1052513" cy="141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7" name="Rectangle 1042">
              <a:extLst>
                <a:ext uri="{FF2B5EF4-FFF2-40B4-BE49-F238E27FC236}">
                  <a16:creationId xmlns="" xmlns:a16="http://schemas.microsoft.com/office/drawing/2014/main" id="{0E567F17-2B27-4828-887D-3432AEC7FF9D}"/>
                </a:ext>
              </a:extLst>
            </p:cNvPr>
            <p:cNvSpPr>
              <a:spLocks noChangeArrowheads="1"/>
            </p:cNvSpPr>
            <p:nvPr/>
          </p:nvSpPr>
          <p:spPr bwMode="auto">
            <a:xfrm>
              <a:off x="9944100" y="6875775"/>
              <a:ext cx="20574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SQL Apply</a:t>
              </a:r>
            </a:p>
          </p:txBody>
        </p:sp>
        <p:pic>
          <p:nvPicPr>
            <p:cNvPr id="25618" name="Picture 1031" descr="iasicon18">
              <a:extLst>
                <a:ext uri="{FF2B5EF4-FFF2-40B4-BE49-F238E27FC236}">
                  <a16:creationId xmlns="" xmlns:a16="http://schemas.microsoft.com/office/drawing/2014/main" id="{23F7CE0A-2D01-4F62-9E8E-4E41F3E62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053513" y="5345907"/>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1030" descr="iasicon18">
              <a:extLst>
                <a:ext uri="{FF2B5EF4-FFF2-40B4-BE49-F238E27FC236}">
                  <a16:creationId xmlns="" xmlns:a16="http://schemas.microsoft.com/office/drawing/2014/main" id="{ED92231F-FF80-49BC-9FF9-FC8371646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2039601" y="5314951"/>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a:extLst>
              <a:ext uri="{FF2B5EF4-FFF2-40B4-BE49-F238E27FC236}">
                <a16:creationId xmlns="" xmlns:a16="http://schemas.microsoft.com/office/drawing/2014/main" id="{4D446B16-D20C-4213-801C-1B136213CFDA}"/>
              </a:ext>
            </a:extLst>
          </p:cNvPr>
          <p:cNvSpPr>
            <a:spLocks noChangeArrowheads="1"/>
          </p:cNvSpPr>
          <p:nvPr/>
        </p:nvSpPr>
        <p:spPr bwMode="blackGray">
          <a:xfrm>
            <a:off x="2956250" y="4031713"/>
            <a:ext cx="1338855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DATABASE RECOVER TO LOGICAL STANDBY KEEP IDENTITY;</a:t>
            </a:r>
          </a:p>
        </p:txBody>
      </p:sp>
    </p:spTree>
    <p:custDataLst>
      <p:tags r:id="rId1"/>
    </p:custDataLst>
    <p:extLst>
      <p:ext uri="{BB962C8B-B14F-4D97-AF65-F5344CB8AC3E}">
        <p14:creationId xmlns:p14="http://schemas.microsoft.com/office/powerpoint/2010/main" val="4166597675"/>
      </p:ext>
    </p:extLst>
  </p:cSld>
  <p:clrMapOvr>
    <a:masterClrMapping/>
  </p:clrMapOvr>
  <p:transition spd="slow"/>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026">
            <a:extLst>
              <a:ext uri="{FF2B5EF4-FFF2-40B4-BE49-F238E27FC236}">
                <a16:creationId xmlns="" xmlns:a16="http://schemas.microsoft.com/office/drawing/2014/main" id="{53C68224-DED0-40B9-A1FC-C74EDC2D4FE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 Physical Standby Database</a:t>
            </a:r>
          </a:p>
        </p:txBody>
      </p:sp>
      <p:sp>
        <p:nvSpPr>
          <p:cNvPr id="26628" name="Rectangle 1027">
            <a:extLst>
              <a:ext uri="{FF2B5EF4-FFF2-40B4-BE49-F238E27FC236}">
                <a16:creationId xmlns="" xmlns:a16="http://schemas.microsoft.com/office/drawing/2014/main" id="{284B5AB9-93CB-4C9F-9774-D7458980EE20}"/>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Arial" panose="020B0604020202020204" pitchFamily="34" charset="0"/>
              <a:buAutoNum type="arabicPeriod" startAt="3"/>
            </a:pPr>
            <a:r>
              <a:rPr lang="en-US" altLang="en-US" dirty="0">
                <a:latin typeface="Oracle Sans" panose="020B0503020204020204" pitchFamily="34" charset="0"/>
                <a:cs typeface="Oracle Sans" panose="020B0503020204020204" pitchFamily="34" charset="0"/>
              </a:rPr>
              <a:t>Upgrade the logical standby database (steps 1–7 of “Performing a Rolling Upgrade by Using a Logical Standby Database”).</a:t>
            </a:r>
          </a:p>
        </p:txBody>
      </p:sp>
      <p:grpSp>
        <p:nvGrpSpPr>
          <p:cNvPr id="4" name="Group 3">
            <a:extLst>
              <a:ext uri="{FF2B5EF4-FFF2-40B4-BE49-F238E27FC236}">
                <a16:creationId xmlns="" xmlns:a16="http://schemas.microsoft.com/office/drawing/2014/main" id="{6D66D4E9-1EBA-4B9D-B757-FCF2B54ADA0D}"/>
              </a:ext>
            </a:extLst>
          </p:cNvPr>
          <p:cNvGrpSpPr/>
          <p:nvPr/>
        </p:nvGrpSpPr>
        <p:grpSpPr>
          <a:xfrm>
            <a:off x="3068379" y="4495428"/>
            <a:ext cx="12151243" cy="3949260"/>
            <a:chOff x="3167336" y="4519613"/>
            <a:chExt cx="12151243" cy="3949260"/>
          </a:xfrm>
        </p:grpSpPr>
        <p:sp>
          <p:nvSpPr>
            <p:cNvPr id="26626" name="Line 1032">
              <a:extLst>
                <a:ext uri="{FF2B5EF4-FFF2-40B4-BE49-F238E27FC236}">
                  <a16:creationId xmlns="" xmlns:a16="http://schemas.microsoft.com/office/drawing/2014/main" id="{BA974BB9-BBF9-42B0-A400-5D5B4ED3BF61}"/>
                </a:ext>
              </a:extLst>
            </p:cNvPr>
            <p:cNvSpPr>
              <a:spLocks noChangeShapeType="1"/>
            </p:cNvSpPr>
            <p:nvPr/>
          </p:nvSpPr>
          <p:spPr bwMode="auto">
            <a:xfrm>
              <a:off x="6743700" y="58912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6629" name="Picture 1028" descr="iasicon10">
              <a:extLst>
                <a:ext uri="{FF2B5EF4-FFF2-40B4-BE49-F238E27FC236}">
                  <a16:creationId xmlns="" xmlns:a16="http://schemas.microsoft.com/office/drawing/2014/main" id="{FCCD8060-5750-4147-BA2F-156B3D87E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72201" y="6348413"/>
              <a:ext cx="1654970" cy="129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030" descr="iasicon18">
              <a:extLst>
                <a:ext uri="{FF2B5EF4-FFF2-40B4-BE49-F238E27FC236}">
                  <a16:creationId xmlns="" xmlns:a16="http://schemas.microsoft.com/office/drawing/2014/main" id="{564021EC-1CE6-4960-BBC3-C254BF9AD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272213" y="4550570"/>
              <a:ext cx="1131095" cy="15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031" descr="iasicon10">
              <a:extLst>
                <a:ext uri="{FF2B5EF4-FFF2-40B4-BE49-F238E27FC236}">
                  <a16:creationId xmlns="" xmlns:a16="http://schemas.microsoft.com/office/drawing/2014/main" id="{3B403AC2-2A2D-4E2F-9DD4-A4CCAEA05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744200" y="6348413"/>
              <a:ext cx="1657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Line 1033">
              <a:extLst>
                <a:ext uri="{FF2B5EF4-FFF2-40B4-BE49-F238E27FC236}">
                  <a16:creationId xmlns="" xmlns:a16="http://schemas.microsoft.com/office/drawing/2014/main" id="{A14884C9-CCFA-4D31-8CE3-720B7786E9E5}"/>
                </a:ext>
              </a:extLst>
            </p:cNvPr>
            <p:cNvSpPr>
              <a:spLocks noChangeShapeType="1"/>
            </p:cNvSpPr>
            <p:nvPr/>
          </p:nvSpPr>
          <p:spPr bwMode="auto">
            <a:xfrm>
              <a:off x="11201400" y="5891213"/>
              <a:ext cx="0" cy="4572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26633" name="Rectangle 1034">
              <a:extLst>
                <a:ext uri="{FF2B5EF4-FFF2-40B4-BE49-F238E27FC236}">
                  <a16:creationId xmlns="" xmlns:a16="http://schemas.microsoft.com/office/drawing/2014/main" id="{6CD69BBE-2BF2-4599-9C57-443AE5A7212B}"/>
                </a:ext>
              </a:extLst>
            </p:cNvPr>
            <p:cNvSpPr>
              <a:spLocks noChangeArrowheads="1"/>
            </p:cNvSpPr>
            <p:nvPr/>
          </p:nvSpPr>
          <p:spPr bwMode="auto">
            <a:xfrm>
              <a:off x="5029200" y="77200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Logical standby database</a:t>
              </a:r>
            </a:p>
          </p:txBody>
        </p:sp>
        <p:sp>
          <p:nvSpPr>
            <p:cNvPr id="26634" name="Rectangle 1035">
              <a:extLst>
                <a:ext uri="{FF2B5EF4-FFF2-40B4-BE49-F238E27FC236}">
                  <a16:creationId xmlns="" xmlns:a16="http://schemas.microsoft.com/office/drawing/2014/main" id="{AE83511C-CCC1-488E-BA2A-0856B2CAF98A}"/>
                </a:ext>
              </a:extLst>
            </p:cNvPr>
            <p:cNvSpPr>
              <a:spLocks noChangeArrowheads="1"/>
            </p:cNvSpPr>
            <p:nvPr/>
          </p:nvSpPr>
          <p:spPr bwMode="auto">
            <a:xfrm>
              <a:off x="9829800" y="7720013"/>
              <a:ext cx="3543300"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 database</a:t>
              </a:r>
            </a:p>
          </p:txBody>
        </p:sp>
        <p:sp>
          <p:nvSpPr>
            <p:cNvPr id="26635" name="Rectangle 1036">
              <a:extLst>
                <a:ext uri="{FF2B5EF4-FFF2-40B4-BE49-F238E27FC236}">
                  <a16:creationId xmlns="" xmlns:a16="http://schemas.microsoft.com/office/drawing/2014/main" id="{5A6D8E8E-66E0-4913-A462-88E5969B64A8}"/>
                </a:ext>
              </a:extLst>
            </p:cNvPr>
            <p:cNvSpPr>
              <a:spLocks noChangeArrowheads="1"/>
            </p:cNvSpPr>
            <p:nvPr/>
          </p:nvSpPr>
          <p:spPr bwMode="auto">
            <a:xfrm>
              <a:off x="3167336" y="6462713"/>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x</a:t>
              </a:r>
            </a:p>
          </p:txBody>
        </p:sp>
        <p:sp>
          <p:nvSpPr>
            <p:cNvPr id="26636" name="Rectangle 1037">
              <a:extLst>
                <a:ext uri="{FF2B5EF4-FFF2-40B4-BE49-F238E27FC236}">
                  <a16:creationId xmlns="" xmlns:a16="http://schemas.microsoft.com/office/drawing/2014/main" id="{D9632577-35EA-4996-86E4-60FC345678FA}"/>
                </a:ext>
              </a:extLst>
            </p:cNvPr>
            <p:cNvSpPr>
              <a:spLocks noChangeArrowheads="1"/>
            </p:cNvSpPr>
            <p:nvPr/>
          </p:nvSpPr>
          <p:spPr bwMode="auto">
            <a:xfrm>
              <a:off x="11775279" y="6479499"/>
              <a:ext cx="35433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Oracle Database, Release </a:t>
              </a:r>
              <a:r>
                <a:rPr lang="en-US" altLang="en-US" sz="2200" b="1" i="1" dirty="0">
                  <a:latin typeface="Oracle Sans" panose="020B0503020204020204" pitchFamily="34" charset="0"/>
                  <a:cs typeface="Oracle Sans" panose="020B0503020204020204" pitchFamily="34" charset="0"/>
                </a:rPr>
                <a:t>y</a:t>
              </a:r>
            </a:p>
          </p:txBody>
        </p:sp>
        <p:pic>
          <p:nvPicPr>
            <p:cNvPr id="26637" name="Picture 1038" descr="iasicon05">
              <a:extLst>
                <a:ext uri="{FF2B5EF4-FFF2-40B4-BE49-F238E27FC236}">
                  <a16:creationId xmlns="" xmlns:a16="http://schemas.microsoft.com/office/drawing/2014/main" id="{13BF440C-F88E-44E1-B9B0-37EDDDCE1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915901" y="4998245"/>
              <a:ext cx="766763"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8" name="Line 1039">
              <a:extLst>
                <a:ext uri="{FF2B5EF4-FFF2-40B4-BE49-F238E27FC236}">
                  <a16:creationId xmlns="" xmlns:a16="http://schemas.microsoft.com/office/drawing/2014/main" id="{6E6D18D4-EE9D-4B78-9FFA-EE75C3BB56AF}"/>
                </a:ext>
              </a:extLst>
            </p:cNvPr>
            <p:cNvSpPr>
              <a:spLocks noChangeShapeType="1"/>
            </p:cNvSpPr>
            <p:nvPr/>
          </p:nvSpPr>
          <p:spPr bwMode="auto">
            <a:xfrm flipH="1">
              <a:off x="11544300" y="5372100"/>
              <a:ext cx="145732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26639" name="Picture 1029" descr="iasicon18">
              <a:extLst>
                <a:ext uri="{FF2B5EF4-FFF2-40B4-BE49-F238E27FC236}">
                  <a16:creationId xmlns="" xmlns:a16="http://schemas.microsoft.com/office/drawing/2014/main" id="{819A1EEE-4257-4A23-897C-020961467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744201" y="4519613"/>
              <a:ext cx="1128713" cy="156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262635913"/>
      </p:ext>
    </p:extLst>
  </p:cSld>
  <p:clrMapOvr>
    <a:masterClrMapping/>
  </p:clrMapOvr>
  <p:transition spd="slow"/>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1FDADFCE-4131-4ED3-9233-CB607D423DD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 Physical Standby Database</a:t>
            </a:r>
          </a:p>
        </p:txBody>
      </p:sp>
      <p:sp>
        <p:nvSpPr>
          <p:cNvPr id="27651" name="Rectangle 3">
            <a:extLst>
              <a:ext uri="{FF2B5EF4-FFF2-40B4-BE49-F238E27FC236}">
                <a16:creationId xmlns="" xmlns:a16="http://schemas.microsoft.com/office/drawing/2014/main" id="{CBFCA17C-6825-4130-9DF2-F65D3E16AE22}"/>
              </a:ext>
            </a:extLst>
          </p:cNvPr>
          <p:cNvSpPr>
            <a:spLocks noGrp="1" noChangeArrowheads="1"/>
          </p:cNvSpPr>
          <p:nvPr>
            <p:ph idx="1"/>
          </p:nvPr>
        </p:nvSpPr>
        <p:spPr>
          <a:xfrm>
            <a:off x="933451" y="2688032"/>
            <a:ext cx="16421100" cy="357225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Arial" panose="020B0604020202020204" pitchFamily="34" charset="0"/>
              <a:buAutoNum type="arabicPeriod" startAt="4"/>
            </a:pPr>
            <a:r>
              <a:rPr lang="en-US" altLang="en-US" dirty="0">
                <a:latin typeface="Oracle Sans" panose="020B0503020204020204" pitchFamily="34" charset="0"/>
                <a:cs typeface="Oracle Sans" panose="020B0503020204020204" pitchFamily="34" charset="0"/>
              </a:rPr>
              <a:t>Flash back the original primary database to the guaranteed restore point</a:t>
            </a:r>
            <a:r>
              <a:rPr lang="en-US" altLang="en-US" dirty="0" smtClean="0">
                <a:latin typeface="Oracle Sans" panose="020B0503020204020204" pitchFamily="34" charset="0"/>
                <a:cs typeface="Oracle Sans" panose="020B0503020204020204" pitchFamily="34" charset="0"/>
              </a:rPr>
              <a:t>:</a:t>
            </a:r>
          </a:p>
          <a:p>
            <a:pPr marL="857250" lvl="1" indent="-685800">
              <a:buFont typeface="Arial" panose="020B0604020202020204" pitchFamily="34" charset="0"/>
              <a:buAutoNum type="arabicPeriod" startAt="4"/>
            </a:pPr>
            <a:endParaRPr lang="en-US" altLang="en-US" sz="3600"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4"/>
            </a:pPr>
            <a:endParaRPr lang="en-US" altLang="en-US" sz="3600" dirty="0" smtClean="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4"/>
            </a:pPr>
            <a:endParaRPr lang="en-US" altLang="en-US" sz="3600"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4"/>
            </a:pPr>
            <a:endParaRPr lang="en-US" altLang="en-US" sz="3600" dirty="0" smtClean="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4"/>
            </a:pPr>
            <a:r>
              <a:rPr lang="en-US" altLang="en-US" dirty="0" smtClean="0">
                <a:latin typeface="Oracle Sans" panose="020B0503020204020204" pitchFamily="34" charset="0"/>
                <a:cs typeface="Oracle Sans" panose="020B0503020204020204" pitchFamily="34" charset="0"/>
              </a:rPr>
              <a:t>Mount </a:t>
            </a:r>
            <a:r>
              <a:rPr lang="en-US" altLang="en-US" dirty="0">
                <a:latin typeface="Oracle Sans" panose="020B0503020204020204" pitchFamily="34" charset="0"/>
                <a:cs typeface="Oracle Sans" panose="020B0503020204020204" pitchFamily="34" charset="0"/>
              </a:rPr>
              <a:t>the original primary database using the new version of the software: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3433922"/>
            <a:ext cx="11665296" cy="186301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SHUTDOWN IMMEDIATE</a:t>
            </a:r>
          </a:p>
          <a:p>
            <a:r>
              <a:rPr lang="en-US" altLang="en-US" sz="2800" b="1" dirty="0">
                <a:latin typeface="Courier New" panose="02070309020205020404" pitchFamily="49" charset="0"/>
                <a:cs typeface="Oracle Sans" panose="020B0503020204020204" pitchFamily="34" charset="0"/>
              </a:rPr>
              <a:t>SQL&gt; STARTUP MOUNT</a:t>
            </a:r>
          </a:p>
          <a:p>
            <a:r>
              <a:rPr lang="en-US" altLang="en-US" sz="2800" b="1" dirty="0">
                <a:latin typeface="Courier New" panose="02070309020205020404" pitchFamily="49" charset="0"/>
                <a:cs typeface="Oracle Sans" panose="020B0503020204020204" pitchFamily="34" charset="0"/>
              </a:rPr>
              <a:t>SQL&gt; FLASHBACK DATABASE TO RESTORE POINT pre_upgrade;</a:t>
            </a:r>
          </a:p>
          <a:p>
            <a:r>
              <a:rPr lang="en-US" altLang="en-US" sz="2800" b="1" dirty="0">
                <a:latin typeface="Courier New" panose="02070309020205020404" pitchFamily="49" charset="0"/>
                <a:cs typeface="Oracle Sans" panose="020B0503020204020204" pitchFamily="34" charset="0"/>
              </a:rPr>
              <a:t>SQL&gt; SHUTDOWN IMMEDIATE</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823240" y="6373350"/>
            <a:ext cx="11665296"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startup mount</a:t>
            </a:r>
          </a:p>
        </p:txBody>
      </p:sp>
    </p:spTree>
    <p:custDataLst>
      <p:tags r:id="rId1"/>
    </p:custDataLst>
    <p:extLst>
      <p:ext uri="{BB962C8B-B14F-4D97-AF65-F5344CB8AC3E}">
        <p14:creationId xmlns:p14="http://schemas.microsoft.com/office/powerpoint/2010/main" val="3470101209"/>
      </p:ext>
    </p:extLst>
  </p:cSld>
  <p:clrMapOvr>
    <a:masterClrMapping/>
  </p:clrMapOvr>
  <p:transition spd="slow"/>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1B3326E5-931A-4B0A-AB1D-58DD257BEE5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 Physical Standby Database</a:t>
            </a:r>
          </a:p>
        </p:txBody>
      </p:sp>
      <p:sp>
        <p:nvSpPr>
          <p:cNvPr id="28675" name="Rectangle 3">
            <a:extLst>
              <a:ext uri="{FF2B5EF4-FFF2-40B4-BE49-F238E27FC236}">
                <a16:creationId xmlns="" xmlns:a16="http://schemas.microsoft.com/office/drawing/2014/main" id="{98337C37-A75E-4292-8CF5-7A90E918DCAD}"/>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buFont typeface="Arial" panose="020B0604020202020204" pitchFamily="34" charset="0"/>
              <a:buAutoNum type="arabicPeriod" startAt="6"/>
            </a:pPr>
            <a:r>
              <a:rPr lang="en-US" altLang="en-US" dirty="0">
                <a:latin typeface="Oracle Sans" panose="020B0503020204020204" pitchFamily="34" charset="0"/>
                <a:cs typeface="Oracle Sans" panose="020B0503020204020204" pitchFamily="34" charset="0"/>
              </a:rPr>
              <a:t>Convert the original primary database to a physical standby:</a:t>
            </a:r>
          </a:p>
          <a:p>
            <a:pPr marL="857250" lvl="1" indent="-685800">
              <a:buFont typeface="Arial" panose="020B0604020202020204" pitchFamily="34" charset="0"/>
              <a:buAutoNum type="arabicPeriod" startAt="6"/>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6"/>
            </a:pPr>
            <a:endParaRPr lang="en-US" altLang="en-US"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6"/>
            </a:pPr>
            <a:endParaRPr lang="en-US" altLang="en-US" sz="2000" dirty="0">
              <a:latin typeface="Oracle Sans" panose="020B0503020204020204" pitchFamily="34" charset="0"/>
              <a:cs typeface="Oracle Sans" panose="020B0503020204020204" pitchFamily="34" charset="0"/>
            </a:endParaRPr>
          </a:p>
          <a:p>
            <a:pPr marL="857250" lvl="1" indent="-685800">
              <a:buFont typeface="Arial" panose="020B0604020202020204" pitchFamily="34" charset="0"/>
              <a:buAutoNum type="arabicPeriod" startAt="6"/>
            </a:pPr>
            <a:r>
              <a:rPr lang="en-US" altLang="en-US" dirty="0">
                <a:latin typeface="Oracle Sans" panose="020B0503020204020204" pitchFamily="34" charset="0"/>
                <a:cs typeface="Oracle Sans" panose="020B0503020204020204" pitchFamily="34" charset="0"/>
              </a:rPr>
              <a:t>Start managed recovery on the original primary database:</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3418637"/>
            <a:ext cx="11665296"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ALTER DATABASE CONVERT TO PHYSICAL STANDBY;</a:t>
            </a:r>
          </a:p>
          <a:p>
            <a:r>
              <a:rPr lang="en-US" altLang="en-US" sz="2800" b="1" dirty="0">
                <a:latin typeface="Courier New" panose="02070309020205020404" pitchFamily="49" charset="0"/>
                <a:cs typeface="Oracle Sans" panose="020B0503020204020204" pitchFamily="34" charset="0"/>
              </a:rPr>
              <a:t>SQL&gt; SHUTDOWN IMMEDIATE;</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5439568"/>
            <a:ext cx="11665296" cy="1432124"/>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STARTUP MOUNT;</a:t>
            </a:r>
          </a:p>
          <a:p>
            <a:r>
              <a:rPr lang="en-US" altLang="en-US" sz="2800" b="1" dirty="0">
                <a:latin typeface="Courier New" panose="02070309020205020404" pitchFamily="49" charset="0"/>
                <a:cs typeface="Oracle Sans" panose="020B0503020204020204" pitchFamily="34" charset="0"/>
              </a:rPr>
              <a:t>SQL&gt; ALTER DATABASE RECOVER MANAGED STANDBY DATABASE</a:t>
            </a:r>
          </a:p>
          <a:p>
            <a:r>
              <a:rPr lang="en-US" altLang="en-US" sz="2800" b="1" dirty="0">
                <a:latin typeface="Courier New" panose="02070309020205020404" pitchFamily="49" charset="0"/>
                <a:cs typeface="Oracle Sans" panose="020B0503020204020204" pitchFamily="34" charset="0"/>
              </a:rPr>
              <a:t>	 DISCONNECT FROM SESSION;</a:t>
            </a:r>
          </a:p>
        </p:txBody>
      </p:sp>
    </p:spTree>
    <p:custDataLst>
      <p:tags r:id="rId1"/>
    </p:custDataLst>
    <p:extLst>
      <p:ext uri="{BB962C8B-B14F-4D97-AF65-F5344CB8AC3E}">
        <p14:creationId xmlns:p14="http://schemas.microsoft.com/office/powerpoint/2010/main" val="25065762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a:extLst>
              <a:ext uri="{FF2B5EF4-FFF2-40B4-BE49-F238E27FC236}">
                <a16:creationId xmlns="" xmlns:a16="http://schemas.microsoft.com/office/drawing/2014/main" id="{829710B6-3C9F-47BC-B52E-5077C0C583F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Specifying Role-Based Destinations</a:t>
            </a:r>
          </a:p>
        </p:txBody>
      </p:sp>
      <p:sp>
        <p:nvSpPr>
          <p:cNvPr id="15363" name="Rectangle 1027">
            <a:extLst>
              <a:ext uri="{FF2B5EF4-FFF2-40B4-BE49-F238E27FC236}">
                <a16:creationId xmlns="" xmlns:a16="http://schemas.microsoft.com/office/drawing/2014/main" id="{7DB7C52C-1596-47D3-932A-B83895A948BD}"/>
              </a:ext>
            </a:extLst>
          </p:cNvPr>
          <p:cNvSpPr>
            <a:spLocks noChangeArrowheads="1"/>
          </p:cNvSpPr>
          <p:nvPr/>
        </p:nvSpPr>
        <p:spPr bwMode="auto">
          <a:xfrm>
            <a:off x="5931807" y="2527642"/>
            <a:ext cx="1762125"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Primary</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a:t>
            </a:r>
          </a:p>
        </p:txBody>
      </p:sp>
      <p:sp>
        <p:nvSpPr>
          <p:cNvPr id="15364" name="Rectangle 1028">
            <a:extLst>
              <a:ext uri="{FF2B5EF4-FFF2-40B4-BE49-F238E27FC236}">
                <a16:creationId xmlns="" xmlns:a16="http://schemas.microsoft.com/office/drawing/2014/main" id="{63F1FF80-6098-49DA-A07B-2D0FF48B8B88}"/>
              </a:ext>
            </a:extLst>
          </p:cNvPr>
          <p:cNvSpPr>
            <a:spLocks noChangeArrowheads="1"/>
          </p:cNvSpPr>
          <p:nvPr/>
        </p:nvSpPr>
        <p:spPr bwMode="auto">
          <a:xfrm>
            <a:off x="10351407" y="2530023"/>
            <a:ext cx="2171700" cy="74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Standby</a:t>
            </a:r>
          </a:p>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database</a:t>
            </a:r>
          </a:p>
        </p:txBody>
      </p:sp>
      <p:grpSp>
        <p:nvGrpSpPr>
          <p:cNvPr id="15365" name="Group 1029">
            <a:extLst>
              <a:ext uri="{FF2B5EF4-FFF2-40B4-BE49-F238E27FC236}">
                <a16:creationId xmlns="" xmlns:a16="http://schemas.microsoft.com/office/drawing/2014/main" id="{5448FD79-3D6E-4577-81EF-34AC58B13105}"/>
              </a:ext>
            </a:extLst>
          </p:cNvPr>
          <p:cNvGrpSpPr>
            <a:grpSpLocks/>
          </p:cNvGrpSpPr>
          <p:nvPr/>
        </p:nvGrpSpPr>
        <p:grpSpPr bwMode="auto">
          <a:xfrm flipH="1">
            <a:off x="11630139" y="3663497"/>
            <a:ext cx="1000125" cy="1200150"/>
            <a:chOff x="1240" y="1352"/>
            <a:chExt cx="584" cy="824"/>
          </a:xfrm>
        </p:grpSpPr>
        <p:sp>
          <p:nvSpPr>
            <p:cNvPr id="15385" name="Freeform 1030">
              <a:extLst>
                <a:ext uri="{FF2B5EF4-FFF2-40B4-BE49-F238E27FC236}">
                  <a16:creationId xmlns="" xmlns:a16="http://schemas.microsoft.com/office/drawing/2014/main" id="{A4B356B5-8AFB-4624-9803-33FAA2FC296A}"/>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5386" name="Freeform 1031">
              <a:extLst>
                <a:ext uri="{FF2B5EF4-FFF2-40B4-BE49-F238E27FC236}">
                  <a16:creationId xmlns="" xmlns:a16="http://schemas.microsoft.com/office/drawing/2014/main" id="{94037D48-87FC-4C6F-BEF3-7D4E24EE90E2}"/>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pic>
        <p:nvPicPr>
          <p:cNvPr id="15366" name="Picture 1032" descr="iasicon05">
            <a:extLst>
              <a:ext uri="{FF2B5EF4-FFF2-40B4-BE49-F238E27FC236}">
                <a16:creationId xmlns="" xmlns:a16="http://schemas.microsoft.com/office/drawing/2014/main" id="{0157B507-E3E0-4497-B45C-43A103CD49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546920" y="3372985"/>
            <a:ext cx="719138" cy="69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033" descr="iasicon05">
            <a:extLst>
              <a:ext uri="{FF2B5EF4-FFF2-40B4-BE49-F238E27FC236}">
                <a16:creationId xmlns="" xmlns:a16="http://schemas.microsoft.com/office/drawing/2014/main" id="{9A777FCC-E5D1-4E4F-A48A-DAB49A4A1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465957" y="4561230"/>
            <a:ext cx="716757" cy="69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8" name="Group 1034">
            <a:extLst>
              <a:ext uri="{FF2B5EF4-FFF2-40B4-BE49-F238E27FC236}">
                <a16:creationId xmlns="" xmlns:a16="http://schemas.microsoft.com/office/drawing/2014/main" id="{46FD35C7-6040-4524-9C59-B17021A024F8}"/>
              </a:ext>
            </a:extLst>
          </p:cNvPr>
          <p:cNvGrpSpPr>
            <a:grpSpLocks/>
          </p:cNvGrpSpPr>
          <p:nvPr/>
        </p:nvGrpSpPr>
        <p:grpSpPr bwMode="auto">
          <a:xfrm>
            <a:off x="5686539" y="3687310"/>
            <a:ext cx="1000125" cy="1200150"/>
            <a:chOff x="1240" y="1352"/>
            <a:chExt cx="584" cy="824"/>
          </a:xfrm>
        </p:grpSpPr>
        <p:sp>
          <p:nvSpPr>
            <p:cNvPr id="15383" name="Freeform 1035">
              <a:extLst>
                <a:ext uri="{FF2B5EF4-FFF2-40B4-BE49-F238E27FC236}">
                  <a16:creationId xmlns="" xmlns:a16="http://schemas.microsoft.com/office/drawing/2014/main" id="{29471415-A1BD-4895-94F1-974DCA473FD7}"/>
                </a:ext>
              </a:extLst>
            </p:cNvPr>
            <p:cNvSpPr>
              <a:spLocks/>
            </p:cNvSpPr>
            <p:nvPr/>
          </p:nvSpPr>
          <p:spPr bwMode="auto">
            <a:xfrm>
              <a:off x="1264" y="1928"/>
              <a:ext cx="560" cy="248"/>
            </a:xfrm>
            <a:custGeom>
              <a:avLst/>
              <a:gdLst>
                <a:gd name="T0" fmla="*/ 0 w 560"/>
                <a:gd name="T1" fmla="*/ 240 h 248"/>
                <a:gd name="T2" fmla="*/ 48 w 560"/>
                <a:gd name="T3" fmla="*/ 248 h 248"/>
                <a:gd name="T4" fmla="*/ 208 w 560"/>
                <a:gd name="T5" fmla="*/ 248 h 248"/>
                <a:gd name="T6" fmla="*/ 208 w 560"/>
                <a:gd name="T7" fmla="*/ 0 h 248"/>
                <a:gd name="T8" fmla="*/ 560 w 560"/>
                <a:gd name="T9" fmla="*/ 0 h 248"/>
                <a:gd name="T10" fmla="*/ 0 60000 65536"/>
                <a:gd name="T11" fmla="*/ 0 60000 65536"/>
                <a:gd name="T12" fmla="*/ 0 60000 65536"/>
                <a:gd name="T13" fmla="*/ 0 60000 65536"/>
                <a:gd name="T14" fmla="*/ 0 60000 65536"/>
                <a:gd name="T15" fmla="*/ 0 w 560"/>
                <a:gd name="T16" fmla="*/ 0 h 248"/>
                <a:gd name="T17" fmla="*/ 560 w 560"/>
                <a:gd name="T18" fmla="*/ 248 h 248"/>
              </a:gdLst>
              <a:ahLst/>
              <a:cxnLst>
                <a:cxn ang="T10">
                  <a:pos x="T0" y="T1"/>
                </a:cxn>
                <a:cxn ang="T11">
                  <a:pos x="T2" y="T3"/>
                </a:cxn>
                <a:cxn ang="T12">
                  <a:pos x="T4" y="T5"/>
                </a:cxn>
                <a:cxn ang="T13">
                  <a:pos x="T6" y="T7"/>
                </a:cxn>
                <a:cxn ang="T14">
                  <a:pos x="T8" y="T9"/>
                </a:cxn>
              </a:cxnLst>
              <a:rect l="T15" t="T16" r="T17" b="T18"/>
              <a:pathLst>
                <a:path w="560" h="248">
                  <a:moveTo>
                    <a:pt x="0" y="240"/>
                  </a:moveTo>
                  <a:cubicBezTo>
                    <a:pt x="16" y="243"/>
                    <a:pt x="48" y="248"/>
                    <a:pt x="48" y="248"/>
                  </a:cubicBezTo>
                  <a:lnTo>
                    <a:pt x="208" y="248"/>
                  </a:lnTo>
                  <a:lnTo>
                    <a:pt x="208" y="0"/>
                  </a:lnTo>
                  <a:lnTo>
                    <a:pt x="560" y="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5384" name="Freeform 1036">
              <a:extLst>
                <a:ext uri="{FF2B5EF4-FFF2-40B4-BE49-F238E27FC236}">
                  <a16:creationId xmlns="" xmlns:a16="http://schemas.microsoft.com/office/drawing/2014/main" id="{20354CCF-1482-4712-9F73-54ADBEE6ED7A}"/>
                </a:ext>
              </a:extLst>
            </p:cNvPr>
            <p:cNvSpPr>
              <a:spLocks/>
            </p:cNvSpPr>
            <p:nvPr/>
          </p:nvSpPr>
          <p:spPr bwMode="auto">
            <a:xfrm>
              <a:off x="1240" y="1352"/>
              <a:ext cx="584" cy="400"/>
            </a:xfrm>
            <a:custGeom>
              <a:avLst/>
              <a:gdLst>
                <a:gd name="T0" fmla="*/ 0 w 584"/>
                <a:gd name="T1" fmla="*/ 0 h 400"/>
                <a:gd name="T2" fmla="*/ 240 w 584"/>
                <a:gd name="T3" fmla="*/ 0 h 400"/>
                <a:gd name="T4" fmla="*/ 240 w 584"/>
                <a:gd name="T5" fmla="*/ 400 h 400"/>
                <a:gd name="T6" fmla="*/ 584 w 584"/>
                <a:gd name="T7" fmla="*/ 400 h 400"/>
                <a:gd name="T8" fmla="*/ 0 60000 65536"/>
                <a:gd name="T9" fmla="*/ 0 60000 65536"/>
                <a:gd name="T10" fmla="*/ 0 60000 65536"/>
                <a:gd name="T11" fmla="*/ 0 60000 65536"/>
                <a:gd name="T12" fmla="*/ 0 w 584"/>
                <a:gd name="T13" fmla="*/ 0 h 400"/>
                <a:gd name="T14" fmla="*/ 584 w 584"/>
                <a:gd name="T15" fmla="*/ 400 h 400"/>
              </a:gdLst>
              <a:ahLst/>
              <a:cxnLst>
                <a:cxn ang="T8">
                  <a:pos x="T0" y="T1"/>
                </a:cxn>
                <a:cxn ang="T9">
                  <a:pos x="T2" y="T3"/>
                </a:cxn>
                <a:cxn ang="T10">
                  <a:pos x="T4" y="T5"/>
                </a:cxn>
                <a:cxn ang="T11">
                  <a:pos x="T6" y="T7"/>
                </a:cxn>
              </a:cxnLst>
              <a:rect l="T12" t="T13" r="T14" b="T15"/>
              <a:pathLst>
                <a:path w="584" h="400">
                  <a:moveTo>
                    <a:pt x="0" y="0"/>
                  </a:moveTo>
                  <a:lnTo>
                    <a:pt x="240" y="0"/>
                  </a:lnTo>
                  <a:lnTo>
                    <a:pt x="240" y="400"/>
                  </a:lnTo>
                  <a:lnTo>
                    <a:pt x="584" y="400"/>
                  </a:ln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grpSp>
      <p:sp>
        <p:nvSpPr>
          <p:cNvPr id="15369" name="Line 1037">
            <a:extLst>
              <a:ext uri="{FF2B5EF4-FFF2-40B4-BE49-F238E27FC236}">
                <a16:creationId xmlns="" xmlns:a16="http://schemas.microsoft.com/office/drawing/2014/main" id="{87BAACCA-5F3A-49F6-B7ED-4C231839E867}"/>
              </a:ext>
            </a:extLst>
          </p:cNvPr>
          <p:cNvSpPr>
            <a:spLocks noChangeShapeType="1"/>
          </p:cNvSpPr>
          <p:nvPr/>
        </p:nvSpPr>
        <p:spPr bwMode="auto">
          <a:xfrm>
            <a:off x="6853352" y="4794592"/>
            <a:ext cx="0" cy="13525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5370" name="Line 1038">
            <a:extLst>
              <a:ext uri="{FF2B5EF4-FFF2-40B4-BE49-F238E27FC236}">
                <a16:creationId xmlns="" xmlns:a16="http://schemas.microsoft.com/office/drawing/2014/main" id="{2CE4D9F0-700D-479E-AA51-48BBA62C5D09}"/>
              </a:ext>
            </a:extLst>
          </p:cNvPr>
          <p:cNvSpPr>
            <a:spLocks noChangeShapeType="1"/>
          </p:cNvSpPr>
          <p:nvPr/>
        </p:nvSpPr>
        <p:spPr bwMode="auto">
          <a:xfrm>
            <a:off x="11482502" y="4696960"/>
            <a:ext cx="2381" cy="13549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15371" name="Freeform 1039">
            <a:extLst>
              <a:ext uri="{FF2B5EF4-FFF2-40B4-BE49-F238E27FC236}">
                <a16:creationId xmlns="" xmlns:a16="http://schemas.microsoft.com/office/drawing/2014/main" id="{5B7B8E08-BB31-467B-B090-36EC8580D42B}"/>
              </a:ext>
            </a:extLst>
          </p:cNvPr>
          <p:cNvSpPr>
            <a:spLocks/>
          </p:cNvSpPr>
          <p:nvPr/>
        </p:nvSpPr>
        <p:spPr bwMode="auto">
          <a:xfrm>
            <a:off x="7843952" y="3913530"/>
            <a:ext cx="2640806" cy="461963"/>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5372" name="Picture 1040" descr="iasicon10">
            <a:extLst>
              <a:ext uri="{FF2B5EF4-FFF2-40B4-BE49-F238E27FC236}">
                <a16:creationId xmlns="" xmlns:a16="http://schemas.microsoft.com/office/drawing/2014/main" id="{786C3470-EFC2-4158-9295-724D50AC0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386627" y="5597073"/>
            <a:ext cx="1554956"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041" descr="iasicon10">
            <a:extLst>
              <a:ext uri="{FF2B5EF4-FFF2-40B4-BE49-F238E27FC236}">
                <a16:creationId xmlns="" xmlns:a16="http://schemas.microsoft.com/office/drawing/2014/main" id="{86578534-B8C6-4C0D-BFDD-A0DE75687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999107" y="5597073"/>
            <a:ext cx="1554957"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1042" descr="iasicon18">
            <a:extLst>
              <a:ext uri="{FF2B5EF4-FFF2-40B4-BE49-F238E27FC236}">
                <a16:creationId xmlns="" xmlns:a16="http://schemas.microsoft.com/office/drawing/2014/main" id="{8138B786-E876-4CC9-8877-417D880C0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605702" y="3884954"/>
            <a:ext cx="1059656" cy="13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043" descr="iasicon18">
            <a:extLst>
              <a:ext uri="{FF2B5EF4-FFF2-40B4-BE49-F238E27FC236}">
                <a16:creationId xmlns="" xmlns:a16="http://schemas.microsoft.com/office/drawing/2014/main" id="{7C121645-D4F9-4BA7-9358-E3BECD7BA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656207" y="3884954"/>
            <a:ext cx="1059657" cy="132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044" descr="iasicon05">
            <a:extLst>
              <a:ext uri="{FF2B5EF4-FFF2-40B4-BE49-F238E27FC236}">
                <a16:creationId xmlns="" xmlns:a16="http://schemas.microsoft.com/office/drawing/2014/main" id="{81CEFD8E-ABAC-49A1-9704-6F1448F46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124565" y="3396797"/>
            <a:ext cx="719138" cy="69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045" descr="iasicon05">
            <a:extLst>
              <a:ext uri="{FF2B5EF4-FFF2-40B4-BE49-F238E27FC236}">
                <a16:creationId xmlns="" xmlns:a16="http://schemas.microsoft.com/office/drawing/2014/main" id="{BD62482E-EEC8-416B-A65C-5D437CF75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124565" y="4642192"/>
            <a:ext cx="7191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Freeform 1046">
            <a:extLst>
              <a:ext uri="{FF2B5EF4-FFF2-40B4-BE49-F238E27FC236}">
                <a16:creationId xmlns="" xmlns:a16="http://schemas.microsoft.com/office/drawing/2014/main" id="{FA879084-530C-4F2B-B727-74320E23AA3D}"/>
              </a:ext>
            </a:extLst>
          </p:cNvPr>
          <p:cNvSpPr>
            <a:spLocks/>
          </p:cNvSpPr>
          <p:nvPr/>
        </p:nvSpPr>
        <p:spPr bwMode="auto">
          <a:xfrm flipH="1">
            <a:off x="7843952" y="4866030"/>
            <a:ext cx="2640806" cy="461963"/>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15379" name="Picture 1047" descr="Symbols: Cancel, No">
            <a:extLst>
              <a:ext uri="{FF2B5EF4-FFF2-40B4-BE49-F238E27FC236}">
                <a16:creationId xmlns="" xmlns:a16="http://schemas.microsoft.com/office/drawing/2014/main" id="{1F18C80A-5349-4D8B-987E-7202A0137E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715490" y="4546942"/>
            <a:ext cx="869156" cy="86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Rectangle 1048">
            <a:extLst>
              <a:ext uri="{FF2B5EF4-FFF2-40B4-BE49-F238E27FC236}">
                <a16:creationId xmlns="" xmlns:a16="http://schemas.microsoft.com/office/drawing/2014/main" id="{CFCFEE8F-EE37-4CB3-9EDF-6170E39B44F9}"/>
              </a:ext>
            </a:extLst>
          </p:cNvPr>
          <p:cNvSpPr>
            <a:spLocks noChangeArrowheads="1"/>
          </p:cNvSpPr>
          <p:nvPr/>
        </p:nvSpPr>
        <p:spPr bwMode="blackGray">
          <a:xfrm>
            <a:off x="2362200" y="7134743"/>
            <a:ext cx="6513286" cy="2428357"/>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solidFill>
                  <a:srgbClr val="000000"/>
                </a:solidFill>
                <a:latin typeface="Courier New" panose="02070309020205020404" pitchFamily="49" charset="0"/>
                <a:cs typeface="Times New Roman" panose="02020603050405020304" pitchFamily="18" charset="0"/>
              </a:rPr>
              <a:t>log_archive_dest_2 = 'service=london async</a:t>
            </a:r>
          </a:p>
          <a:p>
            <a:r>
              <a:rPr lang="en-US" altLang="en-US" sz="2600" b="1" dirty="0">
                <a:solidFill>
                  <a:srgbClr val="000000"/>
                </a:solidFill>
                <a:latin typeface="Courier New" panose="02070309020205020404" pitchFamily="49" charset="0"/>
                <a:cs typeface="Times New Roman" panose="02020603050405020304" pitchFamily="18" charset="0"/>
              </a:rPr>
              <a:t> valid_for=</a:t>
            </a:r>
          </a:p>
          <a:p>
            <a:r>
              <a:rPr lang="en-US" altLang="en-US" sz="2600" b="1" dirty="0">
                <a:solidFill>
                  <a:srgbClr val="000000"/>
                </a:solidFill>
                <a:latin typeface="Courier New" panose="02070309020205020404" pitchFamily="49" charset="0"/>
                <a:cs typeface="Times New Roman" panose="02020603050405020304" pitchFamily="18" charset="0"/>
              </a:rPr>
              <a:t> (online_logfile,</a:t>
            </a:r>
          </a:p>
          <a:p>
            <a:r>
              <a:rPr lang="en-US" altLang="en-US" sz="2600" b="1" dirty="0">
                <a:solidFill>
                  <a:srgbClr val="000000"/>
                </a:solidFill>
                <a:latin typeface="Courier New" panose="02070309020205020404" pitchFamily="49" charset="0"/>
                <a:cs typeface="Times New Roman" panose="02020603050405020304" pitchFamily="18" charset="0"/>
              </a:rPr>
              <a:t>  primary_role)</a:t>
            </a:r>
          </a:p>
          <a:p>
            <a:r>
              <a:rPr lang="en-US" altLang="en-US" sz="2600" b="1" dirty="0">
                <a:solidFill>
                  <a:srgbClr val="000000"/>
                </a:solidFill>
                <a:latin typeface="Courier New" panose="02070309020205020404" pitchFamily="49" charset="0"/>
                <a:cs typeface="Times New Roman" panose="02020603050405020304" pitchFamily="18" charset="0"/>
              </a:rPr>
              <a:t>db_unique_name=london'</a:t>
            </a:r>
          </a:p>
        </p:txBody>
      </p:sp>
      <p:sp>
        <p:nvSpPr>
          <p:cNvPr id="15381" name="Rectangle 1049">
            <a:extLst>
              <a:ext uri="{FF2B5EF4-FFF2-40B4-BE49-F238E27FC236}">
                <a16:creationId xmlns="" xmlns:a16="http://schemas.microsoft.com/office/drawing/2014/main" id="{97F9E4FF-1352-47A0-A6F0-62B9B297AD50}"/>
              </a:ext>
            </a:extLst>
          </p:cNvPr>
          <p:cNvSpPr>
            <a:spLocks noChangeArrowheads="1"/>
          </p:cNvSpPr>
          <p:nvPr/>
        </p:nvSpPr>
        <p:spPr bwMode="auto">
          <a:xfrm>
            <a:off x="8292817" y="5596449"/>
            <a:ext cx="1743075" cy="44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200" b="1" dirty="0">
                <a:latin typeface="Oracle Sans" panose="020B0503020204020204" pitchFamily="34" charset="0"/>
                <a:cs typeface="Oracle Sans" panose="020B0503020204020204" pitchFamily="34" charset="0"/>
              </a:rPr>
              <a:t>Not used</a:t>
            </a:r>
          </a:p>
        </p:txBody>
      </p:sp>
      <p:sp>
        <p:nvSpPr>
          <p:cNvPr id="15382" name="Rectangle 1050">
            <a:extLst>
              <a:ext uri="{FF2B5EF4-FFF2-40B4-BE49-F238E27FC236}">
                <a16:creationId xmlns="" xmlns:a16="http://schemas.microsoft.com/office/drawing/2014/main" id="{56496435-6A3E-435F-AB5D-C7F934BB1C17}"/>
              </a:ext>
            </a:extLst>
          </p:cNvPr>
          <p:cNvSpPr>
            <a:spLocks noChangeArrowheads="1"/>
          </p:cNvSpPr>
          <p:nvPr/>
        </p:nvSpPr>
        <p:spPr bwMode="blackGray">
          <a:xfrm>
            <a:off x="9446985" y="7058543"/>
            <a:ext cx="6326415" cy="2428357"/>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solidFill>
                  <a:srgbClr val="000000"/>
                </a:solidFill>
                <a:latin typeface="Courier New" panose="02070309020205020404" pitchFamily="49" charset="0"/>
                <a:cs typeface="Times New Roman" panose="02020603050405020304" pitchFamily="18" charset="0"/>
              </a:rPr>
              <a:t>log_archive_dest_2 = 'service=boston async</a:t>
            </a:r>
          </a:p>
          <a:p>
            <a:r>
              <a:rPr lang="en-US" altLang="en-US" sz="2600" b="1" dirty="0">
                <a:solidFill>
                  <a:srgbClr val="000000"/>
                </a:solidFill>
                <a:latin typeface="Courier New" panose="02070309020205020404" pitchFamily="49" charset="0"/>
                <a:cs typeface="Times New Roman" panose="02020603050405020304" pitchFamily="18" charset="0"/>
              </a:rPr>
              <a:t> valid_for=</a:t>
            </a:r>
          </a:p>
          <a:p>
            <a:r>
              <a:rPr lang="en-US" altLang="en-US" sz="2600" b="1" dirty="0">
                <a:solidFill>
                  <a:srgbClr val="000000"/>
                </a:solidFill>
                <a:latin typeface="Courier New" panose="02070309020205020404" pitchFamily="49" charset="0"/>
                <a:cs typeface="Times New Roman" panose="02020603050405020304" pitchFamily="18" charset="0"/>
              </a:rPr>
              <a:t> (online_logfile,</a:t>
            </a:r>
          </a:p>
          <a:p>
            <a:r>
              <a:rPr lang="en-US" altLang="en-US" sz="2600" b="1" dirty="0">
                <a:solidFill>
                  <a:srgbClr val="000000"/>
                </a:solidFill>
                <a:latin typeface="Courier New" panose="02070309020205020404" pitchFamily="49" charset="0"/>
                <a:cs typeface="Times New Roman" panose="02020603050405020304" pitchFamily="18" charset="0"/>
              </a:rPr>
              <a:t>  primary_role)</a:t>
            </a:r>
          </a:p>
          <a:p>
            <a:r>
              <a:rPr lang="en-US" altLang="en-US" sz="2600" b="1" dirty="0">
                <a:solidFill>
                  <a:srgbClr val="000000"/>
                </a:solidFill>
                <a:latin typeface="Courier New" panose="02070309020205020404" pitchFamily="49" charset="0"/>
                <a:cs typeface="Times New Roman" panose="02020603050405020304" pitchFamily="18" charset="0"/>
              </a:rPr>
              <a:t>db_unique_name=boston'</a:t>
            </a:r>
          </a:p>
        </p:txBody>
      </p:sp>
    </p:spTree>
    <p:custDataLst>
      <p:tags r:id="rId1"/>
    </p:custDataLst>
    <p:extLst>
      <p:ext uri="{BB962C8B-B14F-4D97-AF65-F5344CB8AC3E}">
        <p14:creationId xmlns:p14="http://schemas.microsoft.com/office/powerpoint/2010/main" val="2313613694"/>
      </p:ext>
    </p:extLst>
  </p:cSld>
  <p:clrMapOvr>
    <a:masterClrMapping/>
  </p:clrMapOvr>
  <p:transition spd="slow"/>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a:extLst>
              <a:ext uri="{FF2B5EF4-FFF2-40B4-BE49-F238E27FC236}">
                <a16:creationId xmlns="" xmlns:a16="http://schemas.microsoft.com/office/drawing/2014/main" id="{C22BE3AC-2153-4951-94FC-BBFB834BD58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Performing a Rolling Upgrade by Using a Physical Standby Database</a:t>
            </a:r>
          </a:p>
        </p:txBody>
      </p:sp>
      <p:sp>
        <p:nvSpPr>
          <p:cNvPr id="29699" name="Rectangle 1027">
            <a:extLst>
              <a:ext uri="{FF2B5EF4-FFF2-40B4-BE49-F238E27FC236}">
                <a16:creationId xmlns="" xmlns:a16="http://schemas.microsoft.com/office/drawing/2014/main" id="{C839E6EF-45D1-4CF5-8303-0EA0A10C2ED0}"/>
              </a:ext>
            </a:extLst>
          </p:cNvPr>
          <p:cNvSpPr>
            <a:spLocks noGrp="1" noChangeArrowheads="1"/>
          </p:cNvSpPr>
          <p:nvPr>
            <p:ph idx="1"/>
          </p:nvPr>
        </p:nvSpPr>
        <p:spPr>
          <a:xfrm>
            <a:off x="933451" y="2688032"/>
            <a:ext cx="16421100" cy="178881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startAt="8"/>
            </a:pPr>
            <a:r>
              <a:rPr lang="en-US" altLang="en-US" dirty="0">
                <a:latin typeface="Oracle Sans" panose="020B0503020204020204" pitchFamily="34" charset="0"/>
                <a:cs typeface="Oracle Sans" panose="020B0503020204020204" pitchFamily="34" charset="0"/>
              </a:rPr>
              <a:t>Perform a switchover to return your original primary database to the primary database role. (Optional)</a:t>
            </a:r>
          </a:p>
          <a:p>
            <a:pPr marL="857250" lvl="1" indent="-685800">
              <a:spcBef>
                <a:spcPts val="1200"/>
              </a:spcBef>
              <a:buFont typeface="Arial" panose="020B0604020202020204" pitchFamily="34" charset="0"/>
              <a:buAutoNum type="arabicPeriod" startAt="8"/>
            </a:pPr>
            <a:r>
              <a:rPr lang="en-US" altLang="en-US" dirty="0">
                <a:latin typeface="Oracle Sans" panose="020B0503020204020204" pitchFamily="34" charset="0"/>
                <a:cs typeface="Oracle Sans" panose="020B0503020204020204" pitchFamily="34" charset="0"/>
              </a:rPr>
              <a:t>Clean up the guaranteed restore point created in step 1.</a:t>
            </a:r>
          </a:p>
        </p:txBody>
      </p:sp>
    </p:spTree>
    <p:custDataLst>
      <p:tags r:id="rId1"/>
    </p:custDataLst>
    <p:extLst>
      <p:ext uri="{BB962C8B-B14F-4D97-AF65-F5344CB8AC3E}">
        <p14:creationId xmlns:p14="http://schemas.microsoft.com/office/powerpoint/2010/main" val="1820991650"/>
      </p:ext>
    </p:extLst>
  </p:cSld>
  <p:clrMapOvr>
    <a:masterClrMapping/>
  </p:clrMapOvr>
  <p:transition spd="slow"/>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0">
            <a:extLst>
              <a:ext uri="{FF2B5EF4-FFF2-40B4-BE49-F238E27FC236}">
                <a16:creationId xmlns="" xmlns:a16="http://schemas.microsoft.com/office/drawing/2014/main" id="{16839716-C156-4D56-A420-25ECCB4D3E53}"/>
              </a:ext>
            </a:extLst>
          </p:cNvPr>
          <p:cNvSpPr>
            <a:spLocks noGrp="1" noChangeArrowheads="1"/>
          </p:cNvSpPr>
          <p:nvPr>
            <p:ph type="title"/>
          </p:nvPr>
        </p:nvSpPr>
        <p:spPr>
          <a:xfrm>
            <a:off x="933451" y="656738"/>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Rolling Upgrades Using </a:t>
            </a:r>
            <a:r>
              <a:rPr lang="en-US" altLang="en-US" dirty="0">
                <a:latin typeface="Courier New" panose="02070309020205020404" pitchFamily="49" charset="0"/>
                <a:cs typeface="Courier New" panose="02070309020205020404" pitchFamily="49" charset="0"/>
              </a:rPr>
              <a:t>DBMS_ROLLING </a:t>
            </a:r>
            <a:r>
              <a:rPr lang="en-US" altLang="en-US" dirty="0">
                <a:latin typeface="Georgia" panose="02040502050405020303" pitchFamily="18" charset="0"/>
              </a:rPr>
              <a:t>and Active Data Guard</a:t>
            </a:r>
          </a:p>
        </p:txBody>
      </p:sp>
      <p:sp>
        <p:nvSpPr>
          <p:cNvPr id="30723" name="Rectangle 31">
            <a:extLst>
              <a:ext uri="{FF2B5EF4-FFF2-40B4-BE49-F238E27FC236}">
                <a16:creationId xmlns="" xmlns:a16="http://schemas.microsoft.com/office/drawing/2014/main" id="{E922DDDC-C069-4C1C-8463-44BD012A3207}"/>
              </a:ext>
            </a:extLst>
          </p:cNvPr>
          <p:cNvSpPr>
            <a:spLocks noGrp="1" noChangeArrowheads="1"/>
          </p:cNvSpPr>
          <p:nvPr>
            <p:ph idx="1"/>
          </p:nvPr>
        </p:nvSpPr>
        <p:spPr>
          <a:xfrm>
            <a:off x="933451" y="2688032"/>
            <a:ext cx="16421100" cy="483253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Database software upgrades using the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PL/SQL package will be usable starting with the first patchset of Oracle Database 12</a:t>
            </a:r>
            <a:r>
              <a:rPr lang="en-US" altLang="en-US" i="1" dirty="0">
                <a:latin typeface="Oracle Sans" panose="020B0503020204020204" pitchFamily="34" charset="0"/>
                <a:cs typeface="Oracle Sans" panose="020B0503020204020204" pitchFamily="34" charset="0"/>
              </a:rPr>
              <a:t>c</a:t>
            </a:r>
            <a:r>
              <a:rPr lang="en-US" altLang="en-US" dirty="0">
                <a:latin typeface="Oracle Sans" panose="020B0503020204020204" pitchFamily="34" charset="0"/>
                <a:cs typeface="Oracle Sans" panose="020B0503020204020204" pitchFamily="34" charset="0"/>
              </a:rPr>
              <a:t> to the second patchset.</a:t>
            </a:r>
          </a:p>
          <a:p>
            <a:pPr lvl="1">
              <a:spcBef>
                <a:spcPts val="1200"/>
              </a:spcBef>
            </a:pPr>
            <a:r>
              <a:rPr lang="en-US" altLang="en-US" dirty="0">
                <a:latin typeface="Oracle Sans" panose="020B0503020204020204" pitchFamily="34" charset="0"/>
                <a:cs typeface="Oracle Sans" panose="020B0503020204020204" pitchFamily="34" charset="0"/>
              </a:rPr>
              <a:t>Database upgrades from Oracle Database 11</a:t>
            </a:r>
            <a:r>
              <a:rPr lang="en-US" altLang="en-US" i="1" dirty="0">
                <a:latin typeface="Oracle Sans" panose="020B0503020204020204" pitchFamily="34" charset="0"/>
                <a:cs typeface="Oracle Sans" panose="020B0503020204020204" pitchFamily="34" charset="0"/>
              </a:rPr>
              <a:t>g</a:t>
            </a:r>
            <a:r>
              <a:rPr lang="en-US" altLang="en-US" dirty="0">
                <a:latin typeface="Oracle Sans" panose="020B0503020204020204" pitchFamily="34" charset="0"/>
                <a:cs typeface="Oracle Sans" panose="020B0503020204020204" pitchFamily="34" charset="0"/>
              </a:rPr>
              <a:t> to Oracle Database 12</a:t>
            </a:r>
            <a:r>
              <a:rPr lang="en-US" altLang="en-US" i="1" dirty="0">
                <a:latin typeface="Oracle Sans" panose="020B0503020204020204" pitchFamily="34" charset="0"/>
                <a:cs typeface="Oracle Sans" panose="020B0503020204020204" pitchFamily="34" charset="0"/>
              </a:rPr>
              <a:t>c</a:t>
            </a:r>
            <a:r>
              <a:rPr lang="en-US" altLang="en-US" dirty="0">
                <a:latin typeface="Oracle Sans" panose="020B0503020204020204" pitchFamily="34" charset="0"/>
                <a:cs typeface="Oracle Sans" panose="020B0503020204020204" pitchFamily="34" charset="0"/>
              </a:rPr>
              <a:t> will need to use the classic Transient Logical Standby upgrade procedure.</a:t>
            </a:r>
          </a:p>
          <a:p>
            <a:pPr lvl="1">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PL/SQL package can be used for other database maintenance tasks with the first release of Oracle Database 12c.</a:t>
            </a:r>
          </a:p>
          <a:p>
            <a:pPr lvl="1">
              <a:spcBef>
                <a:spcPts val="1200"/>
              </a:spcBef>
            </a:pPr>
            <a:r>
              <a:rPr lang="en-US" altLang="en-US" dirty="0">
                <a:latin typeface="Oracle Sans" panose="020B0503020204020204" pitchFamily="34" charset="0"/>
                <a:cs typeface="Oracle Sans" panose="020B0503020204020204" pitchFamily="34" charset="0"/>
              </a:rPr>
              <a:t>As of Oracle Database 12c Release 2 (12.2.0.1), Data Guard broker can remain on during a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rolling upgrade; there is no longer any need to disable it.</a:t>
            </a:r>
          </a:p>
        </p:txBody>
      </p:sp>
    </p:spTree>
    <p:custDataLst>
      <p:tags r:id="rId1"/>
    </p:custDataLst>
    <p:extLst>
      <p:ext uri="{BB962C8B-B14F-4D97-AF65-F5344CB8AC3E}">
        <p14:creationId xmlns:p14="http://schemas.microsoft.com/office/powerpoint/2010/main" val="2934106420"/>
      </p:ext>
    </p:extLst>
  </p:cSld>
  <p:clrMapOvr>
    <a:masterClrMapping/>
  </p:clrMapOvr>
  <p:transition spd="slow"/>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0">
            <a:extLst>
              <a:ext uri="{FF2B5EF4-FFF2-40B4-BE49-F238E27FC236}">
                <a16:creationId xmlns="" xmlns:a16="http://schemas.microsoft.com/office/drawing/2014/main" id="{DA027E12-AAEF-4D3D-99A7-CEF46D4E335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Courier New" panose="02070309020205020404" pitchFamily="49" charset="0"/>
                <a:cs typeface="Courier New" panose="02070309020205020404" pitchFamily="49" charset="0"/>
              </a:rPr>
              <a:t>DBMS_ROLLING</a:t>
            </a:r>
            <a:r>
              <a:rPr lang="en-US" altLang="en-US" dirty="0">
                <a:latin typeface="Georgia" panose="02040502050405020303" pitchFamily="18" charset="0"/>
              </a:rPr>
              <a:t>: Concepts</a:t>
            </a:r>
          </a:p>
        </p:txBody>
      </p:sp>
      <p:sp>
        <p:nvSpPr>
          <p:cNvPr id="31747" name="Rectangle 31">
            <a:extLst>
              <a:ext uri="{FF2B5EF4-FFF2-40B4-BE49-F238E27FC236}">
                <a16:creationId xmlns="" xmlns:a16="http://schemas.microsoft.com/office/drawing/2014/main" id="{AFE151DF-45F9-4F19-90C0-19B188230CF6}"/>
              </a:ext>
            </a:extLst>
          </p:cNvPr>
          <p:cNvSpPr>
            <a:spLocks noGrp="1" noChangeArrowheads="1"/>
          </p:cNvSpPr>
          <p:nvPr>
            <p:ph idx="1"/>
          </p:nvPr>
        </p:nvSpPr>
        <p:spPr>
          <a:xfrm>
            <a:off x="933451" y="2272710"/>
            <a:ext cx="16421100" cy="634423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Rolling changes can be applied on the whole Data Guard configuration.</a:t>
            </a:r>
          </a:p>
          <a:p>
            <a:pPr lvl="2">
              <a:spcBef>
                <a:spcPts val="1200"/>
              </a:spcBef>
            </a:pPr>
            <a:r>
              <a:rPr lang="en-US" altLang="en-US" dirty="0">
                <a:latin typeface="Oracle Sans" panose="020B0503020204020204" pitchFamily="34" charset="0"/>
                <a:cs typeface="Oracle Sans" panose="020B0503020204020204" pitchFamily="34" charset="0"/>
              </a:rPr>
              <a:t>Three stages: Specification, Compilation, and Execution</a:t>
            </a:r>
          </a:p>
          <a:p>
            <a:pPr lvl="2">
              <a:spcBef>
                <a:spcPts val="1200"/>
              </a:spcBef>
            </a:pPr>
            <a:r>
              <a:rPr lang="en-US" altLang="en-US" dirty="0">
                <a:latin typeface="Oracle Sans" panose="020B0503020204020204" pitchFamily="34" charset="0"/>
                <a:cs typeface="Oracle Sans" panose="020B0503020204020204" pitchFamily="34" charset="0"/>
              </a:rPr>
              <a:t>Execution has three phases: Start, Switchover, and Finish</a:t>
            </a:r>
          </a:p>
          <a:p>
            <a:pPr lvl="1">
              <a:spcBef>
                <a:spcPts val="1200"/>
              </a:spcBef>
            </a:pPr>
            <a:r>
              <a:rPr lang="en-US" altLang="en-US" dirty="0">
                <a:latin typeface="Oracle Sans" panose="020B0503020204020204" pitchFamily="34" charset="0"/>
                <a:cs typeface="Oracle Sans" panose="020B0503020204020204" pitchFamily="34" charset="0"/>
              </a:rPr>
              <a:t>Two key groups:</a:t>
            </a:r>
          </a:p>
          <a:p>
            <a:pPr lvl="2">
              <a:spcBef>
                <a:spcPts val="1200"/>
              </a:spcBef>
            </a:pPr>
            <a:r>
              <a:rPr lang="en-US" altLang="en-US" dirty="0">
                <a:latin typeface="Oracle Sans" panose="020B0503020204020204" pitchFamily="34" charset="0"/>
                <a:cs typeface="Oracle Sans" panose="020B0503020204020204" pitchFamily="34" charset="0"/>
              </a:rPr>
              <a:t>Leading group (LG)</a:t>
            </a:r>
          </a:p>
          <a:p>
            <a:pPr lvl="3">
              <a:spcBef>
                <a:spcPts val="1200"/>
              </a:spcBef>
            </a:pPr>
            <a:r>
              <a:rPr lang="en-US" altLang="en-US" dirty="0">
                <a:latin typeface="Oracle Sans" panose="020B0503020204020204" pitchFamily="34" charset="0"/>
                <a:cs typeface="Oracle Sans" panose="020B0503020204020204" pitchFamily="34" charset="0"/>
              </a:rPr>
              <a:t>These databases are upgraded first (before switchover).</a:t>
            </a:r>
          </a:p>
          <a:p>
            <a:pPr lvl="3">
              <a:spcBef>
                <a:spcPts val="1200"/>
              </a:spcBef>
            </a:pPr>
            <a:r>
              <a:rPr lang="en-US" altLang="en-US" dirty="0">
                <a:latin typeface="Oracle Sans" panose="020B0503020204020204" pitchFamily="34" charset="0"/>
                <a:cs typeface="Oracle Sans" panose="020B0503020204020204" pitchFamily="34" charset="0"/>
              </a:rPr>
              <a:t>The LG has a master database (the future primary database).</a:t>
            </a:r>
          </a:p>
          <a:p>
            <a:pPr lvl="2">
              <a:spcBef>
                <a:spcPts val="1200"/>
              </a:spcBef>
            </a:pPr>
            <a:r>
              <a:rPr lang="en-US" altLang="en-US" dirty="0">
                <a:latin typeface="Oracle Sans" panose="020B0503020204020204" pitchFamily="34" charset="0"/>
                <a:cs typeface="Oracle Sans" panose="020B0503020204020204" pitchFamily="34" charset="0"/>
              </a:rPr>
              <a:t>Trailing group (TG)</a:t>
            </a:r>
          </a:p>
          <a:p>
            <a:pPr lvl="3">
              <a:spcBef>
                <a:spcPts val="1200"/>
              </a:spcBef>
            </a:pPr>
            <a:r>
              <a:rPr lang="en-US" altLang="en-US" dirty="0">
                <a:latin typeface="Oracle Sans" panose="020B0503020204020204" pitchFamily="34" charset="0"/>
                <a:cs typeface="Oracle Sans" panose="020B0503020204020204" pitchFamily="34" charset="0"/>
              </a:rPr>
              <a:t>These databases are upgraded last (after switchover).</a:t>
            </a:r>
          </a:p>
          <a:p>
            <a:pPr lvl="3">
              <a:spcBef>
                <a:spcPts val="1200"/>
              </a:spcBef>
            </a:pPr>
            <a:r>
              <a:rPr lang="en-US" altLang="en-US" dirty="0">
                <a:latin typeface="Oracle Sans" panose="020B0503020204020204" pitchFamily="34" charset="0"/>
                <a:cs typeface="Oracle Sans" panose="020B0503020204020204" pitchFamily="34" charset="0"/>
              </a:rPr>
              <a:t>The TG has a master database (the original primary database).</a:t>
            </a:r>
          </a:p>
        </p:txBody>
      </p:sp>
    </p:spTree>
    <p:custDataLst>
      <p:tags r:id="rId1"/>
    </p:custDataLst>
    <p:extLst>
      <p:ext uri="{BB962C8B-B14F-4D97-AF65-F5344CB8AC3E}">
        <p14:creationId xmlns:p14="http://schemas.microsoft.com/office/powerpoint/2010/main" val="539558449"/>
      </p:ext>
    </p:extLst>
  </p:cSld>
  <p:clrMapOvr>
    <a:masterClrMapping/>
  </p:clrMapOvr>
  <p:transition spd="slow"/>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0">
            <a:extLst>
              <a:ext uri="{FF2B5EF4-FFF2-40B4-BE49-F238E27FC236}">
                <a16:creationId xmlns="" xmlns:a16="http://schemas.microsoft.com/office/drawing/2014/main" id="{EFCCF79A-F569-4C3A-B7DA-34560BC56B4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Courier New" panose="02070309020205020404" pitchFamily="49" charset="0"/>
                <a:cs typeface="Courier New" panose="02070309020205020404" pitchFamily="49" charset="0"/>
              </a:rPr>
              <a:t>DBMS_ROLLING</a:t>
            </a:r>
            <a:r>
              <a:rPr lang="en-US" altLang="en-US" dirty="0">
                <a:latin typeface="Georgia" panose="02040502050405020303" pitchFamily="18" charset="0"/>
              </a:rPr>
              <a:t>: Concepts</a:t>
            </a:r>
          </a:p>
        </p:txBody>
      </p:sp>
      <p:sp>
        <p:nvSpPr>
          <p:cNvPr id="32771" name="Rectangle 31">
            <a:extLst>
              <a:ext uri="{FF2B5EF4-FFF2-40B4-BE49-F238E27FC236}">
                <a16:creationId xmlns="" xmlns:a16="http://schemas.microsoft.com/office/drawing/2014/main" id="{01B1576C-F2F3-4D21-9449-3DEFB7985F20}"/>
              </a:ext>
            </a:extLst>
          </p:cNvPr>
          <p:cNvSpPr>
            <a:spLocks noGrp="1" noChangeArrowheads="1"/>
          </p:cNvSpPr>
          <p:nvPr>
            <p:ph type="body" idx="1"/>
          </p:nvPr>
        </p:nvSpPr>
        <p:spPr>
          <a:xfrm>
            <a:off x="933451" y="2272710"/>
            <a:ext cx="16421100" cy="638956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Leading group</a:t>
            </a:r>
          </a:p>
          <a:p>
            <a:pPr lvl="2">
              <a:spcBef>
                <a:spcPts val="1200"/>
              </a:spcBef>
            </a:pPr>
            <a:r>
              <a:rPr lang="en-US" altLang="en-US" dirty="0">
                <a:latin typeface="Oracle Sans" panose="020B0503020204020204" pitchFamily="34" charset="0"/>
                <a:cs typeface="Oracle Sans" panose="020B0503020204020204" pitchFamily="34" charset="0"/>
              </a:rPr>
              <a:t>The Leading Group Master database (LGM) must be identified during Specification.</a:t>
            </a:r>
          </a:p>
          <a:p>
            <a:pPr lvl="2">
              <a:spcBef>
                <a:spcPts val="1200"/>
              </a:spcBef>
            </a:pPr>
            <a:r>
              <a:rPr lang="en-US" altLang="en-US" dirty="0">
                <a:latin typeface="Oracle Sans" panose="020B0503020204020204" pitchFamily="34" charset="0"/>
                <a:cs typeface="Oracle Sans" panose="020B0503020204020204" pitchFamily="34" charset="0"/>
              </a:rPr>
              <a:t>The LGM starts as a physical standby, converted into a logical standby (START), and then becomes the primary database (SWITCHOVER).</a:t>
            </a:r>
          </a:p>
          <a:p>
            <a:pPr lvl="2">
              <a:spcBef>
                <a:spcPts val="1200"/>
              </a:spcBef>
            </a:pPr>
            <a:r>
              <a:rPr lang="en-US" altLang="en-US" dirty="0">
                <a:latin typeface="Oracle Sans" panose="020B0503020204020204" pitchFamily="34" charset="0"/>
                <a:cs typeface="Oracle Sans" panose="020B0503020204020204" pitchFamily="34" charset="0"/>
              </a:rPr>
              <a:t>Other databases in the leading group protect the LGM.</a:t>
            </a:r>
          </a:p>
          <a:p>
            <a:pPr lvl="2">
              <a:spcBef>
                <a:spcPts val="1200"/>
              </a:spcBef>
            </a:pPr>
            <a:r>
              <a:rPr lang="en-US" altLang="en-US" dirty="0">
                <a:latin typeface="Oracle Sans" panose="020B0503020204020204" pitchFamily="34" charset="0"/>
                <a:cs typeface="Oracle Sans" panose="020B0503020204020204" pitchFamily="34" charset="0"/>
              </a:rPr>
              <a:t>LGM responsibility is transferrable on failure.</a:t>
            </a:r>
          </a:p>
          <a:p>
            <a:pPr lvl="1">
              <a:spcBef>
                <a:spcPts val="1200"/>
              </a:spcBef>
            </a:pPr>
            <a:r>
              <a:rPr lang="en-US" altLang="en-US" dirty="0">
                <a:latin typeface="Oracle Sans" panose="020B0503020204020204" pitchFamily="34" charset="0"/>
                <a:cs typeface="Oracle Sans" panose="020B0503020204020204" pitchFamily="34" charset="0"/>
              </a:rPr>
              <a:t>Trailing group</a:t>
            </a:r>
          </a:p>
          <a:p>
            <a:pPr lvl="2">
              <a:spcBef>
                <a:spcPts val="1200"/>
              </a:spcBef>
            </a:pPr>
            <a:r>
              <a:rPr lang="en-US" altLang="en-US" dirty="0">
                <a:latin typeface="Oracle Sans" panose="020B0503020204020204" pitchFamily="34" charset="0"/>
                <a:cs typeface="Oracle Sans" panose="020B0503020204020204" pitchFamily="34" charset="0"/>
              </a:rPr>
              <a:t>The TG contains the original primary database (Trailing Group Master [TGM]).</a:t>
            </a:r>
          </a:p>
          <a:p>
            <a:pPr lvl="2">
              <a:spcBef>
                <a:spcPts val="1200"/>
              </a:spcBef>
            </a:pPr>
            <a:r>
              <a:rPr lang="en-US" altLang="en-US" dirty="0">
                <a:latin typeface="Oracle Sans" panose="020B0503020204020204" pitchFamily="34" charset="0"/>
                <a:cs typeface="Oracle Sans" panose="020B0503020204020204" pitchFamily="34" charset="0"/>
              </a:rPr>
              <a:t>Other databases in the Trailing Group protect the TGM.</a:t>
            </a:r>
          </a:p>
          <a:p>
            <a:pPr lvl="2">
              <a:spcBef>
                <a:spcPts val="1200"/>
              </a:spcBef>
            </a:pPr>
            <a:r>
              <a:rPr lang="en-US" altLang="en-US" dirty="0">
                <a:latin typeface="Oracle Sans" panose="020B0503020204020204" pitchFamily="34" charset="0"/>
                <a:cs typeface="Oracle Sans" panose="020B0503020204020204" pitchFamily="34" charset="0"/>
              </a:rPr>
              <a:t>TGM responsibility is transferrable on failure.</a:t>
            </a:r>
          </a:p>
        </p:txBody>
      </p:sp>
    </p:spTree>
    <p:custDataLst>
      <p:tags r:id="rId1"/>
    </p:custDataLst>
    <p:extLst>
      <p:ext uri="{BB962C8B-B14F-4D97-AF65-F5344CB8AC3E}">
        <p14:creationId xmlns:p14="http://schemas.microsoft.com/office/powerpoint/2010/main" val="3085630816"/>
      </p:ext>
    </p:extLst>
  </p:cSld>
  <p:clrMapOvr>
    <a:masterClrMapping/>
  </p:clrMapOvr>
  <p:transition spd="slow"/>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0"/>
          <p:cNvSpPr>
            <a:spLocks noGrp="1" noChangeArrowheads="1"/>
          </p:cNvSpPr>
          <p:nvPr>
            <p:ph type="title"/>
          </p:nvPr>
        </p:nvSpPr>
        <p:spPr/>
        <p:txBody>
          <a:bodyPr/>
          <a:lstStyle/>
          <a:p>
            <a:pPr eaLnBrk="1" hangingPunct="1"/>
            <a:r>
              <a:rPr lang="en-US" altLang="en-US" dirty="0">
                <a:latin typeface="Courier New" panose="02070309020205020404" pitchFamily="49" charset="0"/>
                <a:cs typeface="Courier New" panose="02070309020205020404" pitchFamily="49" charset="0"/>
              </a:rPr>
              <a:t>DBMS_ROLLING</a:t>
            </a:r>
            <a:r>
              <a:rPr lang="en-US" altLang="en-US" dirty="0"/>
              <a:t>: Overview</a:t>
            </a:r>
          </a:p>
        </p:txBody>
      </p:sp>
      <p:sp>
        <p:nvSpPr>
          <p:cNvPr id="64515" name="Rectangle 31"/>
          <p:cNvSpPr>
            <a:spLocks noGrp="1" noChangeArrowheads="1"/>
          </p:cNvSpPr>
          <p:nvPr>
            <p:ph type="body" idx="1"/>
          </p:nvPr>
        </p:nvSpPr>
        <p:spPr>
          <a:xfrm>
            <a:off x="933451" y="2171700"/>
            <a:ext cx="16421099" cy="7376374"/>
          </a:xfrm>
        </p:spPr>
        <p:txBody>
          <a:bodyPr/>
          <a:lstStyle/>
          <a:p>
            <a:pPr lvl="1" eaLnBrk="1" hangingPunct="1">
              <a:spcBef>
                <a:spcPts val="1200"/>
              </a:spcBef>
            </a:pPr>
            <a:r>
              <a:rPr lang="en-US" altLang="en-US" sz="3000" b="1" dirty="0"/>
              <a:t>Specification: </a:t>
            </a:r>
            <a:r>
              <a:rPr lang="en-US" altLang="en-US" sz="3000" dirty="0"/>
              <a:t>You first specify how you want to implement the rolling upgrade process. You use the following procedures during the specification phase:</a:t>
            </a:r>
          </a:p>
          <a:p>
            <a:pPr lvl="2" eaLnBrk="1" hangingPunct="1">
              <a:spcBef>
                <a:spcPts val="900"/>
              </a:spcBef>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DBMS_ROLLING.INIT_PLAN</a:t>
            </a:r>
          </a:p>
          <a:p>
            <a:pPr lvl="2" eaLnBrk="1" hangingPunct="1">
              <a:spcBef>
                <a:spcPts val="900"/>
              </a:spcBef>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DBMS_ROLLING.SET_PARAMETER</a:t>
            </a:r>
          </a:p>
          <a:p>
            <a:pPr lvl="1" eaLnBrk="1" hangingPunct="1">
              <a:spcBef>
                <a:spcPts val="1200"/>
              </a:spcBef>
            </a:pPr>
            <a:r>
              <a:rPr lang="en-US" altLang="en-US" sz="3000" b="1" dirty="0"/>
              <a:t>Compilation: </a:t>
            </a:r>
            <a:r>
              <a:rPr lang="en-US" altLang="en-US" sz="3000" dirty="0"/>
              <a:t>This stage is to assemble a rolling upgrade plan. </a:t>
            </a:r>
          </a:p>
          <a:p>
            <a:pPr lvl="2" eaLnBrk="1" hangingPunct="1">
              <a:spcBef>
                <a:spcPts val="900"/>
              </a:spcBef>
            </a:pPr>
            <a:r>
              <a:rPr lang="en-US" altLang="en-US" dirty="0">
                <a:latin typeface="Courier New" panose="02070309020205020404" pitchFamily="49" charset="0"/>
                <a:cs typeface="Courier New" panose="02070309020205020404" pitchFamily="49" charset="0"/>
              </a:rPr>
              <a:t>DBMS_ROLLING.BUILD_PLAN</a:t>
            </a:r>
          </a:p>
          <a:p>
            <a:pPr lvl="1" eaLnBrk="1" hangingPunct="1">
              <a:spcBef>
                <a:spcPts val="1200"/>
              </a:spcBef>
            </a:pPr>
            <a:r>
              <a:rPr lang="en-US" altLang="en-US" sz="3000" b="1" dirty="0"/>
              <a:t>Execution:</a:t>
            </a:r>
            <a:r>
              <a:rPr lang="en-US" altLang="en-US" sz="3000" dirty="0"/>
              <a:t> Execution of the rolling upgrade has five stages.</a:t>
            </a:r>
          </a:p>
          <a:p>
            <a:pPr lvl="2" eaLnBrk="1" hangingPunct="1">
              <a:spcBef>
                <a:spcPts val="900"/>
              </a:spcBef>
              <a:buFont typeface="Arial" panose="020B0604020202020204" pitchFamily="34" charset="0"/>
              <a:buChar char="‒"/>
            </a:pPr>
            <a:r>
              <a:rPr lang="en-US" altLang="en-US" dirty="0"/>
              <a:t>Stage 1: </a:t>
            </a:r>
            <a:r>
              <a:rPr lang="en-US" altLang="en-US" dirty="0">
                <a:latin typeface="Courier New" panose="02070309020205020404" pitchFamily="49" charset="0"/>
                <a:cs typeface="Courier New" panose="02070309020205020404" pitchFamily="49" charset="0"/>
              </a:rPr>
              <a:t>DBMS_ROLLING.START_PLAN</a:t>
            </a:r>
          </a:p>
          <a:p>
            <a:pPr lvl="2" eaLnBrk="1" hangingPunct="1">
              <a:spcBef>
                <a:spcPts val="900"/>
              </a:spcBef>
              <a:buFont typeface="Arial" panose="020B0604020202020204" pitchFamily="34" charset="0"/>
              <a:buChar char="‒"/>
            </a:pPr>
            <a:r>
              <a:rPr lang="en-US" altLang="en-US" dirty="0"/>
              <a:t>Stage 2: Upgrade Leading Group</a:t>
            </a:r>
          </a:p>
          <a:p>
            <a:pPr lvl="2" eaLnBrk="1" hangingPunct="1">
              <a:spcBef>
                <a:spcPts val="900"/>
              </a:spcBef>
              <a:buFont typeface="Arial" panose="020B0604020202020204" pitchFamily="34" charset="0"/>
              <a:buChar char="‒"/>
            </a:pPr>
            <a:r>
              <a:rPr lang="en-US" altLang="en-US" dirty="0"/>
              <a:t>Stage 3: </a:t>
            </a:r>
            <a:r>
              <a:rPr lang="en-US" altLang="en-US" dirty="0">
                <a:latin typeface="Courier New" panose="02070309020205020404" pitchFamily="49" charset="0"/>
                <a:cs typeface="Courier New" panose="02070309020205020404" pitchFamily="49" charset="0"/>
              </a:rPr>
              <a:t>DBMS_ROLLING.SWITCHOVER</a:t>
            </a:r>
          </a:p>
          <a:p>
            <a:pPr lvl="2" eaLnBrk="1" hangingPunct="1">
              <a:spcBef>
                <a:spcPts val="900"/>
              </a:spcBef>
              <a:buFont typeface="Arial" panose="020B0604020202020204" pitchFamily="34" charset="0"/>
              <a:buChar char="‒"/>
            </a:pPr>
            <a:r>
              <a:rPr lang="en-US" altLang="en-US" dirty="0"/>
              <a:t>Stage 4: Upgrade Training Group</a:t>
            </a:r>
          </a:p>
          <a:p>
            <a:pPr lvl="2" eaLnBrk="1" hangingPunct="1">
              <a:spcBef>
                <a:spcPts val="900"/>
              </a:spcBef>
              <a:buFont typeface="Arial" panose="020B0604020202020204" pitchFamily="34" charset="0"/>
              <a:buChar char="‒"/>
            </a:pPr>
            <a:r>
              <a:rPr lang="en-US" altLang="en-US" dirty="0"/>
              <a:t>Stage 5: </a:t>
            </a:r>
            <a:r>
              <a:rPr lang="en-US" altLang="en-US" dirty="0">
                <a:latin typeface="Courier New" panose="02070309020205020404" pitchFamily="49" charset="0"/>
                <a:cs typeface="Courier New" panose="02070309020205020404" pitchFamily="49" charset="0"/>
              </a:rPr>
              <a:t>DBMS_ROLLING.FINISH_PLAN</a:t>
            </a:r>
          </a:p>
        </p:txBody>
      </p:sp>
    </p:spTree>
    <p:extLst>
      <p:ext uri="{BB962C8B-B14F-4D97-AF65-F5344CB8AC3E}">
        <p14:creationId xmlns:p14="http://schemas.microsoft.com/office/powerpoint/2010/main" val="2178781988"/>
      </p:ext>
    </p:extLst>
  </p:cSld>
  <p:clrMapOvr>
    <a:masterClrMapping/>
  </p:clrMapOvr>
  <p:transition spd="slow"/>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1267204736"/>
      </p:ext>
    </p:extLst>
  </p:cSld>
  <p:clrMapOvr>
    <a:masterClrMapping/>
  </p:clrMapOvr>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0">
            <a:extLst>
              <a:ext uri="{FF2B5EF4-FFF2-40B4-BE49-F238E27FC236}">
                <a16:creationId xmlns="" xmlns:a16="http://schemas.microsoft.com/office/drawing/2014/main" id="{250B67DB-1881-4A37-BF89-86B3AD98166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Database Rolling Upgrade: Specification and Compilation Stages</a:t>
            </a:r>
          </a:p>
        </p:txBody>
      </p:sp>
      <p:sp>
        <p:nvSpPr>
          <p:cNvPr id="34819" name="Rectangle 31">
            <a:extLst>
              <a:ext uri="{FF2B5EF4-FFF2-40B4-BE49-F238E27FC236}">
                <a16:creationId xmlns="" xmlns:a16="http://schemas.microsoft.com/office/drawing/2014/main" id="{DA4C7053-ED9E-474A-89B8-CA7BEE59B933}"/>
              </a:ext>
            </a:extLst>
          </p:cNvPr>
          <p:cNvSpPr>
            <a:spLocks noGrp="1" noChangeArrowheads="1"/>
          </p:cNvSpPr>
          <p:nvPr>
            <p:ph idx="1"/>
          </p:nvPr>
        </p:nvSpPr>
        <p:spPr>
          <a:xfrm>
            <a:off x="933451" y="2688032"/>
            <a:ext cx="16421100" cy="680711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Generate an </a:t>
            </a:r>
            <a:r>
              <a:rPr lang="en-US" altLang="en-US" i="1" dirty="0">
                <a:latin typeface="Oracle Sans" panose="020B0503020204020204" pitchFamily="34" charset="0"/>
                <a:cs typeface="Oracle Sans" panose="020B0503020204020204" pitchFamily="34" charset="0"/>
              </a:rPr>
              <a:t>upgrade plan</a:t>
            </a:r>
            <a:r>
              <a:rPr lang="en-US" altLang="en-US" dirty="0">
                <a:latin typeface="Oracle Sans" panose="020B0503020204020204" pitchFamily="34" charset="0"/>
                <a:cs typeface="Oracle Sans" panose="020B0503020204020204" pitchFamily="34" charset="0"/>
              </a:rPr>
              <a:t>:</a:t>
            </a:r>
          </a:p>
          <a:p>
            <a:pPr lvl="1">
              <a:spcBef>
                <a:spcPts val="1200"/>
              </a:spcBef>
            </a:pPr>
            <a:r>
              <a:rPr lang="en-US" altLang="en-US" dirty="0">
                <a:latin typeface="Oracle Sans" panose="020B0503020204020204" pitchFamily="34" charset="0"/>
                <a:cs typeface="Oracle Sans" panose="020B0503020204020204" pitchFamily="34" charset="0"/>
              </a:rPr>
              <a:t>Specify parameters of the rolling upgrade, such as target software versions, participating databases, apply lag requirements, and logging levels.</a:t>
            </a:r>
          </a:p>
          <a:p>
            <a:pPr lvl="2">
              <a:spcBef>
                <a:spcPts val="600"/>
              </a:spcBef>
            </a:pPr>
            <a:r>
              <a:rPr lang="en-US" altLang="en-US" dirty="0">
                <a:latin typeface="Courier New" panose="02070309020205020404" pitchFamily="49" charset="0"/>
                <a:cs typeface="Oracle Sans" panose="020B0503020204020204" pitchFamily="34" charset="0"/>
              </a:rPr>
              <a:t>DBMS_ROLLING.INIT_PLAN</a:t>
            </a:r>
            <a:r>
              <a:rPr lang="en-US" altLang="en-US" dirty="0">
                <a:latin typeface="Oracle Sans" panose="020B0503020204020204" pitchFamily="34" charset="0"/>
                <a:cs typeface="Oracle Sans" panose="020B0503020204020204" pitchFamily="34" charset="0"/>
              </a:rPr>
              <a:t> procedure</a:t>
            </a:r>
          </a:p>
          <a:p>
            <a:pPr lvl="2">
              <a:spcBef>
                <a:spcPts val="600"/>
              </a:spcBef>
            </a:pPr>
            <a:r>
              <a:rPr lang="en-US" altLang="en-US" dirty="0">
                <a:latin typeface="Courier New" panose="02070309020205020404" pitchFamily="49" charset="0"/>
                <a:cs typeface="Oracle Sans" panose="020B0503020204020204" pitchFamily="34" charset="0"/>
              </a:rPr>
              <a:t>DBMS_ROLLING.SET_PARAMETER</a:t>
            </a:r>
            <a:r>
              <a:rPr lang="en-US" altLang="en-US" dirty="0">
                <a:latin typeface="Oracle Sans" panose="020B0503020204020204" pitchFamily="34" charset="0"/>
                <a:cs typeface="Oracle Sans" panose="020B0503020204020204" pitchFamily="34" charset="0"/>
              </a:rPr>
              <a:t> procedure</a:t>
            </a:r>
          </a:p>
          <a:p>
            <a:pPr lvl="2">
              <a:spcBef>
                <a:spcPts val="600"/>
              </a:spcBef>
            </a:pPr>
            <a:r>
              <a:rPr lang="en-US" altLang="en-US" dirty="0">
                <a:latin typeface="Courier New" panose="02070309020205020404" pitchFamily="49" charset="0"/>
                <a:cs typeface="Oracle Sans" panose="020B0503020204020204" pitchFamily="34" charset="0"/>
              </a:rPr>
              <a:t>DBA_ROLLING_PARAMETERS</a:t>
            </a:r>
            <a:r>
              <a:rPr lang="en-US" altLang="en-US" dirty="0">
                <a:latin typeface="Oracle Sans" panose="020B0503020204020204" pitchFamily="34" charset="0"/>
                <a:cs typeface="Oracle Sans" panose="020B0503020204020204" pitchFamily="34" charset="0"/>
              </a:rPr>
              <a:t> view</a:t>
            </a:r>
          </a:p>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DBMS_ROLLING.BUILD_PLAN</a:t>
            </a:r>
            <a:r>
              <a:rPr lang="en-US" altLang="en-US" dirty="0">
                <a:latin typeface="Oracle Sans" panose="020B0503020204020204" pitchFamily="34" charset="0"/>
                <a:cs typeface="Oracle Sans" panose="020B0503020204020204" pitchFamily="34" charset="0"/>
              </a:rPr>
              <a:t> procedure to generate an upgrade plan and perform validations.</a:t>
            </a:r>
          </a:p>
          <a:p>
            <a:pPr lvl="1">
              <a:spcBef>
                <a:spcPts val="1200"/>
              </a:spcBef>
            </a:pPr>
            <a:r>
              <a:rPr lang="en-US" altLang="en-US" dirty="0">
                <a:latin typeface="Oracle Sans" panose="020B0503020204020204" pitchFamily="34" charset="0"/>
                <a:cs typeface="Oracle Sans" panose="020B0503020204020204" pitchFamily="34" charset="0"/>
              </a:rPr>
              <a:t>Use the </a:t>
            </a:r>
            <a:r>
              <a:rPr lang="en-US" altLang="en-US" dirty="0">
                <a:latin typeface="Courier New" panose="02070309020205020404" pitchFamily="49" charset="0"/>
                <a:cs typeface="Oracle Sans" panose="020B0503020204020204" pitchFamily="34" charset="0"/>
              </a:rPr>
              <a:t>DBA_ROLLING_PARAMETERS, DBA_ROLLING_PLAN</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Courier New" panose="02070309020205020404" pitchFamily="49" charset="0"/>
              </a:rPr>
              <a:t>DBA_ROLLING_EVENTS</a:t>
            </a:r>
            <a:r>
              <a:rPr lang="en-US" altLang="en-US" dirty="0">
                <a:latin typeface="Oracle Sans" panose="020B0503020204020204" pitchFamily="34" charset="0"/>
                <a:cs typeface="Courier New" panose="02070309020205020404" pitchFamily="49" charset="0"/>
              </a:rPr>
              <a:t> views to display the current plan and diagnose any problems with the plan.</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724265119"/>
      </p:ext>
    </p:extLst>
  </p:cSld>
  <p:clrMapOvr>
    <a:masterClrMapping/>
  </p:clrMapOvr>
  <p:transition spd="slow"/>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052">
            <a:extLst>
              <a:ext uri="{FF2B5EF4-FFF2-40B4-BE49-F238E27FC236}">
                <a16:creationId xmlns="" xmlns:a16="http://schemas.microsoft.com/office/drawing/2014/main" id="{2D35DD9A-F6B6-4C60-AE08-34C59A1C9E9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Example: Specification Stage</a:t>
            </a:r>
          </a:p>
        </p:txBody>
      </p:sp>
      <p:sp>
        <p:nvSpPr>
          <p:cNvPr id="35842" name="Rectangle 2053">
            <a:extLst>
              <a:ext uri="{FF2B5EF4-FFF2-40B4-BE49-F238E27FC236}">
                <a16:creationId xmlns="" xmlns:a16="http://schemas.microsoft.com/office/drawing/2014/main" id="{96E3AEDB-1062-43E7-AE3A-4E2518563A16}"/>
              </a:ext>
            </a:extLst>
          </p:cNvPr>
          <p:cNvSpPr>
            <a:spLocks noGrp="1" noChangeArrowheads="1"/>
          </p:cNvSpPr>
          <p:nvPr>
            <p:ph type="body" idx="1"/>
          </p:nvPr>
        </p:nvSpPr>
        <p:spPr>
          <a:xfrm>
            <a:off x="933451" y="2272710"/>
            <a:ext cx="14259221" cy="6534605"/>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Initialize the upgrade parameters:</a:t>
            </a:r>
            <a:br>
              <a:rPr lang="en-US" altLang="en-US" dirty="0">
                <a:latin typeface="Oracle Sans" panose="020B0503020204020204" pitchFamily="34" charset="0"/>
                <a:cs typeface="Oracle Sans" panose="020B0503020204020204" pitchFamily="34" charset="0"/>
              </a:rPr>
            </a:br>
            <a:r>
              <a:rPr lang="en-US" altLang="en-US" sz="2100" b="1" dirty="0">
                <a:latin typeface="Courier New" panose="02070309020205020404" pitchFamily="49" charset="0"/>
                <a:cs typeface="Oracle Sans" panose="020B0503020204020204" pitchFamily="34" charset="0"/>
              </a:rPr>
              <a:t/>
            </a:r>
            <a:br>
              <a:rPr lang="en-US" altLang="en-US" sz="2100" b="1" dirty="0">
                <a:latin typeface="Courier New" panose="02070309020205020404" pitchFamily="49" charset="0"/>
                <a:cs typeface="Oracle Sans" panose="020B0503020204020204" pitchFamily="34" charset="0"/>
              </a:rPr>
            </a:br>
            <a:endParaRPr lang="en-US" altLang="en-US" sz="2100" b="1" dirty="0">
              <a:latin typeface="Courier New" panose="02070309020205020404" pitchFamily="49" charset="0"/>
              <a:cs typeface="Oracle Sans" panose="020B0503020204020204" pitchFamily="34" charset="0"/>
            </a:endParaRPr>
          </a:p>
          <a:p>
            <a:pPr lvl="1"/>
            <a:endParaRPr lang="en-US" altLang="en-US" sz="2100" b="1" i="1" dirty="0">
              <a:latin typeface="Courier New" panose="02070309020205020404" pitchFamily="49"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View the current upgrade parameter values:</a:t>
            </a:r>
          </a:p>
          <a:p>
            <a:pPr lvl="1"/>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2"/>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Configuring the plan to wait for the apply lag to fall below 60 seconds before switching over to the future primary:</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2986117"/>
            <a:ext cx="13249472"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SQL&gt; exec DBMS_ROLLING.INIT_PLAN(future_primary=&gt;'london');</a:t>
            </a:r>
          </a:p>
        </p:txBody>
      </p:sp>
      <p:sp>
        <p:nvSpPr>
          <p:cNvPr id="8" name="Rectangle 7">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4567436"/>
            <a:ext cx="13249472" cy="284789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Courier New" panose="02070309020205020404" pitchFamily="49" charset="0"/>
                <a:cs typeface="Oracle Sans" panose="020B0503020204020204" pitchFamily="34" charset="0"/>
              </a:rPr>
              <a:t>SQL&gt; select scope, name, curval from dba_rolling_parameters </a:t>
            </a:r>
          </a:p>
          <a:p>
            <a:pPr eaLnBrk="1" hangingPunct="1"/>
            <a:r>
              <a:rPr lang="en-US" altLang="en-US" sz="2200" b="1" dirty="0">
                <a:latin typeface="Courier New" panose="02070309020205020404" pitchFamily="49" charset="0"/>
                <a:cs typeface="Oracle Sans" panose="020B0503020204020204" pitchFamily="34" charset="0"/>
              </a:rPr>
              <a:t>     order by scope, name;</a:t>
            </a:r>
          </a:p>
          <a:p>
            <a:pPr eaLnBrk="1" hangingPunct="1"/>
            <a:endParaRPr lang="en-US" altLang="en-US" sz="2200" b="1" dirty="0">
              <a:latin typeface="Courier New" panose="02070309020205020404" pitchFamily="49" charset="0"/>
              <a:cs typeface="Oracle Sans" panose="020B0503020204020204" pitchFamily="34" charset="0"/>
            </a:endParaRPr>
          </a:p>
          <a:p>
            <a:pPr eaLnBrk="1" hangingPunct="1"/>
            <a:r>
              <a:rPr lang="en-US" altLang="en-US" sz="2200" b="1" dirty="0">
                <a:latin typeface="Courier New" panose="02070309020205020404" pitchFamily="49" charset="0"/>
                <a:cs typeface="Oracle Sans" panose="020B0503020204020204" pitchFamily="34" charset="0"/>
              </a:rPr>
              <a:t>   SCOPE            NAME                CURVAL</a:t>
            </a:r>
          </a:p>
          <a:p>
            <a:pPr eaLnBrk="1" hangingPunct="1"/>
            <a:r>
              <a:rPr lang="en-US" altLang="en-US" sz="2200" b="1" dirty="0">
                <a:latin typeface="Courier New" panose="02070309020205020404" pitchFamily="49" charset="0"/>
                <a:cs typeface="Oracle Sans" panose="020B0503020204020204" pitchFamily="34" charset="0"/>
              </a:rPr>
              <a:t>   ------------   --------------        -------------</a:t>
            </a:r>
          </a:p>
          <a:p>
            <a:pPr eaLnBrk="1" hangingPunct="1"/>
            <a:r>
              <a:rPr lang="en-US" altLang="en-US" sz="2200" b="1" dirty="0">
                <a:latin typeface="Courier New" panose="02070309020205020404" pitchFamily="49" charset="0"/>
                <a:cs typeface="Oracle Sans" panose="020B0503020204020204" pitchFamily="34" charset="0"/>
              </a:rPr>
              <a:t>   boston         INVOLVEMENT           FULL</a:t>
            </a:r>
          </a:p>
          <a:p>
            <a:pPr eaLnBrk="1" hangingPunct="1"/>
            <a:r>
              <a:rPr lang="en-US" altLang="en-US" sz="2200" b="1" dirty="0">
                <a:latin typeface="Courier New" panose="02070309020205020404" pitchFamily="49" charset="0"/>
                <a:cs typeface="Oracle Sans" panose="020B0503020204020204" pitchFamily="34" charset="0"/>
              </a:rPr>
              <a:t>                  SWITCH_LGM_LAG_WAIT   60</a:t>
            </a:r>
          </a:p>
          <a:p>
            <a:pPr eaLnBrk="1" hangingPunct="1"/>
            <a:r>
              <a:rPr lang="en-US" altLang="en-US" sz="2200" b="1" dirty="0">
                <a:latin typeface="Courier New" panose="02070309020205020404" pitchFamily="49" charset="0"/>
                <a:cs typeface="Oracle Sans" panose="020B0503020204020204" pitchFamily="34" charset="0"/>
              </a:rPr>
              <a:t>   ...</a:t>
            </a:r>
          </a:p>
        </p:txBody>
      </p:sp>
      <p:sp>
        <p:nvSpPr>
          <p:cNvPr id="9" name="Rectangle 8">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8762957"/>
            <a:ext cx="13249472" cy="87812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400" b="1" dirty="0">
                <a:latin typeface="Courier New" panose="02070309020205020404" pitchFamily="49" charset="0"/>
                <a:cs typeface="Oracle Sans" panose="020B0503020204020204" pitchFamily="34" charset="0"/>
              </a:rPr>
              <a:t>SQL&gt; exec DBMS_ROLLING.SET_PARAMETER('SWITCH_LGM_LAG_WAIT','1');</a:t>
            </a:r>
          </a:p>
          <a:p>
            <a:pPr eaLnBrk="1" hangingPunct="1"/>
            <a:r>
              <a:rPr lang="en-US" altLang="en-US" sz="2400" b="1" dirty="0">
                <a:latin typeface="Courier New" panose="02070309020205020404" pitchFamily="49" charset="0"/>
                <a:cs typeface="Oracle Sans" panose="020B0503020204020204" pitchFamily="34" charset="0"/>
              </a:rPr>
              <a:t>SQL&gt; exec DBMS_ROLLING.SET_PARAMETER('SWITCH_LGM_LAG_TIME','60');</a:t>
            </a:r>
            <a:endParaRPr lang="en-US" altLang="en-US" sz="2200" b="1" dirty="0">
              <a:latin typeface="Courier New" panose="02070309020205020404" pitchFamily="49"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12891948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052">
            <a:extLst>
              <a:ext uri="{FF2B5EF4-FFF2-40B4-BE49-F238E27FC236}">
                <a16:creationId xmlns="" xmlns:a16="http://schemas.microsoft.com/office/drawing/2014/main" id="{26E034D3-02AA-40DA-A17E-29CC1E92953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Example: Compilation Stage</a:t>
            </a:r>
          </a:p>
        </p:txBody>
      </p:sp>
      <p:sp>
        <p:nvSpPr>
          <p:cNvPr id="36866" name="Rectangle 2053">
            <a:extLst>
              <a:ext uri="{FF2B5EF4-FFF2-40B4-BE49-F238E27FC236}">
                <a16:creationId xmlns="" xmlns:a16="http://schemas.microsoft.com/office/drawing/2014/main" id="{9F91494E-D212-4320-B327-5FE827FB3456}"/>
              </a:ext>
            </a:extLst>
          </p:cNvPr>
          <p:cNvSpPr>
            <a:spLocks noGrp="1" noChangeArrowheads="1"/>
          </p:cNvSpPr>
          <p:nvPr>
            <p:ph type="body" idx="1"/>
          </p:nvPr>
        </p:nvSpPr>
        <p:spPr>
          <a:xfrm>
            <a:off x="933451" y="2272710"/>
            <a:ext cx="16421100" cy="201490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r>
              <a:rPr lang="en-US" altLang="en-US" dirty="0">
                <a:latin typeface="Oracle Sans" panose="020B0503020204020204" pitchFamily="34" charset="0"/>
                <a:cs typeface="Oracle Sans" panose="020B0503020204020204" pitchFamily="34" charset="0"/>
              </a:rPr>
              <a:t>Build the upgrade plan:</a:t>
            </a:r>
          </a:p>
          <a:p>
            <a:pPr lvl="1"/>
            <a:endParaRPr lang="en-US" altLang="en-US" dirty="0">
              <a:latin typeface="Oracle Sans" panose="020B0503020204020204" pitchFamily="34" charset="0"/>
              <a:cs typeface="Oracle Sans" panose="020B0503020204020204" pitchFamily="34" charset="0"/>
            </a:endParaRPr>
          </a:p>
          <a:p>
            <a:pPr lvl="1"/>
            <a:endParaRPr lang="en-US" altLang="en-US" sz="2000"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View the current upgrade plan:</a:t>
            </a:r>
          </a:p>
        </p:txBody>
      </p:sp>
      <p:sp>
        <p:nvSpPr>
          <p:cNvPr id="6" name="Rectangle 5">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2911816"/>
            <a:ext cx="12241360"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Oracle Sans" panose="020B0503020204020204" pitchFamily="34" charset="0"/>
              </a:rPr>
              <a:t> SQL&gt; exec DBMS_ROLLING.BUILD_PLAN;</a:t>
            </a:r>
          </a:p>
        </p:txBody>
      </p:sp>
      <p:sp>
        <p:nvSpPr>
          <p:cNvPr id="7" name="Rectangle 6">
            <a:extLst>
              <a:ext uri="{FF2B5EF4-FFF2-40B4-BE49-F238E27FC236}">
                <a16:creationId xmlns="" xmlns:a16="http://schemas.microsoft.com/office/drawing/2014/main" id="{4D446B16-D20C-4213-801C-1B136213CFDA}"/>
              </a:ext>
            </a:extLst>
          </p:cNvPr>
          <p:cNvSpPr>
            <a:spLocks noChangeArrowheads="1"/>
          </p:cNvSpPr>
          <p:nvPr/>
        </p:nvSpPr>
        <p:spPr bwMode="blackGray">
          <a:xfrm>
            <a:off x="1799184" y="4376285"/>
            <a:ext cx="12241360" cy="3863559"/>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Courier New" panose="02070309020205020404" pitchFamily="49" charset="0"/>
                <a:cs typeface="Oracle Sans" panose="020B0503020204020204" pitchFamily="34" charset="0"/>
              </a:rPr>
              <a:t>SQL&gt; select instid, target, phase, description from dba_rolling_plan;</a:t>
            </a:r>
          </a:p>
          <a:p>
            <a:pPr eaLnBrk="1" hangingPunct="1"/>
            <a:endParaRPr lang="en-US" altLang="en-US" sz="2200" b="1" dirty="0">
              <a:latin typeface="Courier New" panose="02070309020205020404" pitchFamily="49" charset="0"/>
              <a:cs typeface="Oracle Sans" panose="020B0503020204020204" pitchFamily="34" charset="0"/>
            </a:endParaRPr>
          </a:p>
          <a:p>
            <a:pPr eaLnBrk="1" hangingPunct="1"/>
            <a:r>
              <a:rPr lang="en-US" altLang="en-US" sz="2200" b="1" dirty="0">
                <a:latin typeface="Courier New" panose="02070309020205020404" pitchFamily="49" charset="0"/>
                <a:cs typeface="Oracle Sans" panose="020B0503020204020204" pitchFamily="34" charset="0"/>
              </a:rPr>
              <a:t>INSTID TARGET       PHASE   DESCRIPTION</a:t>
            </a:r>
          </a:p>
          <a:p>
            <a:pPr eaLnBrk="1" hangingPunct="1"/>
            <a:r>
              <a:rPr lang="en-US" altLang="en-US" sz="2200" b="1" dirty="0">
                <a:latin typeface="Courier New" panose="02070309020205020404" pitchFamily="49" charset="0"/>
                <a:cs typeface="Oracle Sans" panose="020B0503020204020204" pitchFamily="34" charset="0"/>
              </a:rPr>
              <a:t>------ ------------ ------- ------------------------------------------</a:t>
            </a:r>
          </a:p>
          <a:p>
            <a:pPr eaLnBrk="1" hangingPunct="1"/>
            <a:r>
              <a:rPr lang="en-US" altLang="en-US" sz="2200" b="1" dirty="0">
                <a:latin typeface="Courier New" panose="02070309020205020404" pitchFamily="49" charset="0"/>
                <a:cs typeface="Oracle Sans" panose="020B0503020204020204" pitchFamily="34" charset="0"/>
              </a:rPr>
              <a:t>     1 boston       START   Verify database is a primary</a:t>
            </a:r>
          </a:p>
          <a:p>
            <a:pPr eaLnBrk="1" hangingPunct="1"/>
            <a:r>
              <a:rPr lang="en-US" altLang="en-US" sz="2200" b="1" dirty="0">
                <a:latin typeface="Courier New" panose="02070309020205020404" pitchFamily="49" charset="0"/>
                <a:cs typeface="Oracle Sans" panose="020B0503020204020204" pitchFamily="34" charset="0"/>
              </a:rPr>
              <a:t>     2 boston       START   Verify MAXIMUM PROTECTION is disabled</a:t>
            </a:r>
          </a:p>
          <a:p>
            <a:pPr eaLnBrk="1" hangingPunct="1"/>
            <a:r>
              <a:rPr lang="en-US" altLang="en-US" sz="2200" b="1" dirty="0">
                <a:latin typeface="Courier New" panose="02070309020205020404" pitchFamily="49" charset="0"/>
                <a:cs typeface="Oracle Sans" panose="020B0503020204020204" pitchFamily="34" charset="0"/>
              </a:rPr>
              <a:t>     3 london       START   Verify database is a physical standby</a:t>
            </a:r>
          </a:p>
          <a:p>
            <a:pPr eaLnBrk="1" hangingPunct="1"/>
            <a:r>
              <a:rPr lang="en-US" altLang="en-US" sz="2200" b="1" dirty="0">
                <a:latin typeface="Courier New" panose="02070309020205020404" pitchFamily="49" charset="0"/>
                <a:cs typeface="Oracle Sans" panose="020B0503020204020204" pitchFamily="34" charset="0"/>
              </a:rPr>
              <a:t>     4 london       START   Verify physical standby is mounted</a:t>
            </a:r>
          </a:p>
          <a:p>
            <a:pPr eaLnBrk="1" hangingPunct="1"/>
            <a:r>
              <a:rPr lang="en-US" altLang="en-US" sz="2200" b="1" dirty="0">
                <a:latin typeface="Courier New" panose="02070309020205020404" pitchFamily="49" charset="0"/>
                <a:cs typeface="Oracle Sans" panose="020B0503020204020204" pitchFamily="34" charset="0"/>
              </a:rPr>
              <a:t>     5 boston       START   Verify server parameter file exists and is </a:t>
            </a:r>
          </a:p>
          <a:p>
            <a:pPr eaLnBrk="1" hangingPunct="1"/>
            <a:r>
              <a:rPr lang="en-US" altLang="en-US" sz="2200" b="1" dirty="0">
                <a:latin typeface="Courier New" panose="02070309020205020404" pitchFamily="49" charset="0"/>
                <a:cs typeface="Oracle Sans" panose="020B0503020204020204" pitchFamily="34" charset="0"/>
              </a:rPr>
              <a:t>                            modifiable</a:t>
            </a:r>
          </a:p>
          <a:p>
            <a:pPr eaLnBrk="1" hangingPunct="1"/>
            <a:r>
              <a:rPr lang="en-US" altLang="en-US" sz="2200" b="1" dirty="0">
                <a:latin typeface="Courier New" panose="02070309020205020404" pitchFamily="49" charset="0"/>
                <a:cs typeface="Oracle Sans" panose="020B0503020204020204" pitchFamily="34" charset="0"/>
              </a:rPr>
              <a:t> ...</a:t>
            </a:r>
          </a:p>
        </p:txBody>
      </p:sp>
    </p:spTree>
    <p:custDataLst>
      <p:tags r:id="rId1"/>
    </p:custDataLst>
    <p:extLst>
      <p:ext uri="{BB962C8B-B14F-4D97-AF65-F5344CB8AC3E}">
        <p14:creationId xmlns:p14="http://schemas.microsoft.com/office/powerpoint/2010/main" val="1695300929"/>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052">
            <a:extLst>
              <a:ext uri="{FF2B5EF4-FFF2-40B4-BE49-F238E27FC236}">
                <a16:creationId xmlns="" xmlns:a16="http://schemas.microsoft.com/office/drawing/2014/main" id="{5499F217-7CC4-4062-93EA-A0C3A719CC9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Database Rolling Upgrade: Execution Stage</a:t>
            </a:r>
          </a:p>
        </p:txBody>
      </p:sp>
      <p:sp>
        <p:nvSpPr>
          <p:cNvPr id="37890" name="Rectangle 2053">
            <a:extLst>
              <a:ext uri="{FF2B5EF4-FFF2-40B4-BE49-F238E27FC236}">
                <a16:creationId xmlns="" xmlns:a16="http://schemas.microsoft.com/office/drawing/2014/main" id="{38203BAF-8F1C-4382-BCB5-10FED9E9734B}"/>
              </a:ext>
            </a:extLst>
          </p:cNvPr>
          <p:cNvSpPr>
            <a:spLocks noGrp="1" noChangeArrowheads="1"/>
          </p:cNvSpPr>
          <p:nvPr>
            <p:ph idx="1"/>
          </p:nvPr>
        </p:nvSpPr>
        <p:spPr>
          <a:xfrm>
            <a:off x="933451" y="2272710"/>
            <a:ext cx="16421100" cy="621176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Call </a:t>
            </a:r>
            <a:r>
              <a:rPr lang="en-US" altLang="en-US" dirty="0">
                <a:latin typeface="Courier New" panose="02070309020205020404" pitchFamily="49" charset="0"/>
                <a:cs typeface="Oracle Sans" panose="020B0503020204020204" pitchFamily="34" charset="0"/>
              </a:rPr>
              <a:t>DBMS_ROLLING.START_PLAN</a:t>
            </a:r>
            <a:r>
              <a:rPr lang="en-US" altLang="en-US" dirty="0">
                <a:latin typeface="Oracle Sans" panose="020B0503020204020204" pitchFamily="34" charset="0"/>
                <a:cs typeface="Oracle Sans" panose="020B0503020204020204" pitchFamily="34" charset="0"/>
              </a:rPr>
              <a:t> to configure the primary and standby databases participating in the upgrade.</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Upgrade the RDBMS software for leading group databases.</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Call </a:t>
            </a:r>
            <a:r>
              <a:rPr lang="en-US" altLang="en-US" dirty="0">
                <a:latin typeface="Courier New" panose="02070309020205020404" pitchFamily="49" charset="0"/>
                <a:cs typeface="Oracle Sans" panose="020B0503020204020204" pitchFamily="34" charset="0"/>
              </a:rPr>
              <a:t>DBMS_ROLLING.SWITCHOVER</a:t>
            </a:r>
            <a:r>
              <a:rPr lang="en-US" altLang="en-US" dirty="0">
                <a:latin typeface="Oracle Sans" panose="020B0503020204020204" pitchFamily="34" charset="0"/>
                <a:cs typeface="Oracle Sans" panose="020B0503020204020204" pitchFamily="34" charset="0"/>
              </a:rPr>
              <a:t> to swap roles between the current primary database and the new primary database. Switchover is the only required down time. </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Restart the former primary and any bystander standby databases by using new binaries.</a:t>
            </a:r>
          </a:p>
          <a:p>
            <a:pPr lvl="1">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Call </a:t>
            </a:r>
            <a:r>
              <a:rPr lang="en-US" altLang="en-US" dirty="0">
                <a:latin typeface="Courier New" panose="02070309020205020404" pitchFamily="49" charset="0"/>
                <a:cs typeface="Oracle Sans" panose="020B0503020204020204" pitchFamily="34" charset="0"/>
              </a:rPr>
              <a:t>DBMS_ROLLING.FINISH_PLAN</a:t>
            </a:r>
            <a:r>
              <a:rPr lang="en-US" altLang="en-US" dirty="0">
                <a:latin typeface="Oracle Sans" panose="020B0503020204020204" pitchFamily="34" charset="0"/>
                <a:cs typeface="Oracle Sans" panose="020B0503020204020204" pitchFamily="34" charset="0"/>
              </a:rPr>
              <a:t> to complete the upgrade of the former primary and any bystanders and resynchronize with the new primary.</a:t>
            </a:r>
          </a:p>
          <a:p>
            <a:pPr>
              <a:spcBef>
                <a:spcPts val="1200"/>
              </a:spcBef>
            </a:pPr>
            <a:r>
              <a:rPr lang="en-US" altLang="en-US" dirty="0">
                <a:latin typeface="Oracle Sans" panose="020B0503020204020204" pitchFamily="34" charset="0"/>
                <a:cs typeface="Oracle Sans" panose="020B0503020204020204" pitchFamily="34" charset="0"/>
              </a:rPr>
              <a:t>No arguments are needed on these three procedures.</a:t>
            </a:r>
          </a:p>
        </p:txBody>
      </p:sp>
    </p:spTree>
    <p:custDataLst>
      <p:tags r:id="rId1"/>
    </p:custDataLst>
    <p:extLst>
      <p:ext uri="{BB962C8B-B14F-4D97-AF65-F5344CB8AC3E}">
        <p14:creationId xmlns:p14="http://schemas.microsoft.com/office/powerpoint/2010/main" val="327420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 xmlns:a16="http://schemas.microsoft.com/office/drawing/2014/main" id="{2A852C8C-149F-4BB6-9286-1E64F699D42F}"/>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Types of Data Guard Services</a:t>
            </a:r>
          </a:p>
        </p:txBody>
      </p:sp>
      <p:sp>
        <p:nvSpPr>
          <p:cNvPr id="8195" name="Rectangle 8">
            <a:extLst>
              <a:ext uri="{FF2B5EF4-FFF2-40B4-BE49-F238E27FC236}">
                <a16:creationId xmlns="" xmlns:a16="http://schemas.microsoft.com/office/drawing/2014/main" id="{F8F45DAE-F480-4FF5-875C-CC9CD5554D8D}"/>
              </a:ext>
            </a:extLst>
          </p:cNvPr>
          <p:cNvSpPr>
            <a:spLocks noGrp="1" noChangeArrowheads="1"/>
          </p:cNvSpPr>
          <p:nvPr>
            <p:ph type="body" idx="1"/>
          </p:nvPr>
        </p:nvSpPr>
        <p:spPr>
          <a:xfrm>
            <a:off x="933451" y="2272710"/>
            <a:ext cx="16421100" cy="39786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Data Guard provides three types of services:</a:t>
            </a:r>
          </a:p>
          <a:p>
            <a:pPr lvl="1">
              <a:spcBef>
                <a:spcPts val="1200"/>
              </a:spcBef>
            </a:pPr>
            <a:r>
              <a:rPr lang="en-US" altLang="en-US" dirty="0">
                <a:latin typeface="Oracle Sans" panose="020B0503020204020204" pitchFamily="34" charset="0"/>
                <a:cs typeface="Oracle Sans" panose="020B0503020204020204" pitchFamily="34" charset="0"/>
              </a:rPr>
              <a:t>Redo transport services</a:t>
            </a:r>
          </a:p>
          <a:p>
            <a:pPr lvl="1">
              <a:spcBef>
                <a:spcPts val="1200"/>
              </a:spcBef>
            </a:pPr>
            <a:r>
              <a:rPr lang="en-US" altLang="en-US" dirty="0">
                <a:latin typeface="Oracle Sans" panose="020B0503020204020204" pitchFamily="34" charset="0"/>
                <a:cs typeface="Oracle Sans" panose="020B0503020204020204" pitchFamily="34" charset="0"/>
              </a:rPr>
              <a:t>Apply services</a:t>
            </a:r>
          </a:p>
          <a:p>
            <a:pPr lvl="2">
              <a:spcBef>
                <a:spcPts val="1200"/>
              </a:spcBef>
            </a:pPr>
            <a:r>
              <a:rPr lang="en-US" altLang="en-US" dirty="0">
                <a:latin typeface="Oracle Sans" panose="020B0503020204020204" pitchFamily="34" charset="0"/>
                <a:cs typeface="Oracle Sans" panose="020B0503020204020204" pitchFamily="34" charset="0"/>
              </a:rPr>
              <a:t>Redo Apply</a:t>
            </a:r>
          </a:p>
          <a:p>
            <a:pPr lvl="2">
              <a:spcBef>
                <a:spcPts val="1200"/>
              </a:spcBef>
            </a:pPr>
            <a:r>
              <a:rPr lang="en-US" altLang="en-US" dirty="0">
                <a:latin typeface="Oracle Sans" panose="020B0503020204020204" pitchFamily="34" charset="0"/>
                <a:cs typeface="Oracle Sans" panose="020B0503020204020204" pitchFamily="34" charset="0"/>
              </a:rPr>
              <a:t>SQL Apply</a:t>
            </a:r>
          </a:p>
          <a:p>
            <a:pPr lvl="1">
              <a:spcBef>
                <a:spcPts val="1200"/>
              </a:spcBef>
            </a:pPr>
            <a:r>
              <a:rPr lang="en-US" altLang="en-US" dirty="0">
                <a:latin typeface="Oracle Sans" panose="020B0503020204020204" pitchFamily="34" charset="0"/>
                <a:cs typeface="Oracle Sans" panose="020B0503020204020204" pitchFamily="34" charset="0"/>
              </a:rPr>
              <a:t>Role management services</a:t>
            </a:r>
          </a:p>
        </p:txBody>
      </p:sp>
      <p:pic>
        <p:nvPicPr>
          <p:cNvPr id="8196" name="Picture 4" descr="Vehicle: Truck, Big Rig">
            <a:extLst>
              <a:ext uri="{FF2B5EF4-FFF2-40B4-BE49-F238E27FC236}">
                <a16:creationId xmlns="" xmlns:a16="http://schemas.microsoft.com/office/drawing/2014/main" id="{595F608E-B1C9-4214-929C-D6AEAD2A9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57700" y="6711422"/>
            <a:ext cx="2194455" cy="1884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Documents: Technical Notes, Code, Schematics">
            <a:extLst>
              <a:ext uri="{FF2B5EF4-FFF2-40B4-BE49-F238E27FC236}">
                <a16:creationId xmlns="" xmlns:a16="http://schemas.microsoft.com/office/drawing/2014/main" id="{5FF3047F-E118-44FD-9B1F-2E830D929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08194" y="6433608"/>
            <a:ext cx="1513417" cy="23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Media: Performing Arts, Theater">
            <a:extLst>
              <a:ext uri="{FF2B5EF4-FFF2-40B4-BE49-F238E27FC236}">
                <a16:creationId xmlns="" xmlns:a16="http://schemas.microsoft.com/office/drawing/2014/main" id="{1F61F13C-7EB7-4F4C-A5B4-414541E4BC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1811000" y="6667500"/>
            <a:ext cx="1981200" cy="195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5937357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67643886"/>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dirty="0"/>
              <a:t>Rolling Upgrade Support for Multitenant Databases</a:t>
            </a:r>
          </a:p>
        </p:txBody>
      </p:sp>
      <p:sp>
        <p:nvSpPr>
          <p:cNvPr id="76803" name="Content Placeholder 2"/>
          <p:cNvSpPr>
            <a:spLocks noGrp="1"/>
          </p:cNvSpPr>
          <p:nvPr>
            <p:ph idx="1"/>
          </p:nvPr>
        </p:nvSpPr>
        <p:spPr>
          <a:xfrm>
            <a:off x="933451" y="2272710"/>
            <a:ext cx="16421100" cy="5392691"/>
          </a:xfrm>
        </p:spPr>
        <p:txBody>
          <a:bodyPr/>
          <a:lstStyle/>
          <a:p>
            <a:pPr lvl="1">
              <a:spcBef>
                <a:spcPts val="1200"/>
              </a:spcBef>
            </a:pPr>
            <a:r>
              <a:rPr lang="en-US" altLang="en-US" dirty="0"/>
              <a:t>The steps to perform a rolling upgrade by using </a:t>
            </a:r>
            <a:r>
              <a:rPr lang="en-US" altLang="en-US" dirty="0">
                <a:latin typeface="Courier New" panose="02070309020205020404" pitchFamily="49" charset="0"/>
                <a:cs typeface="Courier New" panose="02070309020205020404" pitchFamily="49" charset="0"/>
              </a:rPr>
              <a:t>DBMS_ROLLING</a:t>
            </a:r>
            <a:r>
              <a:rPr lang="en-US" altLang="en-US" dirty="0"/>
              <a:t> on a CDB are no different from non-CDB environments.</a:t>
            </a:r>
          </a:p>
          <a:p>
            <a:pPr lvl="1">
              <a:spcBef>
                <a:spcPts val="1200"/>
              </a:spcBef>
            </a:pPr>
            <a:r>
              <a:rPr lang="en-US" altLang="en-US" dirty="0"/>
              <a:t>There are, however, a few additional requirements that must be met:</a:t>
            </a:r>
          </a:p>
          <a:p>
            <a:pPr lvl="2">
              <a:spcBef>
                <a:spcPts val="1200"/>
              </a:spcBef>
            </a:pPr>
            <a:r>
              <a:rPr lang="en-US" altLang="en-US" dirty="0"/>
              <a:t>The TNS services in the </a:t>
            </a:r>
            <a:r>
              <a:rPr lang="en-US" altLang="en-US" dirty="0">
                <a:latin typeface="Courier New" panose="02070309020205020404" pitchFamily="49" charset="0"/>
                <a:cs typeface="Courier New" panose="02070309020205020404" pitchFamily="49" charset="0"/>
              </a:rPr>
              <a:t>LOG_ARCHIVE_DEST_</a:t>
            </a:r>
            <a:r>
              <a:rPr lang="en-US" altLang="en-US" i="1" dirty="0">
                <a:latin typeface="Courier New" panose="02070309020205020404" pitchFamily="49" charset="0"/>
                <a:cs typeface="Courier New" panose="02070309020205020404" pitchFamily="49" charset="0"/>
              </a:rPr>
              <a:t>n</a:t>
            </a:r>
            <a:r>
              <a:rPr lang="en-US" altLang="en-US" dirty="0"/>
              <a:t> parameters must resolve to the root container of the destination database.</a:t>
            </a:r>
          </a:p>
          <a:p>
            <a:pPr lvl="2">
              <a:spcBef>
                <a:spcPts val="1200"/>
              </a:spcBef>
            </a:pPr>
            <a:r>
              <a:rPr lang="en-US" altLang="en-US" dirty="0"/>
              <a:t>All CDBs on the transient logical standby must be plugged in and opened before calling </a:t>
            </a:r>
            <a:r>
              <a:rPr lang="en-US" altLang="en-US" dirty="0">
                <a:latin typeface="Courier New" panose="02070309020205020404" pitchFamily="49" charset="0"/>
                <a:cs typeface="Courier New" panose="02070309020205020404" pitchFamily="49" charset="0"/>
              </a:rPr>
              <a:t>DBMS_ROLLING.SWITCHOVER</a:t>
            </a:r>
            <a:r>
              <a:rPr lang="en-US" altLang="en-US" dirty="0"/>
              <a:t>.</a:t>
            </a:r>
          </a:p>
          <a:p>
            <a:pPr lvl="1">
              <a:spcBef>
                <a:spcPts val="1200"/>
              </a:spcBef>
            </a:pPr>
            <a:r>
              <a:rPr lang="en-US" altLang="en-US" dirty="0"/>
              <a:t>Installing, upgrading, or patching of applications is not supported while a </a:t>
            </a:r>
            <a:r>
              <a:rPr lang="en-US" altLang="en-US" dirty="0">
                <a:latin typeface="Courier New" panose="02070309020205020404" pitchFamily="49" charset="0"/>
                <a:cs typeface="Courier New" panose="02070309020205020404" pitchFamily="49" charset="0"/>
              </a:rPr>
              <a:t>DBMS_ROLLING</a:t>
            </a:r>
            <a:r>
              <a:rPr lang="en-US" altLang="en-US" dirty="0"/>
              <a:t> upgrade is in progress.</a:t>
            </a:r>
          </a:p>
        </p:txBody>
      </p:sp>
    </p:spTree>
    <p:custDataLst>
      <p:tags r:id="rId1"/>
    </p:custDataLst>
    <p:extLst>
      <p:ext uri="{BB962C8B-B14F-4D97-AF65-F5344CB8AC3E}">
        <p14:creationId xmlns:p14="http://schemas.microsoft.com/office/powerpoint/2010/main" val="10956107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1035">
            <a:extLst>
              <a:ext uri="{FF2B5EF4-FFF2-40B4-BE49-F238E27FC236}">
                <a16:creationId xmlns="" xmlns:a16="http://schemas.microsoft.com/office/drawing/2014/main" id="{16AFE092-3373-4C34-AF5C-86DEE8C441C3}"/>
              </a:ext>
            </a:extLst>
          </p:cNvPr>
          <p:cNvSpPr>
            <a:spLocks noGrp="1" noChangeArrowheads="1"/>
          </p:cNvSpPr>
          <p:nvPr>
            <p:ph idx="1"/>
          </p:nvPr>
        </p:nvSpPr>
        <p:spPr>
          <a:xfrm>
            <a:off x="932689" y="2267712"/>
            <a:ext cx="15556127"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You can perform a rolling upgrade using a logical standby SQL apply technique with zero down time.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8914" name="Rectangle 1034">
            <a:extLst>
              <a:ext uri="{FF2B5EF4-FFF2-40B4-BE49-F238E27FC236}">
                <a16:creationId xmlns="" xmlns:a16="http://schemas.microsoft.com/office/drawing/2014/main" id="{BCA6751A-CD4B-4BDC-927A-D1E60CAE3F41}"/>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381524917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A34F3224-FD9F-4344-9FB2-41C5C3827F7F}"/>
              </a:ext>
            </a:extLst>
          </p:cNvPr>
          <p:cNvSpPr>
            <a:spLocks noGrp="1" noChangeArrowheads="1"/>
          </p:cNvSpPr>
          <p:nvPr>
            <p:ph idx="1"/>
          </p:nvPr>
        </p:nvSpPr>
        <p:spPr>
          <a:xfrm>
            <a:off x="932689" y="2267712"/>
            <a:ext cx="15772151"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During a </a:t>
            </a:r>
            <a:r>
              <a:rPr lang="en-US" altLang="en-US" dirty="0">
                <a:latin typeface="Courier New" panose="02070309020205020404" pitchFamily="49" charset="0"/>
                <a:cs typeface="Courier New" panose="02070309020205020404" pitchFamily="49" charset="0"/>
              </a:rPr>
              <a:t>DBMS_ROLLING</a:t>
            </a:r>
            <a:r>
              <a:rPr lang="en-US" altLang="en-US" dirty="0">
                <a:latin typeface="Oracle Sans" panose="020B0503020204020204" pitchFamily="34" charset="0"/>
                <a:cs typeface="Oracle Sans" panose="020B0503020204020204" pitchFamily="34" charset="0"/>
              </a:rPr>
              <a:t> rolling upgrade, the Data Guard broker can be enabled and running throughout the upgrade procedures.</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lvl="1">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AD14D68A-9702-4641-A49A-CB7A8257033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Quiz</a:t>
            </a:r>
          </a:p>
        </p:txBody>
      </p:sp>
    </p:spTree>
    <p:custDataLst>
      <p:tags r:id="rId1"/>
    </p:custDataLst>
    <p:extLst>
      <p:ext uri="{BB962C8B-B14F-4D97-AF65-F5344CB8AC3E}">
        <p14:creationId xmlns:p14="http://schemas.microsoft.com/office/powerpoint/2010/main" val="157925070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 xmlns:a16="http://schemas.microsoft.com/office/drawing/2014/main" id="{0032F9E6-68E8-490F-B603-2D0C5FE74C8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Georgia" panose="02040502050405020303" pitchFamily="18" charset="0"/>
              </a:rPr>
              <a:t>Summary</a:t>
            </a:r>
          </a:p>
        </p:txBody>
      </p:sp>
      <p:sp>
        <p:nvSpPr>
          <p:cNvPr id="40963" name="Rectangle 5">
            <a:extLst>
              <a:ext uri="{FF2B5EF4-FFF2-40B4-BE49-F238E27FC236}">
                <a16:creationId xmlns="" xmlns:a16="http://schemas.microsoft.com/office/drawing/2014/main" id="{86A00791-D241-40D9-A068-DA17459E2279}"/>
              </a:ext>
            </a:extLst>
          </p:cNvPr>
          <p:cNvSpPr>
            <a:spLocks noGrp="1" noChangeArrowheads="1"/>
          </p:cNvSpPr>
          <p:nvPr>
            <p:ph idx="1"/>
          </p:nvPr>
        </p:nvSpPr>
        <p:spPr>
          <a:xfrm>
            <a:off x="933451" y="2272710"/>
            <a:ext cx="16421100" cy="324133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 patch and upgrade databases in your Data Guard configuration:</a:t>
            </a:r>
          </a:p>
          <a:p>
            <a:pPr lvl="1">
              <a:spcBef>
                <a:spcPts val="1200"/>
              </a:spcBef>
            </a:pPr>
            <a:r>
              <a:rPr lang="en-US" altLang="en-US" dirty="0">
                <a:latin typeface="Oracle Sans" panose="020B0503020204020204" pitchFamily="34" charset="0"/>
                <a:cs typeface="Oracle Sans" panose="020B0503020204020204" pitchFamily="34" charset="0"/>
              </a:rPr>
              <a:t>By using Standby-First Patch Apply methods</a:t>
            </a:r>
          </a:p>
          <a:p>
            <a:pPr lvl="1">
              <a:spcBef>
                <a:spcPts val="1200"/>
              </a:spcBef>
            </a:pPr>
            <a:r>
              <a:rPr lang="en-US" altLang="en-US" dirty="0">
                <a:latin typeface="Oracle Sans" panose="020B0503020204020204" pitchFamily="34" charset="0"/>
                <a:cs typeface="Oracle Sans" panose="020B0503020204020204" pitchFamily="34" charset="0"/>
              </a:rPr>
              <a:t>By using traditional upgrade methods</a:t>
            </a:r>
          </a:p>
          <a:p>
            <a:pPr lvl="1">
              <a:spcBef>
                <a:spcPts val="1200"/>
              </a:spcBef>
            </a:pPr>
            <a:r>
              <a:rPr lang="en-US" altLang="en-US" dirty="0">
                <a:latin typeface="Oracle Sans" panose="020B0503020204020204" pitchFamily="34" charset="0"/>
                <a:cs typeface="Oracle Sans" panose="020B0503020204020204" pitchFamily="34" charset="0"/>
              </a:rPr>
              <a:t>By performing rolling upgrades with </a:t>
            </a:r>
            <a:r>
              <a:rPr lang="en-US" altLang="en-US" dirty="0">
                <a:latin typeface="Courier New" panose="02070309020205020404" pitchFamily="49" charset="0"/>
                <a:cs typeface="Courier New" panose="02070309020205020404" pitchFamily="49" charset="0"/>
              </a:rPr>
              <a:t>DBMS_ROLLING</a:t>
            </a:r>
          </a:p>
        </p:txBody>
      </p:sp>
    </p:spTree>
    <p:custDataLst>
      <p:tags r:id="rId1"/>
    </p:custDataLst>
    <p:extLst>
      <p:ext uri="{BB962C8B-B14F-4D97-AF65-F5344CB8AC3E}">
        <p14:creationId xmlns:p14="http://schemas.microsoft.com/office/powerpoint/2010/main" val="792527731"/>
      </p:ext>
    </p:extLst>
  </p:cSld>
  <p:clrMapOvr>
    <a:masterClrMapping/>
  </p:clrMapOvr>
  <p:transition spd="slow"/>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263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a:extLst>
              <a:ext uri="{FF2B5EF4-FFF2-40B4-BE49-F238E27FC236}">
                <a16:creationId xmlns="" xmlns:a16="http://schemas.microsoft.com/office/drawing/2014/main" id="{982B1AD8-95FF-4341-9AC9-4723AD097927}"/>
              </a:ext>
            </a:extLst>
          </p:cNvPr>
          <p:cNvSpPr>
            <a:spLocks noGrp="1" noChangeArrowheads="1"/>
          </p:cNvSpPr>
          <p:nvPr>
            <p:ph type="title"/>
          </p:nvPr>
        </p:nvSpPr>
        <p:spPr>
          <a:xfrm>
            <a:off x="933451" y="660847"/>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dirty="0">
                <a:latin typeface="+mj-lt"/>
                <a:cs typeface="Oracle Sans" panose="020B0503020204020204" pitchFamily="34" charset="0"/>
              </a:rPr>
              <a:t>Combinations for </a:t>
            </a:r>
            <a:r>
              <a:rPr lang="en-US" altLang="en-US" dirty="0">
                <a:solidFill>
                  <a:srgbClr val="000000"/>
                </a:solidFill>
                <a:latin typeface="Courier New" panose="02070309020205020404" pitchFamily="49" charset="0"/>
                <a:cs typeface="Times New Roman" panose="02020603050405020304" pitchFamily="18" charset="0"/>
              </a:rPr>
              <a:t>VALID_FOR</a:t>
            </a:r>
            <a:endParaRPr lang="en-US" altLang="en-US" dirty="0">
              <a:solidFill>
                <a:srgbClr val="0000FF"/>
              </a:solidFill>
              <a:latin typeface="Oracle Sans" panose="020B0503020204020204" pitchFamily="34" charset="0"/>
              <a:cs typeface="Oracle Sans" panose="020B0503020204020204" pitchFamily="34" charset="0"/>
            </a:endParaRPr>
          </a:p>
        </p:txBody>
      </p:sp>
      <p:graphicFrame>
        <p:nvGraphicFramePr>
          <p:cNvPr id="408579" name="Group 1027">
            <a:extLst>
              <a:ext uri="{FF2B5EF4-FFF2-40B4-BE49-F238E27FC236}">
                <a16:creationId xmlns="" xmlns:a16="http://schemas.microsoft.com/office/drawing/2014/main" id="{5878744F-859B-4F44-9C7A-813EE555CE54}"/>
              </a:ext>
            </a:extLst>
          </p:cNvPr>
          <p:cNvGraphicFramePr>
            <a:graphicFrameLocks noGrp="1"/>
          </p:cNvGraphicFramePr>
          <p:nvPr>
            <p:extLst/>
          </p:nvPr>
        </p:nvGraphicFramePr>
        <p:xfrm>
          <a:off x="3714751" y="2019300"/>
          <a:ext cx="10858500" cy="7903759"/>
        </p:xfrm>
        <a:graphic>
          <a:graphicData uri="http://schemas.openxmlformats.org/drawingml/2006/table">
            <a:tbl>
              <a:tblPr/>
              <a:tblGrid>
                <a:gridCol w="6057900">
                  <a:extLst>
                    <a:ext uri="{9D8B030D-6E8A-4147-A177-3AD203B41FA5}">
                      <a16:colId xmlns="" xmlns:a16="http://schemas.microsoft.com/office/drawing/2014/main" val="20000"/>
                    </a:ext>
                  </a:extLst>
                </a:gridCol>
                <a:gridCol w="1600200">
                  <a:extLst>
                    <a:ext uri="{9D8B030D-6E8A-4147-A177-3AD203B41FA5}">
                      <a16:colId xmlns="" xmlns:a16="http://schemas.microsoft.com/office/drawing/2014/main" val="20001"/>
                    </a:ext>
                  </a:extLst>
                </a:gridCol>
                <a:gridCol w="1714500">
                  <a:extLst>
                    <a:ext uri="{9D8B030D-6E8A-4147-A177-3AD203B41FA5}">
                      <a16:colId xmlns="" xmlns:a16="http://schemas.microsoft.com/office/drawing/2014/main" val="20002"/>
                    </a:ext>
                  </a:extLst>
                </a:gridCol>
                <a:gridCol w="1485900">
                  <a:extLst>
                    <a:ext uri="{9D8B030D-6E8A-4147-A177-3AD203B41FA5}">
                      <a16:colId xmlns="" xmlns:a16="http://schemas.microsoft.com/office/drawing/2014/main" val="20003"/>
                    </a:ext>
                  </a:extLst>
                </a:gridCol>
              </a:tblGrid>
              <a:tr h="826295">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700" b="1" i="0" u="none" strike="noStrike" cap="none" normalizeH="0" baseline="0" dirty="0">
                          <a:ln>
                            <a:noFill/>
                          </a:ln>
                          <a:solidFill>
                            <a:schemeClr val="tx1"/>
                          </a:solidFill>
                          <a:effectLst/>
                          <a:latin typeface="Oracle Sans" panose="020B0503020204020204" pitchFamily="34" charset="0"/>
                        </a:rPr>
                        <a:t>Combination</a:t>
                      </a:r>
                    </a:p>
                  </a:txBody>
                  <a:tcPr marL="137160" marR="137160" marT="68580" marB="6858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700" b="1" i="0" u="none" strike="noStrike" cap="none" normalizeH="0" baseline="0" dirty="0">
                          <a:ln>
                            <a:noFill/>
                          </a:ln>
                          <a:solidFill>
                            <a:schemeClr val="tx1"/>
                          </a:solidFill>
                          <a:effectLst/>
                          <a:latin typeface="Oracle Sans" panose="020B0503020204020204" pitchFamily="34" charset="0"/>
                        </a:rPr>
                        <a:t>Primary</a:t>
                      </a:r>
                    </a:p>
                  </a:txBody>
                  <a:tcPr marL="137160" marR="137160" marT="68580" marB="6858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700" b="1" i="0" u="none" strike="noStrike" cap="none" normalizeH="0" baseline="0" dirty="0">
                          <a:ln>
                            <a:noFill/>
                          </a:ln>
                          <a:solidFill>
                            <a:schemeClr val="tx1"/>
                          </a:solidFill>
                          <a:effectLst/>
                          <a:latin typeface="Oracle Sans" panose="020B0503020204020204" pitchFamily="34" charset="0"/>
                        </a:rPr>
                        <a:t>Physical</a:t>
                      </a:r>
                    </a:p>
                  </a:txBody>
                  <a:tcPr marL="137160" marR="137160" marT="68580" marB="6858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700" b="1" i="0" u="none" strike="noStrike" cap="none" normalizeH="0" baseline="0" dirty="0">
                          <a:ln>
                            <a:noFill/>
                          </a:ln>
                          <a:solidFill>
                            <a:schemeClr val="tx1"/>
                          </a:solidFill>
                          <a:effectLst/>
                          <a:latin typeface="Oracle Sans" panose="020B0503020204020204" pitchFamily="34" charset="0"/>
                        </a:rPr>
                        <a:t>Logical</a:t>
                      </a:r>
                    </a:p>
                  </a:txBody>
                  <a:tcPr marL="137160" marR="137160" marT="68580" marB="6858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823913">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ONLINE_LOGFILE</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PRIMARY_ROLE</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826295">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ONLINE_LOGFILE</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STANDBY_ROLE</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826295">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ONLINE_LOGFILE</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ALL_ROLES</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endParaRPr kumimoji="0" lang="en-US" sz="2400" b="0" i="0" u="none" strike="noStrike" cap="none" normalizeH="0" baseline="0" dirty="0">
                        <a:ln>
                          <a:noFill/>
                        </a:ln>
                        <a:solidFill>
                          <a:schemeClr val="tx1"/>
                        </a:solidFill>
                        <a:effectLst/>
                        <a:latin typeface="Oracle Sans" panose="020B0503020204020204" pitchFamily="34" charset="0"/>
                      </a:endParaRP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826295">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STANDBY_LOGFILE</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STANDBY_ROLE</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r h="826295">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STANDBY_LOGFILE</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ALL_ROLES</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5"/>
                  </a:ext>
                </a:extLst>
              </a:tr>
              <a:tr h="873920">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ALL_LOGFILES</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PRIMARY_ROLE</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r>
                        <a:rPr kumimoji="0" lang="en-US" sz="2400" b="0" i="0" u="none" strike="noStrike" cap="none" normalizeH="0" baseline="0" dirty="0">
                          <a:ln>
                            <a:noFill/>
                          </a:ln>
                          <a:solidFill>
                            <a:schemeClr val="tx1"/>
                          </a:solidFill>
                          <a:effectLst/>
                          <a:latin typeface="Oracle Sans" panose="020B0503020204020204" pitchFamily="34"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6"/>
                  </a:ext>
                </a:extLst>
              </a:tr>
              <a:tr h="826295">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ALL_LOGFILES</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STANDBY_ROLE</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Ignored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7"/>
                  </a:ext>
                </a:extLst>
              </a:tr>
              <a:tr h="826295">
                <a:tc>
                  <a:txBody>
                    <a:bodyPr/>
                    <a:lstStyle/>
                    <a:p>
                      <a:pPr marL="0" marR="0" lvl="0" indent="0" algn="l" defTabSz="822325"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ALL_LOGFILES</a:t>
                      </a:r>
                      <a:r>
                        <a:rPr kumimoji="0" lang="en-US" sz="3000" b="0" i="0" u="none" strike="noStrike" cap="none" normalizeH="0" baseline="0" dirty="0">
                          <a:ln>
                            <a:noFill/>
                          </a:ln>
                          <a:solidFill>
                            <a:schemeClr val="tx1"/>
                          </a:solidFill>
                          <a:effectLst/>
                          <a:latin typeface="Oracle Sans" panose="020B0503020204020204" pitchFamily="34" charset="0"/>
                          <a:cs typeface="Times New Roman" pitchFamily="18" charset="0"/>
                        </a:rPr>
                        <a:t>, </a:t>
                      </a:r>
                      <a:r>
                        <a:rPr kumimoji="0" lang="en-US" sz="2400" b="0" i="0" u="none" strike="noStrike" cap="none" normalizeH="0" baseline="0" dirty="0">
                          <a:ln>
                            <a:noFill/>
                          </a:ln>
                          <a:solidFill>
                            <a:srgbClr val="000000"/>
                          </a:solidFill>
                          <a:effectLst/>
                          <a:latin typeface="Courier New" pitchFamily="49" charset="0"/>
                          <a:cs typeface="Times New Roman" pitchFamily="18" charset="0"/>
                        </a:rPr>
                        <a:t>ALL_ROLES</a:t>
                      </a:r>
                      <a:r>
                        <a:rPr kumimoji="0" lang="en-US" sz="2400" b="0" i="0" u="none" strike="noStrike" cap="none" normalizeH="0" baseline="0" dirty="0">
                          <a:ln>
                            <a:noFill/>
                          </a:ln>
                          <a:solidFill>
                            <a:schemeClr val="tx1"/>
                          </a:solidFill>
                          <a:effectLst/>
                          <a:latin typeface="Courier New" pitchFamily="49" charset="0"/>
                        </a:rPr>
                        <a:t> </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822325" rtl="0" eaLnBrk="0" fontAlgn="base" latinLnBrk="0" hangingPunct="0">
                        <a:lnSpc>
                          <a:spcPct val="135000"/>
                        </a:lnSpc>
                        <a:spcBef>
                          <a:spcPct val="60000"/>
                        </a:spcBef>
                        <a:spcAft>
                          <a:spcPct val="0"/>
                        </a:spcAft>
                        <a:buClrTx/>
                        <a:buSzTx/>
                        <a:buFontTx/>
                        <a:buNone/>
                        <a:tabLst/>
                      </a:pPr>
                      <a:r>
                        <a:rPr kumimoji="0" lang="en-US" sz="2400" b="0" i="0" u="none" strike="noStrike" cap="none" normalizeH="0" baseline="0" dirty="0">
                          <a:ln>
                            <a:noFill/>
                          </a:ln>
                          <a:solidFill>
                            <a:srgbClr val="000000"/>
                          </a:solidFill>
                          <a:effectLst/>
                          <a:latin typeface="Oracle Sans" panose="020B0503020204020204" pitchFamily="34" charset="0"/>
                          <a:cs typeface="Times New Roman" pitchFamily="18" charset="0"/>
                        </a:rPr>
                        <a:t>Valid</a:t>
                      </a:r>
                    </a:p>
                  </a:txBody>
                  <a:tcPr marL="137160" marR="137160" marT="68580" marB="68580" anchor="b"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851788168"/>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 xmlns:a16="http://schemas.microsoft.com/office/drawing/2014/main" id="{8BCE79D8-1575-440B-8CA3-27164BF219ED}"/>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Defining the Redo Transport Mode</a:t>
            </a:r>
          </a:p>
        </p:txBody>
      </p:sp>
      <p:sp>
        <p:nvSpPr>
          <p:cNvPr id="17411" name="Rectangle 1027">
            <a:extLst>
              <a:ext uri="{FF2B5EF4-FFF2-40B4-BE49-F238E27FC236}">
                <a16:creationId xmlns="" xmlns:a16="http://schemas.microsoft.com/office/drawing/2014/main" id="{0FCD1573-5818-4006-B65F-506674B9746C}"/>
              </a:ext>
            </a:extLst>
          </p:cNvPr>
          <p:cNvSpPr>
            <a:spLocks noGrp="1" noChangeArrowheads="1"/>
          </p:cNvSpPr>
          <p:nvPr>
            <p:ph idx="1"/>
          </p:nvPr>
        </p:nvSpPr>
        <p:spPr>
          <a:xfrm>
            <a:off x="933451" y="2272710"/>
            <a:ext cx="16421100" cy="5624741"/>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Use the attributes of </a:t>
            </a:r>
            <a:r>
              <a:rPr lang="en-US" altLang="en-US" dirty="0">
                <a:latin typeface="Courier New" panose="02070309020205020404" pitchFamily="49" charset="0"/>
                <a:cs typeface="Oracle Sans" panose="020B0503020204020204" pitchFamily="34" charset="0"/>
              </a:rPr>
              <a:t>LOG_ARCHIVE_DEST_</a:t>
            </a:r>
            <a:r>
              <a:rPr lang="en-US" altLang="en-US" i="1" dirty="0">
                <a:latin typeface="Courier New" panose="02070309020205020404" pitchFamily="49" charset="0"/>
                <a:cs typeface="Oracle Sans" panose="020B0503020204020204" pitchFamily="34" charset="0"/>
              </a:rPr>
              <a:t>n</a:t>
            </a:r>
            <a:r>
              <a:rPr lang="en-US" altLang="en-US" dirty="0">
                <a:latin typeface="Oracle Sans" panose="020B0503020204020204" pitchFamily="34" charset="0"/>
                <a:cs typeface="Oracle Sans" panose="020B0503020204020204" pitchFamily="34" charset="0"/>
              </a:rPr>
              <a:t>:</a:t>
            </a:r>
          </a:p>
          <a:p>
            <a:pPr lvl="1">
              <a:spcBef>
                <a:spcPts val="1200"/>
              </a:spcBef>
            </a:pP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ASYNC</a:t>
            </a:r>
          </a:p>
          <a:p>
            <a:pPr lvl="2">
              <a:spcBef>
                <a:spcPts val="1200"/>
              </a:spcBef>
            </a:pPr>
            <a:r>
              <a:rPr lang="en-US" altLang="en-US" dirty="0">
                <a:latin typeface="Oracle Sans" panose="020B0503020204020204" pitchFamily="34" charset="0"/>
                <a:cs typeface="Oracle Sans" panose="020B0503020204020204" pitchFamily="34" charset="0"/>
              </a:rPr>
              <a:t>Specify that network I/O operations are to be performed synchronously or asynchronously when using LGWR.</a:t>
            </a:r>
          </a:p>
          <a:p>
            <a:pPr lvl="2">
              <a:spcBef>
                <a:spcPts val="1200"/>
              </a:spcBef>
            </a:pP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is the default.</a:t>
            </a:r>
          </a:p>
          <a:p>
            <a:pPr lvl="1">
              <a:spcBef>
                <a:spcPts val="1200"/>
              </a:spcBef>
            </a:pPr>
            <a:r>
              <a:rPr lang="en-US" altLang="en-US" dirty="0">
                <a:latin typeface="Courier New" panose="02070309020205020404" pitchFamily="49" charset="0"/>
                <a:cs typeface="Oracle Sans" panose="020B0503020204020204" pitchFamily="34" charset="0"/>
              </a:rPr>
              <a:t>AFFIRM</a:t>
            </a:r>
            <a:r>
              <a:rPr lang="en-US" altLang="en-US" dirty="0">
                <a:latin typeface="Oracle Sans" panose="020B0503020204020204" pitchFamily="34" charset="0"/>
                <a:cs typeface="Oracle Sans" panose="020B0503020204020204" pitchFamily="34" charset="0"/>
              </a:rPr>
              <a:t> and </a:t>
            </a:r>
            <a:r>
              <a:rPr lang="en-US" altLang="en-US" dirty="0">
                <a:latin typeface="Courier New" panose="02070309020205020404" pitchFamily="49" charset="0"/>
                <a:cs typeface="Oracle Sans" panose="020B0503020204020204" pitchFamily="34" charset="0"/>
              </a:rPr>
              <a:t>NOAFFIRM</a:t>
            </a:r>
          </a:p>
          <a:p>
            <a:pPr lvl="2">
              <a:spcBef>
                <a:spcPts val="1200"/>
              </a:spcBef>
            </a:pPr>
            <a:r>
              <a:rPr lang="en-US" altLang="en-US" dirty="0">
                <a:latin typeface="Oracle Sans" panose="020B0503020204020204" pitchFamily="34" charset="0"/>
                <a:cs typeface="Oracle Sans" panose="020B0503020204020204" pitchFamily="34" charset="0"/>
              </a:rPr>
              <a:t>Ensure that redo was successfully written to disk on the standby destination.</a:t>
            </a:r>
          </a:p>
          <a:p>
            <a:pPr lvl="2">
              <a:spcBef>
                <a:spcPts val="1200"/>
              </a:spcBef>
            </a:pPr>
            <a:r>
              <a:rPr lang="en-US" altLang="en-US" dirty="0">
                <a:latin typeface="Courier New" panose="02070309020205020404" pitchFamily="49" charset="0"/>
                <a:cs typeface="Oracle Sans" panose="020B0503020204020204" pitchFamily="34" charset="0"/>
              </a:rPr>
              <a:t>NOAFFIRM</a:t>
            </a:r>
            <a:r>
              <a:rPr lang="en-US" altLang="en-US" dirty="0">
                <a:latin typeface="Oracle Sans" panose="020B0503020204020204" pitchFamily="34" charset="0"/>
                <a:cs typeface="Oracle Sans" panose="020B0503020204020204" pitchFamily="34" charset="0"/>
              </a:rPr>
              <a:t> is the default when </a:t>
            </a:r>
            <a:r>
              <a:rPr lang="en-US" altLang="en-US" dirty="0">
                <a:latin typeface="Courier New" panose="02070309020205020404" pitchFamily="49" charset="0"/>
                <a:cs typeface="Oracle Sans" panose="020B0503020204020204" pitchFamily="34" charset="0"/>
              </a:rPr>
              <a:t>ASYNC</a:t>
            </a:r>
            <a:r>
              <a:rPr lang="en-US" altLang="en-US" dirty="0">
                <a:latin typeface="Oracle Sans" panose="020B0503020204020204" pitchFamily="34" charset="0"/>
                <a:cs typeface="Oracle Sans" panose="020B0503020204020204" pitchFamily="34" charset="0"/>
              </a:rPr>
              <a:t> is specified; </a:t>
            </a:r>
            <a:r>
              <a:rPr lang="en-US" altLang="en-US" dirty="0">
                <a:latin typeface="Courier New" panose="02070309020205020404" pitchFamily="49" charset="0"/>
                <a:cs typeface="Oracle Sans" panose="020B0503020204020204" pitchFamily="34" charset="0"/>
              </a:rPr>
              <a:t>AFFIRM</a:t>
            </a:r>
            <a:r>
              <a:rPr lang="en-US" altLang="en-US" dirty="0">
                <a:latin typeface="Oracle Sans" panose="020B0503020204020204" pitchFamily="34" charset="0"/>
                <a:cs typeface="Oracle Sans" panose="020B0503020204020204" pitchFamily="34" charset="0"/>
              </a:rPr>
              <a:t> is the default when </a:t>
            </a:r>
            <a:r>
              <a:rPr lang="en-US" altLang="en-US" dirty="0">
                <a:latin typeface="Courier New" panose="02070309020205020404" pitchFamily="49" charset="0"/>
                <a:cs typeface="Oracle Sans" panose="020B0503020204020204" pitchFamily="34" charset="0"/>
              </a:rPr>
              <a:t>SYNC</a:t>
            </a:r>
            <a:r>
              <a:rPr lang="en-US" altLang="en-US" dirty="0">
                <a:latin typeface="Oracle Sans" panose="020B0503020204020204" pitchFamily="34" charset="0"/>
                <a:cs typeface="Oracle Sans" panose="020B0503020204020204" pitchFamily="34" charset="0"/>
              </a:rPr>
              <a:t> is specified.</a:t>
            </a:r>
          </a:p>
        </p:txBody>
      </p:sp>
    </p:spTree>
    <p:custDataLst>
      <p:tags r:id="rId1"/>
    </p:custDataLst>
    <p:extLst>
      <p:ext uri="{BB962C8B-B14F-4D97-AF65-F5344CB8AC3E}">
        <p14:creationId xmlns:p14="http://schemas.microsoft.com/office/powerpoint/2010/main" val="287591317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 xmlns:a16="http://schemas.microsoft.com/office/drawing/2014/main" id="{D229D585-60CD-4388-8999-27D518FFB24A}"/>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nSpc>
                <a:spcPct val="90000"/>
              </a:lnSpc>
            </a:pPr>
            <a:r>
              <a:rPr lang="en-US" altLang="en-US" dirty="0">
                <a:latin typeface="+mj-lt"/>
              </a:rPr>
              <a:t>Setting Initialization Parameters on the Primary Database</a:t>
            </a:r>
          </a:p>
        </p:txBody>
      </p:sp>
      <p:sp>
        <p:nvSpPr>
          <p:cNvPr id="18455" name="Rectangle 1065">
            <a:extLst>
              <a:ext uri="{FF2B5EF4-FFF2-40B4-BE49-F238E27FC236}">
                <a16:creationId xmlns="" xmlns:a16="http://schemas.microsoft.com/office/drawing/2014/main" id="{5282E4CB-F51F-4787-8668-E7B7038E07AB}"/>
              </a:ext>
            </a:extLst>
          </p:cNvPr>
          <p:cNvSpPr>
            <a:spLocks noGrp="1" noChangeArrowheads="1"/>
          </p:cNvSpPr>
          <p:nvPr>
            <p:ph idx="1"/>
          </p:nvPr>
        </p:nvSpPr>
        <p:spPr>
          <a:xfrm>
            <a:off x="933451" y="2688032"/>
            <a:ext cx="16421100"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Specify parameters when standby databases have disk or directory structures that differ from the primary database.</a:t>
            </a:r>
          </a:p>
          <a:p>
            <a:pPr lvl="1">
              <a:spcBef>
                <a:spcPts val="1200"/>
              </a:spcBef>
            </a:pPr>
            <a:r>
              <a:rPr lang="en-US" altLang="en-US" dirty="0">
                <a:latin typeface="Oracle Sans" panose="020B0503020204020204" pitchFamily="34" charset="0"/>
                <a:cs typeface="Oracle Sans" panose="020B0503020204020204" pitchFamily="34" charset="0"/>
              </a:rPr>
              <a:t>Use parameters when the primary database is transitioned to a physical standby database.</a:t>
            </a:r>
          </a:p>
        </p:txBody>
      </p:sp>
      <p:graphicFrame>
        <p:nvGraphicFramePr>
          <p:cNvPr id="398376" name="Group 1064">
            <a:extLst>
              <a:ext uri="{FF2B5EF4-FFF2-40B4-BE49-F238E27FC236}">
                <a16:creationId xmlns="" xmlns:a16="http://schemas.microsoft.com/office/drawing/2014/main" id="{BEFD492C-3A4C-4D22-8CC8-8BD59C7CA8AD}"/>
              </a:ext>
            </a:extLst>
          </p:cNvPr>
          <p:cNvGraphicFramePr>
            <a:graphicFrameLocks noGrp="1"/>
          </p:cNvGraphicFramePr>
          <p:nvPr>
            <p:extLst/>
          </p:nvPr>
        </p:nvGraphicFramePr>
        <p:xfrm>
          <a:off x="3124200" y="5305260"/>
          <a:ext cx="11739563" cy="4108789"/>
        </p:xfrm>
        <a:graphic>
          <a:graphicData uri="http://schemas.openxmlformats.org/drawingml/2006/table">
            <a:tbl>
              <a:tblPr/>
              <a:tblGrid>
                <a:gridCol w="4995863">
                  <a:extLst>
                    <a:ext uri="{9D8B030D-6E8A-4147-A177-3AD203B41FA5}">
                      <a16:colId xmlns="" xmlns:a16="http://schemas.microsoft.com/office/drawing/2014/main" val="20000"/>
                    </a:ext>
                  </a:extLst>
                </a:gridCol>
                <a:gridCol w="6743700">
                  <a:extLst>
                    <a:ext uri="{9D8B030D-6E8A-4147-A177-3AD203B41FA5}">
                      <a16:colId xmlns="" xmlns:a16="http://schemas.microsoft.com/office/drawing/2014/main" val="20001"/>
                    </a:ext>
                  </a:extLst>
                </a:gridCol>
              </a:tblGrid>
              <a:tr h="7689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Parameter Name</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700" b="1" i="0" u="none" strike="noStrike" cap="none" normalizeH="0" baseline="0" dirty="0">
                          <a:ln>
                            <a:noFill/>
                          </a:ln>
                          <a:solidFill>
                            <a:schemeClr val="tx1"/>
                          </a:solidFill>
                          <a:effectLst/>
                          <a:latin typeface="Oracle Sans" panose="020B0503020204020204" pitchFamily="34" charset="0"/>
                        </a:rPr>
                        <a:t>Description</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57150"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 xmlns:a16="http://schemas.microsoft.com/office/drawing/2014/main" val="10000"/>
                  </a:ext>
                </a:extLst>
              </a:tr>
              <a:tr h="7189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DB_FILE_NAME_CONVERT</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Converts primary database file names</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5715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1"/>
                  </a:ext>
                </a:extLst>
              </a:tr>
              <a:tr h="7189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LOG_FILE_NAME_CONVERT</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Converts primary database log file names</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2"/>
                  </a:ext>
                </a:extLst>
              </a:tr>
              <a:tr h="71897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STANDBY_FILE_MANAGEMENT</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Controls automatic standby file management</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3"/>
                  </a:ext>
                </a:extLst>
              </a:tr>
              <a:tr h="9221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FAL_SERVER</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400" b="0" i="0" u="none" strike="noStrike" cap="none" normalizeH="0" baseline="0" dirty="0">
                          <a:ln>
                            <a:noFill/>
                          </a:ln>
                          <a:solidFill>
                            <a:schemeClr val="tx1"/>
                          </a:solidFill>
                          <a:effectLst/>
                          <a:latin typeface="Oracle Sans" panose="020B0503020204020204" pitchFamily="34" charset="0"/>
                        </a:rPr>
                        <a:t>Specifies the fetch archive log server for a standby database</a:t>
                      </a:r>
                    </a:p>
                  </a:txBody>
                  <a:tcPr marL="109728" marR="109728" marT="109704" marB="109704"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762133577"/>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3A618D94-F875-407F-9202-294151BD33B4}"/>
              </a:ext>
            </a:extLst>
          </p:cNvPr>
          <p:cNvSpPr>
            <a:spLocks noGrp="1" noChangeArrowheads="1"/>
          </p:cNvSpPr>
          <p:nvPr>
            <p:ph type="title"/>
          </p:nvPr>
        </p:nvSpPr>
        <p:spPr>
          <a:xfrm>
            <a:off x="933451" y="657672"/>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Specifying Values for </a:t>
            </a:r>
            <a:r>
              <a:rPr lang="en-US" altLang="en-US" dirty="0">
                <a:latin typeface="Courier New" panose="02070309020205020404" pitchFamily="49" charset="0"/>
                <a:cs typeface="Courier New" panose="02070309020205020404" pitchFamily="49" charset="0"/>
              </a:rPr>
              <a:t>DB_FILE_NAME_CONVERT</a:t>
            </a:r>
          </a:p>
        </p:txBody>
      </p:sp>
      <p:sp>
        <p:nvSpPr>
          <p:cNvPr id="19459" name="Rectangle 3">
            <a:extLst>
              <a:ext uri="{FF2B5EF4-FFF2-40B4-BE49-F238E27FC236}">
                <a16:creationId xmlns="" xmlns:a16="http://schemas.microsoft.com/office/drawing/2014/main" id="{F3785E60-1D75-48F1-9B5A-65FBB63431DC}"/>
              </a:ext>
            </a:extLst>
          </p:cNvPr>
          <p:cNvSpPr>
            <a:spLocks noGrp="1" noChangeArrowheads="1"/>
          </p:cNvSpPr>
          <p:nvPr>
            <p:ph idx="1"/>
          </p:nvPr>
        </p:nvSpPr>
        <p:spPr>
          <a:xfrm>
            <a:off x="933451" y="2272710"/>
            <a:ext cx="16421100" cy="320747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DB_FILE_NAME_CONVERT</a:t>
            </a:r>
            <a:r>
              <a:rPr lang="en-US" altLang="en-US" dirty="0">
                <a:latin typeface="Oracle Sans" panose="020B0503020204020204" pitchFamily="34" charset="0"/>
                <a:cs typeface="Oracle Sans" panose="020B0503020204020204" pitchFamily="34" charset="0"/>
              </a:rPr>
              <a:t> must be defined on standby databases that have different disk or directory structures from the primary.</a:t>
            </a:r>
          </a:p>
          <a:p>
            <a:pPr lvl="1">
              <a:spcBef>
                <a:spcPts val="1200"/>
              </a:spcBef>
            </a:pPr>
            <a:r>
              <a:rPr lang="en-US" altLang="en-US" dirty="0">
                <a:latin typeface="Oracle Sans" panose="020B0503020204020204" pitchFamily="34" charset="0"/>
                <a:cs typeface="Oracle Sans" panose="020B0503020204020204" pitchFamily="34" charset="0"/>
              </a:rPr>
              <a:t>Multiple pairs of file names can be listed in the </a:t>
            </a:r>
            <a:r>
              <a:rPr lang="en-US" altLang="en-US" dirty="0">
                <a:latin typeface="Courier New" panose="02070309020205020404" pitchFamily="49" charset="0"/>
                <a:cs typeface="Oracle Sans" panose="020B0503020204020204" pitchFamily="34" charset="0"/>
              </a:rPr>
              <a:t>DB_FILE_NAME_CONVERT</a:t>
            </a:r>
            <a:r>
              <a:rPr lang="en-US" altLang="en-US" dirty="0">
                <a:latin typeface="Oracle Sans" panose="020B0503020204020204" pitchFamily="34" charset="0"/>
                <a:cs typeface="Oracle Sans" panose="020B0503020204020204" pitchFamily="34" charset="0"/>
              </a:rPr>
              <a:t> parameter.</a:t>
            </a:r>
          </a:p>
          <a:p>
            <a:pPr lvl="1">
              <a:spcBef>
                <a:spcPts val="1200"/>
              </a:spcBef>
            </a:pPr>
            <a:r>
              <a:rPr lang="en-US" altLang="en-US" dirty="0">
                <a:latin typeface="Courier New" panose="02070309020205020404" pitchFamily="49" charset="0"/>
                <a:cs typeface="Oracle Sans" panose="020B0503020204020204" pitchFamily="34" charset="0"/>
              </a:rPr>
              <a:t>DB_FILE_NAME_CONVERT</a:t>
            </a:r>
            <a:r>
              <a:rPr lang="en-US" altLang="en-US" dirty="0">
                <a:latin typeface="Oracle Sans" panose="020B0503020204020204" pitchFamily="34" charset="0"/>
                <a:cs typeface="Oracle Sans" panose="020B0503020204020204" pitchFamily="34" charset="0"/>
              </a:rPr>
              <a:t> applies only to a physical standby database.</a:t>
            </a:r>
          </a:p>
          <a:p>
            <a:pPr lvl="1">
              <a:spcBef>
                <a:spcPts val="1200"/>
              </a:spcBef>
            </a:pPr>
            <a:r>
              <a:rPr lang="en-US" altLang="en-US" dirty="0">
                <a:latin typeface="Courier New" panose="02070309020205020404" pitchFamily="49" charset="0"/>
                <a:cs typeface="Oracle Sans" panose="020B0503020204020204" pitchFamily="34" charset="0"/>
              </a:rPr>
              <a:t>DB_FILE_NAME_CONVERT</a:t>
            </a:r>
            <a:r>
              <a:rPr lang="en-US" altLang="en-US" dirty="0">
                <a:latin typeface="Oracle Sans" panose="020B0503020204020204" pitchFamily="34" charset="0"/>
                <a:cs typeface="Oracle Sans" panose="020B0503020204020204" pitchFamily="34" charset="0"/>
              </a:rPr>
              <a:t> can be set in the </a:t>
            </a:r>
            <a:r>
              <a:rPr lang="en-US" altLang="en-US" dirty="0">
                <a:latin typeface="Courier New" panose="02070309020205020404" pitchFamily="49" charset="0"/>
                <a:cs typeface="Oracle Sans" panose="020B0503020204020204" pitchFamily="34" charset="0"/>
              </a:rPr>
              <a:t>DUPLICATE</a:t>
            </a:r>
            <a:r>
              <a:rPr lang="en-US" altLang="en-US" dirty="0">
                <a:latin typeface="Oracle Sans" panose="020B0503020204020204" pitchFamily="34" charset="0"/>
                <a:cs typeface="Oracle Sans" panose="020B0503020204020204" pitchFamily="34" charset="0"/>
              </a:rPr>
              <a:t> RMAN script.</a:t>
            </a:r>
          </a:p>
        </p:txBody>
      </p:sp>
      <p:sp>
        <p:nvSpPr>
          <p:cNvPr id="19460" name="Rectangle 4">
            <a:extLst>
              <a:ext uri="{FF2B5EF4-FFF2-40B4-BE49-F238E27FC236}">
                <a16:creationId xmlns="" xmlns:a16="http://schemas.microsoft.com/office/drawing/2014/main" id="{F63EF1C2-2BF8-4DEE-9211-ED83455939E5}"/>
              </a:ext>
            </a:extLst>
          </p:cNvPr>
          <p:cNvSpPr>
            <a:spLocks noChangeArrowheads="1"/>
          </p:cNvSpPr>
          <p:nvPr/>
        </p:nvSpPr>
        <p:spPr bwMode="blackGray">
          <a:xfrm>
            <a:off x="1752600" y="5818663"/>
            <a:ext cx="13944599" cy="100123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Times New Roman" panose="02020603050405020304" pitchFamily="18" charset="0"/>
              </a:rPr>
              <a:t>DB_FILE_NAME_CONVERT =('</a:t>
            </a:r>
            <a:r>
              <a:rPr lang="en-US" altLang="en-US" sz="2800" b="1" dirty="0">
                <a:latin typeface="Courier New" panose="02070309020205020404" pitchFamily="49" charset="0"/>
                <a:cs typeface="Oracle Sans" panose="020B0503020204020204" pitchFamily="34" charset="0"/>
              </a:rPr>
              <a:t>/u01/.../boston/'</a:t>
            </a:r>
            <a:r>
              <a:rPr lang="en-US" altLang="en-US" sz="2800" b="1" dirty="0">
                <a:latin typeface="Courier New" panose="02070309020205020404" pitchFamily="49" charset="0"/>
                <a:cs typeface="Times New Roman" panose="02020603050405020304" pitchFamily="18" charset="0"/>
              </a:rPr>
              <a:t>,'</a:t>
            </a:r>
            <a:r>
              <a:rPr lang="en-US" altLang="en-US" sz="2800" b="1" dirty="0">
                <a:latin typeface="Courier New" panose="02070309020205020404" pitchFamily="49" charset="0"/>
                <a:cs typeface="Oracle Sans" panose="020B0503020204020204" pitchFamily="34" charset="0"/>
              </a:rPr>
              <a:t>/u01/.../london/</a:t>
            </a:r>
            <a:r>
              <a:rPr lang="en-US" altLang="en-US" sz="2800" b="1" dirty="0">
                <a:latin typeface="Courier New" panose="02070309020205020404" pitchFamily="49" charset="0"/>
                <a:cs typeface="Times New Roman" panose="02020603050405020304" pitchFamily="18" charset="0"/>
              </a:rPr>
              <a:t>',</a:t>
            </a:r>
          </a:p>
          <a:p>
            <a:r>
              <a:rPr lang="en-US" altLang="en-US" sz="2800" b="1" dirty="0">
                <a:latin typeface="Courier New" panose="02070309020205020404" pitchFamily="49" charset="0"/>
                <a:cs typeface="Times New Roman" panose="02020603050405020304" pitchFamily="18" charset="0"/>
              </a:rPr>
              <a:t>				      '</a:t>
            </a:r>
            <a:r>
              <a:rPr lang="en-US" altLang="en-US" sz="2800" b="1" dirty="0">
                <a:latin typeface="Courier New" panose="02070309020205020404" pitchFamily="49" charset="0"/>
                <a:cs typeface="Oracle Sans" panose="020B0503020204020204" pitchFamily="34" charset="0"/>
              </a:rPr>
              <a:t>/u02/.../boston/'</a:t>
            </a:r>
            <a:r>
              <a:rPr lang="en-US" altLang="en-US" sz="2800" b="1" dirty="0">
                <a:latin typeface="Courier New" panose="02070309020205020404" pitchFamily="49" charset="0"/>
                <a:cs typeface="Times New Roman" panose="02020603050405020304" pitchFamily="18" charset="0"/>
              </a:rPr>
              <a:t>,'</a:t>
            </a:r>
            <a:r>
              <a:rPr lang="en-US" altLang="en-US" sz="2800" b="1" dirty="0">
                <a:latin typeface="Courier New" panose="02070309020205020404" pitchFamily="49" charset="0"/>
                <a:cs typeface="Oracle Sans" panose="020B0503020204020204" pitchFamily="34" charset="0"/>
              </a:rPr>
              <a:t>/u02/.../london/</a:t>
            </a:r>
            <a:r>
              <a:rPr lang="en-US" altLang="en-US" sz="2800" b="1" dirty="0">
                <a:latin typeface="Courier New" panose="02070309020205020404" pitchFamily="49"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119632760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6">
            <a:extLst>
              <a:ext uri="{FF2B5EF4-FFF2-40B4-BE49-F238E27FC236}">
                <a16:creationId xmlns="" xmlns:a16="http://schemas.microsoft.com/office/drawing/2014/main" id="{0FE67614-595D-4AE6-8E9E-4B5BF4BCAB28}"/>
              </a:ext>
            </a:extLst>
          </p:cNvPr>
          <p:cNvSpPr>
            <a:spLocks noGrp="1" noChangeArrowheads="1"/>
          </p:cNvSpPr>
          <p:nvPr>
            <p:ph idx="1"/>
          </p:nvPr>
        </p:nvSpPr>
        <p:spPr>
          <a:xfrm>
            <a:off x="933451" y="2272710"/>
            <a:ext cx="16421100" cy="320747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LOG_FILE_NAME_CONVERT</a:t>
            </a:r>
            <a:r>
              <a:rPr lang="en-US" altLang="en-US" dirty="0">
                <a:latin typeface="Oracle Sans" panose="020B0503020204020204" pitchFamily="34" charset="0"/>
                <a:cs typeface="Oracle Sans" panose="020B0503020204020204" pitchFamily="34" charset="0"/>
              </a:rPr>
              <a:t> is similar to </a:t>
            </a:r>
            <a:r>
              <a:rPr lang="en-US" altLang="en-US" dirty="0">
                <a:latin typeface="Courier New" panose="02070309020205020404" pitchFamily="49" charset="0"/>
                <a:cs typeface="Oracle Sans" panose="020B0503020204020204" pitchFamily="34" charset="0"/>
              </a:rPr>
              <a:t>DB_FILE_NAME_CONVERT</a:t>
            </a:r>
            <a:r>
              <a:rPr lang="en-US" altLang="en-US" dirty="0">
                <a:latin typeface="Oracle Sans" panose="020B0503020204020204" pitchFamily="34" charset="0"/>
                <a:cs typeface="Oracle Sans" panose="020B0503020204020204" pitchFamily="34" charset="0"/>
              </a:rPr>
              <a:t>.</a:t>
            </a:r>
            <a:endParaRPr lang="en-US" altLang="en-US" dirty="0">
              <a:latin typeface="Courier New" panose="02070309020205020404" pitchFamily="49" charset="0"/>
              <a:cs typeface="Oracle Sans" panose="020B0503020204020204" pitchFamily="34" charset="0"/>
            </a:endParaRPr>
          </a:p>
          <a:p>
            <a:pPr lvl="1">
              <a:spcBef>
                <a:spcPts val="1200"/>
              </a:spcBef>
            </a:pPr>
            <a:r>
              <a:rPr lang="en-US" altLang="en-US" dirty="0">
                <a:latin typeface="Courier New" panose="02070309020205020404" pitchFamily="49" charset="0"/>
                <a:cs typeface="Oracle Sans" panose="020B0503020204020204" pitchFamily="34" charset="0"/>
              </a:rPr>
              <a:t>LOG_FILE_NAME_CONVERT</a:t>
            </a:r>
            <a:r>
              <a:rPr lang="en-US" altLang="en-US" dirty="0">
                <a:latin typeface="Oracle Sans" panose="020B0503020204020204" pitchFamily="34" charset="0"/>
                <a:cs typeface="Oracle Sans" panose="020B0503020204020204" pitchFamily="34" charset="0"/>
              </a:rPr>
              <a:t> must be defined on standby databases that have different disk or directory structures from the primary.</a:t>
            </a:r>
          </a:p>
          <a:p>
            <a:pPr lvl="1">
              <a:spcBef>
                <a:spcPts val="1200"/>
              </a:spcBef>
            </a:pPr>
            <a:r>
              <a:rPr lang="en-US" altLang="en-US" dirty="0">
                <a:latin typeface="Courier New" panose="02070309020205020404" pitchFamily="49" charset="0"/>
                <a:cs typeface="Oracle Sans" panose="020B0503020204020204" pitchFamily="34" charset="0"/>
              </a:rPr>
              <a:t>LOG_FILE_NAME_CONVERT</a:t>
            </a:r>
            <a:r>
              <a:rPr lang="en-US" altLang="en-US" dirty="0">
                <a:latin typeface="Oracle Sans" panose="020B0503020204020204" pitchFamily="34" charset="0"/>
                <a:cs typeface="Oracle Sans" panose="020B0503020204020204" pitchFamily="34" charset="0"/>
              </a:rPr>
              <a:t> applies only to a physical standby database.</a:t>
            </a:r>
          </a:p>
          <a:p>
            <a:pPr lvl="1">
              <a:spcBef>
                <a:spcPts val="1200"/>
              </a:spcBef>
            </a:pPr>
            <a:r>
              <a:rPr lang="en-US" altLang="en-US" dirty="0">
                <a:latin typeface="Courier New" panose="02070309020205020404" pitchFamily="49" charset="0"/>
                <a:cs typeface="Oracle Sans" panose="020B0503020204020204" pitchFamily="34" charset="0"/>
              </a:rPr>
              <a:t>LOG_FILE_NAME_CONVERT</a:t>
            </a:r>
            <a:r>
              <a:rPr lang="en-US" altLang="en-US" dirty="0">
                <a:latin typeface="Oracle Sans" panose="020B0503020204020204" pitchFamily="34" charset="0"/>
                <a:cs typeface="Oracle Sans" panose="020B0503020204020204" pitchFamily="34" charset="0"/>
              </a:rPr>
              <a:t> can be set in the </a:t>
            </a:r>
            <a:r>
              <a:rPr lang="en-US" altLang="en-US" dirty="0">
                <a:latin typeface="Courier New" panose="02070309020205020404" pitchFamily="49" charset="0"/>
                <a:cs typeface="Oracle Sans" panose="020B0503020204020204" pitchFamily="34" charset="0"/>
              </a:rPr>
              <a:t>DUPLICATE</a:t>
            </a:r>
            <a:r>
              <a:rPr lang="en-US" altLang="en-US" dirty="0">
                <a:latin typeface="Oracle Sans" panose="020B0503020204020204" pitchFamily="34" charset="0"/>
                <a:cs typeface="Oracle Sans" panose="020B0503020204020204" pitchFamily="34" charset="0"/>
              </a:rPr>
              <a:t> RMAN script.</a:t>
            </a:r>
          </a:p>
        </p:txBody>
      </p:sp>
      <p:sp>
        <p:nvSpPr>
          <p:cNvPr id="7" name="Rectangle 2">
            <a:extLst>
              <a:ext uri="{FF2B5EF4-FFF2-40B4-BE49-F238E27FC236}">
                <a16:creationId xmlns="" xmlns:a16="http://schemas.microsoft.com/office/drawing/2014/main" id="{888DFD1A-CF96-4819-B48C-64066F30F97D}"/>
              </a:ext>
            </a:extLst>
          </p:cNvPr>
          <p:cNvSpPr txBox="1">
            <a:spLocks noChangeArrowheads="1"/>
          </p:cNvSpPr>
          <p:nvPr/>
        </p:nvSpPr>
        <p:spPr bwMode="auto">
          <a:xfrm>
            <a:off x="933451" y="657672"/>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r>
              <a:rPr lang="en-US" dirty="0">
                <a:solidFill>
                  <a:srgbClr val="312D2A"/>
                </a:solidFill>
                <a:latin typeface="Georgia" panose="02040502050405020303" pitchFamily="18" charset="0"/>
              </a:rPr>
              <a:t>Specifying Values for </a:t>
            </a:r>
            <a:r>
              <a:rPr lang="en-US" dirty="0">
                <a:solidFill>
                  <a:srgbClr val="312D2A"/>
                </a:solidFill>
                <a:latin typeface="Courier New" panose="02070309020205020404" pitchFamily="49" charset="0"/>
              </a:rPr>
              <a:t>LOG_FILE_NAME_CONVERT</a:t>
            </a:r>
            <a:endParaRPr lang="en-US" altLang="en-US" dirty="0">
              <a:latin typeface="Courier New" panose="02070309020205020404" pitchFamily="49" charset="0"/>
              <a:cs typeface="Courier New" panose="02070309020205020404" pitchFamily="49" charset="0"/>
            </a:endParaRPr>
          </a:p>
        </p:txBody>
      </p:sp>
      <p:sp>
        <p:nvSpPr>
          <p:cNvPr id="20484" name="Rectangle 4">
            <a:extLst>
              <a:ext uri="{FF2B5EF4-FFF2-40B4-BE49-F238E27FC236}">
                <a16:creationId xmlns="" xmlns:a16="http://schemas.microsoft.com/office/drawing/2014/main" id="{3CD03858-DD08-4628-A19F-A631AF37597C}"/>
              </a:ext>
            </a:extLst>
          </p:cNvPr>
          <p:cNvSpPr>
            <a:spLocks noChangeArrowheads="1"/>
          </p:cNvSpPr>
          <p:nvPr/>
        </p:nvSpPr>
        <p:spPr bwMode="blackGray">
          <a:xfrm>
            <a:off x="1752600" y="5670728"/>
            <a:ext cx="15163801" cy="53957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Times New Roman" panose="02020603050405020304" pitchFamily="18" charset="0"/>
              </a:rPr>
              <a:t>LOG_FILE_NAME_CONVERT = ('/u01/.../boston/logs/','/u01/.../london/logs/')</a:t>
            </a:r>
          </a:p>
        </p:txBody>
      </p:sp>
    </p:spTree>
    <p:custDataLst>
      <p:tags r:id="rId1"/>
    </p:custDataLst>
    <p:extLst>
      <p:ext uri="{BB962C8B-B14F-4D97-AF65-F5344CB8AC3E}">
        <p14:creationId xmlns:p14="http://schemas.microsoft.com/office/powerpoint/2010/main" val="345373825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 xmlns:a16="http://schemas.microsoft.com/office/drawing/2014/main" id="{1D8EC9EA-C5A3-4A4F-B51C-C2F9444E13A3}"/>
              </a:ext>
            </a:extLst>
          </p:cNvPr>
          <p:cNvSpPr>
            <a:spLocks noGrp="1" noChangeArrowheads="1"/>
          </p:cNvSpPr>
          <p:nvPr>
            <p:ph type="title"/>
          </p:nvPr>
        </p:nvSpPr>
        <p:spPr>
          <a:xfrm>
            <a:off x="933450" y="654498"/>
            <a:ext cx="17202149"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Specifying a Value for </a:t>
            </a:r>
            <a:r>
              <a:rPr lang="en-US" altLang="en-US" dirty="0">
                <a:latin typeface="Courier New" panose="02070309020205020404" pitchFamily="49" charset="0"/>
                <a:cs typeface="Courier New" panose="02070309020205020404" pitchFamily="49" charset="0"/>
              </a:rPr>
              <a:t>STANDBY_FILE_MANAGEMENT</a:t>
            </a:r>
          </a:p>
        </p:txBody>
      </p:sp>
      <p:sp>
        <p:nvSpPr>
          <p:cNvPr id="21507" name="Rectangle 6">
            <a:extLst>
              <a:ext uri="{FF2B5EF4-FFF2-40B4-BE49-F238E27FC236}">
                <a16:creationId xmlns="" xmlns:a16="http://schemas.microsoft.com/office/drawing/2014/main" id="{A190C09A-FCA9-4AED-8B01-ECFC5F9F0BA2}"/>
              </a:ext>
            </a:extLst>
          </p:cNvPr>
          <p:cNvSpPr>
            <a:spLocks noGrp="1" noChangeArrowheads="1"/>
          </p:cNvSpPr>
          <p:nvPr>
            <p:ph idx="1"/>
          </p:nvPr>
        </p:nvSpPr>
        <p:spPr>
          <a:xfrm>
            <a:off x="933451" y="2272710"/>
            <a:ext cx="16421100" cy="548675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STANDBY_FILE_MANAGEMENT</a:t>
            </a:r>
            <a:r>
              <a:rPr lang="en-US" altLang="en-US" dirty="0">
                <a:latin typeface="Oracle Sans" panose="020B0503020204020204" pitchFamily="34" charset="0"/>
                <a:cs typeface="Oracle Sans" panose="020B0503020204020204" pitchFamily="34" charset="0"/>
              </a:rPr>
              <a:t> is used to maintain consistency when you add or delete a data file on the primary database.</a:t>
            </a:r>
          </a:p>
          <a:p>
            <a:pPr lvl="2">
              <a:spcBef>
                <a:spcPts val="1200"/>
              </a:spcBef>
            </a:pPr>
            <a:r>
              <a:rPr lang="en-US" altLang="en-US" dirty="0">
                <a:latin typeface="Courier New" panose="02070309020205020404" pitchFamily="49" charset="0"/>
                <a:cs typeface="Oracle Sans" panose="020B0503020204020204" pitchFamily="34" charset="0"/>
              </a:rPr>
              <a:t>MANUAL</a:t>
            </a:r>
            <a:r>
              <a:rPr lang="en-US" altLang="en-US" dirty="0">
                <a:latin typeface="Oracle Sans" panose="020B0503020204020204" pitchFamily="34" charset="0"/>
                <a:cs typeface="Oracle Sans" panose="020B0503020204020204" pitchFamily="34" charset="0"/>
              </a:rPr>
              <a:t> (default)</a:t>
            </a:r>
          </a:p>
          <a:p>
            <a:pPr lvl="3">
              <a:spcBef>
                <a:spcPts val="1200"/>
              </a:spcBef>
            </a:pPr>
            <a:r>
              <a:rPr lang="en-US" altLang="en-US" dirty="0">
                <a:latin typeface="Oracle Sans" panose="020B0503020204020204" pitchFamily="34" charset="0"/>
                <a:cs typeface="Oracle Sans" panose="020B0503020204020204" pitchFamily="34" charset="0"/>
              </a:rPr>
              <a:t>Data files must be manually added to the standby database.</a:t>
            </a:r>
          </a:p>
          <a:p>
            <a:pPr lvl="2">
              <a:spcBef>
                <a:spcPts val="1200"/>
              </a:spcBef>
            </a:pPr>
            <a:r>
              <a:rPr lang="en-US" altLang="en-US" dirty="0">
                <a:latin typeface="Courier New" panose="02070309020205020404" pitchFamily="49" charset="0"/>
                <a:cs typeface="Oracle Sans" panose="020B0503020204020204" pitchFamily="34" charset="0"/>
              </a:rPr>
              <a:t>AUTO</a:t>
            </a:r>
          </a:p>
          <a:p>
            <a:pPr lvl="3">
              <a:spcBef>
                <a:spcPts val="1200"/>
              </a:spcBef>
            </a:pPr>
            <a:r>
              <a:rPr lang="en-US" altLang="en-US" dirty="0">
                <a:latin typeface="Oracle Sans" panose="020B0503020204020204" pitchFamily="34" charset="0"/>
                <a:cs typeface="Oracle Sans" panose="020B0503020204020204" pitchFamily="34" charset="0"/>
              </a:rPr>
              <a:t>Data files are automatically added to the standby database.</a:t>
            </a:r>
          </a:p>
          <a:p>
            <a:pPr lvl="3">
              <a:spcBef>
                <a:spcPts val="1200"/>
              </a:spcBef>
            </a:pPr>
            <a:r>
              <a:rPr lang="en-US" altLang="en-US" dirty="0">
                <a:latin typeface="Oracle Sans" panose="020B0503020204020204" pitchFamily="34" charset="0"/>
                <a:cs typeface="Oracle Sans" panose="020B0503020204020204" pitchFamily="34" charset="0"/>
              </a:rPr>
              <a:t>Certain </a:t>
            </a:r>
            <a:r>
              <a:rPr lang="en-US" altLang="en-US" dirty="0">
                <a:latin typeface="Courier New" panose="02070309020205020404" pitchFamily="49" charset="0"/>
                <a:cs typeface="Oracle Sans" panose="020B0503020204020204" pitchFamily="34" charset="0"/>
              </a:rPr>
              <a:t>ALTER</a:t>
            </a:r>
            <a:r>
              <a:rPr lang="en-US" altLang="en-US" dirty="0">
                <a:latin typeface="Oracle Sans" panose="020B0503020204020204" pitchFamily="34" charset="0"/>
                <a:cs typeface="Oracle Sans" panose="020B0503020204020204" pitchFamily="34" charset="0"/>
              </a:rPr>
              <a:t> statements are no longer allowed on the standby database.</a:t>
            </a:r>
          </a:p>
          <a:p>
            <a:pPr lvl="1">
              <a:spcBef>
                <a:spcPts val="1200"/>
              </a:spcBef>
            </a:pPr>
            <a:r>
              <a:rPr lang="en-US" altLang="en-US" dirty="0">
                <a:latin typeface="Courier New" panose="02070309020205020404" pitchFamily="49" charset="0"/>
                <a:cs typeface="Oracle Sans" panose="020B0503020204020204" pitchFamily="34" charset="0"/>
              </a:rPr>
              <a:t>STANDBY_FILE_MANAGEMENT</a:t>
            </a:r>
            <a:r>
              <a:rPr lang="en-US" altLang="en-US" dirty="0">
                <a:latin typeface="Oracle Sans" panose="020B0503020204020204" pitchFamily="34" charset="0"/>
                <a:cs typeface="Oracle Sans" panose="020B0503020204020204" pitchFamily="34" charset="0"/>
              </a:rPr>
              <a:t> applies to physical standby databases only, but can be set on a primary database for role changes.</a:t>
            </a:r>
          </a:p>
        </p:txBody>
      </p:sp>
      <p:sp>
        <p:nvSpPr>
          <p:cNvPr id="5" name="Rectangle 4">
            <a:extLst>
              <a:ext uri="{FF2B5EF4-FFF2-40B4-BE49-F238E27FC236}">
                <a16:creationId xmlns="" xmlns:a16="http://schemas.microsoft.com/office/drawing/2014/main" id="{F63EF1C2-2BF8-4DEE-9211-ED83455939E5}"/>
              </a:ext>
            </a:extLst>
          </p:cNvPr>
          <p:cNvSpPr>
            <a:spLocks noChangeArrowheads="1"/>
          </p:cNvSpPr>
          <p:nvPr/>
        </p:nvSpPr>
        <p:spPr bwMode="blackGray">
          <a:xfrm>
            <a:off x="1828800" y="7971372"/>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STANDBY_FILE_MANAGEMENT = auto</a:t>
            </a:r>
          </a:p>
        </p:txBody>
      </p:sp>
    </p:spTree>
    <p:custDataLst>
      <p:tags r:id="rId1"/>
    </p:custDataLst>
    <p:extLst>
      <p:ext uri="{BB962C8B-B14F-4D97-AF65-F5344CB8AC3E}">
        <p14:creationId xmlns:p14="http://schemas.microsoft.com/office/powerpoint/2010/main" val="378428020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 xmlns:a16="http://schemas.microsoft.com/office/drawing/2014/main" id="{3002701C-52CF-40CA-9A13-D00442636C1E}"/>
              </a:ext>
            </a:extLst>
          </p:cNvPr>
          <p:cNvSpPr>
            <a:spLocks noGrp="1" noChangeArrowheads="1"/>
          </p:cNvSpPr>
          <p:nvPr>
            <p:ph type="title"/>
          </p:nvPr>
        </p:nvSpPr>
        <p:spPr>
          <a:xfrm>
            <a:off x="933451" y="654497"/>
            <a:ext cx="16421100"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Specifying a Value for </a:t>
            </a:r>
            <a:r>
              <a:rPr lang="en-US" altLang="en-US" dirty="0">
                <a:latin typeface="Courier New" panose="02070309020205020404" pitchFamily="49" charset="0"/>
                <a:cs typeface="Courier New" panose="02070309020205020404" pitchFamily="49" charset="0"/>
              </a:rPr>
              <a:t>FAL_SERVER</a:t>
            </a:r>
          </a:p>
        </p:txBody>
      </p:sp>
      <p:sp>
        <p:nvSpPr>
          <p:cNvPr id="22531" name="Rectangle 6">
            <a:extLst>
              <a:ext uri="{FF2B5EF4-FFF2-40B4-BE49-F238E27FC236}">
                <a16:creationId xmlns="" xmlns:a16="http://schemas.microsoft.com/office/drawing/2014/main" id="{6028586D-0620-4BF9-9A2E-6830EA22789F}"/>
              </a:ext>
            </a:extLst>
          </p:cNvPr>
          <p:cNvSpPr>
            <a:spLocks noGrp="1" noChangeArrowheads="1"/>
          </p:cNvSpPr>
          <p:nvPr>
            <p:ph idx="1"/>
          </p:nvPr>
        </p:nvSpPr>
        <p:spPr>
          <a:xfrm>
            <a:off x="933451" y="2272710"/>
            <a:ext cx="16421100" cy="4898773"/>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Courier New" panose="02070309020205020404" pitchFamily="49" charset="0"/>
                <a:cs typeface="Oracle Sans" panose="020B0503020204020204" pitchFamily="34" charset="0"/>
              </a:rPr>
              <a:t>FAL_SERVER</a:t>
            </a:r>
            <a:r>
              <a:rPr lang="en-US" altLang="en-US" dirty="0">
                <a:latin typeface="Oracle Sans" panose="020B0503020204020204" pitchFamily="34" charset="0"/>
                <a:cs typeface="Oracle Sans" panose="020B0503020204020204" pitchFamily="34" charset="0"/>
              </a:rPr>
              <a:t> is:</a:t>
            </a:r>
          </a:p>
          <a:p>
            <a:pPr lvl="2">
              <a:spcBef>
                <a:spcPts val="1200"/>
              </a:spcBef>
            </a:pPr>
            <a:r>
              <a:rPr lang="en-US" altLang="en-US" dirty="0">
                <a:latin typeface="Oracle Sans" panose="020B0503020204020204" pitchFamily="34" charset="0"/>
                <a:cs typeface="Oracle Sans" panose="020B0503020204020204" pitchFamily="34" charset="0"/>
              </a:rPr>
              <a:t>Used to specify the name of the fetch archive log server, usually the primary database</a:t>
            </a:r>
          </a:p>
          <a:p>
            <a:pPr lvl="2">
              <a:spcBef>
                <a:spcPts val="1200"/>
              </a:spcBef>
            </a:pPr>
            <a:r>
              <a:rPr lang="en-US" altLang="en-US" dirty="0">
                <a:latin typeface="Oracle Sans" panose="020B0503020204020204" pitchFamily="34" charset="0"/>
                <a:cs typeface="Oracle Sans" panose="020B0503020204020204" pitchFamily="34" charset="0"/>
              </a:rPr>
              <a:t>Used only by databases in the standby role</a:t>
            </a:r>
          </a:p>
          <a:p>
            <a:pPr lvl="2">
              <a:spcBef>
                <a:spcPts val="1200"/>
              </a:spcBef>
            </a:pPr>
            <a:r>
              <a:rPr lang="en-US" altLang="en-US" dirty="0">
                <a:latin typeface="Oracle Sans" panose="020B0503020204020204" pitchFamily="34" charset="0"/>
                <a:cs typeface="Oracle Sans" panose="020B0503020204020204" pitchFamily="34" charset="0"/>
              </a:rPr>
              <a:t>Created on both primary and standby databases for role reversal</a:t>
            </a:r>
          </a:p>
          <a:p>
            <a:pPr lvl="1">
              <a:spcBef>
                <a:spcPts val="1200"/>
              </a:spcBef>
            </a:pPr>
            <a:r>
              <a:rPr lang="en-US" altLang="en-US" dirty="0">
                <a:latin typeface="Oracle Sans" panose="020B0503020204020204" pitchFamily="34" charset="0"/>
                <a:cs typeface="Oracle Sans" panose="020B0503020204020204" pitchFamily="34" charset="0"/>
              </a:rPr>
              <a:t>On the </a:t>
            </a:r>
            <a:r>
              <a:rPr lang="en-US" altLang="en-US" dirty="0">
                <a:latin typeface="Courier New" panose="02070309020205020404" pitchFamily="49" charset="0"/>
                <a:cs typeface="Courier New" panose="02070309020205020404" pitchFamily="49" charset="0"/>
              </a:rPr>
              <a:t>boston</a:t>
            </a:r>
            <a:r>
              <a:rPr lang="en-US" altLang="en-US" b="1"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primary database:</a:t>
            </a:r>
          </a:p>
          <a:p>
            <a:pPr lvl="1"/>
            <a:endParaRPr lang="en-US" altLang="en-US" dirty="0">
              <a:latin typeface="Oracle Sans" panose="020B0503020204020204" pitchFamily="34" charset="0"/>
              <a:cs typeface="Oracle Sans" panose="020B0503020204020204" pitchFamily="34" charset="0"/>
            </a:endParaRPr>
          </a:p>
          <a:p>
            <a:pPr lvl="1"/>
            <a:endParaRPr lang="en-US" altLang="en-US" dirty="0">
              <a:latin typeface="Oracle Sans" panose="020B0503020204020204" pitchFamily="34" charset="0"/>
              <a:cs typeface="Oracle Sans" panose="020B0503020204020204" pitchFamily="34" charset="0"/>
            </a:endParaRPr>
          </a:p>
          <a:p>
            <a:pPr lvl="1"/>
            <a:r>
              <a:rPr lang="en-US" altLang="en-US" dirty="0">
                <a:latin typeface="Oracle Sans" panose="020B0503020204020204" pitchFamily="34" charset="0"/>
                <a:cs typeface="Oracle Sans" panose="020B0503020204020204" pitchFamily="34" charset="0"/>
              </a:rPr>
              <a:t>On the </a:t>
            </a:r>
            <a:r>
              <a:rPr lang="en-US" altLang="en-US" dirty="0">
                <a:latin typeface="Courier New" panose="02070309020205020404" pitchFamily="49" charset="0"/>
                <a:cs typeface="Courier New" panose="02070309020205020404" pitchFamily="49" charset="0"/>
              </a:rPr>
              <a:t>london</a:t>
            </a:r>
            <a:r>
              <a:rPr lang="en-US" altLang="en-US" b="1" dirty="0">
                <a:latin typeface="Oracle Sans" panose="020B0503020204020204" pitchFamily="34" charset="0"/>
                <a:cs typeface="Oracle Sans" panose="020B0503020204020204" pitchFamily="34" charset="0"/>
              </a:rPr>
              <a:t> </a:t>
            </a:r>
            <a:r>
              <a:rPr lang="en-US" altLang="en-US" dirty="0">
                <a:latin typeface="Oracle Sans" panose="020B0503020204020204" pitchFamily="34" charset="0"/>
                <a:cs typeface="Oracle Sans" panose="020B0503020204020204" pitchFamily="34" charset="0"/>
              </a:rPr>
              <a:t>standby database:</a:t>
            </a:r>
          </a:p>
        </p:txBody>
      </p:sp>
      <p:sp>
        <p:nvSpPr>
          <p:cNvPr id="6" name="Rectangle 4">
            <a:extLst>
              <a:ext uri="{FF2B5EF4-FFF2-40B4-BE49-F238E27FC236}">
                <a16:creationId xmlns="" xmlns:a16="http://schemas.microsoft.com/office/drawing/2014/main" id="{F63EF1C2-2BF8-4DEE-9211-ED83455939E5}"/>
              </a:ext>
            </a:extLst>
          </p:cNvPr>
          <p:cNvSpPr>
            <a:spLocks noChangeArrowheads="1"/>
          </p:cNvSpPr>
          <p:nvPr/>
        </p:nvSpPr>
        <p:spPr bwMode="blackGray">
          <a:xfrm>
            <a:off x="1792515" y="5618819"/>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FAL_SERVER = londonFS, london</a:t>
            </a:r>
          </a:p>
        </p:txBody>
      </p:sp>
      <p:sp>
        <p:nvSpPr>
          <p:cNvPr id="7" name="Rectangle 4">
            <a:extLst>
              <a:ext uri="{FF2B5EF4-FFF2-40B4-BE49-F238E27FC236}">
                <a16:creationId xmlns="" xmlns:a16="http://schemas.microsoft.com/office/drawing/2014/main" id="{F63EF1C2-2BF8-4DEE-9211-ED83455939E5}"/>
              </a:ext>
            </a:extLst>
          </p:cNvPr>
          <p:cNvSpPr>
            <a:spLocks noChangeArrowheads="1"/>
          </p:cNvSpPr>
          <p:nvPr/>
        </p:nvSpPr>
        <p:spPr bwMode="blackGray">
          <a:xfrm>
            <a:off x="1798377" y="7285572"/>
            <a:ext cx="1188720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FAL_SERVER = bostonFS, boston</a:t>
            </a:r>
          </a:p>
        </p:txBody>
      </p:sp>
    </p:spTree>
    <p:custDataLst>
      <p:tags r:id="rId1"/>
    </p:custDataLst>
    <p:extLst>
      <p:ext uri="{BB962C8B-B14F-4D97-AF65-F5344CB8AC3E}">
        <p14:creationId xmlns:p14="http://schemas.microsoft.com/office/powerpoint/2010/main" val="2384750414"/>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Setting Initialization Parameters on the </a:t>
            </a:r>
            <a:br>
              <a:rPr lang="en-US" dirty="0"/>
            </a:br>
            <a:r>
              <a:rPr lang="en-US" dirty="0"/>
              <a:t>Primary Database</a:t>
            </a:r>
          </a:p>
        </p:txBody>
      </p:sp>
      <p:sp>
        <p:nvSpPr>
          <p:cNvPr id="3" name="Content Placeholder 2"/>
          <p:cNvSpPr>
            <a:spLocks noGrp="1"/>
          </p:cNvSpPr>
          <p:nvPr>
            <p:ph idx="1"/>
          </p:nvPr>
        </p:nvSpPr>
        <p:spPr>
          <a:xfrm>
            <a:off x="933451" y="2476500"/>
            <a:ext cx="16421100" cy="595544"/>
          </a:xfrm>
        </p:spPr>
        <p:txBody>
          <a:bodyPr/>
          <a:lstStyle/>
          <a:p>
            <a:r>
              <a:rPr lang="en-US" altLang="en-US" dirty="0"/>
              <a:t>Primary database: </a:t>
            </a:r>
            <a:r>
              <a:rPr lang="en-US" altLang="en-US" dirty="0" err="1">
                <a:latin typeface="Courier New" panose="02070309020205020404" pitchFamily="49" charset="0"/>
                <a:cs typeface="Courier New" panose="02070309020205020404" pitchFamily="49" charset="0"/>
              </a:rPr>
              <a:t>boston</a:t>
            </a:r>
            <a:r>
              <a:rPr lang="en-US" altLang="en-US" dirty="0"/>
              <a:t>; standby database: </a:t>
            </a:r>
            <a:r>
              <a:rPr lang="en-US" altLang="en-US" dirty="0" err="1">
                <a:latin typeface="Courier New" panose="02070309020205020404" pitchFamily="49" charset="0"/>
                <a:cs typeface="Courier New" panose="02070309020205020404" pitchFamily="49" charset="0"/>
              </a:rPr>
              <a:t>london</a:t>
            </a:r>
            <a:endParaRPr lang="en-US" dirty="0"/>
          </a:p>
        </p:txBody>
      </p:sp>
      <p:sp>
        <p:nvSpPr>
          <p:cNvPr id="5" name="Rectangle 4">
            <a:extLst>
              <a:ext uri="{FF2B5EF4-FFF2-40B4-BE49-F238E27FC236}">
                <a16:creationId xmlns="" xmlns:a16="http://schemas.microsoft.com/office/drawing/2014/main" id="{F63EF1C2-2BF8-4DEE-9211-ED83455939E5}"/>
              </a:ext>
            </a:extLst>
          </p:cNvPr>
          <p:cNvSpPr>
            <a:spLocks noChangeArrowheads="1"/>
          </p:cNvSpPr>
          <p:nvPr/>
        </p:nvSpPr>
        <p:spPr bwMode="blackGray">
          <a:xfrm>
            <a:off x="1143000" y="3162300"/>
            <a:ext cx="14782800" cy="654121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Times New Roman" panose="02020603050405020304" pitchFamily="18" charset="0"/>
              </a:rPr>
              <a:t>DB_NAME=boston</a:t>
            </a:r>
          </a:p>
          <a:p>
            <a:r>
              <a:rPr lang="en-US" altLang="en-US" sz="2600" b="1" dirty="0">
                <a:latin typeface="Courier New" panose="02070309020205020404" pitchFamily="49" charset="0"/>
                <a:cs typeface="Times New Roman" panose="02020603050405020304" pitchFamily="18" charset="0"/>
              </a:rPr>
              <a:t>DB_UNIQUE_NAME=boston</a:t>
            </a:r>
          </a:p>
          <a:p>
            <a:r>
              <a:rPr lang="en-US" altLang="en-US" sz="2600" b="1" dirty="0">
                <a:latin typeface="Courier New" panose="02070309020205020404" pitchFamily="49" charset="0"/>
                <a:cs typeface="Times New Roman" panose="02020603050405020304" pitchFamily="18" charset="0"/>
              </a:rPr>
              <a:t>LOG_ARCHIVE_CONFIG='DG_CONFIG=(boston,london,bostonFS,londonFS,london2)'</a:t>
            </a:r>
          </a:p>
          <a:p>
            <a:r>
              <a:rPr lang="en-US" altLang="en-US" sz="2600" b="1" dirty="0">
                <a:latin typeface="Courier New" panose="02070309020205020404" pitchFamily="49" charset="0"/>
                <a:cs typeface="Times New Roman" panose="02020603050405020304" pitchFamily="18" charset="0"/>
              </a:rPr>
              <a:t>CONTROL_FILES='/u01/app/oracle/oradata/boston/control01.ctl',  </a:t>
            </a:r>
          </a:p>
          <a:p>
            <a:r>
              <a:rPr lang="en-US" altLang="en-US" sz="2600" b="1" dirty="0">
                <a:latin typeface="Courier New" panose="02070309020205020404" pitchFamily="49" charset="0"/>
                <a:cs typeface="Times New Roman" panose="02020603050405020304" pitchFamily="18" charset="0"/>
              </a:rPr>
              <a:t> '/u01/app/oracle/oradata/boston/control02.ctl'</a:t>
            </a:r>
          </a:p>
          <a:p>
            <a:r>
              <a:rPr lang="en-US" altLang="en-US" sz="2600" b="1" dirty="0">
                <a:latin typeface="Courier New" panose="02070309020205020404" pitchFamily="49" charset="0"/>
                <a:cs typeface="Times New Roman" panose="02020603050405020304" pitchFamily="18" charset="0"/>
              </a:rPr>
              <a:t>LOG_ARCHIVE_DEST_2=</a:t>
            </a:r>
          </a:p>
          <a:p>
            <a:r>
              <a:rPr lang="en-US" altLang="en-US" sz="2600" b="1" dirty="0">
                <a:latin typeface="Courier New" panose="02070309020205020404" pitchFamily="49" charset="0"/>
                <a:cs typeface="Times New Roman" panose="02020603050405020304" pitchFamily="18" charset="0"/>
              </a:rPr>
              <a:t> 'SERVICE=london</a:t>
            </a:r>
          </a:p>
          <a:p>
            <a:r>
              <a:rPr lang="en-US" altLang="en-US" sz="2600" b="1" dirty="0">
                <a:latin typeface="Courier New" panose="02070309020205020404" pitchFamily="49" charset="0"/>
                <a:cs typeface="Times New Roman" panose="02020603050405020304" pitchFamily="18" charset="0"/>
              </a:rPr>
              <a:t>  VALID_FOR=(ONLINE_LOGFILES,PRIMARY_ROLE)</a:t>
            </a:r>
          </a:p>
          <a:p>
            <a:r>
              <a:rPr lang="en-US" altLang="en-US" sz="2600" b="1" dirty="0">
                <a:latin typeface="Courier New" panose="02070309020205020404" pitchFamily="49" charset="0"/>
                <a:cs typeface="Times New Roman" panose="02020603050405020304" pitchFamily="18" charset="0"/>
              </a:rPr>
              <a:t>  DB_UNIQUE_NAME=london'</a:t>
            </a:r>
          </a:p>
          <a:p>
            <a:r>
              <a:rPr lang="en-US" altLang="en-US" sz="2600" b="1" dirty="0">
                <a:latin typeface="Courier New" panose="02070309020205020404" pitchFamily="49" charset="0"/>
                <a:cs typeface="Times New Roman" panose="02020603050405020304" pitchFamily="18" charset="0"/>
              </a:rPr>
              <a:t>LOG_ARCHIVE_DEST_STATE_2=ENABLE</a:t>
            </a:r>
          </a:p>
          <a:p>
            <a:r>
              <a:rPr lang="en-US" altLang="en-US" sz="2600" b="1" dirty="0">
                <a:latin typeface="Courier New" panose="02070309020205020404" pitchFamily="49" charset="0"/>
                <a:cs typeface="Times New Roman" panose="02020603050405020304" pitchFamily="18" charset="0"/>
              </a:rPr>
              <a:t>REMOTE_LOGIN_PASSWORDFILE=EXCLUSIVE</a:t>
            </a:r>
          </a:p>
          <a:p>
            <a:r>
              <a:rPr lang="en-US" altLang="en-US" sz="2600" b="1" dirty="0">
                <a:latin typeface="Courier New" panose="02070309020205020404" pitchFamily="49" charset="0"/>
                <a:cs typeface="Times New Roman" panose="02020603050405020304" pitchFamily="18" charset="0"/>
              </a:rPr>
              <a:t>LOG_ARCHIVE_FORMAT=arch_%t_%s_%r.log</a:t>
            </a:r>
          </a:p>
          <a:p>
            <a:r>
              <a:rPr lang="en-US" altLang="en-US" sz="2600" b="1" dirty="0">
                <a:latin typeface="Courier New" panose="02070309020205020404" pitchFamily="49" charset="0"/>
                <a:cs typeface="Times New Roman" panose="02020603050405020304" pitchFamily="18" charset="0"/>
              </a:rPr>
              <a:t>FAL_SERVER=london</a:t>
            </a:r>
          </a:p>
          <a:p>
            <a:r>
              <a:rPr lang="en-US" altLang="en-US" sz="2600" b="1" dirty="0">
                <a:latin typeface="Courier New" panose="02070309020205020404" pitchFamily="49" charset="0"/>
                <a:cs typeface="Times New Roman" panose="02020603050405020304" pitchFamily="18" charset="0"/>
              </a:rPr>
              <a:t>STANDBY_FILE_MANAGEMENT=auto</a:t>
            </a:r>
          </a:p>
          <a:p>
            <a:r>
              <a:rPr lang="en-US" altLang="en-US" sz="2600" b="1" dirty="0">
                <a:latin typeface="Courier New" panose="02070309020205020404" pitchFamily="49" charset="0"/>
                <a:cs typeface="Times New Roman" panose="02020603050405020304" pitchFamily="18" charset="0"/>
              </a:rPr>
              <a:t>DB_FILE_NAME_CONVERT=‘london',‘boston'</a:t>
            </a:r>
          </a:p>
          <a:p>
            <a:r>
              <a:rPr lang="en-US" altLang="en-US" sz="2600" b="1" dirty="0">
                <a:latin typeface="Courier New" panose="02070309020205020404" pitchFamily="49" charset="0"/>
                <a:cs typeface="Times New Roman" panose="02020603050405020304" pitchFamily="18" charset="0"/>
              </a:rPr>
              <a:t>LOG_FILE_NAME_CONVERT=‘london',‘boston'</a:t>
            </a:r>
          </a:p>
        </p:txBody>
      </p:sp>
    </p:spTree>
    <p:custDataLst>
      <p:tags r:id="rId1"/>
    </p:custDataLst>
    <p:extLst>
      <p:ext uri="{BB962C8B-B14F-4D97-AF65-F5344CB8AC3E}">
        <p14:creationId xmlns:p14="http://schemas.microsoft.com/office/powerpoint/2010/main" val="65532108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112" y="622580"/>
            <a:ext cx="16421100" cy="1174304"/>
          </a:xfrm>
        </p:spPr>
        <p:txBody>
          <a:bodyPr/>
          <a:lstStyle/>
          <a:p>
            <a:r>
              <a:rPr lang="en-US" dirty="0" smtClean="0">
                <a:solidFill>
                  <a:srgbClr val="312D2A"/>
                </a:solidFill>
                <a:latin typeface="Georgia" panose="02040502050405020303" pitchFamily="18" charset="0"/>
              </a:rPr>
              <a:t>Creating </a:t>
            </a:r>
            <a:r>
              <a:rPr lang="en-US" dirty="0">
                <a:solidFill>
                  <a:srgbClr val="312D2A"/>
                </a:solidFill>
                <a:latin typeface="Georgia" panose="02040502050405020303" pitchFamily="18" charset="0"/>
              </a:rPr>
              <a:t>an Oracle Net Service Name on Primary for Your Physical Standby Database</a:t>
            </a:r>
            <a:r>
              <a:rPr lang="en-US" altLang="en-US" dirty="0"/>
              <a:t/>
            </a:r>
            <a:br>
              <a:rPr lang="en-US" altLang="en-US" dirty="0"/>
            </a:br>
            <a:endParaRPr lang="en-US" dirty="0"/>
          </a:p>
        </p:txBody>
      </p:sp>
      <p:sp>
        <p:nvSpPr>
          <p:cNvPr id="24579" name="Rectangle 4">
            <a:extLst>
              <a:ext uri="{FF2B5EF4-FFF2-40B4-BE49-F238E27FC236}">
                <a16:creationId xmlns="" xmlns:a16="http://schemas.microsoft.com/office/drawing/2014/main" id="{B1042D47-5BCC-44C9-9C4A-9F78A93A26BF}"/>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n-lt"/>
              </a:rPr>
              <a:t>Use Oracle Net Manager to update the </a:t>
            </a:r>
            <a:r>
              <a:rPr lang="en-US" altLang="en-US" dirty="0">
                <a:latin typeface="Courier New" panose="02070309020205020404" pitchFamily="49" charset="0"/>
                <a:cs typeface="Courier New" panose="02070309020205020404" pitchFamily="49" charset="0"/>
              </a:rPr>
              <a:t>tnsnames.ora </a:t>
            </a:r>
            <a:r>
              <a:rPr lang="en-US" altLang="en-US" dirty="0">
                <a:latin typeface="+mn-lt"/>
              </a:rPr>
              <a:t>file:</a:t>
            </a:r>
          </a:p>
        </p:txBody>
      </p:sp>
      <p:sp>
        <p:nvSpPr>
          <p:cNvPr id="24580" name="Rectangle 2053">
            <a:extLst>
              <a:ext uri="{FF2B5EF4-FFF2-40B4-BE49-F238E27FC236}">
                <a16:creationId xmlns="" xmlns:a16="http://schemas.microsoft.com/office/drawing/2014/main" id="{9BB0D443-0471-48C7-B6BC-B17572426F8C}"/>
              </a:ext>
            </a:extLst>
          </p:cNvPr>
          <p:cNvSpPr>
            <a:spLocks noChangeArrowheads="1"/>
          </p:cNvSpPr>
          <p:nvPr/>
        </p:nvSpPr>
        <p:spPr bwMode="gray">
          <a:xfrm>
            <a:off x="951036" y="3781705"/>
            <a:ext cx="11830050" cy="4028795"/>
          </a:xfrm>
          <a:prstGeom prst="rect">
            <a:avLst/>
          </a:prstGeom>
          <a:solidFill>
            <a:srgbClr val="CCCCCC"/>
          </a:solidFill>
          <a:ln w="28575">
            <a:solidFill>
              <a:srgbClr val="000000"/>
            </a:solidFill>
            <a:miter lim="800000"/>
            <a:headEnd/>
            <a:tailEnd/>
          </a:ln>
        </p:spPr>
        <p:txBody>
          <a:bodyPr wrap="square" lIns="138113" tIns="13716" rIns="138113" bIns="13716"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Oracle Sans" panose="020B0503020204020204" pitchFamily="34" charset="0"/>
              </a:rPr>
              <a:t>LONDON =</a:t>
            </a:r>
          </a:p>
          <a:p>
            <a:r>
              <a:rPr lang="en-US" altLang="en-US" sz="2600" b="1" dirty="0">
                <a:latin typeface="Courier New" panose="02070309020205020404" pitchFamily="49" charset="0"/>
                <a:cs typeface="Oracle Sans" panose="020B0503020204020204" pitchFamily="34" charset="0"/>
              </a:rPr>
              <a:t>  (DESCRIPTION =</a:t>
            </a:r>
          </a:p>
          <a:p>
            <a:r>
              <a:rPr lang="en-US" altLang="en-US" sz="2600" b="1" dirty="0">
                <a:latin typeface="Courier New" panose="02070309020205020404" pitchFamily="49" charset="0"/>
                <a:cs typeface="Oracle Sans" panose="020B0503020204020204" pitchFamily="34" charset="0"/>
              </a:rPr>
              <a:t>    (ADDRESS_LIST =</a:t>
            </a:r>
          </a:p>
          <a:p>
            <a:r>
              <a:rPr lang="en-US" altLang="en-US" sz="2600" b="1" dirty="0">
                <a:latin typeface="Courier New" panose="02070309020205020404" pitchFamily="49" charset="0"/>
                <a:cs typeface="Oracle Sans" panose="020B0503020204020204" pitchFamily="34" charset="0"/>
              </a:rPr>
              <a:t>      (ADDRESS=(PROTOCOL=TCP)(HOST=host03.example.com)</a:t>
            </a:r>
          </a:p>
          <a:p>
            <a:r>
              <a:rPr lang="en-US" altLang="en-US" sz="2600" b="1" dirty="0">
                <a:latin typeface="Courier New" panose="02070309020205020404" pitchFamily="49" charset="0"/>
                <a:cs typeface="Oracle Sans" panose="020B0503020204020204" pitchFamily="34" charset="0"/>
              </a:rPr>
              <a:t>      (PORT=1521)(SEND_BUF_SIZE=10485760)</a:t>
            </a:r>
          </a:p>
          <a:p>
            <a:r>
              <a:rPr lang="en-US" altLang="en-US" sz="2600" b="1" dirty="0">
                <a:latin typeface="Courier New" panose="02070309020205020404" pitchFamily="49" charset="0"/>
                <a:cs typeface="Oracle Sans" panose="020B0503020204020204" pitchFamily="34" charset="0"/>
              </a:rPr>
              <a:t>      (RECV_BUF_SIZE=10485760))</a:t>
            </a:r>
          </a:p>
          <a:p>
            <a:r>
              <a:rPr lang="en-US" altLang="en-US" sz="2600" b="1" dirty="0">
                <a:latin typeface="Courier New" panose="02070309020205020404" pitchFamily="49" charset="0"/>
                <a:cs typeface="Oracle Sans" panose="020B0503020204020204" pitchFamily="34" charset="0"/>
              </a:rPr>
              <a:t>    )</a:t>
            </a:r>
          </a:p>
          <a:p>
            <a:r>
              <a:rPr lang="en-US" altLang="en-US" sz="2600" b="1" dirty="0">
                <a:latin typeface="Courier New" panose="02070309020205020404" pitchFamily="49" charset="0"/>
                <a:cs typeface="Oracle Sans" panose="020B0503020204020204" pitchFamily="34" charset="0"/>
              </a:rPr>
              <a:t>    (SDU=65535)</a:t>
            </a:r>
          </a:p>
          <a:p>
            <a:r>
              <a:rPr lang="en-US" altLang="en-US" sz="2600" b="1" dirty="0">
                <a:latin typeface="Courier New" panose="02070309020205020404" pitchFamily="49" charset="0"/>
                <a:cs typeface="Oracle Sans" panose="020B0503020204020204" pitchFamily="34" charset="0"/>
              </a:rPr>
              <a:t>    (CONNECT_DATA=(SERVICE_NAME=london.example.com))</a:t>
            </a:r>
          </a:p>
          <a:p>
            <a:r>
              <a:rPr lang="en-US" altLang="en-US" sz="2600" b="1" dirty="0">
                <a:latin typeface="Courier New" panose="02070309020205020404" pitchFamily="49" charset="0"/>
                <a:cs typeface="Oracle Sans" panose="020B0503020204020204" pitchFamily="34" charset="0"/>
              </a:rPr>
              <a:t>  )</a:t>
            </a:r>
          </a:p>
        </p:txBody>
      </p:sp>
    </p:spTree>
    <p:custDataLst>
      <p:tags r:id="rId1"/>
    </p:custDataLst>
    <p:extLst>
      <p:ext uri="{BB962C8B-B14F-4D97-AF65-F5344CB8AC3E}">
        <p14:creationId xmlns:p14="http://schemas.microsoft.com/office/powerpoint/2010/main" val="298303912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a:extLst>
              <a:ext uri="{FF2B5EF4-FFF2-40B4-BE49-F238E27FC236}">
                <a16:creationId xmlns="" xmlns:a16="http://schemas.microsoft.com/office/drawing/2014/main" id="{AE4559D8-37E1-4257-9E39-4DEDCA7D3EE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Role Transitions: Switchover and Failover</a:t>
            </a:r>
          </a:p>
        </p:txBody>
      </p:sp>
      <p:sp>
        <p:nvSpPr>
          <p:cNvPr id="9219" name="Rectangle 7">
            <a:extLst>
              <a:ext uri="{FF2B5EF4-FFF2-40B4-BE49-F238E27FC236}">
                <a16:creationId xmlns="" xmlns:a16="http://schemas.microsoft.com/office/drawing/2014/main" id="{955574F9-AF2A-4D8F-8154-742E08538D28}"/>
              </a:ext>
            </a:extLst>
          </p:cNvPr>
          <p:cNvSpPr>
            <a:spLocks noGrp="1" noChangeArrowheads="1"/>
          </p:cNvSpPr>
          <p:nvPr>
            <p:ph type="body" idx="1"/>
          </p:nvPr>
        </p:nvSpPr>
        <p:spPr>
          <a:xfrm>
            <a:off x="933451" y="2272710"/>
            <a:ext cx="16421100" cy="5932517"/>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Oracle Data Guard supports two role-transition operations:</a:t>
            </a:r>
          </a:p>
          <a:p>
            <a:pPr lvl="1">
              <a:spcBef>
                <a:spcPts val="1200"/>
              </a:spcBef>
            </a:pPr>
            <a:r>
              <a:rPr lang="en-US" altLang="en-US" dirty="0">
                <a:latin typeface="Oracle Sans" panose="020B0503020204020204" pitchFamily="34" charset="0"/>
                <a:cs typeface="Oracle Sans" panose="020B0503020204020204" pitchFamily="34" charset="0"/>
              </a:rPr>
              <a:t>Switchover</a:t>
            </a:r>
          </a:p>
          <a:p>
            <a:pPr lvl="2">
              <a:spcBef>
                <a:spcPts val="1200"/>
              </a:spcBef>
            </a:pPr>
            <a:r>
              <a:rPr lang="en-US" altLang="en-US" dirty="0">
                <a:latin typeface="Oracle Sans" panose="020B0503020204020204" pitchFamily="34" charset="0"/>
                <a:cs typeface="Oracle Sans" panose="020B0503020204020204" pitchFamily="34" charset="0"/>
              </a:rPr>
              <a:t>Planned role reversal</a:t>
            </a:r>
          </a:p>
          <a:p>
            <a:pPr lvl="2">
              <a:spcBef>
                <a:spcPts val="1200"/>
              </a:spcBef>
            </a:pPr>
            <a:r>
              <a:rPr lang="en-US" altLang="en-US" dirty="0">
                <a:latin typeface="Oracle Sans" panose="020B0503020204020204" pitchFamily="34" charset="0"/>
                <a:cs typeface="Oracle Sans" panose="020B0503020204020204" pitchFamily="34" charset="0"/>
              </a:rPr>
              <a:t>Used for OS or hardware maintenance/upgrade</a:t>
            </a:r>
          </a:p>
          <a:p>
            <a:pPr lvl="1">
              <a:spcBef>
                <a:spcPts val="1200"/>
              </a:spcBef>
            </a:pPr>
            <a:r>
              <a:rPr lang="en-US" altLang="en-US" dirty="0">
                <a:latin typeface="Oracle Sans" panose="020B0503020204020204" pitchFamily="34" charset="0"/>
                <a:cs typeface="Oracle Sans" panose="020B0503020204020204" pitchFamily="34" charset="0"/>
              </a:rPr>
              <a:t>Failover</a:t>
            </a:r>
          </a:p>
          <a:p>
            <a:pPr lvl="2">
              <a:spcBef>
                <a:spcPts val="1200"/>
              </a:spcBef>
            </a:pPr>
            <a:r>
              <a:rPr lang="en-US" altLang="en-US" dirty="0">
                <a:latin typeface="Oracle Sans" panose="020B0503020204020204" pitchFamily="34" charset="0"/>
                <a:cs typeface="Oracle Sans" panose="020B0503020204020204" pitchFamily="34" charset="0"/>
              </a:rPr>
              <a:t>Unplanned role reversal</a:t>
            </a:r>
          </a:p>
          <a:p>
            <a:pPr lvl="2">
              <a:spcBef>
                <a:spcPts val="1200"/>
              </a:spcBef>
            </a:pPr>
            <a:r>
              <a:rPr lang="en-US" altLang="en-US" dirty="0">
                <a:latin typeface="Oracle Sans" panose="020B0503020204020204" pitchFamily="34" charset="0"/>
                <a:cs typeface="Oracle Sans" panose="020B0503020204020204" pitchFamily="34" charset="0"/>
              </a:rPr>
              <a:t>Emergency use</a:t>
            </a:r>
          </a:p>
          <a:p>
            <a:pPr lvl="2">
              <a:spcBef>
                <a:spcPts val="1200"/>
              </a:spcBef>
            </a:pPr>
            <a:r>
              <a:rPr lang="en-US" altLang="en-US" dirty="0">
                <a:latin typeface="Oracle Sans" panose="020B0503020204020204" pitchFamily="34" charset="0"/>
                <a:cs typeface="Oracle Sans" panose="020B0503020204020204" pitchFamily="34" charset="0"/>
              </a:rPr>
              <a:t>Zero or minimal data loss (depending on choice of data-protection mode)</a:t>
            </a:r>
          </a:p>
          <a:p>
            <a:pPr lvl="2">
              <a:spcBef>
                <a:spcPts val="1200"/>
              </a:spcBef>
            </a:pPr>
            <a:r>
              <a:rPr lang="en-US" altLang="en-US" dirty="0">
                <a:latin typeface="Oracle Sans" panose="020B0503020204020204" pitchFamily="34" charset="0"/>
                <a:cs typeface="Oracle Sans" panose="020B0503020204020204" pitchFamily="34" charset="0"/>
              </a:rPr>
              <a:t>Can be initiated automatically when fast-start failover is enabled</a:t>
            </a:r>
          </a:p>
        </p:txBody>
      </p:sp>
    </p:spTree>
    <p:custDataLst>
      <p:tags r:id="rId1"/>
    </p:custDataLst>
    <p:extLst>
      <p:ext uri="{BB962C8B-B14F-4D97-AF65-F5344CB8AC3E}">
        <p14:creationId xmlns:p14="http://schemas.microsoft.com/office/powerpoint/2010/main" val="219048246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 xmlns:a16="http://schemas.microsoft.com/office/drawing/2014/main" id="{4BEFED0A-355E-4B6F-A4F6-F8DD6582468C}"/>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mtClean="0">
                <a:latin typeface="+mj-lt"/>
              </a:rPr>
              <a:t>Creating a Listener Entry for Your Standby Database</a:t>
            </a:r>
            <a:endParaRPr lang="en-US" altLang="en-US" dirty="0">
              <a:latin typeface="+mj-lt"/>
            </a:endParaRPr>
          </a:p>
        </p:txBody>
      </p:sp>
      <p:sp>
        <p:nvSpPr>
          <p:cNvPr id="25603" name="Rectangle 1028">
            <a:extLst>
              <a:ext uri="{FF2B5EF4-FFF2-40B4-BE49-F238E27FC236}">
                <a16:creationId xmlns="" xmlns:a16="http://schemas.microsoft.com/office/drawing/2014/main" id="{AA1D2167-7503-4484-BDC6-4967390668FC}"/>
              </a:ext>
            </a:extLst>
          </p:cNvPr>
          <p:cNvSpPr>
            <a:spLocks noGrp="1" noChangeArrowheads="1"/>
          </p:cNvSpPr>
          <p:nvPr>
            <p:ph idx="1"/>
          </p:nvPr>
        </p:nvSpPr>
        <p:spPr>
          <a:xfrm>
            <a:off x="933451" y="2272710"/>
            <a:ext cx="16421100" cy="115415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mtClean="0">
                <a:latin typeface="Oracle Sans" panose="020B0503020204020204" pitchFamily="34" charset="0"/>
                <a:cs typeface="Oracle Sans" panose="020B0503020204020204" pitchFamily="34" charset="0"/>
              </a:rPr>
              <a:t>Use Oracle Net Manager to configure an entry for your standby database in the </a:t>
            </a:r>
            <a:r>
              <a:rPr lang="en-US" altLang="en-US" smtClean="0">
                <a:latin typeface="Courier New" panose="02070309020205020404" pitchFamily="49" charset="0"/>
                <a:cs typeface="Oracle Sans" panose="020B0503020204020204" pitchFamily="34" charset="0"/>
              </a:rPr>
              <a:t>listener.ora</a:t>
            </a:r>
            <a:r>
              <a:rPr lang="en-US" altLang="en-US" smtClean="0">
                <a:latin typeface="Oracle Sans" panose="020B0503020204020204" pitchFamily="34" charset="0"/>
                <a:cs typeface="Oracle Sans" panose="020B0503020204020204" pitchFamily="34" charset="0"/>
              </a:rPr>
              <a:t> file:</a:t>
            </a:r>
            <a:endParaRPr lang="en-US" altLang="en-US" dirty="0">
              <a:latin typeface="Oracle Sans" panose="020B0503020204020204" pitchFamily="34" charset="0"/>
              <a:cs typeface="Oracle Sans" panose="020B0503020204020204" pitchFamily="34" charset="0"/>
            </a:endParaRPr>
          </a:p>
        </p:txBody>
      </p:sp>
      <p:sp>
        <p:nvSpPr>
          <p:cNvPr id="25604" name="Rectangle 1027">
            <a:extLst>
              <a:ext uri="{FF2B5EF4-FFF2-40B4-BE49-F238E27FC236}">
                <a16:creationId xmlns="" xmlns:a16="http://schemas.microsoft.com/office/drawing/2014/main" id="{B61FB560-C7B5-4577-AE40-AF275F296B23}"/>
              </a:ext>
            </a:extLst>
          </p:cNvPr>
          <p:cNvSpPr>
            <a:spLocks noChangeArrowheads="1"/>
          </p:cNvSpPr>
          <p:nvPr/>
        </p:nvSpPr>
        <p:spPr bwMode="blackGray">
          <a:xfrm>
            <a:off x="1009650" y="3629025"/>
            <a:ext cx="11887200" cy="429577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SID_LIST_LISTENER =</a:t>
            </a:r>
          </a:p>
          <a:p>
            <a:r>
              <a:rPr lang="en-US" altLang="en-US" sz="3000" b="1" dirty="0">
                <a:latin typeface="Courier New" panose="02070309020205020404" pitchFamily="49" charset="0"/>
                <a:cs typeface="Times New Roman" panose="02020603050405020304" pitchFamily="18" charset="0"/>
              </a:rPr>
              <a:t>  (SID_LIST =</a:t>
            </a:r>
          </a:p>
          <a:p>
            <a:r>
              <a:rPr lang="en-US" altLang="en-US" sz="3000" b="1" dirty="0">
                <a:latin typeface="Courier New" panose="02070309020205020404" pitchFamily="49" charset="0"/>
                <a:cs typeface="Times New Roman" panose="02020603050405020304" pitchFamily="18" charset="0"/>
              </a:rPr>
              <a:t>    (SID_DESC =</a:t>
            </a:r>
          </a:p>
          <a:p>
            <a:r>
              <a:rPr lang="en-US" altLang="en-US" sz="3000" b="1" dirty="0">
                <a:latin typeface="Courier New" panose="02070309020205020404" pitchFamily="49" charset="0"/>
                <a:cs typeface="Times New Roman" panose="02020603050405020304" pitchFamily="18" charset="0"/>
              </a:rPr>
              <a:t>      (GLOBAL_DBNAME = london.example.com)</a:t>
            </a:r>
          </a:p>
          <a:p>
            <a:r>
              <a:rPr lang="en-US" altLang="en-US" sz="3000" b="1" dirty="0">
                <a:latin typeface="Courier New" panose="02070309020205020404" pitchFamily="49" charset="0"/>
                <a:cs typeface="Times New Roman" panose="02020603050405020304" pitchFamily="18" charset="0"/>
              </a:rPr>
              <a:t>      (ORACLE_HOME = /u01/app/oracle/product/19.3.0/dbhome_1)</a:t>
            </a:r>
          </a:p>
          <a:p>
            <a:r>
              <a:rPr lang="en-US" altLang="en-US" sz="3000" b="1" dirty="0">
                <a:latin typeface="Courier New" panose="02070309020205020404" pitchFamily="49" charset="0"/>
                <a:cs typeface="Times New Roman" panose="02020603050405020304" pitchFamily="18" charset="0"/>
              </a:rPr>
              <a:t>      (SID_NAME = london)</a:t>
            </a:r>
          </a:p>
          <a:p>
            <a:r>
              <a:rPr lang="en-US" altLang="en-US" sz="3000" b="1" dirty="0">
                <a:latin typeface="Courier New" panose="02070309020205020404" pitchFamily="49" charset="0"/>
                <a:cs typeface="Times New Roman" panose="02020603050405020304" pitchFamily="18" charset="0"/>
              </a:rPr>
              <a:t>    )</a:t>
            </a:r>
          </a:p>
          <a:p>
            <a:r>
              <a:rPr lang="en-US" altLang="en-US" sz="3000" b="1" dirty="0">
                <a:latin typeface="Courier New" panose="02070309020205020404" pitchFamily="49" charset="0"/>
                <a:cs typeface="Times New Roman" panose="02020603050405020304" pitchFamily="18" charset="0"/>
              </a:rPr>
              <a:t>  )</a:t>
            </a:r>
          </a:p>
        </p:txBody>
      </p:sp>
    </p:spTree>
    <p:custDataLst>
      <p:tags r:id="rId1"/>
    </p:custDataLst>
    <p:extLst>
      <p:ext uri="{BB962C8B-B14F-4D97-AF65-F5344CB8AC3E}">
        <p14:creationId xmlns:p14="http://schemas.microsoft.com/office/powerpoint/2010/main" val="51277778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312D2A"/>
                </a:solidFill>
                <a:latin typeface="Georgia" panose="02040502050405020303" pitchFamily="18" charset="0"/>
              </a:rPr>
              <a:t>Copying Your Primary Database Password File to the </a:t>
            </a:r>
            <a:br>
              <a:rPr lang="en-US" smtClean="0">
                <a:solidFill>
                  <a:srgbClr val="312D2A"/>
                </a:solidFill>
                <a:latin typeface="Georgia" panose="02040502050405020303" pitchFamily="18" charset="0"/>
              </a:rPr>
            </a:br>
            <a:r>
              <a:rPr lang="en-US" smtClean="0">
                <a:solidFill>
                  <a:srgbClr val="312D2A"/>
                </a:solidFill>
                <a:latin typeface="Georgia" panose="02040502050405020303" pitchFamily="18" charset="0"/>
              </a:rPr>
              <a:t>Physical Standby Database Host </a:t>
            </a:r>
            <a:r>
              <a:rPr lang="en-US" altLang="en-US" smtClean="0"/>
              <a:t/>
            </a:r>
            <a:br>
              <a:rPr lang="en-US" altLang="en-US" smtClean="0"/>
            </a:br>
            <a:endParaRPr lang="en-US" dirty="0"/>
          </a:p>
        </p:txBody>
      </p:sp>
      <p:sp>
        <p:nvSpPr>
          <p:cNvPr id="26627" name="Rectangle 4">
            <a:extLst>
              <a:ext uri="{FF2B5EF4-FFF2-40B4-BE49-F238E27FC236}">
                <a16:creationId xmlns="" xmlns:a16="http://schemas.microsoft.com/office/drawing/2014/main" id="{81CC2567-2668-4090-95C1-EBDFAE28BE6B}"/>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smtClean="0">
                <a:latin typeface="Oracle Sans" panose="020B0503020204020204" pitchFamily="34" charset="0"/>
                <a:cs typeface="Oracle Sans" panose="020B0503020204020204" pitchFamily="34" charset="0"/>
              </a:rPr>
              <a:t>Copy the primary database password file to the </a:t>
            </a:r>
            <a:r>
              <a:rPr lang="en-US" altLang="en-US" dirty="0" smtClean="0">
                <a:latin typeface="Courier New" panose="02070309020205020404" pitchFamily="49" charset="0"/>
                <a:cs typeface="Courier New" panose="02070309020205020404" pitchFamily="49" charset="0"/>
              </a:rPr>
              <a:t>$ORACLE_HOME/</a:t>
            </a:r>
            <a:r>
              <a:rPr lang="en-US" altLang="en-US" dirty="0" err="1" smtClean="0">
                <a:latin typeface="Courier New" panose="02070309020205020404" pitchFamily="49" charset="0"/>
                <a:cs typeface="Courier New" panose="02070309020205020404" pitchFamily="49" charset="0"/>
              </a:rPr>
              <a:t>dbs</a:t>
            </a:r>
            <a:r>
              <a:rPr lang="en-US" altLang="en-US" dirty="0" smtClean="0">
                <a:latin typeface="Oracle Sans" panose="020B0503020204020204" pitchFamily="34" charset="0"/>
                <a:cs typeface="Oracle Sans" panose="020B0503020204020204" pitchFamily="34" charset="0"/>
              </a:rPr>
              <a:t> directory on the standby database host.</a:t>
            </a:r>
          </a:p>
          <a:p>
            <a:pPr marL="857250" lvl="1" indent="-685800">
              <a:spcBef>
                <a:spcPts val="1200"/>
              </a:spcBef>
              <a:buFont typeface="Arial" panose="020B0604020202020204" pitchFamily="34" charset="0"/>
              <a:buAutoNum type="arabicPeriod"/>
            </a:pPr>
            <a:r>
              <a:rPr lang="en-US" altLang="en-US" dirty="0" smtClean="0">
                <a:latin typeface="Oracle Sans" panose="020B0503020204020204" pitchFamily="34" charset="0"/>
                <a:cs typeface="Oracle Sans" panose="020B0503020204020204" pitchFamily="34" charset="0"/>
              </a:rPr>
              <a:t>Rename the file for your standby database: </a:t>
            </a:r>
            <a:r>
              <a:rPr lang="en-US" altLang="en-US" dirty="0" err="1" smtClean="0">
                <a:latin typeface="Courier New" panose="02070309020205020404" pitchFamily="49" charset="0"/>
                <a:cs typeface="Courier New" panose="02070309020205020404" pitchFamily="49" charset="0"/>
              </a:rPr>
              <a:t>orapw</a:t>
            </a:r>
            <a:r>
              <a:rPr lang="en-US" altLang="en-US" dirty="0" smtClean="0">
                <a:latin typeface="Courier New" panose="02070309020205020404" pitchFamily="49" charset="0"/>
                <a:cs typeface="Courier New" panose="02070309020205020404" pitchFamily="49" charset="0"/>
              </a:rPr>
              <a:t>&lt;SID&gt;</a:t>
            </a:r>
            <a:r>
              <a:rPr lang="en-US" altLang="en-US" dirty="0" smtClean="0">
                <a:latin typeface="Oracle Sans" panose="020B0503020204020204" pitchFamily="34" charset="0"/>
                <a:cs typeface="Oracle Sans" panose="020B0503020204020204" pitchFamily="34" charset="0"/>
              </a:rPr>
              <a:t>.</a:t>
            </a:r>
            <a:endParaRPr lang="en-US" altLang="en-US"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8453527"/>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312D2A"/>
                </a:solidFill>
                <a:latin typeface="Georgia" panose="02040502050405020303" pitchFamily="18" charset="0"/>
              </a:rPr>
              <a:t>Creating an Initialization Parameter File for the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Physical Standby Database</a:t>
            </a:r>
            <a:r>
              <a:rPr lang="en-US" altLang="en-US" dirty="0"/>
              <a:t/>
            </a:r>
            <a:br>
              <a:rPr lang="en-US" altLang="en-US" dirty="0"/>
            </a:br>
            <a:endParaRPr lang="en-US" dirty="0"/>
          </a:p>
        </p:txBody>
      </p:sp>
      <p:sp>
        <p:nvSpPr>
          <p:cNvPr id="6" name="Content Placeholder 5"/>
          <p:cNvSpPr>
            <a:spLocks noGrp="1"/>
          </p:cNvSpPr>
          <p:nvPr>
            <p:ph idx="1"/>
          </p:nvPr>
        </p:nvSpPr>
        <p:spPr>
          <a:xfrm>
            <a:off x="933451" y="2688032"/>
            <a:ext cx="16421100" cy="2602055"/>
          </a:xfrm>
        </p:spPr>
        <p:txBody>
          <a:bodyPr/>
          <a:lstStyle/>
          <a:p>
            <a:r>
              <a:rPr lang="en-US" altLang="en-US" dirty="0"/>
              <a:t>Create an initialization parameter file containing enough information to match the network listener services entries:</a:t>
            </a:r>
          </a:p>
          <a:p>
            <a:r>
              <a:rPr lang="en-US" altLang="en-US" dirty="0"/>
              <a:t>File: </a:t>
            </a:r>
            <a:r>
              <a:rPr lang="en-US" altLang="en-US" dirty="0">
                <a:latin typeface="Courier New" panose="02070309020205020404" pitchFamily="49" charset="0"/>
              </a:rPr>
              <a:t>$ORACLE_HOME/dbs/initlondon.ora</a:t>
            </a:r>
          </a:p>
          <a:p>
            <a:endParaRPr lang="en-US" dirty="0"/>
          </a:p>
        </p:txBody>
      </p:sp>
      <p:sp>
        <p:nvSpPr>
          <p:cNvPr id="27651" name="Rectangle 3">
            <a:extLst>
              <a:ext uri="{FF2B5EF4-FFF2-40B4-BE49-F238E27FC236}">
                <a16:creationId xmlns="" xmlns:a16="http://schemas.microsoft.com/office/drawing/2014/main" id="{A4E92BF3-B57A-4A89-9281-06208364963E}"/>
              </a:ext>
            </a:extLst>
          </p:cNvPr>
          <p:cNvSpPr>
            <a:spLocks noChangeArrowheads="1"/>
          </p:cNvSpPr>
          <p:nvPr/>
        </p:nvSpPr>
        <p:spPr bwMode="blackGray">
          <a:xfrm>
            <a:off x="942195" y="4076700"/>
            <a:ext cx="11887200" cy="106203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DB_NAME=london</a:t>
            </a:r>
          </a:p>
          <a:p>
            <a:r>
              <a:rPr lang="en-US" altLang="en-US" sz="3000" b="1" dirty="0">
                <a:latin typeface="Courier New" panose="02070309020205020404" pitchFamily="49" charset="0"/>
                <a:cs typeface="Times New Roman" panose="02020603050405020304" pitchFamily="18" charset="0"/>
              </a:rPr>
              <a:t>DB_DOMAIN=example.com</a:t>
            </a:r>
          </a:p>
        </p:txBody>
      </p:sp>
      <p:sp>
        <p:nvSpPr>
          <p:cNvPr id="7" name="Rectangle 2">
            <a:extLst>
              <a:ext uri="{FF2B5EF4-FFF2-40B4-BE49-F238E27FC236}">
                <a16:creationId xmlns="" xmlns:a16="http://schemas.microsoft.com/office/drawing/2014/main" id="{FE534B47-8CE1-4986-9812-DDE31446FFDC}"/>
              </a:ext>
            </a:extLst>
          </p:cNvPr>
          <p:cNvSpPr txBox="1">
            <a:spLocks noChangeArrowheads="1"/>
          </p:cNvSpPr>
          <p:nvPr/>
        </p:nvSpPr>
        <p:spPr bwMode="auto">
          <a:xfrm>
            <a:off x="933451" y="559247"/>
            <a:ext cx="16421100" cy="1174304"/>
          </a:xfrm>
          <a:prstGeom prst="rect">
            <a:avLst/>
          </a:prstGeom>
          <a:noFill/>
          <a:ln w="9525">
            <a:noFill/>
            <a:miter lim="800000"/>
            <a:headEnd/>
            <a:tailEnd/>
          </a:ln>
        </p:spPr>
        <p:txBody>
          <a:bodyPr vert="horz" wrap="square" lIns="25398" tIns="25398" rIns="25398" bIns="25398" numCol="1" anchor="t" anchorCtr="0" compatLnSpc="1">
            <a:prstTxWarp prst="textNoShape">
              <a:avLst/>
            </a:prstTxWarp>
          </a:bodyPr>
          <a:lstStyle>
            <a:defPPr>
              <a:defRPr lang="en-US"/>
            </a:defPPr>
            <a:lvl1pPr algn="l" defTabSz="457181" rtl="0" eaLnBrk="1" fontAlgn="base" hangingPunct="1">
              <a:spcBef>
                <a:spcPct val="0"/>
              </a:spcBef>
              <a:spcAft>
                <a:spcPct val="0"/>
              </a:spcAft>
              <a:buClr>
                <a:srgbClr val="000000"/>
              </a:buClr>
              <a:buFont typeface="Arial" charset="0"/>
              <a:defRPr sz="5400" b="0" kern="1200" baseline="0">
                <a:solidFill>
                  <a:schemeClr val="tx1"/>
                </a:solidFill>
                <a:latin typeface="Arial" panose="020B0604020202020204" pitchFamily="34" charset="0"/>
                <a:ea typeface="+mn-ea"/>
                <a:cs typeface="Arial" panose="020B0604020202020204" pitchFamily="34" charset="0"/>
              </a:defRPr>
            </a:lvl1pPr>
            <a:lvl2pPr marL="816422"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2pPr>
            <a:lvl3pPr marL="1632844"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3pPr>
            <a:lvl4pPr marL="2449266"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4pPr>
            <a:lvl5pPr marL="3265688" algn="l" defTabSz="457181" rtl="0" eaLnBrk="1" fontAlgn="base" hangingPunct="1">
              <a:spcBef>
                <a:spcPct val="0"/>
              </a:spcBef>
              <a:spcAft>
                <a:spcPct val="0"/>
              </a:spcAft>
              <a:buClr>
                <a:srgbClr val="000000"/>
              </a:buClr>
              <a:buFont typeface="Arial" charset="0"/>
              <a:defRPr sz="4800"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fontAlgn="base" latinLnBrk="0" hangingPunct="1">
              <a:spcBef>
                <a:spcPct val="20000"/>
              </a:spcBef>
              <a:spcAft>
                <a:spcPct val="0"/>
              </a:spcAft>
              <a:buClr>
                <a:srgbClr val="000000"/>
              </a:buClr>
              <a:buFont typeface="Arial" pitchFamily="34" charset="0"/>
              <a:defRPr sz="5300" b="1" kern="1200">
                <a:solidFill>
                  <a:schemeClr val="tx1"/>
                </a:solidFill>
                <a:latin typeface="Arial" panose="020B0604020202020204" pitchFamily="34" charset="0"/>
                <a:ea typeface="+mn-ea"/>
                <a:cs typeface="Arial" panose="020B0604020202020204" pitchFamily="34" charset="0"/>
              </a:defRPr>
            </a:lvl9pPr>
          </a:lstStyle>
          <a:p>
            <a:pPr>
              <a:lnSpc>
                <a:spcPct val="90000"/>
              </a:lnSpc>
            </a:pPr>
            <a:endParaRPr lang="en-US" altLang="en-US" sz="4700" dirty="0">
              <a:latin typeface="+mj-lt"/>
            </a:endParaRPr>
          </a:p>
        </p:txBody>
      </p:sp>
    </p:spTree>
    <p:custDataLst>
      <p:tags r:id="rId1"/>
    </p:custDataLst>
    <p:extLst>
      <p:ext uri="{BB962C8B-B14F-4D97-AF65-F5344CB8AC3E}">
        <p14:creationId xmlns:p14="http://schemas.microsoft.com/office/powerpoint/2010/main" val="314190009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481B1464-85C0-4EB3-88E4-8ECE2DF75A98}"/>
              </a:ext>
            </a:extLst>
          </p:cNvPr>
          <p:cNvSpPr>
            <a:spLocks noGrp="1" noChangeArrowheads="1"/>
          </p:cNvSpPr>
          <p:nvPr>
            <p:ph type="title"/>
          </p:nvPr>
        </p:nvSpPr>
        <p:spPr>
          <a:xfrm>
            <a:off x="933450" y="616397"/>
            <a:ext cx="16744949" cy="117430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Creating Directories for the Physical Standby Database</a:t>
            </a:r>
          </a:p>
        </p:txBody>
      </p:sp>
      <p:sp>
        <p:nvSpPr>
          <p:cNvPr id="28675" name="Rectangle 3">
            <a:extLst>
              <a:ext uri="{FF2B5EF4-FFF2-40B4-BE49-F238E27FC236}">
                <a16:creationId xmlns="" xmlns:a16="http://schemas.microsoft.com/office/drawing/2014/main" id="{4CFA7309-0C29-458D-B73F-23BDDFFAD695}"/>
              </a:ext>
            </a:extLst>
          </p:cNvPr>
          <p:cNvSpPr>
            <a:spLocks noChangeArrowheads="1"/>
          </p:cNvSpPr>
          <p:nvPr/>
        </p:nvSpPr>
        <p:spPr bwMode="blackGray">
          <a:xfrm>
            <a:off x="984250" y="3663950"/>
            <a:ext cx="11887200" cy="47553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[oracle@host03]$ mkdir -p /u01/app/oracle/admin/london/adump</a:t>
            </a:r>
          </a:p>
          <a:p>
            <a:r>
              <a:rPr lang="en-US" altLang="en-US" sz="3000" b="1" dirty="0">
                <a:latin typeface="Courier New" panose="02070309020205020404" pitchFamily="49" charset="0"/>
                <a:cs typeface="Times New Roman" panose="02020603050405020304" pitchFamily="18" charset="0"/>
              </a:rPr>
              <a:t>[oracle@host03]$ mkdir -p /u01/app/oracle/oradata/london</a:t>
            </a:r>
          </a:p>
          <a:p>
            <a:r>
              <a:rPr lang="en-US" altLang="en-US" sz="3000" b="1" dirty="0">
                <a:latin typeface="Courier New" panose="02070309020205020404" pitchFamily="49" charset="0"/>
                <a:cs typeface="Times New Roman" panose="02020603050405020304" pitchFamily="18" charset="0"/>
              </a:rPr>
              <a:t>[oracle@host03]$ mkdir -p /u01/app/oracle/oradata/london/pdbseed</a:t>
            </a:r>
          </a:p>
          <a:p>
            <a:r>
              <a:rPr lang="en-US" altLang="en-US" sz="3000" b="1" dirty="0">
                <a:latin typeface="Courier New" panose="02070309020205020404" pitchFamily="49" charset="0"/>
                <a:cs typeface="Times New Roman" panose="02020603050405020304" pitchFamily="18" charset="0"/>
              </a:rPr>
              <a:t>[oracle@host03]$ mkdir -p /u01/app/oracle/oradata/london/dev1</a:t>
            </a:r>
          </a:p>
          <a:p>
            <a:r>
              <a:rPr lang="en-US" altLang="en-US" sz="3000" b="1" dirty="0">
                <a:latin typeface="Courier New" panose="02070309020205020404" pitchFamily="49" charset="0"/>
                <a:cs typeface="Times New Roman" panose="02020603050405020304" pitchFamily="18" charset="0"/>
              </a:rPr>
              <a:t>[oracle@host03]$ mkdir -p /u01/app/oracle/fast_recovery_area/london</a:t>
            </a:r>
          </a:p>
        </p:txBody>
      </p:sp>
      <p:sp>
        <p:nvSpPr>
          <p:cNvPr id="7" name="Rectangle 4">
            <a:extLst>
              <a:ext uri="{FF2B5EF4-FFF2-40B4-BE49-F238E27FC236}">
                <a16:creationId xmlns="" xmlns:a16="http://schemas.microsoft.com/office/drawing/2014/main" id="{1747A5B0-4F5F-4992-9090-ECFFF14F6AEB}"/>
              </a:ext>
            </a:extLst>
          </p:cNvPr>
          <p:cNvSpPr txBox="1">
            <a:spLocks noChangeArrowheads="1"/>
          </p:cNvSpPr>
          <p:nvPr/>
        </p:nvSpPr>
        <p:spPr bwMode="gray">
          <a:xfrm>
            <a:off x="949779" y="2285207"/>
            <a:ext cx="11877675" cy="1054893"/>
          </a:xfrm>
          <a:prstGeom prst="rect">
            <a:avLst/>
          </a:prstGeom>
          <a:noFill/>
          <a:ln w="9525">
            <a:noFill/>
            <a:miter lim="800000"/>
            <a:headEnd/>
            <a:tailEnd/>
          </a:ln>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3300" dirty="0">
                <a:solidFill>
                  <a:srgbClr val="312D2A"/>
                </a:solidFill>
                <a:latin typeface="Oracle Sans" panose="020B0503020204020204" pitchFamily="34" charset="0"/>
              </a:rPr>
              <a:t>Create the baseline directory structures needed on the physical standby database host.</a:t>
            </a:r>
          </a:p>
        </p:txBody>
      </p:sp>
    </p:spTree>
    <p:custDataLst>
      <p:tags r:id="rId1"/>
    </p:custDataLst>
    <p:extLst>
      <p:ext uri="{BB962C8B-B14F-4D97-AF65-F5344CB8AC3E}">
        <p14:creationId xmlns:p14="http://schemas.microsoft.com/office/powerpoint/2010/main" val="100767441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050">
            <a:extLst>
              <a:ext uri="{FF2B5EF4-FFF2-40B4-BE49-F238E27FC236}">
                <a16:creationId xmlns="" xmlns:a16="http://schemas.microsoft.com/office/drawing/2014/main" id="{642EC4BE-0230-439B-A326-6246A7C7AD5B}"/>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Starting the Physical Standby Database</a:t>
            </a:r>
          </a:p>
        </p:txBody>
      </p:sp>
      <p:sp>
        <p:nvSpPr>
          <p:cNvPr id="29699" name="Rectangle 2052">
            <a:extLst>
              <a:ext uri="{FF2B5EF4-FFF2-40B4-BE49-F238E27FC236}">
                <a16:creationId xmlns="" xmlns:a16="http://schemas.microsoft.com/office/drawing/2014/main" id="{DBAFD534-BB66-4AEB-A844-D59717706AF0}"/>
              </a:ext>
            </a:extLst>
          </p:cNvPr>
          <p:cNvSpPr>
            <a:spLocks noGrp="1" noChangeArrowheads="1"/>
          </p:cNvSpPr>
          <p:nvPr>
            <p:ph idx="1"/>
          </p:nvPr>
        </p:nvSpPr>
        <p:spPr>
          <a:xfrm>
            <a:off x="933451" y="2272710"/>
            <a:ext cx="16421100" cy="595544"/>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Start the physical standby database instance in </a:t>
            </a:r>
            <a:r>
              <a:rPr lang="en-US" altLang="en-US" dirty="0">
                <a:latin typeface="Courier New" panose="02070309020205020404" pitchFamily="49" charset="0"/>
                <a:cs typeface="Oracle Sans" panose="020B0503020204020204" pitchFamily="34" charset="0"/>
              </a:rPr>
              <a:t>NOMOUNT</a:t>
            </a:r>
            <a:r>
              <a:rPr lang="en-US" altLang="en-US" dirty="0">
                <a:latin typeface="Oracle Sans" panose="020B0503020204020204" pitchFamily="34" charset="0"/>
                <a:cs typeface="Oracle Sans" panose="020B0503020204020204" pitchFamily="34" charset="0"/>
              </a:rPr>
              <a:t> mode:</a:t>
            </a:r>
          </a:p>
        </p:txBody>
      </p:sp>
      <p:sp>
        <p:nvSpPr>
          <p:cNvPr id="29700" name="Rectangle 2051">
            <a:extLst>
              <a:ext uri="{FF2B5EF4-FFF2-40B4-BE49-F238E27FC236}">
                <a16:creationId xmlns="" xmlns:a16="http://schemas.microsoft.com/office/drawing/2014/main" id="{5D9398B5-3D12-4BA6-A1C9-23EA9F8597A7}"/>
              </a:ext>
            </a:extLst>
          </p:cNvPr>
          <p:cNvSpPr>
            <a:spLocks noChangeArrowheads="1"/>
          </p:cNvSpPr>
          <p:nvPr/>
        </p:nvSpPr>
        <p:spPr bwMode="blackGray">
          <a:xfrm>
            <a:off x="962182" y="2933700"/>
            <a:ext cx="11887200" cy="4293395"/>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startup nomount pfile=$ORACLE_HOME/dbs/initlondon.ora</a:t>
            </a:r>
          </a:p>
          <a:p>
            <a:r>
              <a:rPr lang="en-US" altLang="en-US" sz="3000" b="1" dirty="0">
                <a:latin typeface="Courier New" panose="02070309020205020404" pitchFamily="49" charset="0"/>
                <a:cs typeface="Times New Roman" panose="02020603050405020304" pitchFamily="18" charset="0"/>
              </a:rPr>
              <a:t>ORACLE instance started.</a:t>
            </a:r>
          </a:p>
          <a:p>
            <a:endParaRPr lang="en-US" altLang="en-US" sz="3000" b="1" dirty="0">
              <a:latin typeface="Courier New" panose="02070309020205020404" pitchFamily="49" charset="0"/>
              <a:cs typeface="Times New Roman" panose="02020603050405020304" pitchFamily="18" charset="0"/>
            </a:endParaRPr>
          </a:p>
          <a:p>
            <a:r>
              <a:rPr lang="en-US" altLang="en-US" sz="3000" b="1" dirty="0">
                <a:latin typeface="Courier New" panose="02070309020205020404" pitchFamily="49" charset="0"/>
                <a:cs typeface="Times New Roman" panose="02020603050405020304" pitchFamily="18" charset="0"/>
              </a:rPr>
              <a:t>Total System Global Area  150667264 bytes</a:t>
            </a:r>
          </a:p>
          <a:p>
            <a:r>
              <a:rPr lang="en-US" altLang="en-US" sz="3000" b="1" dirty="0">
                <a:latin typeface="Courier New" panose="02070309020205020404" pitchFamily="49" charset="0"/>
                <a:cs typeface="Times New Roman" panose="02020603050405020304" pitchFamily="18" charset="0"/>
              </a:rPr>
              <a:t>Fixed Size                  1298472 bytes</a:t>
            </a:r>
          </a:p>
          <a:p>
            <a:r>
              <a:rPr lang="en-US" altLang="en-US" sz="3000" b="1" dirty="0">
                <a:latin typeface="Courier New" panose="02070309020205020404" pitchFamily="49" charset="0"/>
                <a:cs typeface="Times New Roman" panose="02020603050405020304" pitchFamily="18" charset="0"/>
              </a:rPr>
              <a:t>Variable Size              92278744 bytes</a:t>
            </a:r>
          </a:p>
          <a:p>
            <a:r>
              <a:rPr lang="en-US" altLang="en-US" sz="3000" b="1" dirty="0">
                <a:latin typeface="Courier New" panose="02070309020205020404" pitchFamily="49" charset="0"/>
                <a:cs typeface="Times New Roman" panose="02020603050405020304" pitchFamily="18" charset="0"/>
              </a:rPr>
              <a:t>Database Buffers           50331648 bytes</a:t>
            </a:r>
          </a:p>
          <a:p>
            <a:r>
              <a:rPr lang="en-US" altLang="en-US" sz="3000" b="1" dirty="0">
                <a:latin typeface="Courier New" panose="02070309020205020404" pitchFamily="49" charset="0"/>
                <a:cs typeface="Times New Roman" panose="02020603050405020304" pitchFamily="18" charset="0"/>
              </a:rPr>
              <a:t>Redo Buffers                6758400 bytes</a:t>
            </a:r>
          </a:p>
        </p:txBody>
      </p:sp>
    </p:spTree>
    <p:custDataLst>
      <p:tags r:id="rId1"/>
    </p:custDataLst>
    <p:extLst>
      <p:ext uri="{BB962C8B-B14F-4D97-AF65-F5344CB8AC3E}">
        <p14:creationId xmlns:p14="http://schemas.microsoft.com/office/powerpoint/2010/main" val="323639629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Creating an RMAN Script to Create the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Physical Standby Database</a:t>
            </a:r>
            <a:r>
              <a:rPr lang="en-US" altLang="en-US" dirty="0"/>
              <a:t/>
            </a:r>
            <a:br>
              <a:rPr lang="en-US" altLang="en-US" dirty="0"/>
            </a:br>
            <a:endParaRPr lang="en-US" dirty="0"/>
          </a:p>
        </p:txBody>
      </p:sp>
      <p:sp>
        <p:nvSpPr>
          <p:cNvPr id="30724" name="Rectangle 4">
            <a:extLst>
              <a:ext uri="{FF2B5EF4-FFF2-40B4-BE49-F238E27FC236}">
                <a16:creationId xmlns="" xmlns:a16="http://schemas.microsoft.com/office/drawing/2014/main" id="{48D770C6-A261-44F5-A8B5-E8A8AAA8D414}"/>
              </a:ext>
            </a:extLst>
          </p:cNvPr>
          <p:cNvSpPr>
            <a:spLocks noGrp="1" noChangeArrowheads="1"/>
          </p:cNvSpPr>
          <p:nvPr>
            <p:ph idx="1"/>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Oracle Sans" panose="020B0503020204020204" pitchFamily="34" charset="0"/>
                <a:cs typeface="Oracle Sans" panose="020B0503020204020204" pitchFamily="34" charset="0"/>
              </a:rPr>
              <a:t>Create an RMAN script to create the physical standby database:</a:t>
            </a:r>
          </a:p>
        </p:txBody>
      </p:sp>
      <p:sp>
        <p:nvSpPr>
          <p:cNvPr id="30723" name="Rectangle 3">
            <a:extLst>
              <a:ext uri="{FF2B5EF4-FFF2-40B4-BE49-F238E27FC236}">
                <a16:creationId xmlns="" xmlns:a16="http://schemas.microsoft.com/office/drawing/2014/main" id="{6441721F-F846-4188-9408-2171AF684F8A}"/>
              </a:ext>
            </a:extLst>
          </p:cNvPr>
          <p:cNvSpPr>
            <a:spLocks noChangeArrowheads="1"/>
          </p:cNvSpPr>
          <p:nvPr/>
        </p:nvSpPr>
        <p:spPr bwMode="blackGray">
          <a:xfrm>
            <a:off x="927589" y="3363654"/>
            <a:ext cx="11887200" cy="429444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run {</a:t>
            </a:r>
          </a:p>
          <a:p>
            <a:r>
              <a:rPr lang="en-US" altLang="en-US" sz="3000" b="1" dirty="0">
                <a:latin typeface="Courier New" panose="02070309020205020404" pitchFamily="49" charset="0"/>
                <a:cs typeface="Times New Roman" panose="02020603050405020304" pitchFamily="18" charset="0"/>
              </a:rPr>
              <a:t>    allocate channel prmy1 type disk;</a:t>
            </a:r>
          </a:p>
          <a:p>
            <a:r>
              <a:rPr lang="en-US" altLang="en-US" sz="3000" b="1" dirty="0">
                <a:latin typeface="Courier New" panose="02070309020205020404" pitchFamily="49" charset="0"/>
                <a:cs typeface="Times New Roman" panose="02020603050405020304" pitchFamily="18" charset="0"/>
              </a:rPr>
              <a:t>    allocate channel prmy2 type disk;</a:t>
            </a:r>
          </a:p>
          <a:p>
            <a:r>
              <a:rPr lang="en-US" altLang="en-US" sz="3000" b="1" dirty="0">
                <a:latin typeface="Courier New" panose="02070309020205020404" pitchFamily="49" charset="0"/>
                <a:cs typeface="Times New Roman" panose="02020603050405020304" pitchFamily="18" charset="0"/>
              </a:rPr>
              <a:t>    allocate channel prmy3 type disk;</a:t>
            </a:r>
          </a:p>
          <a:p>
            <a:r>
              <a:rPr lang="en-US" altLang="en-US" sz="3000" b="1" dirty="0">
                <a:latin typeface="Courier New" panose="02070309020205020404" pitchFamily="49" charset="0"/>
                <a:cs typeface="Times New Roman" panose="02020603050405020304" pitchFamily="18" charset="0"/>
              </a:rPr>
              <a:t>    allocate channel prmy4 type disk;</a:t>
            </a:r>
          </a:p>
          <a:p>
            <a:r>
              <a:rPr lang="en-US" altLang="en-US" sz="3000" b="1" dirty="0">
                <a:latin typeface="Courier New" panose="02070309020205020404" pitchFamily="49" charset="0"/>
                <a:cs typeface="Times New Roman" panose="02020603050405020304" pitchFamily="18" charset="0"/>
              </a:rPr>
              <a:t>    allocate auxiliary channel stby type disk;</a:t>
            </a:r>
          </a:p>
          <a:p>
            <a:r>
              <a:rPr lang="en-US" altLang="en-US" sz="3000" b="1" dirty="0">
                <a:latin typeface="Courier New" panose="02070309020205020404" pitchFamily="49" charset="0"/>
                <a:cs typeface="Times New Roman" panose="02020603050405020304" pitchFamily="18" charset="0"/>
              </a:rPr>
              <a:t>    </a:t>
            </a:r>
          </a:p>
          <a:p>
            <a:r>
              <a:rPr lang="en-US" altLang="en-US" sz="3000" b="1" dirty="0">
                <a:latin typeface="Courier New" panose="02070309020205020404" pitchFamily="49" charset="0"/>
                <a:cs typeface="Times New Roman" panose="02020603050405020304" pitchFamily="18" charset="0"/>
              </a:rPr>
              <a:t>    duplicate target database for standby </a:t>
            </a:r>
          </a:p>
          <a:p>
            <a:r>
              <a:rPr lang="en-US" altLang="en-US" sz="3000" b="1" dirty="0">
                <a:latin typeface="Courier New" panose="02070309020205020404" pitchFamily="49" charset="0"/>
                <a:cs typeface="Times New Roman" panose="02020603050405020304" pitchFamily="18" charset="0"/>
              </a:rPr>
              <a:t>       from active database</a:t>
            </a:r>
          </a:p>
        </p:txBody>
      </p:sp>
      <p:sp>
        <p:nvSpPr>
          <p:cNvPr id="30725" name="Rectangle 5">
            <a:extLst>
              <a:ext uri="{FF2B5EF4-FFF2-40B4-BE49-F238E27FC236}">
                <a16:creationId xmlns="" xmlns:a16="http://schemas.microsoft.com/office/drawing/2014/main" id="{83216FE5-1FA5-441A-B559-60AD22C00132}"/>
              </a:ext>
            </a:extLst>
          </p:cNvPr>
          <p:cNvSpPr>
            <a:spLocks noChangeArrowheads="1"/>
          </p:cNvSpPr>
          <p:nvPr/>
        </p:nvSpPr>
        <p:spPr bwMode="gray">
          <a:xfrm>
            <a:off x="1219200" y="7798593"/>
            <a:ext cx="11877675" cy="54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000000"/>
              </a:buClr>
            </a:pPr>
            <a:r>
              <a:rPr lang="en-US" altLang="en-US" sz="3300" i="1" dirty="0">
                <a:latin typeface="Oracle Sans" panose="020B0503020204020204" pitchFamily="34" charset="0"/>
                <a:cs typeface="Oracle Sans" panose="020B0503020204020204" pitchFamily="34" charset="0"/>
              </a:rPr>
              <a:t>Note: The script continues in the next slide.</a:t>
            </a:r>
          </a:p>
        </p:txBody>
      </p:sp>
    </p:spTree>
    <p:custDataLst>
      <p:tags r:id="rId1"/>
    </p:custDataLst>
    <p:extLst>
      <p:ext uri="{BB962C8B-B14F-4D97-AF65-F5344CB8AC3E}">
        <p14:creationId xmlns:p14="http://schemas.microsoft.com/office/powerpoint/2010/main" val="125934973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 xmlns:a16="http://schemas.microsoft.com/office/drawing/2014/main" id="{84AFBE69-C918-4D8C-89B5-B64A1800E4E9}"/>
              </a:ext>
            </a:extLst>
          </p:cNvPr>
          <p:cNvSpPr>
            <a:spLocks noChangeArrowheads="1"/>
          </p:cNvSpPr>
          <p:nvPr/>
        </p:nvSpPr>
        <p:spPr bwMode="blackGray">
          <a:xfrm>
            <a:off x="933451" y="2431394"/>
            <a:ext cx="14325600" cy="6141106"/>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spfile</a:t>
            </a:r>
          </a:p>
          <a:p>
            <a:r>
              <a:rPr lang="en-US" altLang="en-US" sz="3000" b="1" dirty="0">
                <a:latin typeface="Courier New" panose="02070309020205020404" pitchFamily="49" charset="0"/>
                <a:cs typeface="Times New Roman" panose="02020603050405020304" pitchFamily="18" charset="0"/>
              </a:rPr>
              <a:t>  parameter_value_convert 'boston','london'</a:t>
            </a:r>
          </a:p>
          <a:p>
            <a:r>
              <a:rPr lang="en-US" altLang="en-US" sz="3000" b="1" dirty="0">
                <a:latin typeface="Courier New" panose="02070309020205020404" pitchFamily="49" charset="0"/>
                <a:cs typeface="Times New Roman" panose="02020603050405020304" pitchFamily="18" charset="0"/>
              </a:rPr>
              <a:t>  set db_unique_name='london'</a:t>
            </a:r>
          </a:p>
          <a:p>
            <a:r>
              <a:rPr lang="en-US" altLang="en-US" sz="3000" b="1" dirty="0">
                <a:latin typeface="Courier New" panose="02070309020205020404" pitchFamily="49" charset="0"/>
                <a:cs typeface="Times New Roman" panose="02020603050405020304" pitchFamily="18" charset="0"/>
              </a:rPr>
              <a:t>  set db_file_name_convert='boston','london'</a:t>
            </a:r>
          </a:p>
          <a:p>
            <a:r>
              <a:rPr lang="en-US" altLang="en-US" sz="3000" b="1" dirty="0">
                <a:latin typeface="Courier New" panose="02070309020205020404" pitchFamily="49" charset="0"/>
                <a:cs typeface="Times New Roman" panose="02020603050405020304" pitchFamily="18" charset="0"/>
              </a:rPr>
              <a:t>  set log_file_name_convert='boston','london'</a:t>
            </a:r>
          </a:p>
          <a:p>
            <a:r>
              <a:rPr lang="en-US" altLang="en-US" sz="3000" b="1" dirty="0">
                <a:latin typeface="Courier New" panose="02070309020205020404" pitchFamily="49" charset="0"/>
                <a:cs typeface="Times New Roman" panose="02020603050405020304" pitchFamily="18" charset="0"/>
              </a:rPr>
              <a:t>  set log_archive_max_processes='10'</a:t>
            </a:r>
          </a:p>
          <a:p>
            <a:r>
              <a:rPr lang="en-US" altLang="en-US" sz="3000" b="1" dirty="0">
                <a:latin typeface="Courier New" panose="02070309020205020404" pitchFamily="49" charset="0"/>
                <a:cs typeface="Times New Roman" panose="02020603050405020304" pitchFamily="18" charset="0"/>
              </a:rPr>
              <a:t>  set fal_server='boston'</a:t>
            </a:r>
          </a:p>
          <a:p>
            <a:r>
              <a:rPr lang="en-US" altLang="en-US" sz="3000" b="1" dirty="0">
                <a:latin typeface="Courier New" panose="02070309020205020404" pitchFamily="49" charset="0"/>
                <a:cs typeface="Times New Roman" panose="02020603050405020304" pitchFamily="18" charset="0"/>
              </a:rPr>
              <a:t>  set log_archive_config='dg_config=(boston,london)'</a:t>
            </a:r>
          </a:p>
          <a:p>
            <a:r>
              <a:rPr lang="en-US" altLang="en-US" sz="3000" b="1" dirty="0">
                <a:latin typeface="Courier New" panose="02070309020205020404" pitchFamily="49" charset="0"/>
                <a:cs typeface="Times New Roman" panose="02020603050405020304" pitchFamily="18" charset="0"/>
              </a:rPr>
              <a:t>  set log_archive_dest_2='service=boston ASYNC  </a:t>
            </a:r>
          </a:p>
          <a:p>
            <a:r>
              <a:rPr lang="en-US" altLang="en-US" sz="3000" b="1" dirty="0">
                <a:latin typeface="Courier New" panose="02070309020205020404" pitchFamily="49" charset="0"/>
                <a:cs typeface="Times New Roman" panose="02020603050405020304" pitchFamily="18" charset="0"/>
              </a:rPr>
              <a:t>      valid_for=(ONLINE_LOGFILE,PRIMARY_ROLE)</a:t>
            </a:r>
          </a:p>
          <a:p>
            <a:r>
              <a:rPr lang="en-US" altLang="en-US" sz="3000" b="1" dirty="0">
                <a:latin typeface="Courier New" panose="02070309020205020404" pitchFamily="49" charset="0"/>
                <a:cs typeface="Times New Roman" panose="02020603050405020304" pitchFamily="18" charset="0"/>
              </a:rPr>
              <a:t>      db_unique_name=boston'</a:t>
            </a:r>
          </a:p>
          <a:p>
            <a:r>
              <a:rPr lang="en-US" altLang="en-US" sz="3000" b="1" dirty="0">
                <a:latin typeface="Courier New" panose="02070309020205020404" pitchFamily="49" charset="0"/>
                <a:cs typeface="Times New Roman" panose="02020603050405020304" pitchFamily="18" charset="0"/>
              </a:rPr>
              <a:t>nofilenamecheck;</a:t>
            </a:r>
          </a:p>
          <a:p>
            <a:r>
              <a:rPr lang="en-US" altLang="en-US" sz="3000" b="1" dirty="0">
                <a:latin typeface="Courier New" panose="02070309020205020404" pitchFamily="49" charset="0"/>
                <a:cs typeface="Times New Roman" panose="02020603050405020304" pitchFamily="18" charset="0"/>
              </a:rPr>
              <a:t>}</a:t>
            </a:r>
          </a:p>
        </p:txBody>
      </p:sp>
      <p:sp>
        <p:nvSpPr>
          <p:cNvPr id="4" name="Title 3"/>
          <p:cNvSpPr>
            <a:spLocks noGrp="1"/>
          </p:cNvSpPr>
          <p:nvPr>
            <p:ph type="title"/>
          </p:nvPr>
        </p:nvSpPr>
        <p:spPr/>
        <p:txBody>
          <a:bodyPr/>
          <a:lstStyle/>
          <a:p>
            <a:r>
              <a:rPr lang="en-US" smtClean="0"/>
              <a:t>Creating an RMAN Script </a:t>
            </a:r>
            <a:br>
              <a:rPr lang="en-US" smtClean="0"/>
            </a:br>
            <a:r>
              <a:rPr lang="en-US" smtClean="0"/>
              <a:t>to Create the Physical Standby Database</a:t>
            </a:r>
            <a:r>
              <a:rPr lang="en-US" altLang="en-US" smtClean="0"/>
              <a:t/>
            </a:r>
            <a:br>
              <a:rPr lang="en-US" altLang="en-US" smtClean="0"/>
            </a:br>
            <a:endParaRPr lang="en-US" dirty="0"/>
          </a:p>
        </p:txBody>
      </p:sp>
    </p:spTree>
    <p:custDataLst>
      <p:tags r:id="rId1"/>
    </p:custDataLst>
    <p:extLst>
      <p:ext uri="{BB962C8B-B14F-4D97-AF65-F5344CB8AC3E}">
        <p14:creationId xmlns:p14="http://schemas.microsoft.com/office/powerpoint/2010/main" val="460983051"/>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23133380-E223-4DC7-9063-F7FB2640DEC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Creating the Physical Standby Database</a:t>
            </a:r>
          </a:p>
        </p:txBody>
      </p:sp>
      <p:sp>
        <p:nvSpPr>
          <p:cNvPr id="32771" name="Rectangle 4">
            <a:extLst>
              <a:ext uri="{FF2B5EF4-FFF2-40B4-BE49-F238E27FC236}">
                <a16:creationId xmlns="" xmlns:a16="http://schemas.microsoft.com/office/drawing/2014/main" id="{C292207E-65E8-4F91-9F25-5935AAA6AECE}"/>
              </a:ext>
            </a:extLst>
          </p:cNvPr>
          <p:cNvSpPr>
            <a:spLocks noGrp="1" noChangeArrowheads="1"/>
          </p:cNvSpPr>
          <p:nvPr>
            <p:ph idx="1"/>
          </p:nvPr>
        </p:nvSpPr>
        <p:spPr>
          <a:xfrm>
            <a:off x="932689" y="2265654"/>
            <a:ext cx="16422624" cy="2330506"/>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Invoke RMAN and connect to the primary database and the physical standby database.</a:t>
            </a:r>
          </a:p>
          <a:p>
            <a:pPr marL="857250" lvl="1" indent="-685800">
              <a:spcBef>
                <a:spcPts val="1200"/>
              </a:spcBef>
              <a:buFont typeface="Arial" panose="020B0604020202020204" pitchFamily="34" charset="0"/>
              <a:buAutoNum type="arabicPeriod"/>
            </a:pPr>
            <a:r>
              <a:rPr lang="en-US" altLang="en-US" dirty="0">
                <a:latin typeface="Oracle Sans" panose="020B0503020204020204" pitchFamily="34" charset="0"/>
                <a:cs typeface="Oracle Sans" panose="020B0503020204020204" pitchFamily="34" charset="0"/>
              </a:rPr>
              <a:t>Execute the RMAN script (previous two slides) to create the physical standby database.</a:t>
            </a:r>
          </a:p>
        </p:txBody>
      </p:sp>
      <p:sp>
        <p:nvSpPr>
          <p:cNvPr id="32772"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885950" y="4838700"/>
            <a:ext cx="11887200" cy="152400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RMAN&gt; connect target sys/oracle_4U@boston</a:t>
            </a:r>
          </a:p>
          <a:p>
            <a:r>
              <a:rPr lang="en-US" altLang="en-US" sz="3000" b="1" dirty="0">
                <a:latin typeface="Courier New" panose="02070309020205020404" pitchFamily="49" charset="0"/>
                <a:cs typeface="Times New Roman" panose="02020603050405020304" pitchFamily="18" charset="0"/>
              </a:rPr>
              <a:t>RMAN&gt; connect auxiliary sys/oracle_4U@london</a:t>
            </a:r>
          </a:p>
          <a:p>
            <a:r>
              <a:rPr lang="en-US" altLang="en-US" sz="3000" b="1" dirty="0">
                <a:latin typeface="Courier New" panose="02070309020205020404" pitchFamily="49" charset="0"/>
                <a:cs typeface="Times New Roman" panose="02020603050405020304" pitchFamily="18" charset="0"/>
              </a:rPr>
              <a:t>RMAN&gt; @cr_phys_standby</a:t>
            </a:r>
          </a:p>
        </p:txBody>
      </p:sp>
    </p:spTree>
    <p:custDataLst>
      <p:tags r:id="rId1"/>
    </p:custDataLst>
    <p:extLst>
      <p:ext uri="{BB962C8B-B14F-4D97-AF65-F5344CB8AC3E}">
        <p14:creationId xmlns:p14="http://schemas.microsoft.com/office/powerpoint/2010/main" val="1526255703"/>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a:extLst>
              <a:ext uri="{FF2B5EF4-FFF2-40B4-BE49-F238E27FC236}">
                <a16:creationId xmlns="" xmlns:a16="http://schemas.microsoft.com/office/drawing/2014/main" id="{6A0642A1-6690-4660-8301-37F773C0791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Real-Time Apply (Default)</a:t>
            </a:r>
          </a:p>
        </p:txBody>
      </p:sp>
      <p:grpSp>
        <p:nvGrpSpPr>
          <p:cNvPr id="2" name="Group 1"/>
          <p:cNvGrpSpPr/>
          <p:nvPr/>
        </p:nvGrpSpPr>
        <p:grpSpPr>
          <a:xfrm>
            <a:off x="3895725" y="2247900"/>
            <a:ext cx="10496551" cy="7086401"/>
            <a:chOff x="3829049" y="2193133"/>
            <a:chExt cx="10496551" cy="7086401"/>
          </a:xfrm>
        </p:grpSpPr>
        <p:sp>
          <p:nvSpPr>
            <p:cNvPr id="33794" name="Line 2">
              <a:extLst>
                <a:ext uri="{FF2B5EF4-FFF2-40B4-BE49-F238E27FC236}">
                  <a16:creationId xmlns="" xmlns:a16="http://schemas.microsoft.com/office/drawing/2014/main" id="{C4E88FC4-ACDC-4588-BC80-157DC863C3FC}"/>
                </a:ext>
              </a:extLst>
            </p:cNvPr>
            <p:cNvSpPr>
              <a:spLocks noChangeShapeType="1"/>
            </p:cNvSpPr>
            <p:nvPr/>
          </p:nvSpPr>
          <p:spPr bwMode="auto">
            <a:xfrm>
              <a:off x="9120187" y="3350420"/>
              <a:ext cx="0" cy="897731"/>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795" name="Line 3">
              <a:extLst>
                <a:ext uri="{FF2B5EF4-FFF2-40B4-BE49-F238E27FC236}">
                  <a16:creationId xmlns="" xmlns:a16="http://schemas.microsoft.com/office/drawing/2014/main" id="{E0EDEEFD-CBBA-4163-AA37-D04AF8889367}"/>
                </a:ext>
              </a:extLst>
            </p:cNvPr>
            <p:cNvSpPr>
              <a:spLocks noChangeShapeType="1"/>
            </p:cNvSpPr>
            <p:nvPr/>
          </p:nvSpPr>
          <p:spPr bwMode="auto">
            <a:xfrm>
              <a:off x="9120187" y="5519738"/>
              <a:ext cx="0" cy="597695"/>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796" name="Line 4">
              <a:extLst>
                <a:ext uri="{FF2B5EF4-FFF2-40B4-BE49-F238E27FC236}">
                  <a16:creationId xmlns="" xmlns:a16="http://schemas.microsoft.com/office/drawing/2014/main" id="{238AE366-D4CC-4E9C-AAF7-C69E199D0681}"/>
                </a:ext>
              </a:extLst>
            </p:cNvPr>
            <p:cNvSpPr>
              <a:spLocks noChangeShapeType="1"/>
            </p:cNvSpPr>
            <p:nvPr/>
          </p:nvSpPr>
          <p:spPr bwMode="auto">
            <a:xfrm>
              <a:off x="9120187" y="6836570"/>
              <a:ext cx="0" cy="885825"/>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798" name="Freeform 6">
              <a:extLst>
                <a:ext uri="{FF2B5EF4-FFF2-40B4-BE49-F238E27FC236}">
                  <a16:creationId xmlns="" xmlns:a16="http://schemas.microsoft.com/office/drawing/2014/main" id="{9E08E277-D77A-4D08-98A9-4E54BD014A6F}"/>
                </a:ext>
              </a:extLst>
            </p:cNvPr>
            <p:cNvSpPr>
              <a:spLocks/>
            </p:cNvSpPr>
            <p:nvPr/>
          </p:nvSpPr>
          <p:spPr bwMode="auto">
            <a:xfrm>
              <a:off x="5893592" y="3021808"/>
              <a:ext cx="2743200" cy="461963"/>
            </a:xfrm>
            <a:custGeom>
              <a:avLst/>
              <a:gdLst>
                <a:gd name="T0" fmla="*/ 0 w 1266"/>
                <a:gd name="T1" fmla="*/ 2147483647 h 318"/>
                <a:gd name="T2" fmla="*/ 2147483647 w 1266"/>
                <a:gd name="T3" fmla="*/ 2147483647 h 318"/>
                <a:gd name="T4" fmla="*/ 2147483647 w 1266"/>
                <a:gd name="T5" fmla="*/ 0 h 318"/>
                <a:gd name="T6" fmla="*/ 2147483647 w 1266"/>
                <a:gd name="T7" fmla="*/ 2147483647 h 318"/>
                <a:gd name="T8" fmla="*/ 2147483647 w 1266"/>
                <a:gd name="T9" fmla="*/ 2147483647 h 318"/>
                <a:gd name="T10" fmla="*/ 2147483647 w 1266"/>
                <a:gd name="T11" fmla="*/ 2147483647 h 318"/>
                <a:gd name="T12" fmla="*/ 0 60000 65536"/>
                <a:gd name="T13" fmla="*/ 0 60000 65536"/>
                <a:gd name="T14" fmla="*/ 0 60000 65536"/>
                <a:gd name="T15" fmla="*/ 0 60000 65536"/>
                <a:gd name="T16" fmla="*/ 0 60000 65536"/>
                <a:gd name="T17" fmla="*/ 0 60000 65536"/>
                <a:gd name="T18" fmla="*/ 0 w 1266"/>
                <a:gd name="T19" fmla="*/ 0 h 318"/>
                <a:gd name="T20" fmla="*/ 1266 w 1266"/>
                <a:gd name="T21" fmla="*/ 318 h 318"/>
              </a:gdLst>
              <a:ahLst/>
              <a:cxnLst>
                <a:cxn ang="T12">
                  <a:pos x="T0" y="T1"/>
                </a:cxn>
                <a:cxn ang="T13">
                  <a:pos x="T2" y="T3"/>
                </a:cxn>
                <a:cxn ang="T14">
                  <a:pos x="T4" y="T5"/>
                </a:cxn>
                <a:cxn ang="T15">
                  <a:pos x="T6" y="T7"/>
                </a:cxn>
                <a:cxn ang="T16">
                  <a:pos x="T8" y="T9"/>
                </a:cxn>
                <a:cxn ang="T17">
                  <a:pos x="T10" y="T11"/>
                </a:cxn>
              </a:cxnLst>
              <a:rect l="T18" t="T19" r="T20" b="T21"/>
              <a:pathLst>
                <a:path w="1266" h="318">
                  <a:moveTo>
                    <a:pt x="0" y="136"/>
                  </a:moveTo>
                  <a:lnTo>
                    <a:pt x="376" y="136"/>
                  </a:lnTo>
                  <a:lnTo>
                    <a:pt x="472" y="0"/>
                  </a:lnTo>
                  <a:lnTo>
                    <a:pt x="606" y="318"/>
                  </a:lnTo>
                  <a:lnTo>
                    <a:pt x="702" y="138"/>
                  </a:lnTo>
                  <a:lnTo>
                    <a:pt x="1266" y="138"/>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33799" name="Picture 7" descr="iasicon10">
              <a:extLst>
                <a:ext uri="{FF2B5EF4-FFF2-40B4-BE49-F238E27FC236}">
                  <a16:creationId xmlns="" xmlns:a16="http://schemas.microsoft.com/office/drawing/2014/main" id="{6590AD72-B8D4-4439-873A-E5C138EB9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215812" y="6898483"/>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4segdatabase">
              <a:extLst>
                <a:ext uri="{FF2B5EF4-FFF2-40B4-BE49-F238E27FC236}">
                  <a16:creationId xmlns="" xmlns:a16="http://schemas.microsoft.com/office/drawing/2014/main" id="{8759F880-D6AA-4A8E-B09E-B764B22D1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703468" y="4283870"/>
              <a:ext cx="8334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Oval 9">
              <a:extLst>
                <a:ext uri="{FF2B5EF4-FFF2-40B4-BE49-F238E27FC236}">
                  <a16:creationId xmlns="" xmlns:a16="http://schemas.microsoft.com/office/drawing/2014/main" id="{AD15018A-735B-4718-A081-B1416BADCA7B}"/>
                </a:ext>
              </a:extLst>
            </p:cNvPr>
            <p:cNvSpPr>
              <a:spLocks noChangeArrowheads="1"/>
            </p:cNvSpPr>
            <p:nvPr/>
          </p:nvSpPr>
          <p:spPr bwMode="blackWhite">
            <a:xfrm>
              <a:off x="8667750" y="2705101"/>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33802" name="Rectangle 10">
              <a:extLst>
                <a:ext uri="{FF2B5EF4-FFF2-40B4-BE49-F238E27FC236}">
                  <a16:creationId xmlns="" xmlns:a16="http://schemas.microsoft.com/office/drawing/2014/main" id="{B2BB247C-563D-4E42-9597-80FB64170E0B}"/>
                </a:ext>
              </a:extLst>
            </p:cNvPr>
            <p:cNvSpPr>
              <a:spLocks noChangeArrowheads="1"/>
            </p:cNvSpPr>
            <p:nvPr/>
          </p:nvSpPr>
          <p:spPr bwMode="auto">
            <a:xfrm>
              <a:off x="8548687" y="2193133"/>
              <a:ext cx="1138238"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RFS</a:t>
              </a:r>
            </a:p>
          </p:txBody>
        </p:sp>
        <p:sp>
          <p:nvSpPr>
            <p:cNvPr id="33803" name="Rectangle 11">
              <a:extLst>
                <a:ext uri="{FF2B5EF4-FFF2-40B4-BE49-F238E27FC236}">
                  <a16:creationId xmlns="" xmlns:a16="http://schemas.microsoft.com/office/drawing/2014/main" id="{0772435A-CA84-40D2-B282-5E8D8B74AD23}"/>
                </a:ext>
              </a:extLst>
            </p:cNvPr>
            <p:cNvSpPr>
              <a:spLocks noChangeArrowheads="1"/>
            </p:cNvSpPr>
            <p:nvPr/>
          </p:nvSpPr>
          <p:spPr bwMode="auto">
            <a:xfrm>
              <a:off x="6477000" y="4371976"/>
              <a:ext cx="1895475" cy="114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r>
                <a:rPr lang="en-US" altLang="en-US" sz="2200" b="1" dirty="0">
                  <a:latin typeface="Oracle Sans" panose="020B0503020204020204" pitchFamily="34" charset="0"/>
                  <a:cs typeface="Oracle Sans" panose="020B0503020204020204" pitchFamily="34" charset="0"/>
                </a:rPr>
                <a:t>Standby</a:t>
              </a:r>
            </a:p>
            <a:p>
              <a:pPr algn="r"/>
              <a:r>
                <a:rPr lang="en-US" altLang="en-US" sz="2200" b="1" dirty="0">
                  <a:latin typeface="Oracle Sans" panose="020B0503020204020204" pitchFamily="34" charset="0"/>
                  <a:cs typeface="Oracle Sans" panose="020B0503020204020204" pitchFamily="34" charset="0"/>
                </a:rPr>
                <a:t>redo log files</a:t>
              </a:r>
            </a:p>
          </p:txBody>
        </p:sp>
        <p:sp>
          <p:nvSpPr>
            <p:cNvPr id="33804" name="Oval 12">
              <a:extLst>
                <a:ext uri="{FF2B5EF4-FFF2-40B4-BE49-F238E27FC236}">
                  <a16:creationId xmlns="" xmlns:a16="http://schemas.microsoft.com/office/drawing/2014/main" id="{C2CDCAE0-8F0A-401B-83BC-F52FBFC9D8D6}"/>
                </a:ext>
              </a:extLst>
            </p:cNvPr>
            <p:cNvSpPr>
              <a:spLocks noChangeArrowheads="1"/>
            </p:cNvSpPr>
            <p:nvPr/>
          </p:nvSpPr>
          <p:spPr bwMode="blackWhite">
            <a:xfrm>
              <a:off x="8670130" y="6143626"/>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grpSp>
          <p:nvGrpSpPr>
            <p:cNvPr id="33805" name="Group 13">
              <a:extLst>
                <a:ext uri="{FF2B5EF4-FFF2-40B4-BE49-F238E27FC236}">
                  <a16:creationId xmlns="" xmlns:a16="http://schemas.microsoft.com/office/drawing/2014/main" id="{6901C959-3B03-4FD0-99DC-E86E8A2C3648}"/>
                </a:ext>
              </a:extLst>
            </p:cNvPr>
            <p:cNvGrpSpPr>
              <a:grpSpLocks/>
            </p:cNvGrpSpPr>
            <p:nvPr/>
          </p:nvGrpSpPr>
          <p:grpSpPr bwMode="auto">
            <a:xfrm>
              <a:off x="8548687" y="7703345"/>
              <a:ext cx="1143000" cy="1485900"/>
              <a:chOff x="3735" y="2533"/>
              <a:chExt cx="828" cy="1006"/>
            </a:xfrm>
          </p:grpSpPr>
          <p:pic>
            <p:nvPicPr>
              <p:cNvPr id="33815" name="Picture 14" descr="4segdatabase">
                <a:extLst>
                  <a:ext uri="{FF2B5EF4-FFF2-40B4-BE49-F238E27FC236}">
                    <a16:creationId xmlns="" xmlns:a16="http://schemas.microsoft.com/office/drawing/2014/main" id="{2E0C4589-E3B0-4BEF-BAEA-7A495BC93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735" y="2533"/>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Picture 15" descr="4segdatabase">
                <a:extLst>
                  <a:ext uri="{FF2B5EF4-FFF2-40B4-BE49-F238E27FC236}">
                    <a16:creationId xmlns="" xmlns:a16="http://schemas.microsoft.com/office/drawing/2014/main" id="{6CA7396D-ADE9-4B01-83C1-5818D22B50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023" y="2725"/>
                <a:ext cx="54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06" name="Rectangle 16">
              <a:extLst>
                <a:ext uri="{FF2B5EF4-FFF2-40B4-BE49-F238E27FC236}">
                  <a16:creationId xmlns="" xmlns:a16="http://schemas.microsoft.com/office/drawing/2014/main" id="{DBB2CC32-3BEE-49E1-9E24-478353F30C18}"/>
                </a:ext>
              </a:extLst>
            </p:cNvPr>
            <p:cNvSpPr>
              <a:spLocks noChangeArrowheads="1"/>
            </p:cNvSpPr>
            <p:nvPr/>
          </p:nvSpPr>
          <p:spPr bwMode="auto">
            <a:xfrm>
              <a:off x="10579892" y="3693320"/>
              <a:ext cx="262890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MRP</a:t>
              </a:r>
            </a:p>
          </p:txBody>
        </p:sp>
        <p:sp>
          <p:nvSpPr>
            <p:cNvPr id="33807" name="Oval 17">
              <a:extLst>
                <a:ext uri="{FF2B5EF4-FFF2-40B4-BE49-F238E27FC236}">
                  <a16:creationId xmlns="" xmlns:a16="http://schemas.microsoft.com/office/drawing/2014/main" id="{75853005-A216-4B13-B699-4BC044D17404}"/>
                </a:ext>
              </a:extLst>
            </p:cNvPr>
            <p:cNvSpPr>
              <a:spLocks noChangeArrowheads="1"/>
            </p:cNvSpPr>
            <p:nvPr/>
          </p:nvSpPr>
          <p:spPr bwMode="blackWhite">
            <a:xfrm>
              <a:off x="11539537" y="4462463"/>
              <a:ext cx="900113" cy="900113"/>
            </a:xfrm>
            <a:prstGeom prst="ellipse">
              <a:avLst/>
            </a:prstGeom>
            <a:solidFill>
              <a:schemeClr val="accent1"/>
            </a:solidFill>
            <a:ln w="28575">
              <a:solidFill>
                <a:srgbClr val="000000"/>
              </a:solidFill>
              <a:round/>
              <a:headEnd/>
              <a:tailEnd type="none" w="med" len="lg"/>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dirty="0">
                <a:latin typeface="Oracle Sans" panose="020B0503020204020204" pitchFamily="34" charset="0"/>
                <a:cs typeface="Oracle Sans" panose="020B0503020204020204" pitchFamily="34" charset="0"/>
              </a:endParaRPr>
            </a:p>
          </p:txBody>
        </p:sp>
        <p:sp>
          <p:nvSpPr>
            <p:cNvPr id="33808" name="Freeform 18">
              <a:extLst>
                <a:ext uri="{FF2B5EF4-FFF2-40B4-BE49-F238E27FC236}">
                  <a16:creationId xmlns="" xmlns:a16="http://schemas.microsoft.com/office/drawing/2014/main" id="{F8EC897E-F284-4076-91BB-9A0060DF74D9}"/>
                </a:ext>
              </a:extLst>
            </p:cNvPr>
            <p:cNvSpPr>
              <a:spLocks/>
            </p:cNvSpPr>
            <p:nvPr/>
          </p:nvSpPr>
          <p:spPr bwMode="auto">
            <a:xfrm>
              <a:off x="12492037" y="4924425"/>
              <a:ext cx="783431" cy="2047875"/>
            </a:xfrm>
            <a:custGeom>
              <a:avLst/>
              <a:gdLst>
                <a:gd name="T0" fmla="*/ 0 w 220"/>
                <a:gd name="T1" fmla="*/ 0 h 411"/>
                <a:gd name="T2" fmla="*/ 2147483647 w 220"/>
                <a:gd name="T3" fmla="*/ 0 h 411"/>
                <a:gd name="T4" fmla="*/ 2147483647 w 220"/>
                <a:gd name="T5" fmla="*/ 2147483647 h 411"/>
                <a:gd name="T6" fmla="*/ 0 60000 65536"/>
                <a:gd name="T7" fmla="*/ 0 60000 65536"/>
                <a:gd name="T8" fmla="*/ 0 60000 65536"/>
                <a:gd name="T9" fmla="*/ 0 w 220"/>
                <a:gd name="T10" fmla="*/ 0 h 411"/>
                <a:gd name="T11" fmla="*/ 220 w 220"/>
                <a:gd name="T12" fmla="*/ 411 h 411"/>
              </a:gdLst>
              <a:ahLst/>
              <a:cxnLst>
                <a:cxn ang="T6">
                  <a:pos x="T0" y="T1"/>
                </a:cxn>
                <a:cxn ang="T7">
                  <a:pos x="T2" y="T3"/>
                </a:cxn>
                <a:cxn ang="T8">
                  <a:pos x="T4" y="T5"/>
                </a:cxn>
              </a:cxnLst>
              <a:rect l="T9" t="T10" r="T11" b="T12"/>
              <a:pathLst>
                <a:path w="220" h="411">
                  <a:moveTo>
                    <a:pt x="0" y="0"/>
                  </a:moveTo>
                  <a:lnTo>
                    <a:pt x="219" y="0"/>
                  </a:lnTo>
                  <a:lnTo>
                    <a:pt x="219" y="410"/>
                  </a:lnTo>
                </a:path>
              </a:pathLst>
            </a:custGeom>
            <a:noFill/>
            <a:ln w="28575" cap="rnd" cmpd="sng">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sp>
          <p:nvSpPr>
            <p:cNvPr id="33809" name="Rectangle 19">
              <a:extLst>
                <a:ext uri="{FF2B5EF4-FFF2-40B4-BE49-F238E27FC236}">
                  <a16:creationId xmlns="" xmlns:a16="http://schemas.microsoft.com/office/drawing/2014/main" id="{9F8416A9-B24A-4D49-8FE8-AE6FCB4701A6}"/>
                </a:ext>
              </a:extLst>
            </p:cNvPr>
            <p:cNvSpPr>
              <a:spLocks noChangeArrowheads="1"/>
            </p:cNvSpPr>
            <p:nvPr/>
          </p:nvSpPr>
          <p:spPr bwMode="auto">
            <a:xfrm>
              <a:off x="6869905" y="6326983"/>
              <a:ext cx="1502570" cy="46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r>
                <a:rPr lang="en-US" altLang="en-US" sz="2200" b="1" dirty="0">
                  <a:latin typeface="Oracle Sans" panose="020B0503020204020204" pitchFamily="34" charset="0"/>
                  <a:cs typeface="Oracle Sans" panose="020B0503020204020204" pitchFamily="34" charset="0"/>
                </a:rPr>
                <a:t>ARC0</a:t>
              </a:r>
            </a:p>
          </p:txBody>
        </p:sp>
        <p:sp>
          <p:nvSpPr>
            <p:cNvPr id="33810" name="Rectangle 20">
              <a:extLst>
                <a:ext uri="{FF2B5EF4-FFF2-40B4-BE49-F238E27FC236}">
                  <a16:creationId xmlns="" xmlns:a16="http://schemas.microsoft.com/office/drawing/2014/main" id="{CA73489F-B784-4F90-BD34-52B5835BB162}"/>
                </a:ext>
              </a:extLst>
            </p:cNvPr>
            <p:cNvSpPr>
              <a:spLocks noChangeArrowheads="1"/>
            </p:cNvSpPr>
            <p:nvPr/>
          </p:nvSpPr>
          <p:spPr bwMode="auto">
            <a:xfrm>
              <a:off x="3829049" y="3916639"/>
              <a:ext cx="2064543"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Primary database</a:t>
              </a:r>
            </a:p>
          </p:txBody>
        </p:sp>
        <p:sp>
          <p:nvSpPr>
            <p:cNvPr id="33811" name="Rectangle 21">
              <a:extLst>
                <a:ext uri="{FF2B5EF4-FFF2-40B4-BE49-F238E27FC236}">
                  <a16:creationId xmlns="" xmlns:a16="http://schemas.microsoft.com/office/drawing/2014/main" id="{D13E3663-70B5-4870-A03C-42A6ECDA5FD3}"/>
                </a:ext>
              </a:extLst>
            </p:cNvPr>
            <p:cNvSpPr>
              <a:spLocks noChangeArrowheads="1"/>
            </p:cNvSpPr>
            <p:nvPr/>
          </p:nvSpPr>
          <p:spPr bwMode="auto">
            <a:xfrm>
              <a:off x="12046743" y="8462963"/>
              <a:ext cx="2064545" cy="81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US" altLang="en-US" sz="2200" b="1" dirty="0">
                  <a:latin typeface="Oracle Sans" panose="020B0503020204020204" pitchFamily="34" charset="0"/>
                  <a:cs typeface="Oracle Sans" panose="020B0503020204020204" pitchFamily="34" charset="0"/>
                </a:rPr>
                <a:t>Standby database</a:t>
              </a:r>
            </a:p>
          </p:txBody>
        </p:sp>
        <p:sp>
          <p:nvSpPr>
            <p:cNvPr id="33812" name="Line 22">
              <a:extLst>
                <a:ext uri="{FF2B5EF4-FFF2-40B4-BE49-F238E27FC236}">
                  <a16:creationId xmlns="" xmlns:a16="http://schemas.microsoft.com/office/drawing/2014/main" id="{9E2E4EF6-7F8D-43E5-8A62-3D55E166E8E6}"/>
                </a:ext>
              </a:extLst>
            </p:cNvPr>
            <p:cNvSpPr>
              <a:spLocks noChangeShapeType="1"/>
            </p:cNvSpPr>
            <p:nvPr/>
          </p:nvSpPr>
          <p:spPr bwMode="auto">
            <a:xfrm>
              <a:off x="9579767" y="4931570"/>
              <a:ext cx="1914525" cy="0"/>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sz="2200" dirty="0">
                <a:latin typeface="Oracle Sans" panose="020B0503020204020204" pitchFamily="34" charset="0"/>
                <a:cs typeface="Oracle Sans" panose="020B0503020204020204" pitchFamily="34" charset="0"/>
              </a:endParaRPr>
            </a:p>
          </p:txBody>
        </p:sp>
        <p:pic>
          <p:nvPicPr>
            <p:cNvPr id="33813" name="Picture 23" descr="iasicon10">
              <a:extLst>
                <a:ext uri="{FF2B5EF4-FFF2-40B4-BE49-F238E27FC236}">
                  <a16:creationId xmlns="" xmlns:a16="http://schemas.microsoft.com/office/drawing/2014/main" id="{F8CD5AD4-04B3-42B8-B3A5-9ADF7A39F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81437" y="2512220"/>
              <a:ext cx="2109788" cy="147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4" name="Rectangle 24">
              <a:extLst>
                <a:ext uri="{FF2B5EF4-FFF2-40B4-BE49-F238E27FC236}">
                  <a16:creationId xmlns="" xmlns:a16="http://schemas.microsoft.com/office/drawing/2014/main" id="{58A1AC02-AF07-4046-966C-637B730AB7E7}"/>
                </a:ext>
              </a:extLst>
            </p:cNvPr>
            <p:cNvSpPr>
              <a:spLocks noChangeArrowheads="1"/>
            </p:cNvSpPr>
            <p:nvPr/>
          </p:nvSpPr>
          <p:spPr bwMode="auto">
            <a:xfrm>
              <a:off x="6324600" y="7862888"/>
              <a:ext cx="1971675" cy="114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3825" tIns="61913" rIns="123825" bIns="61913">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r>
                <a:rPr lang="en-US" altLang="en-US" sz="2200" b="1" dirty="0">
                  <a:latin typeface="Oracle Sans" panose="020B0503020204020204" pitchFamily="34" charset="0"/>
                  <a:cs typeface="Oracle Sans" panose="020B0503020204020204" pitchFamily="34" charset="0"/>
                </a:rPr>
                <a:t>Archived</a:t>
              </a:r>
            </a:p>
            <a:p>
              <a:pPr algn="r"/>
              <a:r>
                <a:rPr lang="en-US" altLang="en-US" sz="2200" b="1" dirty="0">
                  <a:latin typeface="Oracle Sans" panose="020B0503020204020204" pitchFamily="34" charset="0"/>
                  <a:cs typeface="Oracle Sans" panose="020B0503020204020204" pitchFamily="34" charset="0"/>
                </a:rPr>
                <a:t>redo log files</a:t>
              </a:r>
            </a:p>
          </p:txBody>
        </p:sp>
      </p:grpSp>
    </p:spTree>
    <p:custDataLst>
      <p:tags r:id="rId1"/>
    </p:custDataLst>
    <p:extLst>
      <p:ext uri="{BB962C8B-B14F-4D97-AF65-F5344CB8AC3E}">
        <p14:creationId xmlns:p14="http://schemas.microsoft.com/office/powerpoint/2010/main" val="3853431832"/>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326802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AEA7C1-261C-4DCA-A648-8848A1E4D89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30939924-B75C-4BE8-8158-B35D66FF1E37}"/>
              </a:ext>
            </a:extLst>
          </p:cNvPr>
          <p:cNvSpPr>
            <a:spLocks noGrp="1"/>
          </p:cNvSpPr>
          <p:nvPr>
            <p:ph idx="1"/>
          </p:nvPr>
        </p:nvSpPr>
        <p:spPr/>
        <p:txBody>
          <a:bodyPr/>
          <a:lstStyle/>
          <a:p>
            <a:endParaRPr lang="en-IN" dirty="0"/>
          </a:p>
        </p:txBody>
      </p:sp>
    </p:spTree>
    <p:custDataLst>
      <p:tags r:id="rId1"/>
    </p:custDataLst>
    <p:extLst>
      <p:ext uri="{BB962C8B-B14F-4D97-AF65-F5344CB8AC3E}">
        <p14:creationId xmlns:p14="http://schemas.microsoft.com/office/powerpoint/2010/main" val="53332045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 xmlns:a16="http://schemas.microsoft.com/office/drawing/2014/main" id="{F2DA6710-03A4-46B8-AD78-BCD181699FF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Starting Redo Apply in Real Time</a:t>
            </a:r>
          </a:p>
        </p:txBody>
      </p:sp>
      <p:sp>
        <p:nvSpPr>
          <p:cNvPr id="7" name="Rectangle 1065">
            <a:extLst>
              <a:ext uri="{FF2B5EF4-FFF2-40B4-BE49-F238E27FC236}">
                <a16:creationId xmlns="" xmlns:a16="http://schemas.microsoft.com/office/drawing/2014/main" id="{A20AC667-1B0A-4F7D-9D88-AAA9F915C469}"/>
              </a:ext>
            </a:extLst>
          </p:cNvPr>
          <p:cNvSpPr txBox="1">
            <a:spLocks noChangeArrowheads="1"/>
          </p:cNvSpPr>
          <p:nvPr/>
        </p:nvSpPr>
        <p:spPr>
          <a:xfrm>
            <a:off x="936625" y="2257426"/>
            <a:ext cx="11877675" cy="900112"/>
          </a:xfrm>
          <a:prstGeom prst="rect">
            <a:avLst/>
          </a:prstGeom>
          <a:noFill/>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862013" lvl="1" indent="-690563" defTabSz="342900">
              <a:spcBef>
                <a:spcPct val="20000"/>
              </a:spcBef>
              <a:buClr>
                <a:schemeClr val="accent1"/>
              </a:buClr>
              <a:buFont typeface="Arial" charset="0"/>
              <a:buChar char="•"/>
              <a:defRPr/>
            </a:pPr>
            <a:r>
              <a:rPr lang="en-US" sz="3300" kern="0" dirty="0">
                <a:latin typeface="+mn-lt"/>
                <a:cs typeface="Oracle Sans" panose="020B0503020204020204" pitchFamily="34" charset="0"/>
              </a:rPr>
              <a:t>Execute the following command on the standby database to start Redo Apply in real time:</a:t>
            </a:r>
          </a:p>
          <a:p>
            <a:pPr marL="862013" lvl="1" indent="-690563" defTabSz="342900">
              <a:spcBef>
                <a:spcPct val="20000"/>
              </a:spcBef>
              <a:buClr>
                <a:schemeClr val="accent1"/>
              </a:buClr>
              <a:buFont typeface="Arial" charset="0"/>
              <a:buChar char="•"/>
              <a:defRPr/>
            </a:pPr>
            <a:endParaRPr lang="en-US" sz="3300" kern="0" dirty="0">
              <a:latin typeface="+mn-lt"/>
              <a:cs typeface="Oracle Sans" panose="020B0503020204020204" pitchFamily="34" charset="0"/>
            </a:endParaRPr>
          </a:p>
          <a:p>
            <a:pPr marL="862013" lvl="1" indent="-690563" defTabSz="342900">
              <a:spcBef>
                <a:spcPct val="20000"/>
              </a:spcBef>
              <a:buClr>
                <a:schemeClr val="accent1"/>
              </a:buClr>
              <a:buFont typeface="Arial" charset="0"/>
              <a:buChar char="•"/>
              <a:defRPr/>
            </a:pPr>
            <a:endParaRPr lang="en-US" sz="2000" kern="0" dirty="0">
              <a:latin typeface="+mn-lt"/>
              <a:cs typeface="Oracle Sans" panose="020B0503020204020204" pitchFamily="34" charset="0"/>
            </a:endParaRPr>
          </a:p>
          <a:p>
            <a:pPr marL="862013" lvl="1" indent="-690563" defTabSz="342900">
              <a:spcBef>
                <a:spcPct val="20000"/>
              </a:spcBef>
              <a:buClr>
                <a:schemeClr val="accent1"/>
              </a:buClr>
              <a:buFont typeface="Arial" charset="0"/>
              <a:buChar char="•"/>
              <a:defRPr/>
            </a:pPr>
            <a:r>
              <a:rPr lang="en-US" sz="3300" kern="0" dirty="0">
                <a:latin typeface="+mn-lt"/>
                <a:cs typeface="Oracle Sans" panose="020B0503020204020204" pitchFamily="34" charset="0"/>
              </a:rPr>
              <a:t>To disable real-time Redo Apply:</a:t>
            </a:r>
          </a:p>
        </p:txBody>
      </p:sp>
      <p:sp>
        <p:nvSpPr>
          <p:cNvPr id="6"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864806" y="4991100"/>
            <a:ext cx="14119609" cy="152445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RECOVER MANAGED STANDBY DATABASE CANCEL;</a:t>
            </a:r>
          </a:p>
          <a:p>
            <a:r>
              <a:rPr lang="en-US" altLang="en-US" sz="3000" b="1" dirty="0">
                <a:latin typeface="Courier New" panose="02070309020205020404" pitchFamily="49" charset="0"/>
                <a:cs typeface="Times New Roman" panose="02020603050405020304" pitchFamily="18" charset="0"/>
              </a:rPr>
              <a:t>SQL&gt; ALTER DATABASE RECOVER MANAGED STANDBY DATABASE USING  </a:t>
            </a:r>
          </a:p>
          <a:p>
            <a:r>
              <a:rPr lang="en-US" altLang="en-US" sz="3000" b="1" dirty="0">
                <a:latin typeface="Courier New" panose="02070309020205020404" pitchFamily="49" charset="0"/>
                <a:cs typeface="Times New Roman" panose="02020603050405020304" pitchFamily="18" charset="0"/>
              </a:rPr>
              <a:t> ARCHIVED LOGFILE DISCONNECT;</a:t>
            </a:r>
          </a:p>
        </p:txBody>
      </p:sp>
      <p:sp>
        <p:nvSpPr>
          <p:cNvPr id="8"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864806" y="3475871"/>
            <a:ext cx="14137194" cy="570350"/>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800" b="1" dirty="0">
                <a:latin typeface="Courier New" panose="02070309020205020404" pitchFamily="49" charset="0"/>
                <a:cs typeface="Times New Roman" panose="02020603050405020304" pitchFamily="18" charset="0"/>
              </a:rPr>
              <a:t>SQL&gt; ALTER DATABASE RECOVER MANAGED STANDBY DATABASE DISCONNECT;</a:t>
            </a:r>
          </a:p>
        </p:txBody>
      </p:sp>
    </p:spTree>
    <p:custDataLst>
      <p:tags r:id="rId1"/>
    </p:custDataLst>
    <p:extLst>
      <p:ext uri="{BB962C8B-B14F-4D97-AF65-F5344CB8AC3E}">
        <p14:creationId xmlns:p14="http://schemas.microsoft.com/office/powerpoint/2010/main" val="103574593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12D2A"/>
                </a:solidFill>
                <a:latin typeface="Georgia" panose="02040502050405020303" pitchFamily="18" charset="0"/>
              </a:rPr>
              <a:t>Preventing Primary Database Data Corruption from </a:t>
            </a:r>
            <a:br>
              <a:rPr lang="en-US" dirty="0">
                <a:solidFill>
                  <a:srgbClr val="312D2A"/>
                </a:solidFill>
                <a:latin typeface="Georgia" panose="02040502050405020303" pitchFamily="18" charset="0"/>
              </a:rPr>
            </a:br>
            <a:r>
              <a:rPr lang="en-US" dirty="0">
                <a:solidFill>
                  <a:srgbClr val="312D2A"/>
                </a:solidFill>
                <a:latin typeface="Georgia" panose="02040502050405020303" pitchFamily="18" charset="0"/>
              </a:rPr>
              <a:t>Affecting the Standby Database</a:t>
            </a:r>
            <a:r>
              <a:rPr lang="en-US" altLang="en-US" dirty="0"/>
              <a:t/>
            </a:r>
            <a:br>
              <a:rPr lang="en-US" altLang="en-US" dirty="0"/>
            </a:br>
            <a:endParaRPr lang="en-US" dirty="0"/>
          </a:p>
        </p:txBody>
      </p:sp>
      <p:sp>
        <p:nvSpPr>
          <p:cNvPr id="35843" name="Rectangle 5">
            <a:extLst>
              <a:ext uri="{FF2B5EF4-FFF2-40B4-BE49-F238E27FC236}">
                <a16:creationId xmlns="" xmlns:a16="http://schemas.microsoft.com/office/drawing/2014/main" id="{0E13C4B0-BD97-4CE4-8487-27EA89ACA480}"/>
              </a:ext>
            </a:extLst>
          </p:cNvPr>
          <p:cNvSpPr>
            <a:spLocks noGrp="1" noChangeArrowheads="1"/>
          </p:cNvSpPr>
          <p:nvPr>
            <p:ph idx="1"/>
          </p:nvPr>
        </p:nvSpPr>
        <p:spPr>
          <a:xfrm>
            <a:off x="933451" y="2688032"/>
            <a:ext cx="16421100" cy="356776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Oracle Database processes can validate redo data before it is applied to the standby database.</a:t>
            </a:r>
          </a:p>
          <a:p>
            <a:pPr lvl="1">
              <a:spcBef>
                <a:spcPts val="1200"/>
              </a:spcBef>
            </a:pPr>
            <a:r>
              <a:rPr lang="en-US" altLang="en-US" dirty="0">
                <a:latin typeface="Oracle Sans" panose="020B0503020204020204" pitchFamily="34" charset="0"/>
                <a:cs typeface="Oracle Sans" panose="020B0503020204020204" pitchFamily="34" charset="0"/>
              </a:rPr>
              <a:t>Corruption detection checks occur on the primary database during redo transport and on the standby database during Redo Apply.</a:t>
            </a:r>
          </a:p>
          <a:p>
            <a:pPr lvl="1">
              <a:spcBef>
                <a:spcPts val="1200"/>
              </a:spcBef>
            </a:pPr>
            <a:r>
              <a:rPr lang="en-US" altLang="en-US" dirty="0">
                <a:latin typeface="Oracle Sans" panose="020B0503020204020204" pitchFamily="34" charset="0"/>
                <a:cs typeface="Oracle Sans" panose="020B0503020204020204" pitchFamily="34" charset="0"/>
              </a:rPr>
              <a:t>Implement lost-write detection by setting </a:t>
            </a:r>
            <a:r>
              <a:rPr lang="en-US" altLang="en-US" dirty="0">
                <a:latin typeface="Courier New" panose="02070309020205020404" pitchFamily="49" charset="0"/>
                <a:cs typeface="Oracle Sans" panose="020B0503020204020204" pitchFamily="34" charset="0"/>
              </a:rPr>
              <a:t>DB_LOST_WRITE_PROTECT</a:t>
            </a:r>
            <a:r>
              <a:rPr lang="en-US" altLang="en-US" dirty="0">
                <a:latin typeface="Oracle Sans" panose="020B0503020204020204" pitchFamily="34" charset="0"/>
                <a:cs typeface="Oracle Sans" panose="020B0503020204020204" pitchFamily="34" charset="0"/>
              </a:rPr>
              <a:t> to </a:t>
            </a:r>
            <a:r>
              <a:rPr lang="en-US" altLang="en-US" dirty="0">
                <a:latin typeface="Courier New" panose="02070309020205020404" pitchFamily="49" charset="0"/>
                <a:cs typeface="Oracle Sans" panose="020B0503020204020204" pitchFamily="34" charset="0"/>
              </a:rPr>
              <a:t>TYPICAL</a:t>
            </a:r>
            <a:r>
              <a:rPr lang="en-US" altLang="en-US" dirty="0">
                <a:latin typeface="Oracle Sans" panose="020B0503020204020204" pitchFamily="34" charset="0"/>
                <a:cs typeface="Oracle Sans" panose="020B0503020204020204" pitchFamily="34" charset="0"/>
              </a:rPr>
              <a:t> on the primary and standby databases.</a:t>
            </a:r>
          </a:p>
        </p:txBody>
      </p:sp>
    </p:spTree>
    <p:custDataLst>
      <p:tags r:id="rId1"/>
    </p:custDataLst>
    <p:extLst>
      <p:ext uri="{BB962C8B-B14F-4D97-AF65-F5344CB8AC3E}">
        <p14:creationId xmlns:p14="http://schemas.microsoft.com/office/powerpoint/2010/main" val="2816510826"/>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7064654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Detecting Lost Writes with </a:t>
            </a:r>
            <a:r>
              <a:rPr lang="en-US" dirty="0">
                <a:latin typeface="Courier New" pitchFamily="49" charset="0"/>
                <a:cs typeface="Courier New" pitchFamily="49" charset="0"/>
              </a:rPr>
              <a:t>DBMS_DBCOMP.DBCOMP</a:t>
            </a:r>
            <a:endParaRPr lang="en-US" dirty="0"/>
          </a:p>
        </p:txBody>
      </p:sp>
      <p:sp>
        <p:nvSpPr>
          <p:cNvPr id="3" name="Content Placeholder 2"/>
          <p:cNvSpPr>
            <a:spLocks noGrp="1"/>
          </p:cNvSpPr>
          <p:nvPr>
            <p:ph idx="1"/>
          </p:nvPr>
        </p:nvSpPr>
        <p:spPr>
          <a:xfrm>
            <a:off x="933451" y="2247900"/>
            <a:ext cx="16287749" cy="5500604"/>
          </a:xfrm>
        </p:spPr>
        <p:txBody>
          <a:bodyPr/>
          <a:lstStyle/>
          <a:p>
            <a:pPr lvl="1">
              <a:spcBef>
                <a:spcPts val="1200"/>
              </a:spcBef>
            </a:pPr>
            <a:r>
              <a:rPr lang="en-US" dirty="0"/>
              <a:t>You can use </a:t>
            </a:r>
            <a:r>
              <a:rPr lang="en-US" dirty="0">
                <a:latin typeface="Courier New" pitchFamily="49" charset="0"/>
                <a:cs typeface="Courier New" pitchFamily="49" charset="0"/>
              </a:rPr>
              <a:t>DBMS_DBCOMP.DBCOMP</a:t>
            </a:r>
            <a:r>
              <a:rPr lang="en-US" dirty="0"/>
              <a:t> to detect lost writes and inconsistencies between the primary database and the physical standbys. </a:t>
            </a:r>
          </a:p>
          <a:p>
            <a:pPr lvl="1">
              <a:spcBef>
                <a:spcPts val="1200"/>
              </a:spcBef>
            </a:pPr>
            <a:r>
              <a:rPr lang="en-US" dirty="0">
                <a:latin typeface="Courier New" pitchFamily="49" charset="0"/>
                <a:cs typeface="Courier New" pitchFamily="49" charset="0"/>
              </a:rPr>
              <a:t>DBMS_DBCOMP.DBCOMP </a:t>
            </a:r>
            <a:r>
              <a:rPr lang="en-US" dirty="0"/>
              <a:t>does not require that the parameter </a:t>
            </a:r>
            <a:r>
              <a:rPr lang="en-US" dirty="0">
                <a:latin typeface="Courier New" pitchFamily="49" charset="0"/>
                <a:cs typeface="Courier New" pitchFamily="49" charset="0"/>
              </a:rPr>
              <a:t>DB_LOST_WRITE_PROTECT</a:t>
            </a:r>
            <a:r>
              <a:rPr lang="en-US" dirty="0"/>
              <a:t> be enabled.</a:t>
            </a:r>
          </a:p>
          <a:p>
            <a:pPr lvl="1">
              <a:spcBef>
                <a:spcPts val="1200"/>
              </a:spcBef>
            </a:pPr>
            <a:r>
              <a:rPr lang="en-US" dirty="0"/>
              <a:t>You can monitor the progress of an ongoing block comparison operation by querying </a:t>
            </a:r>
            <a:r>
              <a:rPr lang="en-US" dirty="0">
                <a:latin typeface="Courier New" pitchFamily="49" charset="0"/>
                <a:cs typeface="Courier New" pitchFamily="49" charset="0"/>
              </a:rPr>
              <a:t>V$SESSION_LONGOPS</a:t>
            </a:r>
            <a:r>
              <a:rPr lang="en-US" dirty="0"/>
              <a:t>.</a:t>
            </a:r>
          </a:p>
          <a:p>
            <a:pPr lvl="1">
              <a:spcBef>
                <a:spcPts val="1200"/>
              </a:spcBef>
            </a:pPr>
            <a:r>
              <a:rPr lang="en-US" dirty="0">
                <a:latin typeface="Courier New" pitchFamily="49" charset="0"/>
                <a:cs typeface="Courier New" pitchFamily="49" charset="0"/>
              </a:rPr>
              <a:t>DBMS_DBCOMP.DBCOMP</a:t>
            </a:r>
            <a:r>
              <a:rPr lang="en-US" dirty="0"/>
              <a:t> assumes that there is one primary database and one or more physical standby databases. </a:t>
            </a:r>
          </a:p>
          <a:p>
            <a:pPr lvl="1">
              <a:spcBef>
                <a:spcPts val="1200"/>
              </a:spcBef>
            </a:pPr>
            <a:r>
              <a:rPr lang="en-US" dirty="0"/>
              <a:t>The databases should be at least mounted before block comparison.</a:t>
            </a:r>
          </a:p>
        </p:txBody>
      </p:sp>
    </p:spTree>
    <p:custDataLst>
      <p:tags r:id="rId1"/>
    </p:custDataLst>
    <p:extLst>
      <p:ext uri="{BB962C8B-B14F-4D97-AF65-F5344CB8AC3E}">
        <p14:creationId xmlns:p14="http://schemas.microsoft.com/office/powerpoint/2010/main" val="4574619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DBMS_DBCOMP.DBCOMP</a:t>
            </a:r>
            <a:r>
              <a:rPr lang="en-US" dirty="0">
                <a:latin typeface="Arial" pitchFamily="34" charset="0"/>
                <a:cs typeface="Arial" pitchFamily="34" charset="0"/>
              </a:rPr>
              <a:t> </a:t>
            </a:r>
            <a:r>
              <a:rPr lang="en-US" dirty="0">
                <a:latin typeface="+mj-lt"/>
                <a:cs typeface="Arial" pitchFamily="34" charset="0"/>
              </a:rPr>
              <a:t>Usage Cases</a:t>
            </a:r>
            <a:endParaRPr lang="en-US" dirty="0">
              <a:latin typeface="+mj-lt"/>
            </a:endParaRPr>
          </a:p>
        </p:txBody>
      </p:sp>
      <p:sp>
        <p:nvSpPr>
          <p:cNvPr id="3" name="Content Placeholder 2"/>
          <p:cNvSpPr>
            <a:spLocks noGrp="1"/>
          </p:cNvSpPr>
          <p:nvPr>
            <p:ph idx="1"/>
          </p:nvPr>
        </p:nvSpPr>
        <p:spPr>
          <a:xfrm>
            <a:off x="933451" y="2198870"/>
            <a:ext cx="16421100" cy="7034037"/>
          </a:xfrm>
        </p:spPr>
        <p:txBody>
          <a:bodyPr/>
          <a:lstStyle/>
          <a:p>
            <a:pPr lvl="1">
              <a:spcBef>
                <a:spcPts val="600"/>
              </a:spcBef>
              <a:buFont typeface="+mj-lt"/>
              <a:buAutoNum type="arabicPeriod"/>
            </a:pPr>
            <a:r>
              <a:rPr lang="en-US" dirty="0"/>
              <a:t>The primary (</a:t>
            </a:r>
            <a:r>
              <a:rPr lang="en-US" dirty="0">
                <a:latin typeface="Courier New" panose="02070309020205020404" pitchFamily="49" charset="0"/>
                <a:cs typeface="Courier New" panose="02070309020205020404" pitchFamily="49" charset="0"/>
              </a:rPr>
              <a:t>boston</a:t>
            </a:r>
            <a:r>
              <a:rPr lang="en-US" dirty="0"/>
              <a:t>) and all standbys (</a:t>
            </a:r>
            <a:r>
              <a:rPr lang="en-US" dirty="0">
                <a:latin typeface="Courier New" panose="02070309020205020404" pitchFamily="49" charset="0"/>
                <a:cs typeface="Courier New" panose="02070309020205020404" pitchFamily="49" charset="0"/>
              </a:rPr>
              <a:t>london</a:t>
            </a:r>
            <a:r>
              <a:rPr lang="en-US" dirty="0"/>
              <a:t> and </a:t>
            </a:r>
            <a:r>
              <a:rPr lang="en-US" dirty="0">
                <a:latin typeface="Courier New" panose="02070309020205020404" pitchFamily="49" charset="0"/>
                <a:cs typeface="Courier New" panose="02070309020205020404" pitchFamily="49" charset="0"/>
              </a:rPr>
              <a:t>chicago</a:t>
            </a:r>
            <a:r>
              <a:rPr lang="en-US" dirty="0"/>
              <a:t>) are mounted or open and</a:t>
            </a:r>
            <a:r>
              <a:rPr lang="en-US" dirty="0">
                <a:latin typeface="Arial"/>
                <a:cs typeface="Courier New" pitchFamily="49" charset="0"/>
              </a:rPr>
              <a:t> </a:t>
            </a:r>
            <a:r>
              <a:rPr lang="en-US" dirty="0">
                <a:latin typeface="Courier New" pitchFamily="49" charset="0"/>
                <a:cs typeface="Courier New" pitchFamily="49" charset="0"/>
              </a:rPr>
              <a:t>DBCOMP</a:t>
            </a:r>
            <a:r>
              <a:rPr lang="en-US" dirty="0"/>
              <a:t> is executed from the primary.</a:t>
            </a:r>
          </a:p>
          <a:p>
            <a:pPr marL="857250" lvl="1" indent="-685800">
              <a:spcBef>
                <a:spcPts val="600"/>
              </a:spcBef>
              <a:buFont typeface="+mj-lt"/>
              <a:buAutoNum type="arabicPeriod"/>
            </a:pPr>
            <a:endParaRPr lang="en-US" sz="4800" dirty="0"/>
          </a:p>
          <a:p>
            <a:pPr marL="1721645" lvl="2" indent="-685800">
              <a:spcBef>
                <a:spcPts val="600"/>
              </a:spcBef>
            </a:pPr>
            <a:r>
              <a:rPr lang="en-US" dirty="0"/>
              <a:t>The specified data files are compared block by block between the primary and every physical standby database.</a:t>
            </a:r>
          </a:p>
          <a:p>
            <a:pPr marL="1721645" lvl="2" indent="-685800">
              <a:spcBef>
                <a:spcPts val="600"/>
              </a:spcBef>
            </a:pPr>
            <a:r>
              <a:rPr lang="en-US" dirty="0"/>
              <a:t>The generated output files are </a:t>
            </a:r>
            <a:r>
              <a:rPr lang="en-US" dirty="0">
                <a:latin typeface="Courier New" pitchFamily="49" charset="0"/>
                <a:cs typeface="Courier New" pitchFamily="49" charset="0"/>
              </a:rPr>
              <a:t>BlockCompare_london_1</a:t>
            </a:r>
            <a:r>
              <a:rPr lang="en-US" dirty="0"/>
              <a:t> and </a:t>
            </a:r>
            <a:r>
              <a:rPr lang="en-US" dirty="0">
                <a:latin typeface="Courier New" pitchFamily="49" charset="0"/>
                <a:cs typeface="Courier New" pitchFamily="49" charset="0"/>
              </a:rPr>
              <a:t>BlockCompare_chicago_1</a:t>
            </a:r>
            <a:r>
              <a:rPr lang="en-US" dirty="0">
                <a:latin typeface="Arial"/>
                <a:cs typeface="Courier New" pitchFamily="49" charset="0"/>
              </a:rPr>
              <a:t>.</a:t>
            </a:r>
          </a:p>
          <a:p>
            <a:pPr lvl="1">
              <a:spcBef>
                <a:spcPts val="600"/>
              </a:spcBef>
              <a:buFont typeface="+mj-lt"/>
              <a:buAutoNum type="arabicPeriod"/>
            </a:pPr>
            <a:r>
              <a:rPr lang="en-US" dirty="0"/>
              <a:t>The primary and all standbys are mounted or open and </a:t>
            </a:r>
            <a:r>
              <a:rPr lang="en-US" dirty="0">
                <a:latin typeface="Courier New" pitchFamily="49" charset="0"/>
                <a:cs typeface="Courier New" pitchFamily="49" charset="0"/>
              </a:rPr>
              <a:t>DBCOMP</a:t>
            </a:r>
            <a:r>
              <a:rPr lang="en-US" dirty="0"/>
              <a:t> is executed from a standby (</a:t>
            </a:r>
            <a:r>
              <a:rPr lang="en-US" dirty="0">
                <a:latin typeface="Courier New" panose="02070309020205020404" pitchFamily="49" charset="0"/>
                <a:cs typeface="Courier New" panose="02070309020205020404" pitchFamily="49" charset="0"/>
              </a:rPr>
              <a:t>london</a:t>
            </a:r>
            <a:r>
              <a:rPr lang="en-US" dirty="0"/>
              <a:t>).</a:t>
            </a:r>
          </a:p>
          <a:p>
            <a:pPr marL="1721645" lvl="2" indent="-685800">
              <a:spcBef>
                <a:spcPts val="600"/>
              </a:spcBef>
            </a:pPr>
            <a:r>
              <a:rPr lang="en-US" dirty="0"/>
              <a:t>The specified data files are compared between the primary and only that particular standby database.</a:t>
            </a:r>
          </a:p>
          <a:p>
            <a:pPr marL="1721645" lvl="2" indent="-685800">
              <a:spcBef>
                <a:spcPts val="600"/>
              </a:spcBef>
            </a:pPr>
            <a:r>
              <a:rPr lang="en-US" dirty="0"/>
              <a:t>The generated output file is </a:t>
            </a:r>
            <a:r>
              <a:rPr lang="en-US" dirty="0">
                <a:latin typeface="Courier New" pitchFamily="49" charset="0"/>
                <a:cs typeface="Courier New" pitchFamily="49" charset="0"/>
              </a:rPr>
              <a:t>BlockCompare_boston_1</a:t>
            </a:r>
            <a:r>
              <a:rPr lang="en-US" dirty="0"/>
              <a:t>.</a:t>
            </a:r>
          </a:p>
        </p:txBody>
      </p:sp>
      <p:sp>
        <p:nvSpPr>
          <p:cNvPr id="5"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600200" y="3390900"/>
            <a:ext cx="1472565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exec sys.dbms_dbcomp.dbcomp('1','BlockCompare',:retval)</a:t>
            </a:r>
          </a:p>
        </p:txBody>
      </p:sp>
    </p:spTree>
    <p:custDataLst>
      <p:tags r:id="rId1"/>
    </p:custDataLst>
    <p:extLst>
      <p:ext uri="{BB962C8B-B14F-4D97-AF65-F5344CB8AC3E}">
        <p14:creationId xmlns:p14="http://schemas.microsoft.com/office/powerpoint/2010/main" val="3517348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DBMS_DBCOMP.DBCOMP</a:t>
            </a:r>
            <a:r>
              <a:rPr lang="en-US" dirty="0">
                <a:latin typeface="Arial" pitchFamily="34" charset="0"/>
                <a:cs typeface="Arial" pitchFamily="34" charset="0"/>
              </a:rPr>
              <a:t> </a:t>
            </a:r>
            <a:r>
              <a:rPr lang="en-US" dirty="0">
                <a:latin typeface="+mj-lt"/>
                <a:cs typeface="Arial" pitchFamily="34" charset="0"/>
              </a:rPr>
              <a:t>Usage Cases</a:t>
            </a:r>
            <a:endParaRPr lang="en-US" dirty="0">
              <a:latin typeface="+mj-lt"/>
            </a:endParaRPr>
          </a:p>
        </p:txBody>
      </p:sp>
      <p:sp>
        <p:nvSpPr>
          <p:cNvPr id="3" name="Content Placeholder 2"/>
          <p:cNvSpPr>
            <a:spLocks noGrp="1"/>
          </p:cNvSpPr>
          <p:nvPr>
            <p:ph idx="1"/>
          </p:nvPr>
        </p:nvSpPr>
        <p:spPr>
          <a:xfrm>
            <a:off x="933451" y="2247900"/>
            <a:ext cx="16421100" cy="7378298"/>
          </a:xfrm>
        </p:spPr>
        <p:txBody>
          <a:bodyPr/>
          <a:lstStyle/>
          <a:p>
            <a:pPr lvl="1">
              <a:lnSpc>
                <a:spcPct val="95000"/>
              </a:lnSpc>
              <a:spcBef>
                <a:spcPts val="1200"/>
              </a:spcBef>
              <a:buFont typeface="+mj-lt"/>
              <a:buAutoNum type="arabicPeriod" startAt="3"/>
            </a:pPr>
            <a:r>
              <a:rPr lang="en-US" sz="3225" dirty="0"/>
              <a:t>The primary database is mounted or open, but not all standbys are, and </a:t>
            </a:r>
            <a:r>
              <a:rPr lang="en-US" sz="3225" dirty="0">
                <a:latin typeface="Courier New" pitchFamily="49" charset="0"/>
                <a:cs typeface="Courier New" pitchFamily="49" charset="0"/>
              </a:rPr>
              <a:t>DBCOMP</a:t>
            </a:r>
            <a:r>
              <a:rPr lang="en-US" sz="3225" dirty="0"/>
              <a:t> is executed from the primary.</a:t>
            </a:r>
          </a:p>
          <a:p>
            <a:pPr marL="1721645" lvl="2" indent="-685800">
              <a:lnSpc>
                <a:spcPct val="95000"/>
              </a:lnSpc>
              <a:spcBef>
                <a:spcPts val="1200"/>
              </a:spcBef>
            </a:pPr>
            <a:r>
              <a:rPr lang="en-US" sz="2925" dirty="0"/>
              <a:t>When </a:t>
            </a:r>
            <a:r>
              <a:rPr lang="en-US" sz="2925" dirty="0">
                <a:latin typeface="Courier New" pitchFamily="49" charset="0"/>
                <a:cs typeface="Courier New" pitchFamily="49" charset="0"/>
              </a:rPr>
              <a:t>DBCOMP</a:t>
            </a:r>
            <a:r>
              <a:rPr lang="en-US" sz="2925" dirty="0"/>
              <a:t> is executed from the primary, the data files are compared between the primary and the mounted or open physical standbys.</a:t>
            </a:r>
          </a:p>
          <a:p>
            <a:pPr lvl="1">
              <a:lnSpc>
                <a:spcPct val="95000"/>
              </a:lnSpc>
              <a:spcBef>
                <a:spcPts val="1200"/>
              </a:spcBef>
              <a:buFont typeface="+mj-lt"/>
              <a:buAutoNum type="arabicPeriod" startAt="4"/>
            </a:pPr>
            <a:r>
              <a:rPr lang="en-US" sz="3225" dirty="0"/>
              <a:t>The primary database is mounted or open, but not all standbys are, and </a:t>
            </a:r>
            <a:r>
              <a:rPr lang="en-US" sz="3225" dirty="0">
                <a:latin typeface="Courier New" pitchFamily="49" charset="0"/>
                <a:cs typeface="Courier New" pitchFamily="49" charset="0"/>
              </a:rPr>
              <a:t>DBCOMP</a:t>
            </a:r>
            <a:r>
              <a:rPr lang="en-US" sz="3225" dirty="0"/>
              <a:t> is executed from a standby.</a:t>
            </a:r>
          </a:p>
          <a:p>
            <a:pPr marL="1721645" lvl="2" indent="-685800">
              <a:lnSpc>
                <a:spcPct val="95000"/>
              </a:lnSpc>
              <a:spcBef>
                <a:spcPts val="1200"/>
              </a:spcBef>
            </a:pPr>
            <a:r>
              <a:rPr lang="en-US" sz="2925" dirty="0"/>
              <a:t>The specified data files are compared between the primary and the standby from which </a:t>
            </a:r>
            <a:r>
              <a:rPr lang="en-US" sz="2925" dirty="0">
                <a:latin typeface="Courier New" pitchFamily="49" charset="0"/>
                <a:cs typeface="Courier New" pitchFamily="49" charset="0"/>
              </a:rPr>
              <a:t>DBCOMP</a:t>
            </a:r>
            <a:r>
              <a:rPr lang="en-US" sz="2925" dirty="0"/>
              <a:t> is executed.</a:t>
            </a:r>
          </a:p>
          <a:p>
            <a:pPr lvl="1">
              <a:lnSpc>
                <a:spcPct val="95000"/>
              </a:lnSpc>
              <a:spcBef>
                <a:spcPts val="1200"/>
              </a:spcBef>
              <a:buFont typeface="+mj-lt"/>
              <a:buAutoNum type="arabicPeriod" startAt="4"/>
            </a:pPr>
            <a:r>
              <a:rPr lang="en-US" sz="3225" dirty="0"/>
              <a:t>The primary database is not mounted, but multiple standbys are mounted or open.</a:t>
            </a:r>
          </a:p>
          <a:p>
            <a:pPr marL="1721645" lvl="2" indent="-685800">
              <a:lnSpc>
                <a:spcPct val="95000"/>
              </a:lnSpc>
              <a:spcBef>
                <a:spcPts val="1200"/>
              </a:spcBef>
            </a:pPr>
            <a:r>
              <a:rPr lang="en-US" sz="2925" dirty="0"/>
              <a:t>Because the primary is not mounted or open, </a:t>
            </a:r>
            <a:r>
              <a:rPr lang="en-US" sz="2925" dirty="0">
                <a:latin typeface="Courier New" pitchFamily="49" charset="0"/>
                <a:cs typeface="Courier New" pitchFamily="49" charset="0"/>
              </a:rPr>
              <a:t>DBCOMP</a:t>
            </a:r>
            <a:r>
              <a:rPr lang="en-US" sz="2925" dirty="0"/>
              <a:t> cannot find the pair of primary and physical standbys to compare.</a:t>
            </a:r>
          </a:p>
          <a:p>
            <a:pPr lvl="1">
              <a:lnSpc>
                <a:spcPct val="95000"/>
              </a:lnSpc>
              <a:spcBef>
                <a:spcPts val="1200"/>
              </a:spcBef>
              <a:buFont typeface="+mj-lt"/>
              <a:buAutoNum type="arabicPeriod" startAt="4"/>
            </a:pPr>
            <a:r>
              <a:rPr lang="en-US" sz="3225" dirty="0"/>
              <a:t>The primary is mounted or open, but no standbys are.</a:t>
            </a:r>
          </a:p>
          <a:p>
            <a:pPr marL="1721645" lvl="2" indent="-685800">
              <a:lnSpc>
                <a:spcPct val="95000"/>
              </a:lnSpc>
              <a:spcBef>
                <a:spcPts val="1200"/>
              </a:spcBef>
            </a:pPr>
            <a:r>
              <a:rPr lang="en-US" sz="2925" dirty="0"/>
              <a:t>Because no appropriate primary and physical standbys pair is found, a message is printed in the output file, but no ORA error is returned.</a:t>
            </a:r>
          </a:p>
        </p:txBody>
      </p:sp>
    </p:spTree>
    <p:custDataLst>
      <p:tags r:id="rId1"/>
    </p:custDataLst>
    <p:extLst>
      <p:ext uri="{BB962C8B-B14F-4D97-AF65-F5344CB8AC3E}">
        <p14:creationId xmlns:p14="http://schemas.microsoft.com/office/powerpoint/2010/main" val="3034764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050"/>
          <p:cNvSpPr>
            <a:spLocks noGrp="1" noChangeArrowheads="1"/>
          </p:cNvSpPr>
          <p:nvPr>
            <p:ph type="title"/>
          </p:nvPr>
        </p:nvSpPr>
        <p:spPr/>
        <p:txBody>
          <a:bodyPr/>
          <a:lstStyle/>
          <a:p>
            <a:pPr eaLnBrk="1" hangingPunct="1"/>
            <a:r>
              <a:rPr lang="en-US" altLang="en-US" dirty="0">
                <a:solidFill>
                  <a:schemeClr val="tx1"/>
                </a:solidFill>
              </a:rPr>
              <a:t>Creating a Physical Standby Database by Using Enterprise Manager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239" y="2628900"/>
            <a:ext cx="13058774" cy="6664478"/>
          </a:xfrm>
          <a:prstGeom prst="rect">
            <a:avLst/>
          </a:prstGeom>
          <a:ln>
            <a:solidFill>
              <a:srgbClr val="A6A6A6"/>
            </a:solidFill>
          </a:ln>
        </p:spPr>
      </p:pic>
    </p:spTree>
    <p:custDataLst>
      <p:tags r:id="rId1"/>
    </p:custDataLst>
    <p:extLst>
      <p:ext uri="{BB962C8B-B14F-4D97-AF65-F5344CB8AC3E}">
        <p14:creationId xmlns:p14="http://schemas.microsoft.com/office/powerpoint/2010/main" val="367659741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050"/>
          <p:cNvSpPr>
            <a:spLocks noGrp="1" noChangeArrowheads="1"/>
          </p:cNvSpPr>
          <p:nvPr>
            <p:ph type="title"/>
          </p:nvPr>
        </p:nvSpPr>
        <p:spPr/>
        <p:txBody>
          <a:bodyPr/>
          <a:lstStyle/>
          <a:p>
            <a:pPr eaLnBrk="1" hangingPunct="1"/>
            <a:r>
              <a:rPr lang="en-US" altLang="en-US" dirty="0">
                <a:solidFill>
                  <a:schemeClr val="tx1"/>
                </a:solidFill>
              </a:rPr>
              <a:t>Using the Add Standby Database Wizard</a:t>
            </a:r>
          </a:p>
        </p:txBody>
      </p:sp>
      <p:grpSp>
        <p:nvGrpSpPr>
          <p:cNvPr id="3" name="Group 2"/>
          <p:cNvGrpSpPr/>
          <p:nvPr/>
        </p:nvGrpSpPr>
        <p:grpSpPr>
          <a:xfrm>
            <a:off x="2562226" y="2324100"/>
            <a:ext cx="13163549" cy="7196542"/>
            <a:chOff x="2562226" y="2324101"/>
            <a:chExt cx="13163549" cy="719654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226" y="2324101"/>
              <a:ext cx="13163549" cy="5870232"/>
            </a:xfrm>
            <a:prstGeom prst="rect">
              <a:avLst/>
            </a:prstGeom>
            <a:ln>
              <a:solidFill>
                <a:srgbClr val="A6A6A6"/>
              </a:solidFill>
            </a:ln>
          </p:spPr>
        </p:pic>
        <p:sp>
          <p:nvSpPr>
            <p:cNvPr id="80900" name="Rectangle 8"/>
            <p:cNvSpPr>
              <a:spLocks noChangeArrowheads="1"/>
            </p:cNvSpPr>
            <p:nvPr/>
          </p:nvSpPr>
          <p:spPr bwMode="blackWhite">
            <a:xfrm>
              <a:off x="2562226" y="8727733"/>
              <a:ext cx="5029200" cy="792910"/>
            </a:xfrm>
            <a:prstGeom prst="rect">
              <a:avLst/>
            </a:prstGeom>
            <a:solidFill>
              <a:srgbClr val="FFFFCC"/>
            </a:solidFill>
            <a:ln w="28575">
              <a:solidFill>
                <a:schemeClr val="tx1"/>
              </a:solidFill>
              <a:miter lim="800000"/>
              <a:headEnd/>
              <a:tailEnd/>
            </a:ln>
          </p:spPr>
          <p:txBody>
            <a:bodyPr lIns="85725" tIns="42863" rIns="85725" bIns="42863">
              <a:spAutoFit/>
            </a:bodyPr>
            <a:lstStyle>
              <a:lvl1pPr defTabSz="369888">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369888">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369888">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369888">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369888">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369888"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369888"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369888"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369888"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lnSpc>
                  <a:spcPct val="85000"/>
                </a:lnSpc>
                <a:spcBef>
                  <a:spcPct val="0"/>
                </a:spcBef>
                <a:buClrTx/>
                <a:buFontTx/>
                <a:buNone/>
              </a:pPr>
              <a:r>
                <a:rPr lang="en-US" altLang="en-US" sz="2700" dirty="0"/>
                <a:t>Select “Create a new physical standby database.”</a:t>
              </a:r>
            </a:p>
          </p:txBody>
        </p:sp>
        <p:sp>
          <p:nvSpPr>
            <p:cNvPr id="80901" name="Line 7"/>
            <p:cNvSpPr>
              <a:spLocks noChangeShapeType="1"/>
            </p:cNvSpPr>
            <p:nvPr/>
          </p:nvSpPr>
          <p:spPr bwMode="auto">
            <a:xfrm>
              <a:off x="3200400" y="5829300"/>
              <a:ext cx="0" cy="2712885"/>
            </a:xfrm>
            <a:prstGeom prst="line">
              <a:avLst/>
            </a:prstGeom>
            <a:noFill/>
            <a:ln w="28575">
              <a:solidFill>
                <a:srgbClr val="C00000"/>
              </a:solidFill>
              <a:round/>
              <a:headEnd type="triangle" w="med" len="med"/>
              <a:tailEnd type="none" w="med" len="lg"/>
            </a:ln>
            <a:extLst>
              <a:ext uri="{909E8E84-426E-40DD-AFC4-6F175D3DCCD1}">
                <a14:hiddenFill xmlns:a14="http://schemas.microsoft.com/office/drawing/2010/main">
                  <a:noFill/>
                </a14:hiddenFill>
              </a:ext>
            </a:extLst>
          </p:spPr>
          <p:txBody>
            <a:bodyPr/>
            <a:lstStyle/>
            <a:p>
              <a:endParaRPr lang="en-US" dirty="0"/>
            </a:p>
          </p:txBody>
        </p:sp>
      </p:grpSp>
    </p:spTree>
    <p:custDataLst>
      <p:tags r:id="rId1"/>
    </p:custDataLst>
    <p:extLst>
      <p:ext uri="{BB962C8B-B14F-4D97-AF65-F5344CB8AC3E}">
        <p14:creationId xmlns:p14="http://schemas.microsoft.com/office/powerpoint/2010/main" val="1013360835"/>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it-IT" altLang="en-US" dirty="0">
                <a:latin typeface="+mj-lt"/>
              </a:rPr>
              <a:t>Creating a Data Guard Standby by Using DBCA</a:t>
            </a:r>
            <a:endParaRPr lang="en-US" altLang="en-US" dirty="0">
              <a:latin typeface="+mj-lt"/>
            </a:endParaRPr>
          </a:p>
        </p:txBody>
      </p:sp>
      <p:sp>
        <p:nvSpPr>
          <p:cNvPr id="82947" name="Content Placeholder 2"/>
          <p:cNvSpPr>
            <a:spLocks noGrp="1"/>
          </p:cNvSpPr>
          <p:nvPr>
            <p:ph idx="1"/>
          </p:nvPr>
        </p:nvSpPr>
        <p:spPr>
          <a:xfrm>
            <a:off x="968620" y="2171700"/>
            <a:ext cx="16385931" cy="3595276"/>
          </a:xfrm>
        </p:spPr>
        <p:txBody>
          <a:bodyPr/>
          <a:lstStyle/>
          <a:p>
            <a:pPr lvl="1">
              <a:spcBef>
                <a:spcPts val="1200"/>
              </a:spcBef>
            </a:pPr>
            <a:r>
              <a:rPr lang="en-US" altLang="en-US" dirty="0"/>
              <a:t>DBCA can be used as a simple command-line method to create an Oracle Data Guard physical standby database.</a:t>
            </a:r>
          </a:p>
          <a:p>
            <a:pPr lvl="1">
              <a:spcBef>
                <a:spcPts val="1200"/>
              </a:spcBef>
            </a:pPr>
            <a:r>
              <a:rPr lang="en-US" altLang="en-US" dirty="0"/>
              <a:t>DBCA can be used to create standby databases only for non-multitenant, single-instance primary databases. </a:t>
            </a:r>
          </a:p>
          <a:p>
            <a:pPr lvl="1">
              <a:spcBef>
                <a:spcPts val="1200"/>
              </a:spcBef>
            </a:pPr>
            <a:r>
              <a:rPr lang="en-US" altLang="en-US" dirty="0"/>
              <a:t>The DBCA command qualifier that is used to create the physical standby database is </a:t>
            </a:r>
            <a:r>
              <a:rPr lang="en-US" altLang="en-US" dirty="0">
                <a:latin typeface="Courier New" panose="02070309020205020404" pitchFamily="49" charset="0"/>
              </a:rPr>
              <a:t>createDuplicateDB</a:t>
            </a:r>
            <a:r>
              <a:rPr lang="en-US" altLang="en-US" dirty="0"/>
              <a:t> .</a:t>
            </a:r>
          </a:p>
        </p:txBody>
      </p:sp>
      <p:sp>
        <p:nvSpPr>
          <p:cNvPr id="5"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676400" y="5963383"/>
            <a:ext cx="14725650" cy="337111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dbca -silent -createDuplicateDB</a:t>
            </a:r>
          </a:p>
          <a:p>
            <a:r>
              <a:rPr lang="en-US" altLang="en-US" sz="3000" b="1" dirty="0">
                <a:latin typeface="Courier New" panose="02070309020205020404" pitchFamily="49" charset="0"/>
                <a:cs typeface="Times New Roman" panose="02020603050405020304" pitchFamily="18" charset="0"/>
              </a:rPr>
              <a:t>-gdbName global_database_name</a:t>
            </a:r>
          </a:p>
          <a:p>
            <a:r>
              <a:rPr lang="en-US" altLang="en-US" sz="3000" b="1" dirty="0">
                <a:latin typeface="Courier New" panose="02070309020205020404" pitchFamily="49" charset="0"/>
                <a:cs typeface="Times New Roman" panose="02020603050405020304" pitchFamily="18" charset="0"/>
              </a:rPr>
              <a:t>-primaryDBConnectionString easy_connect_string_to_primary</a:t>
            </a:r>
          </a:p>
          <a:p>
            <a:r>
              <a:rPr lang="en-US" altLang="en-US" sz="3000" b="1" dirty="0">
                <a:latin typeface="Courier New" panose="02070309020205020404" pitchFamily="49" charset="0"/>
                <a:cs typeface="Times New Roman" panose="02020603050405020304" pitchFamily="18" charset="0"/>
              </a:rPr>
              <a:t>-sid database_system_identifier</a:t>
            </a:r>
          </a:p>
          <a:p>
            <a:r>
              <a:rPr lang="en-US" altLang="en-US" sz="3000" b="1" dirty="0">
                <a:latin typeface="Courier New" panose="02070309020205020404" pitchFamily="49" charset="0"/>
                <a:cs typeface="Times New Roman" panose="02020603050405020304" pitchFamily="18" charset="0"/>
              </a:rPr>
              <a:t>[-createAsStandby</a:t>
            </a:r>
          </a:p>
          <a:p>
            <a:r>
              <a:rPr lang="en-US" altLang="en-US" sz="3000" b="1" dirty="0">
                <a:latin typeface="Courier New" panose="02070309020205020404" pitchFamily="49" charset="0"/>
                <a:cs typeface="Times New Roman" panose="02020603050405020304" pitchFamily="18" charset="0"/>
              </a:rPr>
              <a:t>[-dbUniqueName db_unique_name_for_standby]]</a:t>
            </a:r>
          </a:p>
          <a:p>
            <a:r>
              <a:rPr lang="en-US" altLang="en-US" sz="3000" b="1" dirty="0">
                <a:latin typeface="Courier New" panose="02070309020205020404" pitchFamily="49" charset="0"/>
                <a:cs typeface="Times New Roman" panose="02020603050405020304" pitchFamily="18" charset="0"/>
              </a:rPr>
              <a:t>[-customScripts scripts_list]</a:t>
            </a:r>
          </a:p>
        </p:txBody>
      </p:sp>
    </p:spTree>
    <p:custDataLst>
      <p:tags r:id="rId1"/>
    </p:custDataLst>
    <p:extLst>
      <p:ext uri="{BB962C8B-B14F-4D97-AF65-F5344CB8AC3E}">
        <p14:creationId xmlns:p14="http://schemas.microsoft.com/office/powerpoint/2010/main" val="17998240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dirty="0">
                <a:latin typeface="+mj-lt"/>
              </a:rPr>
              <a:t>Example: Physical Standby Creation</a:t>
            </a:r>
          </a:p>
        </p:txBody>
      </p:sp>
      <p:sp>
        <p:nvSpPr>
          <p:cNvPr id="84995" name="Content Placeholder 2"/>
          <p:cNvSpPr>
            <a:spLocks noGrp="1"/>
          </p:cNvSpPr>
          <p:nvPr>
            <p:ph idx="1"/>
          </p:nvPr>
        </p:nvSpPr>
        <p:spPr>
          <a:xfrm>
            <a:off x="933451" y="2245692"/>
            <a:ext cx="12315825" cy="1970215"/>
          </a:xfrm>
        </p:spPr>
        <p:txBody>
          <a:bodyPr/>
          <a:lstStyle/>
          <a:p>
            <a:pPr lvl="1">
              <a:spcBef>
                <a:spcPts val="1200"/>
              </a:spcBef>
            </a:pPr>
            <a:r>
              <a:rPr lang="en-US" altLang="en-US" b="1" dirty="0">
                <a:latin typeface="Courier New" panose="02070309020205020404" pitchFamily="49" charset="0"/>
                <a:cs typeface="Courier New" panose="02070309020205020404" pitchFamily="49" charset="0"/>
              </a:rPr>
              <a:t>BOSTON</a:t>
            </a:r>
            <a:r>
              <a:rPr lang="en-US" altLang="en-US" dirty="0">
                <a:cs typeface="Courier New" panose="02070309020205020404" pitchFamily="49" charset="0"/>
              </a:rPr>
              <a:t>: </a:t>
            </a:r>
            <a:r>
              <a:rPr lang="en-US" altLang="en-US" dirty="0"/>
              <a:t>Primary database</a:t>
            </a:r>
          </a:p>
          <a:p>
            <a:pPr lvl="1">
              <a:spcBef>
                <a:spcPts val="1200"/>
              </a:spcBef>
            </a:pPr>
            <a:r>
              <a:rPr lang="en-US" altLang="en-US" b="1" dirty="0">
                <a:latin typeface="Courier New" panose="02070309020205020404" pitchFamily="49" charset="0"/>
                <a:cs typeface="Courier New" panose="02070309020205020404" pitchFamily="49" charset="0"/>
              </a:rPr>
              <a:t>LONDON</a:t>
            </a:r>
            <a:r>
              <a:rPr lang="en-US" altLang="en-US" dirty="0">
                <a:cs typeface="Courier New" panose="02070309020205020404" pitchFamily="49" charset="0"/>
              </a:rPr>
              <a:t>: </a:t>
            </a:r>
            <a:r>
              <a:rPr lang="en-US" altLang="en-US" dirty="0"/>
              <a:t>Standby database</a:t>
            </a:r>
          </a:p>
          <a:p>
            <a:pPr lvl="1">
              <a:spcBef>
                <a:spcPts val="1200"/>
              </a:spcBef>
            </a:pPr>
            <a:r>
              <a:rPr lang="en-US" altLang="en-US" b="1" dirty="0">
                <a:latin typeface="Courier New" panose="02070309020205020404" pitchFamily="49" charset="0"/>
                <a:cs typeface="Courier New" panose="02070309020205020404" pitchFamily="49" charset="0"/>
              </a:rPr>
              <a:t>example.com</a:t>
            </a:r>
            <a:r>
              <a:rPr lang="en-US" altLang="en-US" dirty="0">
                <a:cs typeface="Courier New" panose="02070309020205020404" pitchFamily="49" charset="0"/>
              </a:rPr>
              <a:t>: </a:t>
            </a:r>
            <a:r>
              <a:rPr lang="en-US" altLang="en-US" dirty="0"/>
              <a:t>Domain</a:t>
            </a:r>
          </a:p>
        </p:txBody>
      </p:sp>
      <p:sp>
        <p:nvSpPr>
          <p:cNvPr id="5"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676400" y="4374613"/>
            <a:ext cx="14173200" cy="5340887"/>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600" b="1" dirty="0">
                <a:latin typeface="Courier New" panose="02070309020205020404" pitchFamily="49" charset="0"/>
                <a:cs typeface="Times New Roman" panose="02020603050405020304" pitchFamily="18" charset="0"/>
              </a:rPr>
              <a:t>dbca –silent -createDuplicateDB -gdbName london.example.com</a:t>
            </a:r>
          </a:p>
          <a:p>
            <a:r>
              <a:rPr lang="en-US" altLang="en-US" sz="2600" b="1" dirty="0">
                <a:latin typeface="Courier New" panose="02070309020205020404" pitchFamily="49" charset="0"/>
                <a:cs typeface="Times New Roman" panose="02020603050405020304" pitchFamily="18" charset="0"/>
              </a:rPr>
              <a:t> -primaryDBConnectionString host01/boston.example.com</a:t>
            </a:r>
          </a:p>
          <a:p>
            <a:r>
              <a:rPr lang="en-US" altLang="en-US" sz="2600" b="1" dirty="0">
                <a:latin typeface="Courier New" panose="02070309020205020404" pitchFamily="49" charset="0"/>
                <a:cs typeface="Times New Roman" panose="02020603050405020304" pitchFamily="18" charset="0"/>
              </a:rPr>
              <a:t> -sid london -dbUniqueName london –createAsStandby</a:t>
            </a:r>
          </a:p>
          <a:p>
            <a:endParaRPr lang="en-US" altLang="en-US" sz="2600" b="1" dirty="0">
              <a:latin typeface="Courier New" panose="02070309020205020404" pitchFamily="49" charset="0"/>
              <a:cs typeface="Times New Roman" panose="02020603050405020304" pitchFamily="18" charset="0"/>
            </a:endParaRPr>
          </a:p>
          <a:p>
            <a:r>
              <a:rPr lang="en-US" altLang="en-US" sz="2600" b="1" dirty="0">
                <a:latin typeface="Courier New" panose="02070309020205020404" pitchFamily="49" charset="0"/>
                <a:cs typeface="Times New Roman" panose="02020603050405020304" pitchFamily="18" charset="0"/>
              </a:rPr>
              <a:t>Enter SYS user password: ********</a:t>
            </a:r>
          </a:p>
          <a:p>
            <a:r>
              <a:rPr lang="en-US" altLang="en-US" sz="2600" b="1" dirty="0">
                <a:latin typeface="Courier New" panose="02070309020205020404" pitchFamily="49" charset="0"/>
                <a:cs typeface="Times New Roman" panose="02020603050405020304" pitchFamily="18" charset="0"/>
              </a:rPr>
              <a:t>Listener config step</a:t>
            </a:r>
          </a:p>
          <a:p>
            <a:r>
              <a:rPr lang="en-US" altLang="en-US" sz="2600" b="1" dirty="0">
                <a:latin typeface="Courier New" panose="02070309020205020404" pitchFamily="49" charset="0"/>
                <a:cs typeface="Times New Roman" panose="02020603050405020304" pitchFamily="18" charset="0"/>
              </a:rPr>
              <a:t>33% complete</a:t>
            </a:r>
          </a:p>
          <a:p>
            <a:r>
              <a:rPr lang="en-US" altLang="en-US" sz="2600" b="1" dirty="0">
                <a:latin typeface="Courier New" panose="02070309020205020404" pitchFamily="49" charset="0"/>
                <a:cs typeface="Times New Roman" panose="02020603050405020304" pitchFamily="18" charset="0"/>
              </a:rPr>
              <a:t>Auxiliary instance creation</a:t>
            </a:r>
          </a:p>
          <a:p>
            <a:r>
              <a:rPr lang="en-US" altLang="en-US" sz="2600" b="1" dirty="0">
                <a:latin typeface="Courier New" panose="02070309020205020404" pitchFamily="49" charset="0"/>
                <a:cs typeface="Times New Roman" panose="02020603050405020304" pitchFamily="18" charset="0"/>
              </a:rPr>
              <a:t>66% complete</a:t>
            </a:r>
          </a:p>
          <a:p>
            <a:r>
              <a:rPr lang="en-US" altLang="en-US" sz="2600" b="1" dirty="0">
                <a:latin typeface="Courier New" panose="02070309020205020404" pitchFamily="49" charset="0"/>
                <a:cs typeface="Times New Roman" panose="02020603050405020304" pitchFamily="18" charset="0"/>
              </a:rPr>
              <a:t>RMAN duplicate</a:t>
            </a:r>
          </a:p>
          <a:p>
            <a:r>
              <a:rPr lang="en-US" altLang="en-US" sz="2600" b="1" dirty="0">
                <a:latin typeface="Courier New" panose="02070309020205020404" pitchFamily="49" charset="0"/>
                <a:cs typeface="Times New Roman" panose="02020603050405020304" pitchFamily="18" charset="0"/>
              </a:rPr>
              <a:t>100% complete</a:t>
            </a:r>
          </a:p>
          <a:p>
            <a:r>
              <a:rPr lang="en-US" altLang="en-US" sz="2600" b="1" dirty="0">
                <a:latin typeface="Courier New" panose="02070309020205020404" pitchFamily="49" charset="0"/>
                <a:cs typeface="Times New Roman" panose="02020603050405020304" pitchFamily="18" charset="0"/>
              </a:rPr>
              <a:t>Look at the log file "/u01/app/oracle/product/19.3.0/dbhome_1</a:t>
            </a:r>
          </a:p>
          <a:p>
            <a:r>
              <a:rPr lang="en-US" altLang="en-US" sz="2600" b="1" dirty="0">
                <a:latin typeface="Courier New" panose="02070309020205020404" pitchFamily="49" charset="0"/>
                <a:cs typeface="Times New Roman" panose="02020603050405020304" pitchFamily="18" charset="0"/>
              </a:rPr>
              <a:t>/cfgtoollogs/dbca/london/london.log" for further details.</a:t>
            </a:r>
          </a:p>
        </p:txBody>
      </p:sp>
    </p:spTree>
    <p:custDataLst>
      <p:tags r:id="rId1"/>
    </p:custDataLst>
    <p:extLst>
      <p:ext uri="{BB962C8B-B14F-4D97-AF65-F5344CB8AC3E}">
        <p14:creationId xmlns:p14="http://schemas.microsoft.com/office/powerpoint/2010/main" val="235010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1026">
            <a:extLst>
              <a:ext uri="{FF2B5EF4-FFF2-40B4-BE49-F238E27FC236}">
                <a16:creationId xmlns="" xmlns:a16="http://schemas.microsoft.com/office/drawing/2014/main" id="{65FB0802-C943-4B6B-A4C3-CEC7AD72B19E}"/>
              </a:ext>
            </a:extLst>
          </p:cNvPr>
          <p:cNvSpPr>
            <a:spLocks noChangeShapeType="1"/>
          </p:cNvSpPr>
          <p:nvPr/>
        </p:nvSpPr>
        <p:spPr bwMode="auto">
          <a:xfrm flipV="1">
            <a:off x="8448675" y="3686175"/>
            <a:ext cx="0" cy="177403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43" name="Rectangle 1027">
            <a:extLst>
              <a:ext uri="{FF2B5EF4-FFF2-40B4-BE49-F238E27FC236}">
                <a16:creationId xmlns="" xmlns:a16="http://schemas.microsoft.com/office/drawing/2014/main" id="{555CD917-8D12-4C6B-BC2F-23C0222C40CE}"/>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Oracle Data Guard Broker Framework</a:t>
            </a:r>
          </a:p>
        </p:txBody>
      </p:sp>
      <p:pic>
        <p:nvPicPr>
          <p:cNvPr id="10244" name="Picture 1028" descr="iasicon18">
            <a:extLst>
              <a:ext uri="{FF2B5EF4-FFF2-40B4-BE49-F238E27FC236}">
                <a16:creationId xmlns="" xmlns:a16="http://schemas.microsoft.com/office/drawing/2014/main" id="{5E122EF5-0341-4EFF-9CED-E6F29EA3C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819651" y="4605338"/>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1029">
            <a:extLst>
              <a:ext uri="{FF2B5EF4-FFF2-40B4-BE49-F238E27FC236}">
                <a16:creationId xmlns="" xmlns:a16="http://schemas.microsoft.com/office/drawing/2014/main" id="{E99E8FF2-233C-4820-8455-6CE32684E91B}"/>
              </a:ext>
            </a:extLst>
          </p:cNvPr>
          <p:cNvSpPr>
            <a:spLocks noChangeArrowheads="1"/>
          </p:cNvSpPr>
          <p:nvPr/>
        </p:nvSpPr>
        <p:spPr bwMode="auto">
          <a:xfrm>
            <a:off x="9525000" y="8724900"/>
            <a:ext cx="2819400" cy="80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CLI management client</a:t>
            </a:r>
          </a:p>
        </p:txBody>
      </p:sp>
      <p:sp>
        <p:nvSpPr>
          <p:cNvPr id="10246" name="Rectangle 1030">
            <a:extLst>
              <a:ext uri="{FF2B5EF4-FFF2-40B4-BE49-F238E27FC236}">
                <a16:creationId xmlns="" xmlns:a16="http://schemas.microsoft.com/office/drawing/2014/main" id="{CB643F2B-7F50-483C-831F-78F5400B32D3}"/>
              </a:ext>
            </a:extLst>
          </p:cNvPr>
          <p:cNvSpPr>
            <a:spLocks noChangeArrowheads="1"/>
          </p:cNvSpPr>
          <p:nvPr/>
        </p:nvSpPr>
        <p:spPr bwMode="auto">
          <a:xfrm>
            <a:off x="6910388" y="6972300"/>
            <a:ext cx="3224212" cy="46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Enterprise Manager</a:t>
            </a:r>
          </a:p>
        </p:txBody>
      </p:sp>
      <p:sp>
        <p:nvSpPr>
          <p:cNvPr id="10247" name="Rectangle 1031">
            <a:extLst>
              <a:ext uri="{FF2B5EF4-FFF2-40B4-BE49-F238E27FC236}">
                <a16:creationId xmlns="" xmlns:a16="http://schemas.microsoft.com/office/drawing/2014/main" id="{666447C6-DDF3-4838-888B-AD6AD8AC34C4}"/>
              </a:ext>
            </a:extLst>
          </p:cNvPr>
          <p:cNvSpPr>
            <a:spLocks noChangeArrowheads="1"/>
          </p:cNvSpPr>
          <p:nvPr/>
        </p:nvSpPr>
        <p:spPr bwMode="auto">
          <a:xfrm>
            <a:off x="3724275" y="3505200"/>
            <a:ext cx="2135982" cy="46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lnSpc>
                <a:spcPct val="90000"/>
              </a:lnSpc>
            </a:pPr>
            <a:r>
              <a:rPr lang="en-US" altLang="en-US" sz="2400" b="1" dirty="0">
                <a:latin typeface="Oracle Sans" panose="020B0503020204020204" pitchFamily="34" charset="0"/>
                <a:cs typeface="Oracle Sans" panose="020B0503020204020204" pitchFamily="34" charset="0"/>
              </a:rPr>
              <a:t>Repository</a:t>
            </a:r>
          </a:p>
        </p:txBody>
      </p:sp>
      <p:sp>
        <p:nvSpPr>
          <p:cNvPr id="10248" name="Line 1032">
            <a:extLst>
              <a:ext uri="{FF2B5EF4-FFF2-40B4-BE49-F238E27FC236}">
                <a16:creationId xmlns="" xmlns:a16="http://schemas.microsoft.com/office/drawing/2014/main" id="{6E67DBBA-A8C8-4072-80A2-6082DA458318}"/>
              </a:ext>
            </a:extLst>
          </p:cNvPr>
          <p:cNvSpPr>
            <a:spLocks noChangeShapeType="1"/>
          </p:cNvSpPr>
          <p:nvPr/>
        </p:nvSpPr>
        <p:spPr bwMode="auto">
          <a:xfrm>
            <a:off x="4736307" y="5322095"/>
            <a:ext cx="0" cy="8048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49" name="Freeform 1033">
            <a:extLst>
              <a:ext uri="{FF2B5EF4-FFF2-40B4-BE49-F238E27FC236}">
                <a16:creationId xmlns="" xmlns:a16="http://schemas.microsoft.com/office/drawing/2014/main" id="{3201B8B6-3DA4-49E5-BAF6-99753ECBD9CB}"/>
              </a:ext>
            </a:extLst>
          </p:cNvPr>
          <p:cNvSpPr>
            <a:spLocks/>
          </p:cNvSpPr>
          <p:nvPr/>
        </p:nvSpPr>
        <p:spPr bwMode="auto">
          <a:xfrm>
            <a:off x="9103520" y="7296150"/>
            <a:ext cx="2714625" cy="1269207"/>
          </a:xfrm>
          <a:custGeom>
            <a:avLst/>
            <a:gdLst>
              <a:gd name="T0" fmla="*/ 0 w 661"/>
              <a:gd name="T1" fmla="*/ 2147483647 h 205"/>
              <a:gd name="T2" fmla="*/ 2147483647 w 661"/>
              <a:gd name="T3" fmla="*/ 2147483647 h 205"/>
              <a:gd name="T4" fmla="*/ 2147483647 w 661"/>
              <a:gd name="T5" fmla="*/ 0 h 205"/>
              <a:gd name="T6" fmla="*/ 0 60000 65536"/>
              <a:gd name="T7" fmla="*/ 0 60000 65536"/>
              <a:gd name="T8" fmla="*/ 0 60000 65536"/>
              <a:gd name="T9" fmla="*/ 0 w 661"/>
              <a:gd name="T10" fmla="*/ 0 h 205"/>
              <a:gd name="T11" fmla="*/ 661 w 661"/>
              <a:gd name="T12" fmla="*/ 205 h 205"/>
            </a:gdLst>
            <a:ahLst/>
            <a:cxnLst>
              <a:cxn ang="T6">
                <a:pos x="T0" y="T1"/>
              </a:cxn>
              <a:cxn ang="T7">
                <a:pos x="T2" y="T3"/>
              </a:cxn>
              <a:cxn ang="T8">
                <a:pos x="T4" y="T5"/>
              </a:cxn>
            </a:cxnLst>
            <a:rect l="T9" t="T10" r="T11" b="T12"/>
            <a:pathLst>
              <a:path w="661" h="205">
                <a:moveTo>
                  <a:pt x="0" y="204"/>
                </a:moveTo>
                <a:lnTo>
                  <a:pt x="660" y="204"/>
                </a:lnTo>
                <a:lnTo>
                  <a:pt x="660" y="0"/>
                </a:lnTo>
              </a:path>
            </a:pathLst>
          </a:custGeom>
          <a:noFill/>
          <a:ln w="28575" cap="rnd" cmpd="sng">
            <a:solidFill>
              <a:schemeClr val="tx2"/>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50" name="Freeform 1034">
            <a:extLst>
              <a:ext uri="{FF2B5EF4-FFF2-40B4-BE49-F238E27FC236}">
                <a16:creationId xmlns="" xmlns:a16="http://schemas.microsoft.com/office/drawing/2014/main" id="{593B8EF9-E39B-4D16-9544-C0C9FC46C929}"/>
              </a:ext>
            </a:extLst>
          </p:cNvPr>
          <p:cNvSpPr>
            <a:spLocks/>
          </p:cNvSpPr>
          <p:nvPr/>
        </p:nvSpPr>
        <p:spPr bwMode="auto">
          <a:xfrm rot="5400000">
            <a:off x="5744767" y="6430567"/>
            <a:ext cx="1185863" cy="3050381"/>
          </a:xfrm>
          <a:custGeom>
            <a:avLst/>
            <a:gdLst>
              <a:gd name="T0" fmla="*/ 0 w 661"/>
              <a:gd name="T1" fmla="*/ 2147483647 h 205"/>
              <a:gd name="T2" fmla="*/ 2147483647 w 661"/>
              <a:gd name="T3" fmla="*/ 2147483647 h 205"/>
              <a:gd name="T4" fmla="*/ 2147483647 w 661"/>
              <a:gd name="T5" fmla="*/ 0 h 205"/>
              <a:gd name="T6" fmla="*/ 0 60000 65536"/>
              <a:gd name="T7" fmla="*/ 0 60000 65536"/>
              <a:gd name="T8" fmla="*/ 0 60000 65536"/>
              <a:gd name="T9" fmla="*/ 0 w 661"/>
              <a:gd name="T10" fmla="*/ 0 h 205"/>
              <a:gd name="T11" fmla="*/ 661 w 661"/>
              <a:gd name="T12" fmla="*/ 205 h 205"/>
            </a:gdLst>
            <a:ahLst/>
            <a:cxnLst>
              <a:cxn ang="T6">
                <a:pos x="T0" y="T1"/>
              </a:cxn>
              <a:cxn ang="T7">
                <a:pos x="T2" y="T3"/>
              </a:cxn>
              <a:cxn ang="T8">
                <a:pos x="T4" y="T5"/>
              </a:cxn>
            </a:cxnLst>
            <a:rect l="T9" t="T10" r="T11" b="T12"/>
            <a:pathLst>
              <a:path w="661" h="205">
                <a:moveTo>
                  <a:pt x="0" y="204"/>
                </a:moveTo>
                <a:lnTo>
                  <a:pt x="660" y="204"/>
                </a:lnTo>
                <a:lnTo>
                  <a:pt x="660" y="0"/>
                </a:lnTo>
              </a:path>
            </a:pathLst>
          </a:custGeom>
          <a:noFill/>
          <a:ln w="28575" cap="rnd" cmpd="sng">
            <a:solidFill>
              <a:schemeClr val="tx2"/>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51" name="Rectangle 1035">
            <a:extLst>
              <a:ext uri="{FF2B5EF4-FFF2-40B4-BE49-F238E27FC236}">
                <a16:creationId xmlns="" xmlns:a16="http://schemas.microsoft.com/office/drawing/2014/main" id="{0E678512-8395-443A-A1AB-464F7E8577EF}"/>
              </a:ext>
            </a:extLst>
          </p:cNvPr>
          <p:cNvSpPr>
            <a:spLocks noChangeArrowheads="1"/>
          </p:cNvSpPr>
          <p:nvPr/>
        </p:nvSpPr>
        <p:spPr bwMode="auto">
          <a:xfrm>
            <a:off x="6248400" y="5257801"/>
            <a:ext cx="1676400" cy="87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Oracle Sans" panose="020B0503020204020204" pitchFamily="34" charset="0"/>
                <a:cs typeface="Oracle Sans" panose="020B0503020204020204" pitchFamily="34" charset="0"/>
              </a:rPr>
              <a:t>Primary</a:t>
            </a:r>
          </a:p>
          <a:p>
            <a:r>
              <a:rPr lang="en-US" altLang="en-US" sz="2400" b="1" dirty="0">
                <a:latin typeface="Oracle Sans" panose="020B0503020204020204" pitchFamily="34" charset="0"/>
                <a:cs typeface="Oracle Sans" panose="020B0503020204020204" pitchFamily="34" charset="0"/>
              </a:rPr>
              <a:t>database</a:t>
            </a:r>
          </a:p>
        </p:txBody>
      </p:sp>
      <p:pic>
        <p:nvPicPr>
          <p:cNvPr id="10252" name="Picture 1036" descr="iasicon05">
            <a:extLst>
              <a:ext uri="{FF2B5EF4-FFF2-40B4-BE49-F238E27FC236}">
                <a16:creationId xmlns="" xmlns:a16="http://schemas.microsoft.com/office/drawing/2014/main" id="{B3EAB32A-98F2-40A3-B74E-64B91FD701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755732" y="7829550"/>
            <a:ext cx="139779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1037">
            <a:extLst>
              <a:ext uri="{FF2B5EF4-FFF2-40B4-BE49-F238E27FC236}">
                <a16:creationId xmlns="" xmlns:a16="http://schemas.microsoft.com/office/drawing/2014/main" id="{1B33822B-8A05-4E61-8145-8B444684595F}"/>
              </a:ext>
            </a:extLst>
          </p:cNvPr>
          <p:cNvSpPr>
            <a:spLocks noChangeShapeType="1"/>
          </p:cNvSpPr>
          <p:nvPr/>
        </p:nvSpPr>
        <p:spPr bwMode="auto">
          <a:xfrm flipH="1">
            <a:off x="5231607" y="3090863"/>
            <a:ext cx="20574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54" name="Rectangle 1038">
            <a:extLst>
              <a:ext uri="{FF2B5EF4-FFF2-40B4-BE49-F238E27FC236}">
                <a16:creationId xmlns="" xmlns:a16="http://schemas.microsoft.com/office/drawing/2014/main" id="{D6E9AA36-45AC-4231-B8DB-1270BF980797}"/>
              </a:ext>
            </a:extLst>
          </p:cNvPr>
          <p:cNvSpPr>
            <a:spLocks noChangeArrowheads="1"/>
          </p:cNvSpPr>
          <p:nvPr/>
        </p:nvSpPr>
        <p:spPr bwMode="blackWhite">
          <a:xfrm>
            <a:off x="3879057" y="6126957"/>
            <a:ext cx="1714500" cy="1235868"/>
          </a:xfrm>
          <a:prstGeom prst="rect">
            <a:avLst/>
          </a:prstGeom>
          <a:solidFill>
            <a:srgbClr val="FF6699"/>
          </a:solidFill>
          <a:ln w="28575">
            <a:solidFill>
              <a:schemeClr val="bg2"/>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0000"/>
              </a:lnSpc>
              <a:spcBef>
                <a:spcPct val="50000"/>
              </a:spcBef>
            </a:pPr>
            <a:r>
              <a:rPr lang="en-US" altLang="en-US" sz="2400" b="1" dirty="0">
                <a:solidFill>
                  <a:schemeClr val="bg2"/>
                </a:solidFill>
                <a:latin typeface="Oracle Sans" panose="020B0503020204020204" pitchFamily="34" charset="0"/>
                <a:cs typeface="Oracle Sans" panose="020B0503020204020204" pitchFamily="34" charset="0"/>
              </a:rPr>
              <a:t>Data</a:t>
            </a:r>
            <a:br>
              <a:rPr lang="en-US" altLang="en-US" sz="2400" b="1" dirty="0">
                <a:solidFill>
                  <a:schemeClr val="bg2"/>
                </a:solidFill>
                <a:latin typeface="Oracle Sans" panose="020B0503020204020204" pitchFamily="34" charset="0"/>
                <a:cs typeface="Oracle Sans" panose="020B0503020204020204" pitchFamily="34" charset="0"/>
              </a:rPr>
            </a:br>
            <a:r>
              <a:rPr lang="en-US" altLang="en-US" sz="2400" b="1" dirty="0">
                <a:solidFill>
                  <a:schemeClr val="bg2"/>
                </a:solidFill>
                <a:latin typeface="Oracle Sans" panose="020B0503020204020204" pitchFamily="34" charset="0"/>
                <a:cs typeface="Oracle Sans" panose="020B0503020204020204" pitchFamily="34" charset="0"/>
              </a:rPr>
              <a:t>Guard</a:t>
            </a:r>
            <a:br>
              <a:rPr lang="en-US" altLang="en-US" sz="2400" b="1" dirty="0">
                <a:solidFill>
                  <a:schemeClr val="bg2"/>
                </a:solidFill>
                <a:latin typeface="Oracle Sans" panose="020B0503020204020204" pitchFamily="34" charset="0"/>
                <a:cs typeface="Oracle Sans" panose="020B0503020204020204" pitchFamily="34" charset="0"/>
              </a:rPr>
            </a:br>
            <a:r>
              <a:rPr lang="en-US" altLang="en-US" sz="2400" b="1" dirty="0">
                <a:solidFill>
                  <a:schemeClr val="bg2"/>
                </a:solidFill>
                <a:latin typeface="Oracle Sans" panose="020B0503020204020204" pitchFamily="34" charset="0"/>
                <a:cs typeface="Oracle Sans" panose="020B0503020204020204" pitchFamily="34" charset="0"/>
              </a:rPr>
              <a:t>broker</a:t>
            </a:r>
          </a:p>
        </p:txBody>
      </p:sp>
      <p:sp>
        <p:nvSpPr>
          <p:cNvPr id="10255" name="Freeform 1039">
            <a:extLst>
              <a:ext uri="{FF2B5EF4-FFF2-40B4-BE49-F238E27FC236}">
                <a16:creationId xmlns="" xmlns:a16="http://schemas.microsoft.com/office/drawing/2014/main" id="{78F7DC85-C100-4FE2-A00C-00403577EB63}"/>
              </a:ext>
            </a:extLst>
          </p:cNvPr>
          <p:cNvSpPr>
            <a:spLocks/>
          </p:cNvSpPr>
          <p:nvPr/>
        </p:nvSpPr>
        <p:spPr bwMode="auto">
          <a:xfrm>
            <a:off x="8355808" y="5610225"/>
            <a:ext cx="2509838" cy="857250"/>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56" name="Freeform 1040">
            <a:extLst>
              <a:ext uri="{FF2B5EF4-FFF2-40B4-BE49-F238E27FC236}">
                <a16:creationId xmlns="" xmlns:a16="http://schemas.microsoft.com/office/drawing/2014/main" id="{E1BC1D1A-14AE-4565-A3A8-FB40D7FE6E03}"/>
              </a:ext>
            </a:extLst>
          </p:cNvPr>
          <p:cNvSpPr>
            <a:spLocks/>
          </p:cNvSpPr>
          <p:nvPr/>
        </p:nvSpPr>
        <p:spPr bwMode="auto">
          <a:xfrm flipH="1">
            <a:off x="5669757" y="5479257"/>
            <a:ext cx="2797968" cy="988218"/>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pic>
        <p:nvPicPr>
          <p:cNvPr id="10257" name="Picture 1041" descr="iasicon05">
            <a:extLst>
              <a:ext uri="{FF2B5EF4-FFF2-40B4-BE49-F238E27FC236}">
                <a16:creationId xmlns="" xmlns:a16="http://schemas.microsoft.com/office/drawing/2014/main" id="{9D838AA1-1B9D-49C9-BE7B-18D096D8A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736682" y="5338763"/>
            <a:ext cx="139779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8" name="Rectangle 1042">
            <a:extLst>
              <a:ext uri="{FF2B5EF4-FFF2-40B4-BE49-F238E27FC236}">
                <a16:creationId xmlns="" xmlns:a16="http://schemas.microsoft.com/office/drawing/2014/main" id="{DB8468B0-90CD-4AB1-998D-AFDBB650700B}"/>
              </a:ext>
            </a:extLst>
          </p:cNvPr>
          <p:cNvSpPr>
            <a:spLocks noChangeArrowheads="1"/>
          </p:cNvSpPr>
          <p:nvPr/>
        </p:nvSpPr>
        <p:spPr bwMode="blackWhite">
          <a:xfrm>
            <a:off x="7336632" y="2521745"/>
            <a:ext cx="2302668" cy="1162050"/>
          </a:xfrm>
          <a:prstGeom prst="rect">
            <a:avLst/>
          </a:prstGeom>
          <a:solidFill>
            <a:srgbClr val="6699CC"/>
          </a:solidFill>
          <a:ln w="28575">
            <a:solidFill>
              <a:schemeClr val="bg2"/>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0000"/>
              </a:lnSpc>
            </a:pPr>
            <a:r>
              <a:rPr lang="en-US" altLang="en-US" sz="2400" b="1" dirty="0">
                <a:solidFill>
                  <a:schemeClr val="bg2"/>
                </a:solidFill>
                <a:latin typeface="Oracle Sans" panose="020B0503020204020204" pitchFamily="34" charset="0"/>
                <a:cs typeface="Oracle Sans" panose="020B0503020204020204" pitchFamily="34" charset="0"/>
              </a:rPr>
              <a:t>Oracle </a:t>
            </a:r>
          </a:p>
          <a:p>
            <a:pPr algn="ctr">
              <a:lnSpc>
                <a:spcPct val="80000"/>
              </a:lnSpc>
            </a:pPr>
            <a:r>
              <a:rPr lang="en-US" altLang="en-US" sz="2400" b="1" dirty="0">
                <a:solidFill>
                  <a:schemeClr val="bg2"/>
                </a:solidFill>
                <a:latin typeface="Oracle Sans" panose="020B0503020204020204" pitchFamily="34" charset="0"/>
                <a:cs typeface="Oracle Sans" panose="020B0503020204020204" pitchFamily="34" charset="0"/>
              </a:rPr>
              <a:t>Management </a:t>
            </a:r>
          </a:p>
          <a:p>
            <a:pPr algn="ctr">
              <a:lnSpc>
                <a:spcPct val="80000"/>
              </a:lnSpc>
            </a:pPr>
            <a:r>
              <a:rPr lang="en-US" altLang="en-US" sz="2400" b="1" dirty="0">
                <a:solidFill>
                  <a:schemeClr val="bg2"/>
                </a:solidFill>
                <a:latin typeface="Oracle Sans" panose="020B0503020204020204" pitchFamily="34" charset="0"/>
                <a:cs typeface="Oracle Sans" panose="020B0503020204020204" pitchFamily="34" charset="0"/>
              </a:rPr>
              <a:t>Server</a:t>
            </a:r>
          </a:p>
        </p:txBody>
      </p:sp>
      <p:pic>
        <p:nvPicPr>
          <p:cNvPr id="10259" name="Picture 1043" descr="iasicon18">
            <a:extLst>
              <a:ext uri="{FF2B5EF4-FFF2-40B4-BE49-F238E27FC236}">
                <a16:creationId xmlns="" xmlns:a16="http://schemas.microsoft.com/office/drawing/2014/main" id="{4D664B58-83F2-4164-A84A-E57F811B1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006263" y="4524376"/>
            <a:ext cx="1473995" cy="215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Line 1044">
            <a:extLst>
              <a:ext uri="{FF2B5EF4-FFF2-40B4-BE49-F238E27FC236}">
                <a16:creationId xmlns="" xmlns:a16="http://schemas.microsoft.com/office/drawing/2014/main" id="{688853D3-CA11-4D07-BE3B-4E3691BBF033}"/>
              </a:ext>
            </a:extLst>
          </p:cNvPr>
          <p:cNvSpPr>
            <a:spLocks noChangeShapeType="1"/>
          </p:cNvSpPr>
          <p:nvPr/>
        </p:nvSpPr>
        <p:spPr bwMode="auto">
          <a:xfrm>
            <a:off x="11760995" y="5241133"/>
            <a:ext cx="0" cy="80486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61" name="Rectangle 1045">
            <a:extLst>
              <a:ext uri="{FF2B5EF4-FFF2-40B4-BE49-F238E27FC236}">
                <a16:creationId xmlns="" xmlns:a16="http://schemas.microsoft.com/office/drawing/2014/main" id="{695F3230-D785-41E6-985D-1B64A212F5BB}"/>
              </a:ext>
            </a:extLst>
          </p:cNvPr>
          <p:cNvSpPr>
            <a:spLocks noChangeArrowheads="1"/>
          </p:cNvSpPr>
          <p:nvPr/>
        </p:nvSpPr>
        <p:spPr bwMode="blackWhite">
          <a:xfrm>
            <a:off x="10903745" y="6045995"/>
            <a:ext cx="1714500" cy="1235868"/>
          </a:xfrm>
          <a:prstGeom prst="rect">
            <a:avLst/>
          </a:prstGeom>
          <a:solidFill>
            <a:srgbClr val="FF6699"/>
          </a:solidFill>
          <a:ln w="28575">
            <a:solidFill>
              <a:schemeClr val="bg2"/>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0000"/>
              </a:lnSpc>
              <a:spcBef>
                <a:spcPct val="50000"/>
              </a:spcBef>
            </a:pPr>
            <a:r>
              <a:rPr lang="en-US" altLang="en-US" sz="2400" b="1" dirty="0">
                <a:solidFill>
                  <a:schemeClr val="bg2"/>
                </a:solidFill>
                <a:latin typeface="Oracle Sans" panose="020B0503020204020204" pitchFamily="34" charset="0"/>
                <a:cs typeface="Oracle Sans" panose="020B0503020204020204" pitchFamily="34" charset="0"/>
              </a:rPr>
              <a:t>Data</a:t>
            </a:r>
            <a:br>
              <a:rPr lang="en-US" altLang="en-US" sz="2400" b="1" dirty="0">
                <a:solidFill>
                  <a:schemeClr val="bg2"/>
                </a:solidFill>
                <a:latin typeface="Oracle Sans" panose="020B0503020204020204" pitchFamily="34" charset="0"/>
                <a:cs typeface="Oracle Sans" panose="020B0503020204020204" pitchFamily="34" charset="0"/>
              </a:rPr>
            </a:br>
            <a:r>
              <a:rPr lang="en-US" altLang="en-US" sz="2400" b="1" dirty="0">
                <a:solidFill>
                  <a:schemeClr val="bg2"/>
                </a:solidFill>
                <a:latin typeface="Oracle Sans" panose="020B0503020204020204" pitchFamily="34" charset="0"/>
                <a:cs typeface="Oracle Sans" panose="020B0503020204020204" pitchFamily="34" charset="0"/>
              </a:rPr>
              <a:t>Guard</a:t>
            </a:r>
            <a:br>
              <a:rPr lang="en-US" altLang="en-US" sz="2400" b="1" dirty="0">
                <a:solidFill>
                  <a:schemeClr val="bg2"/>
                </a:solidFill>
                <a:latin typeface="Oracle Sans" panose="020B0503020204020204" pitchFamily="34" charset="0"/>
                <a:cs typeface="Oracle Sans" panose="020B0503020204020204" pitchFamily="34" charset="0"/>
              </a:rPr>
            </a:br>
            <a:r>
              <a:rPr lang="en-US" altLang="en-US" sz="2400" b="1" dirty="0">
                <a:solidFill>
                  <a:schemeClr val="bg2"/>
                </a:solidFill>
                <a:latin typeface="Oracle Sans" panose="020B0503020204020204" pitchFamily="34" charset="0"/>
                <a:cs typeface="Oracle Sans" panose="020B0503020204020204" pitchFamily="34" charset="0"/>
              </a:rPr>
              <a:t>broker</a:t>
            </a:r>
          </a:p>
        </p:txBody>
      </p:sp>
      <p:sp>
        <p:nvSpPr>
          <p:cNvPr id="10262" name="Rectangle 1046">
            <a:extLst>
              <a:ext uri="{FF2B5EF4-FFF2-40B4-BE49-F238E27FC236}">
                <a16:creationId xmlns="" xmlns:a16="http://schemas.microsoft.com/office/drawing/2014/main" id="{F709A16F-79A0-481F-A0D4-6D5D9F54B328}"/>
              </a:ext>
            </a:extLst>
          </p:cNvPr>
          <p:cNvSpPr>
            <a:spLocks noChangeArrowheads="1"/>
          </p:cNvSpPr>
          <p:nvPr/>
        </p:nvSpPr>
        <p:spPr bwMode="blackWhite">
          <a:xfrm>
            <a:off x="10825163" y="4229100"/>
            <a:ext cx="1866900" cy="1028700"/>
          </a:xfrm>
          <a:prstGeom prst="rect">
            <a:avLst/>
          </a:prstGeom>
          <a:solidFill>
            <a:srgbClr val="6699CC"/>
          </a:solidFill>
          <a:ln w="28575">
            <a:solidFill>
              <a:schemeClr val="bg2"/>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0000"/>
              </a:lnSpc>
              <a:spcBef>
                <a:spcPct val="50000"/>
              </a:spcBef>
            </a:pPr>
            <a:r>
              <a:rPr lang="en-US" altLang="en-US" sz="2400" b="1" dirty="0">
                <a:solidFill>
                  <a:schemeClr val="bg2"/>
                </a:solidFill>
                <a:latin typeface="Oracle Sans" panose="020B0503020204020204" pitchFamily="34" charset="0"/>
                <a:cs typeface="Oracle Sans" panose="020B0503020204020204" pitchFamily="34" charset="0"/>
              </a:rPr>
              <a:t>Agent</a:t>
            </a:r>
          </a:p>
        </p:txBody>
      </p:sp>
      <p:sp>
        <p:nvSpPr>
          <p:cNvPr id="10263" name="Rectangle 1047">
            <a:extLst>
              <a:ext uri="{FF2B5EF4-FFF2-40B4-BE49-F238E27FC236}">
                <a16:creationId xmlns="" xmlns:a16="http://schemas.microsoft.com/office/drawing/2014/main" id="{8D2FB099-E326-4D3F-A9A9-0D727150C9E1}"/>
              </a:ext>
            </a:extLst>
          </p:cNvPr>
          <p:cNvSpPr>
            <a:spLocks noChangeArrowheads="1"/>
          </p:cNvSpPr>
          <p:nvPr/>
        </p:nvSpPr>
        <p:spPr bwMode="auto">
          <a:xfrm>
            <a:off x="13427869" y="5207795"/>
            <a:ext cx="1812131"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2400" b="1" dirty="0">
                <a:latin typeface="Oracle Sans" panose="020B0503020204020204" pitchFamily="34" charset="0"/>
                <a:cs typeface="Oracle Sans" panose="020B0503020204020204" pitchFamily="34" charset="0"/>
              </a:rPr>
              <a:t>Standby</a:t>
            </a:r>
          </a:p>
          <a:p>
            <a:r>
              <a:rPr lang="en-US" altLang="en-US" sz="2400" b="1" dirty="0">
                <a:latin typeface="Oracle Sans" panose="020B0503020204020204" pitchFamily="34" charset="0"/>
                <a:cs typeface="Oracle Sans" panose="020B0503020204020204" pitchFamily="34" charset="0"/>
              </a:rPr>
              <a:t>database</a:t>
            </a:r>
          </a:p>
        </p:txBody>
      </p:sp>
      <p:sp>
        <p:nvSpPr>
          <p:cNvPr id="10264" name="Freeform 1048">
            <a:extLst>
              <a:ext uri="{FF2B5EF4-FFF2-40B4-BE49-F238E27FC236}">
                <a16:creationId xmlns="" xmlns:a16="http://schemas.microsoft.com/office/drawing/2014/main" id="{10D0AFDB-9D5E-45F7-993A-3902337FA3DC}"/>
              </a:ext>
            </a:extLst>
          </p:cNvPr>
          <p:cNvSpPr>
            <a:spLocks/>
          </p:cNvSpPr>
          <p:nvPr/>
        </p:nvSpPr>
        <p:spPr bwMode="auto">
          <a:xfrm>
            <a:off x="5669757" y="3695701"/>
            <a:ext cx="2064543" cy="1016795"/>
          </a:xfrm>
          <a:custGeom>
            <a:avLst/>
            <a:gdLst>
              <a:gd name="T0" fmla="*/ 0 w 661"/>
              <a:gd name="T1" fmla="*/ 2147483647 h 205"/>
              <a:gd name="T2" fmla="*/ 2147483647 w 661"/>
              <a:gd name="T3" fmla="*/ 2147483647 h 205"/>
              <a:gd name="T4" fmla="*/ 2147483647 w 661"/>
              <a:gd name="T5" fmla="*/ 0 h 205"/>
              <a:gd name="T6" fmla="*/ 0 60000 65536"/>
              <a:gd name="T7" fmla="*/ 0 60000 65536"/>
              <a:gd name="T8" fmla="*/ 0 60000 65536"/>
              <a:gd name="T9" fmla="*/ 0 w 661"/>
              <a:gd name="T10" fmla="*/ 0 h 205"/>
              <a:gd name="T11" fmla="*/ 661 w 661"/>
              <a:gd name="T12" fmla="*/ 205 h 205"/>
            </a:gdLst>
            <a:ahLst/>
            <a:cxnLst>
              <a:cxn ang="T6">
                <a:pos x="T0" y="T1"/>
              </a:cxn>
              <a:cxn ang="T7">
                <a:pos x="T2" y="T3"/>
              </a:cxn>
              <a:cxn ang="T8">
                <a:pos x="T4" y="T5"/>
              </a:cxn>
            </a:cxnLst>
            <a:rect l="T9" t="T10" r="T11" b="T12"/>
            <a:pathLst>
              <a:path w="661" h="205">
                <a:moveTo>
                  <a:pt x="0" y="204"/>
                </a:moveTo>
                <a:lnTo>
                  <a:pt x="660" y="204"/>
                </a:lnTo>
                <a:lnTo>
                  <a:pt x="660" y="0"/>
                </a:lnTo>
              </a:path>
            </a:pathLst>
          </a:custGeom>
          <a:noFill/>
          <a:ln w="28575" cap="rnd" cmpd="sng">
            <a:solidFill>
              <a:schemeClr val="tx2"/>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65" name="Freeform 1049">
            <a:extLst>
              <a:ext uri="{FF2B5EF4-FFF2-40B4-BE49-F238E27FC236}">
                <a16:creationId xmlns="" xmlns:a16="http://schemas.microsoft.com/office/drawing/2014/main" id="{6C810486-C692-4636-B972-5D99E3E85943}"/>
              </a:ext>
            </a:extLst>
          </p:cNvPr>
          <p:cNvSpPr>
            <a:spLocks/>
          </p:cNvSpPr>
          <p:nvPr/>
        </p:nvSpPr>
        <p:spPr bwMode="auto">
          <a:xfrm flipH="1">
            <a:off x="9093995" y="3695701"/>
            <a:ext cx="1733550" cy="1016795"/>
          </a:xfrm>
          <a:custGeom>
            <a:avLst/>
            <a:gdLst>
              <a:gd name="T0" fmla="*/ 0 w 661"/>
              <a:gd name="T1" fmla="*/ 2147483647 h 205"/>
              <a:gd name="T2" fmla="*/ 2147483647 w 661"/>
              <a:gd name="T3" fmla="*/ 2147483647 h 205"/>
              <a:gd name="T4" fmla="*/ 2147483647 w 661"/>
              <a:gd name="T5" fmla="*/ 0 h 205"/>
              <a:gd name="T6" fmla="*/ 0 60000 65536"/>
              <a:gd name="T7" fmla="*/ 0 60000 65536"/>
              <a:gd name="T8" fmla="*/ 0 60000 65536"/>
              <a:gd name="T9" fmla="*/ 0 w 661"/>
              <a:gd name="T10" fmla="*/ 0 h 205"/>
              <a:gd name="T11" fmla="*/ 661 w 661"/>
              <a:gd name="T12" fmla="*/ 205 h 205"/>
            </a:gdLst>
            <a:ahLst/>
            <a:cxnLst>
              <a:cxn ang="T6">
                <a:pos x="T0" y="T1"/>
              </a:cxn>
              <a:cxn ang="T7">
                <a:pos x="T2" y="T3"/>
              </a:cxn>
              <a:cxn ang="T8">
                <a:pos x="T4" y="T5"/>
              </a:cxn>
            </a:cxnLst>
            <a:rect l="T9" t="T10" r="T11" b="T12"/>
            <a:pathLst>
              <a:path w="661" h="205">
                <a:moveTo>
                  <a:pt x="0" y="204"/>
                </a:moveTo>
                <a:lnTo>
                  <a:pt x="660" y="204"/>
                </a:lnTo>
                <a:lnTo>
                  <a:pt x="660" y="0"/>
                </a:lnTo>
              </a:path>
            </a:pathLst>
          </a:custGeom>
          <a:noFill/>
          <a:ln w="28575" cap="rnd" cmpd="sng">
            <a:solidFill>
              <a:schemeClr val="tx2"/>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
        <p:nvSpPr>
          <p:cNvPr id="10266" name="Rectangle 1050">
            <a:extLst>
              <a:ext uri="{FF2B5EF4-FFF2-40B4-BE49-F238E27FC236}">
                <a16:creationId xmlns="" xmlns:a16="http://schemas.microsoft.com/office/drawing/2014/main" id="{FDC11E60-E69A-4550-92F8-0AABFC6B8ECB}"/>
              </a:ext>
            </a:extLst>
          </p:cNvPr>
          <p:cNvSpPr>
            <a:spLocks noChangeArrowheads="1"/>
          </p:cNvSpPr>
          <p:nvPr/>
        </p:nvSpPr>
        <p:spPr bwMode="blackWhite">
          <a:xfrm>
            <a:off x="3800475" y="4288632"/>
            <a:ext cx="1866900" cy="1028700"/>
          </a:xfrm>
          <a:prstGeom prst="rect">
            <a:avLst/>
          </a:prstGeom>
          <a:solidFill>
            <a:srgbClr val="6699CC"/>
          </a:solidFill>
          <a:ln w="28575">
            <a:solidFill>
              <a:schemeClr val="bg2"/>
            </a:solidFill>
            <a:miter lim="800000"/>
            <a:headEnd/>
            <a:tailEnd/>
          </a:ln>
        </p:spPr>
        <p:txBody>
          <a:bodyPr wrap="none" lIns="69057" tIns="69057" rIns="69057" bIns="69057"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80000"/>
              </a:lnSpc>
              <a:spcBef>
                <a:spcPct val="50000"/>
              </a:spcBef>
            </a:pPr>
            <a:r>
              <a:rPr lang="en-US" altLang="en-US" sz="2400" b="1" dirty="0">
                <a:solidFill>
                  <a:schemeClr val="bg2"/>
                </a:solidFill>
                <a:latin typeface="Oracle Sans" panose="020B0503020204020204" pitchFamily="34" charset="0"/>
                <a:cs typeface="Oracle Sans" panose="020B0503020204020204" pitchFamily="34" charset="0"/>
              </a:rPr>
              <a:t>Agent</a:t>
            </a:r>
          </a:p>
        </p:txBody>
      </p:sp>
      <p:pic>
        <p:nvPicPr>
          <p:cNvPr id="10267" name="Picture 1051" descr="Database: Database with Segments">
            <a:extLst>
              <a:ext uri="{FF2B5EF4-FFF2-40B4-BE49-F238E27FC236}">
                <a16:creationId xmlns="" xmlns:a16="http://schemas.microsoft.com/office/drawing/2014/main" id="{CA40D87B-5A39-4279-A4A0-ED201B0A80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321970" y="2516982"/>
            <a:ext cx="938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1262856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Grp="1" noChangeArrowheads="1"/>
          </p:cNvSpPr>
          <p:nvPr>
            <p:ph type="title"/>
          </p:nvPr>
        </p:nvSpPr>
        <p:spPr/>
        <p:txBody>
          <a:bodyPr/>
          <a:lstStyle/>
          <a:p>
            <a:pPr eaLnBrk="1" hangingPunct="1"/>
            <a:r>
              <a:rPr lang="en-US" altLang="en-US" dirty="0">
                <a:latin typeface="+mj-lt"/>
              </a:rPr>
              <a:t>Creating a Physical Standby by Using SQL</a:t>
            </a:r>
          </a:p>
        </p:txBody>
      </p:sp>
      <p:sp>
        <p:nvSpPr>
          <p:cNvPr id="87043" name="Rectangle 6"/>
          <p:cNvSpPr>
            <a:spLocks noGrp="1" noChangeArrowheads="1"/>
          </p:cNvSpPr>
          <p:nvPr>
            <p:ph idx="1"/>
          </p:nvPr>
        </p:nvSpPr>
        <p:spPr>
          <a:xfrm>
            <a:off x="933451" y="2171701"/>
            <a:ext cx="16421099" cy="7207097"/>
          </a:xfrm>
        </p:spPr>
        <p:txBody>
          <a:bodyPr/>
          <a:lstStyle/>
          <a:p>
            <a:pPr lvl="1" eaLnBrk="1" hangingPunct="1">
              <a:spcBef>
                <a:spcPts val="1200"/>
              </a:spcBef>
            </a:pPr>
            <a:r>
              <a:rPr lang="en-US" altLang="en-US" dirty="0"/>
              <a:t>Create a backup copy of the primary database data files.</a:t>
            </a:r>
          </a:p>
          <a:p>
            <a:pPr lvl="1" eaLnBrk="1" hangingPunct="1">
              <a:spcBef>
                <a:spcPts val="1200"/>
              </a:spcBef>
            </a:pPr>
            <a:r>
              <a:rPr lang="en-US" altLang="en-US" dirty="0"/>
              <a:t>Create a control file for the standby database</a:t>
            </a:r>
            <a:r>
              <a:rPr lang="en-US" altLang="en-US" dirty="0" smtClean="0"/>
              <a:t>.</a:t>
            </a:r>
            <a:endParaRPr lang="en-US" altLang="en-US" dirty="0"/>
          </a:p>
          <a:p>
            <a:pPr lvl="3">
              <a:spcBef>
                <a:spcPts val="1200"/>
              </a:spcBef>
            </a:pPr>
            <a:endParaRPr lang="en-US" altLang="en-US" dirty="0" smtClean="0"/>
          </a:p>
          <a:p>
            <a:pPr lvl="3">
              <a:spcBef>
                <a:spcPts val="1200"/>
              </a:spcBef>
            </a:pPr>
            <a:endParaRPr lang="en-US" altLang="en-US" dirty="0"/>
          </a:p>
          <a:p>
            <a:pPr lvl="1" eaLnBrk="1" hangingPunct="1">
              <a:spcBef>
                <a:spcPts val="1200"/>
              </a:spcBef>
            </a:pPr>
            <a:r>
              <a:rPr lang="en-US" altLang="en-US" dirty="0" smtClean="0"/>
              <a:t>Create </a:t>
            </a:r>
            <a:r>
              <a:rPr lang="en-US" altLang="en-US" dirty="0"/>
              <a:t>a parameter file from the server parameter file used by the primary database and then adjust the parameters.</a:t>
            </a:r>
          </a:p>
          <a:p>
            <a:pPr lvl="1" eaLnBrk="1" hangingPunct="1">
              <a:spcBef>
                <a:spcPts val="1200"/>
              </a:spcBef>
            </a:pPr>
            <a:endParaRPr lang="en-US" altLang="en-US" sz="4000" dirty="0"/>
          </a:p>
          <a:p>
            <a:pPr lvl="1" eaLnBrk="1" hangingPunct="1">
              <a:spcBef>
                <a:spcPts val="1200"/>
              </a:spcBef>
            </a:pPr>
            <a:r>
              <a:rPr lang="en-US" altLang="en-US" dirty="0" smtClean="0"/>
              <a:t>Transfer </a:t>
            </a:r>
            <a:r>
              <a:rPr lang="en-US" altLang="en-US" dirty="0"/>
              <a:t>the complete backup, standby control file, and parameter file to the standby system.</a:t>
            </a:r>
          </a:p>
          <a:p>
            <a:pPr lvl="1" eaLnBrk="1" hangingPunct="1">
              <a:spcBef>
                <a:spcPts val="1200"/>
              </a:spcBef>
            </a:pPr>
            <a:r>
              <a:rPr lang="en-US" altLang="en-US" dirty="0"/>
              <a:t>Create a server parameter file and a startup instance.</a:t>
            </a:r>
          </a:p>
          <a:p>
            <a:pPr lvl="1" eaLnBrk="1" hangingPunct="1">
              <a:spcBef>
                <a:spcPts val="1200"/>
              </a:spcBef>
            </a:pPr>
            <a:r>
              <a:rPr lang="en-US" altLang="en-US" dirty="0"/>
              <a:t>Restore the backup and start Redo Apply.</a:t>
            </a:r>
          </a:p>
        </p:txBody>
      </p:sp>
      <p:sp>
        <p:nvSpPr>
          <p:cNvPr id="6"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676400" y="3543300"/>
            <a:ext cx="14725650" cy="1062792"/>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ALTER DATABASE CREATE STANDBY CONTROLFILE AS '/tmp/london01.ctl';</a:t>
            </a:r>
          </a:p>
        </p:txBody>
      </p:sp>
      <p:sp>
        <p:nvSpPr>
          <p:cNvPr id="7" name="Rectangle 3">
            <a:extLst>
              <a:ext uri="{FF2B5EF4-FFF2-40B4-BE49-F238E27FC236}">
                <a16:creationId xmlns="" xmlns:a16="http://schemas.microsoft.com/office/drawing/2014/main" id="{12047205-7AAA-45E5-8EC4-001C08733778}"/>
              </a:ext>
            </a:extLst>
          </p:cNvPr>
          <p:cNvSpPr>
            <a:spLocks noChangeArrowheads="1"/>
          </p:cNvSpPr>
          <p:nvPr/>
        </p:nvSpPr>
        <p:spPr bwMode="blackGray">
          <a:xfrm>
            <a:off x="1676400" y="5981700"/>
            <a:ext cx="14725650" cy="601128"/>
          </a:xfrm>
          <a:prstGeom prst="rect">
            <a:avLst/>
          </a:prstGeom>
          <a:solidFill>
            <a:srgbClr val="CCCCCC"/>
          </a:solidFill>
          <a:ln w="28575">
            <a:solidFill>
              <a:srgbClr val="000000"/>
            </a:solidFill>
            <a:miter lim="800000"/>
            <a:headEnd/>
            <a:tailEnd/>
          </a:ln>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sz="3000" b="1" dirty="0">
                <a:latin typeface="Courier New" panose="02070309020205020404" pitchFamily="49" charset="0"/>
                <a:cs typeface="Times New Roman" panose="02020603050405020304" pitchFamily="18" charset="0"/>
              </a:rPr>
              <a:t>SQL&gt; CREATE PFILE='/tmp/initlondon.ora' FROM SPFILE;</a:t>
            </a:r>
          </a:p>
        </p:txBody>
      </p:sp>
    </p:spTree>
    <p:extLst>
      <p:ext uri="{BB962C8B-B14F-4D97-AF65-F5344CB8AC3E}">
        <p14:creationId xmlns:p14="http://schemas.microsoft.com/office/powerpoint/2010/main" val="3487319165"/>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78A18602-0C2B-4473-ACAD-040CB00BFBE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Standby Database on the Same System</a:t>
            </a:r>
          </a:p>
        </p:txBody>
      </p:sp>
      <p:sp>
        <p:nvSpPr>
          <p:cNvPr id="37891" name="Rectangle 3">
            <a:extLst>
              <a:ext uri="{FF2B5EF4-FFF2-40B4-BE49-F238E27FC236}">
                <a16:creationId xmlns="" xmlns:a16="http://schemas.microsoft.com/office/drawing/2014/main" id="{C0CDF320-2AE0-4A25-8988-6E33C3398CEE}"/>
              </a:ext>
            </a:extLst>
          </p:cNvPr>
          <p:cNvSpPr>
            <a:spLocks noGrp="1" noChangeArrowheads="1"/>
          </p:cNvSpPr>
          <p:nvPr>
            <p:ph type="body" idx="1"/>
          </p:nvPr>
        </p:nvSpPr>
        <p:spPr>
          <a:xfrm>
            <a:off x="933451" y="2272710"/>
            <a:ext cx="16421100" cy="2638282"/>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lvl="1">
              <a:spcBef>
                <a:spcPts val="1200"/>
              </a:spcBef>
            </a:pPr>
            <a:r>
              <a:rPr lang="en-US" altLang="en-US" dirty="0">
                <a:latin typeface="Oracle Sans" panose="020B0503020204020204" pitchFamily="34" charset="0"/>
                <a:cs typeface="Oracle Sans" panose="020B0503020204020204" pitchFamily="34" charset="0"/>
              </a:rPr>
              <a:t>Standby database data files must be at a different location.</a:t>
            </a:r>
          </a:p>
          <a:p>
            <a:pPr lvl="1">
              <a:spcBef>
                <a:spcPts val="1200"/>
              </a:spcBef>
            </a:pPr>
            <a:r>
              <a:rPr lang="en-US" altLang="en-US" dirty="0">
                <a:latin typeface="Oracle Sans" panose="020B0503020204020204" pitchFamily="34" charset="0"/>
                <a:cs typeface="Oracle Sans" panose="020B0503020204020204" pitchFamily="34" charset="0"/>
              </a:rPr>
              <a:t>Each database instance must archive to different locations.</a:t>
            </a:r>
          </a:p>
          <a:p>
            <a:pPr lvl="1">
              <a:spcBef>
                <a:spcPts val="1200"/>
              </a:spcBef>
            </a:pPr>
            <a:r>
              <a:rPr lang="en-US" altLang="en-US" dirty="0">
                <a:latin typeface="Oracle Sans" panose="020B0503020204020204" pitchFamily="34" charset="0"/>
                <a:cs typeface="Oracle Sans" panose="020B0503020204020204" pitchFamily="34" charset="0"/>
              </a:rPr>
              <a:t>Service names must be unique.</a:t>
            </a:r>
          </a:p>
          <a:p>
            <a:pPr lvl="1">
              <a:spcBef>
                <a:spcPts val="1200"/>
              </a:spcBef>
            </a:pPr>
            <a:r>
              <a:rPr lang="en-US" altLang="en-US" dirty="0">
                <a:latin typeface="Oracle Sans" panose="020B0503020204020204" pitchFamily="34" charset="0"/>
                <a:cs typeface="Oracle Sans" panose="020B0503020204020204" pitchFamily="34" charset="0"/>
              </a:rPr>
              <a:t>This standby database does not protect against disaster.</a:t>
            </a:r>
          </a:p>
        </p:txBody>
      </p:sp>
      <p:sp>
        <p:nvSpPr>
          <p:cNvPr id="37892" name="Rectangle 4">
            <a:extLst>
              <a:ext uri="{FF2B5EF4-FFF2-40B4-BE49-F238E27FC236}">
                <a16:creationId xmlns="" xmlns:a16="http://schemas.microsoft.com/office/drawing/2014/main" id="{79AB285E-74BC-4A74-9E01-FC66CA16609E}"/>
              </a:ext>
            </a:extLst>
          </p:cNvPr>
          <p:cNvSpPr>
            <a:spLocks noChangeArrowheads="1"/>
          </p:cNvSpPr>
          <p:nvPr/>
        </p:nvSpPr>
        <p:spPr bwMode="blackWhite">
          <a:xfrm>
            <a:off x="5617028" y="5219700"/>
            <a:ext cx="7029450" cy="3200400"/>
          </a:xfrm>
          <a:prstGeom prst="rect">
            <a:avLst/>
          </a:prstGeom>
          <a:solidFill>
            <a:srgbClr val="FFCC99"/>
          </a:solidFill>
          <a:ln w="28575">
            <a:solidFill>
              <a:schemeClr val="tx1"/>
            </a:solidFill>
            <a:miter lim="800000"/>
            <a:headEnd/>
            <a:tailEnd/>
          </a:ln>
        </p:spPr>
        <p:txBody>
          <a:bodyPr lIns="19050" tIns="0" rIns="19050" bIns="0" anchorCtr="1"/>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altLang="en-US" sz="2200" b="1" dirty="0">
              <a:latin typeface="Oracle Sans" panose="020B0503020204020204" pitchFamily="34" charset="0"/>
              <a:cs typeface="Oracle Sans" panose="020B0503020204020204" pitchFamily="34" charset="0"/>
            </a:endParaRPr>
          </a:p>
        </p:txBody>
      </p:sp>
      <p:sp>
        <p:nvSpPr>
          <p:cNvPr id="37893" name="Text Box 5">
            <a:extLst>
              <a:ext uri="{FF2B5EF4-FFF2-40B4-BE49-F238E27FC236}">
                <a16:creationId xmlns="" xmlns:a16="http://schemas.microsoft.com/office/drawing/2014/main" id="{0575765D-207A-40B6-B8E0-F9F30693E8BE}"/>
              </a:ext>
            </a:extLst>
          </p:cNvPr>
          <p:cNvSpPr txBox="1">
            <a:spLocks noChangeArrowheads="1"/>
          </p:cNvSpPr>
          <p:nvPr/>
        </p:nvSpPr>
        <p:spPr bwMode="auto">
          <a:xfrm>
            <a:off x="6588578" y="7391400"/>
            <a:ext cx="19431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Primary </a:t>
            </a:r>
          </a:p>
        </p:txBody>
      </p:sp>
      <p:sp>
        <p:nvSpPr>
          <p:cNvPr id="37894" name="Text Box 6">
            <a:extLst>
              <a:ext uri="{FF2B5EF4-FFF2-40B4-BE49-F238E27FC236}">
                <a16:creationId xmlns="" xmlns:a16="http://schemas.microsoft.com/office/drawing/2014/main" id="{513CD3F7-F3F3-4542-AF15-C9592845FB05}"/>
              </a:ext>
            </a:extLst>
          </p:cNvPr>
          <p:cNvSpPr txBox="1">
            <a:spLocks noChangeArrowheads="1"/>
          </p:cNvSpPr>
          <p:nvPr/>
        </p:nvSpPr>
        <p:spPr bwMode="auto">
          <a:xfrm>
            <a:off x="9788978" y="7391400"/>
            <a:ext cx="19431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altLang="en-US" sz="2200" b="1" dirty="0">
                <a:latin typeface="Oracle Sans" panose="020B0503020204020204" pitchFamily="34" charset="0"/>
                <a:cs typeface="Oracle Sans" panose="020B0503020204020204" pitchFamily="34" charset="0"/>
              </a:rPr>
              <a:t>Standby </a:t>
            </a:r>
          </a:p>
        </p:txBody>
      </p:sp>
      <p:sp>
        <p:nvSpPr>
          <p:cNvPr id="37895" name="Text Box 7">
            <a:extLst>
              <a:ext uri="{FF2B5EF4-FFF2-40B4-BE49-F238E27FC236}">
                <a16:creationId xmlns="" xmlns:a16="http://schemas.microsoft.com/office/drawing/2014/main" id="{11E5C599-F428-4C29-BA48-2C0027F4B5B1}"/>
              </a:ext>
            </a:extLst>
          </p:cNvPr>
          <p:cNvSpPr txBox="1">
            <a:spLocks noChangeArrowheads="1"/>
          </p:cNvSpPr>
          <p:nvPr/>
        </p:nvSpPr>
        <p:spPr bwMode="auto">
          <a:xfrm>
            <a:off x="6713721" y="7880541"/>
            <a:ext cx="24003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Courier New" panose="02070309020205020404" pitchFamily="49" charset="0"/>
                <a:cs typeface="Oracle Sans" panose="020B0503020204020204" pitchFamily="34" charset="0"/>
              </a:rPr>
              <a:t>/oracle/dba</a:t>
            </a:r>
          </a:p>
        </p:txBody>
      </p:sp>
      <p:sp>
        <p:nvSpPr>
          <p:cNvPr id="37896" name="Text Box 8">
            <a:extLst>
              <a:ext uri="{FF2B5EF4-FFF2-40B4-BE49-F238E27FC236}">
                <a16:creationId xmlns="" xmlns:a16="http://schemas.microsoft.com/office/drawing/2014/main" id="{B0DB5C80-7E56-421C-9A33-D13965002BE4}"/>
              </a:ext>
            </a:extLst>
          </p:cNvPr>
          <p:cNvSpPr txBox="1">
            <a:spLocks noChangeArrowheads="1"/>
          </p:cNvSpPr>
          <p:nvPr/>
        </p:nvSpPr>
        <p:spPr bwMode="auto">
          <a:xfrm>
            <a:off x="8988878" y="7848601"/>
            <a:ext cx="3657600"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altLang="en-US" sz="2200" b="1" dirty="0">
                <a:latin typeface="Courier New" panose="02070309020205020404" pitchFamily="49" charset="0"/>
                <a:cs typeface="Oracle Sans" panose="020B0503020204020204" pitchFamily="34" charset="0"/>
              </a:rPr>
              <a:t>/oracle/standby/dba</a:t>
            </a:r>
          </a:p>
        </p:txBody>
      </p:sp>
      <p:pic>
        <p:nvPicPr>
          <p:cNvPr id="37897" name="Picture 9" descr="Database: Database with Segments">
            <a:extLst>
              <a:ext uri="{FF2B5EF4-FFF2-40B4-BE49-F238E27FC236}">
                <a16:creationId xmlns="" xmlns:a16="http://schemas.microsoft.com/office/drawing/2014/main" id="{E6E0BB54-1E5E-4DF6-B90E-57486422A4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836228" y="5512595"/>
            <a:ext cx="1447800" cy="164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0" descr="Database: Database with Segments">
            <a:extLst>
              <a:ext uri="{FF2B5EF4-FFF2-40B4-BE49-F238E27FC236}">
                <a16:creationId xmlns="" xmlns:a16="http://schemas.microsoft.com/office/drawing/2014/main" id="{0AF4311E-7559-4C78-8E2D-2D2075D7C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036628" y="5514976"/>
            <a:ext cx="1447800" cy="164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59725710"/>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35">
            <a:extLst>
              <a:ext uri="{FF2B5EF4-FFF2-40B4-BE49-F238E27FC236}">
                <a16:creationId xmlns="" xmlns:a16="http://schemas.microsoft.com/office/drawing/2014/main" id="{5EC2BDAF-A572-4EF0-9FFD-C2C2B56E2F51}"/>
              </a:ext>
            </a:extLst>
          </p:cNvPr>
          <p:cNvSpPr>
            <a:spLocks noGrp="1" noChangeArrowheads="1"/>
          </p:cNvSpPr>
          <p:nvPr>
            <p:ph idx="1"/>
          </p:nvPr>
        </p:nvSpPr>
        <p:spPr>
          <a:xfrm>
            <a:off x="932689" y="2267712"/>
            <a:ext cx="16422624" cy="251824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The </a:t>
            </a:r>
            <a:r>
              <a:rPr lang="en-US" altLang="en-US" dirty="0">
                <a:latin typeface="Courier New" panose="02070309020205020404" pitchFamily="49" charset="0"/>
                <a:cs typeface="Courier New" panose="02070309020205020404" pitchFamily="49" charset="0"/>
              </a:rPr>
              <a:t>FORCE LOGGING</a:t>
            </a:r>
            <a:r>
              <a:rPr lang="en-US" altLang="en-US" dirty="0">
                <a:latin typeface="Oracle Sans" panose="020B0503020204020204" pitchFamily="34" charset="0"/>
                <a:cs typeface="Oracle Sans" panose="020B0503020204020204" pitchFamily="34" charset="0"/>
              </a:rPr>
              <a:t> mode is required to support the unlogged operations in a Data Guard Environment.</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True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False</a:t>
            </a:r>
          </a:p>
        </p:txBody>
      </p:sp>
      <p:sp>
        <p:nvSpPr>
          <p:cNvPr id="39938" name="Rectangle 1034">
            <a:extLst>
              <a:ext uri="{FF2B5EF4-FFF2-40B4-BE49-F238E27FC236}">
                <a16:creationId xmlns="" xmlns:a16="http://schemas.microsoft.com/office/drawing/2014/main" id="{FDF7F169-B516-4838-A0B1-C49A901DD3F4}"/>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38587601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035">
            <a:extLst>
              <a:ext uri="{FF2B5EF4-FFF2-40B4-BE49-F238E27FC236}">
                <a16:creationId xmlns="" xmlns:a16="http://schemas.microsoft.com/office/drawing/2014/main" id="{A47C0883-4E2A-4A50-AC26-448A430E3B70}"/>
              </a:ext>
            </a:extLst>
          </p:cNvPr>
          <p:cNvSpPr>
            <a:spLocks noGrp="1" noChangeArrowheads="1"/>
          </p:cNvSpPr>
          <p:nvPr>
            <p:ph idx="1"/>
          </p:nvPr>
        </p:nvSpPr>
        <p:spPr>
          <a:xfrm>
            <a:off x="932689" y="2267712"/>
            <a:ext cx="16422624" cy="390940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indent="0">
              <a:spcBef>
                <a:spcPts val="1200"/>
              </a:spcBef>
            </a:pPr>
            <a:r>
              <a:rPr lang="en-US" altLang="en-US" dirty="0">
                <a:latin typeface="Oracle Sans" panose="020B0503020204020204" pitchFamily="34" charset="0"/>
                <a:cs typeface="Oracle Sans" panose="020B0503020204020204" pitchFamily="34" charset="0"/>
              </a:rPr>
              <a:t>Which methods support the creation of a standby database in a </a:t>
            </a:r>
            <a:r>
              <a:rPr lang="en-US" altLang="en-US" dirty="0">
                <a:latin typeface="+mn-lt"/>
                <a:cs typeface="Oracle Sans" panose="020B0503020204020204" pitchFamily="34" charset="0"/>
              </a:rPr>
              <a:t>m</a:t>
            </a:r>
            <a:r>
              <a:rPr lang="en-US" altLang="en-US" dirty="0">
                <a:latin typeface="+mn-lt"/>
              </a:rPr>
              <a:t>ultitenant</a:t>
            </a:r>
            <a:r>
              <a:rPr lang="en-US" altLang="en-US" dirty="0">
                <a:latin typeface="Oracle Sans" panose="020B0503020204020204" pitchFamily="34" charset="0"/>
                <a:cs typeface="Oracle Sans" panose="020B0503020204020204" pitchFamily="34" charset="0"/>
              </a:rPr>
              <a:t> environment?</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Using EM</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Using DBCA</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Using RMAN </a:t>
            </a:r>
            <a:r>
              <a:rPr lang="en-US" altLang="en-US" dirty="0">
                <a:latin typeface="Courier New" panose="02070309020205020404" pitchFamily="49" charset="0"/>
                <a:cs typeface="Courier New" panose="02070309020205020404" pitchFamily="49" charset="0"/>
              </a:rPr>
              <a:t>DUPLICATE</a:t>
            </a:r>
          </a:p>
          <a:p>
            <a:pPr marL="850107" lvl="1" indent="-673895">
              <a:spcBef>
                <a:spcPts val="1200"/>
              </a:spcBef>
              <a:buFont typeface="Arial" panose="020B0604020202020204" pitchFamily="34" charset="0"/>
              <a:buAutoNum type="alphaLcPeriod"/>
            </a:pPr>
            <a:r>
              <a:rPr lang="en-US" altLang="en-US" dirty="0">
                <a:latin typeface="Oracle Sans" panose="020B0503020204020204" pitchFamily="34" charset="0"/>
                <a:cs typeface="Oracle Sans" panose="020B0503020204020204" pitchFamily="34" charset="0"/>
              </a:rPr>
              <a:t>All above</a:t>
            </a:r>
          </a:p>
        </p:txBody>
      </p:sp>
      <p:sp>
        <p:nvSpPr>
          <p:cNvPr id="40962" name="Rectangle 1034">
            <a:extLst>
              <a:ext uri="{FF2B5EF4-FFF2-40B4-BE49-F238E27FC236}">
                <a16:creationId xmlns="" xmlns:a16="http://schemas.microsoft.com/office/drawing/2014/main" id="{5710787E-7836-4B68-A47B-7CE0D6BF53D3}"/>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Quiz</a:t>
            </a:r>
          </a:p>
        </p:txBody>
      </p:sp>
    </p:spTree>
    <p:custDataLst>
      <p:tags r:id="rId1"/>
    </p:custDataLst>
    <p:extLst>
      <p:ext uri="{BB962C8B-B14F-4D97-AF65-F5344CB8AC3E}">
        <p14:creationId xmlns:p14="http://schemas.microsoft.com/office/powerpoint/2010/main" val="4130688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 xmlns:a16="http://schemas.microsoft.com/office/drawing/2014/main" id="{A27873F1-6822-4DC6-A012-1D7F48EE2CC5}"/>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Summary</a:t>
            </a:r>
          </a:p>
        </p:txBody>
      </p:sp>
      <p:sp>
        <p:nvSpPr>
          <p:cNvPr id="41987" name="Rectangle 5">
            <a:extLst>
              <a:ext uri="{FF2B5EF4-FFF2-40B4-BE49-F238E27FC236}">
                <a16:creationId xmlns="" xmlns:a16="http://schemas.microsoft.com/office/drawing/2014/main" id="{5B05ABB2-DC04-4EE2-9E8F-5B6207ED5DF8}"/>
              </a:ext>
            </a:extLst>
          </p:cNvPr>
          <p:cNvSpPr>
            <a:spLocks noGrp="1" noChangeArrowheads="1"/>
          </p:cNvSpPr>
          <p:nvPr>
            <p:ph idx="1"/>
          </p:nvPr>
        </p:nvSpPr>
        <p:spPr>
          <a:xfrm>
            <a:off x="933451" y="2272710"/>
            <a:ext cx="13849349" cy="5825309"/>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In this lesson, you should have learned how to:</a:t>
            </a:r>
          </a:p>
          <a:p>
            <a:pPr lvl="1">
              <a:spcBef>
                <a:spcPts val="1200"/>
              </a:spcBef>
            </a:pPr>
            <a:r>
              <a:rPr lang="en-US" altLang="en-US" dirty="0">
                <a:latin typeface="Oracle Sans" panose="020B0503020204020204" pitchFamily="34" charset="0"/>
                <a:cs typeface="Oracle Sans" panose="020B0503020204020204" pitchFamily="34" charset="0"/>
              </a:rPr>
              <a:t>Enable </a:t>
            </a:r>
            <a:r>
              <a:rPr lang="en-US" altLang="en-US" dirty="0">
                <a:latin typeface="Courier New" panose="02070309020205020404" pitchFamily="49" charset="0"/>
                <a:cs typeface="Oracle Sans" panose="020B0503020204020204" pitchFamily="34" charset="0"/>
              </a:rPr>
              <a:t>FORCE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LOGGING</a:t>
            </a:r>
          </a:p>
          <a:p>
            <a:pPr lvl="1">
              <a:spcBef>
                <a:spcPts val="1200"/>
              </a:spcBef>
            </a:pPr>
            <a:r>
              <a:rPr lang="en-US" altLang="en-US" dirty="0">
                <a:latin typeface="Oracle Sans" panose="020B0503020204020204" pitchFamily="34" charset="0"/>
                <a:cs typeface="Oracle Sans" panose="020B0503020204020204" pitchFamily="34" charset="0"/>
              </a:rPr>
              <a:t>Create standby redo logs</a:t>
            </a:r>
          </a:p>
          <a:p>
            <a:pPr lvl="1">
              <a:spcBef>
                <a:spcPts val="1200"/>
              </a:spcBef>
            </a:pPr>
            <a:r>
              <a:rPr lang="en-US" altLang="en-US" dirty="0">
                <a:latin typeface="Oracle Sans" panose="020B0503020204020204" pitchFamily="34" charset="0"/>
                <a:cs typeface="Oracle Sans" panose="020B0503020204020204" pitchFamily="34" charset="0"/>
              </a:rPr>
              <a:t>Set initialization parameters on the primary database to support the creation of the physical standby database and role transition</a:t>
            </a:r>
          </a:p>
          <a:p>
            <a:pPr lvl="1">
              <a:spcBef>
                <a:spcPts val="1200"/>
              </a:spcBef>
            </a:pPr>
            <a:r>
              <a:rPr lang="en-US" altLang="en-US" dirty="0">
                <a:latin typeface="Oracle Sans" panose="020B0503020204020204" pitchFamily="34" charset="0"/>
                <a:cs typeface="Oracle Sans" panose="020B0503020204020204" pitchFamily="34" charset="0"/>
              </a:rPr>
              <a:t>Configure Oracle Net Services</a:t>
            </a:r>
          </a:p>
          <a:p>
            <a:pPr lvl="1">
              <a:spcBef>
                <a:spcPts val="1200"/>
              </a:spcBef>
            </a:pPr>
            <a:r>
              <a:rPr lang="en-US" altLang="en-US" dirty="0">
                <a:latin typeface="Oracle Sans" panose="020B0503020204020204" pitchFamily="34" charset="0"/>
                <a:cs typeface="Oracle Sans" panose="020B0503020204020204" pitchFamily="34" charset="0"/>
              </a:rPr>
              <a:t>Create a physical standby database by using the </a:t>
            </a:r>
            <a:r>
              <a:rPr lang="en-US" altLang="en-US" dirty="0">
                <a:latin typeface="Courier New" panose="02070309020205020404" pitchFamily="49" charset="0"/>
                <a:cs typeface="Oracle Sans" panose="020B0503020204020204" pitchFamily="34" charset="0"/>
              </a:rPr>
              <a:t>DUPLICATE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TARGET</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FOR</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STANDBY</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FROM</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ACTIVE</a:t>
            </a:r>
            <a:r>
              <a:rPr lang="en-US" altLang="en-US" dirty="0">
                <a:latin typeface="Oracle Sans" panose="020B0503020204020204" pitchFamily="34" charset="0"/>
                <a:cs typeface="Oracle Sans" panose="020B0503020204020204" pitchFamily="34" charset="0"/>
              </a:rPr>
              <a:t> </a:t>
            </a:r>
            <a:r>
              <a:rPr lang="en-US" altLang="en-US" dirty="0">
                <a:latin typeface="Courier New" panose="02070309020205020404" pitchFamily="49" charset="0"/>
                <a:cs typeface="Oracle Sans" panose="020B0503020204020204" pitchFamily="34" charset="0"/>
              </a:rPr>
              <a:t>DATABASE</a:t>
            </a:r>
            <a:r>
              <a:rPr lang="en-US" altLang="en-US" dirty="0">
                <a:latin typeface="Oracle Sans" panose="020B0503020204020204" pitchFamily="34" charset="0"/>
                <a:cs typeface="Oracle Sans" panose="020B0503020204020204" pitchFamily="34" charset="0"/>
              </a:rPr>
              <a:t> RMAN command</a:t>
            </a:r>
          </a:p>
          <a:p>
            <a:pPr lvl="1">
              <a:spcBef>
                <a:spcPts val="1200"/>
              </a:spcBef>
            </a:pPr>
            <a:r>
              <a:rPr lang="en-US" altLang="en-US" dirty="0">
                <a:latin typeface="Oracle Sans" panose="020B0503020204020204" pitchFamily="34" charset="0"/>
                <a:cs typeface="Oracle Sans" panose="020B0503020204020204" pitchFamily="34" charset="0"/>
              </a:rPr>
              <a:t>Start the transport and application of redo</a:t>
            </a:r>
          </a:p>
        </p:txBody>
      </p:sp>
    </p:spTree>
    <p:custDataLst>
      <p:tags r:id="rId1"/>
    </p:custDataLst>
    <p:extLst>
      <p:ext uri="{BB962C8B-B14F-4D97-AF65-F5344CB8AC3E}">
        <p14:creationId xmlns:p14="http://schemas.microsoft.com/office/powerpoint/2010/main" val="351049489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4C3480A7-5D57-40D8-859A-844E233C5A17}"/>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Practice 3: Overview</a:t>
            </a:r>
          </a:p>
        </p:txBody>
      </p:sp>
      <p:sp>
        <p:nvSpPr>
          <p:cNvPr id="43011" name="Rectangle 3">
            <a:extLst>
              <a:ext uri="{FF2B5EF4-FFF2-40B4-BE49-F238E27FC236}">
                <a16:creationId xmlns="" xmlns:a16="http://schemas.microsoft.com/office/drawing/2014/main" id="{48CE80AD-1EA7-4F12-A49C-CDEF624F9975}"/>
              </a:ext>
            </a:extLst>
          </p:cNvPr>
          <p:cNvSpPr>
            <a:spLocks noGrp="1" noChangeArrowheads="1"/>
          </p:cNvSpPr>
          <p:nvPr>
            <p:ph type="body" idx="1"/>
          </p:nvPr>
        </p:nvSpPr>
        <p:spPr>
          <a:xfrm>
            <a:off x="933451" y="2272710"/>
            <a:ext cx="16421100" cy="2655210"/>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Oracle Sans" panose="020B0503020204020204" pitchFamily="34" charset="0"/>
                <a:cs typeface="Oracle Sans" panose="020B0503020204020204" pitchFamily="34" charset="0"/>
              </a:rPr>
              <a:t>This practice covers the following topics:</a:t>
            </a:r>
          </a:p>
          <a:p>
            <a:pPr lvl="1">
              <a:spcBef>
                <a:spcPts val="1200"/>
              </a:spcBef>
            </a:pPr>
            <a:r>
              <a:rPr lang="en-US" altLang="en-US" dirty="0">
                <a:latin typeface="Oracle Sans" panose="020B0503020204020204" pitchFamily="34" charset="0"/>
                <a:cs typeface="Oracle Sans" panose="020B0503020204020204" pitchFamily="34" charset="0"/>
              </a:rPr>
              <a:t>Preparing the primary database prior to creating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Preparing hosts and creating the physical standby database</a:t>
            </a:r>
          </a:p>
          <a:p>
            <a:pPr lvl="1">
              <a:spcBef>
                <a:spcPts val="1200"/>
              </a:spcBef>
            </a:pPr>
            <a:r>
              <a:rPr lang="en-US" altLang="en-US" dirty="0">
                <a:latin typeface="Oracle Sans" panose="020B0503020204020204" pitchFamily="34" charset="0"/>
                <a:cs typeface="Oracle Sans" panose="020B0503020204020204" pitchFamily="34" charset="0"/>
              </a:rPr>
              <a:t>Verifying that the physical standby database is performing correctly</a:t>
            </a:r>
          </a:p>
        </p:txBody>
      </p:sp>
    </p:spTree>
    <p:custDataLst>
      <p:tags r:id="rId1"/>
    </p:custDataLst>
    <p:extLst>
      <p:ext uri="{BB962C8B-B14F-4D97-AF65-F5344CB8AC3E}">
        <p14:creationId xmlns:p14="http://schemas.microsoft.com/office/powerpoint/2010/main" val="3693524527"/>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246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7BF39440-3413-4E4D-80CF-7CD5209B1BD8}"/>
              </a:ext>
            </a:extLst>
          </p:cNvPr>
          <p:cNvSpPr>
            <a:spLocks noGrp="1" noChangeArrowheads="1"/>
          </p:cNvSpPr>
          <p:nvPr>
            <p:ph type="ctr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cs typeface="Oracle Sans" panose="020B0503020204020204" pitchFamily="34" charset="0"/>
              </a:rPr>
              <a:t>Managing Physical Standby Files After Structural Changes on the Primary Database</a:t>
            </a:r>
          </a:p>
        </p:txBody>
      </p:sp>
      <p:sp>
        <p:nvSpPr>
          <p:cNvPr id="3" name="Subtitle 2">
            <a:extLst>
              <a:ext uri="{FF2B5EF4-FFF2-40B4-BE49-F238E27FC236}">
                <a16:creationId xmlns="" xmlns:a16="http://schemas.microsoft.com/office/drawing/2014/main" id="{E9AA6CE8-1BAE-47C9-AD78-62B76B07A72B}"/>
              </a:ext>
            </a:extLst>
          </p:cNvPr>
          <p:cNvSpPr>
            <a:spLocks noGrp="1"/>
          </p:cNvSpPr>
          <p:nvPr>
            <p:ph type="subTitle" idx="1"/>
          </p:nvPr>
        </p:nvSpPr>
        <p:spPr/>
        <p:txBody>
          <a:bodyPr/>
          <a:lstStyle/>
          <a:p>
            <a:endParaRPr lang="en-IN" dirty="0"/>
          </a:p>
        </p:txBody>
      </p:sp>
      <p:sp>
        <p:nvSpPr>
          <p:cNvPr id="3075" name="Rectangle 4" hidden="1">
            <a:extLst>
              <a:ext uri="{FF2B5EF4-FFF2-40B4-BE49-F238E27FC236}">
                <a16:creationId xmlns="" xmlns:a16="http://schemas.microsoft.com/office/drawing/2014/main" id="{D3A80E95-E1B1-4AEB-8050-84F709A672A9}"/>
              </a:ext>
            </a:extLst>
          </p:cNvPr>
          <p:cNvSpPr>
            <a:spLocks noChangeArrowheads="1"/>
          </p:cNvSpPr>
          <p:nvPr/>
        </p:nvSpPr>
        <p:spPr bwMode="auto">
          <a:xfrm>
            <a:off x="3676650" y="6629400"/>
            <a:ext cx="10991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8113" tIns="69057" rIns="138113" bIns="69057">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buClr>
                <a:srgbClr val="FF3300"/>
              </a:buClr>
              <a:buSzPct val="125000"/>
            </a:pPr>
            <a:endParaRPr lang="en-US" altLang="en-US" sz="3300" b="1" dirty="0">
              <a:latin typeface="Oracle Sans" panose="020B0503020204020204" pitchFamily="34" charset="0"/>
              <a:cs typeface="Oracle Sans" panose="020B0503020204020204" pitchFamily="34" charset="0"/>
            </a:endParaRPr>
          </a:p>
        </p:txBody>
      </p:sp>
      <p:sp>
        <p:nvSpPr>
          <p:cNvPr id="3076" name="Line 6">
            <a:extLst>
              <a:ext uri="{FF2B5EF4-FFF2-40B4-BE49-F238E27FC236}">
                <a16:creationId xmlns="" xmlns:a16="http://schemas.microsoft.com/office/drawing/2014/main" id="{44CD9D07-C939-4AC8-8EFB-694D289EA822}"/>
              </a:ext>
            </a:extLst>
          </p:cNvPr>
          <p:cNvSpPr>
            <a:spLocks noChangeShapeType="1"/>
          </p:cNvSpPr>
          <p:nvPr/>
        </p:nvSpPr>
        <p:spPr bwMode="auto">
          <a:xfrm>
            <a:off x="5029200" y="6743700"/>
            <a:ext cx="14859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square" lIns="19050" tIns="19050" rIns="19050" bIns="1905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IN"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6721359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DAEEFD75-CE26-4D8E-AE1D-D777B5E5A6F6}"/>
              </a:ext>
            </a:extLst>
          </p:cNvPr>
          <p:cNvSpPr>
            <a:spLocks noGrp="1" noChangeArrowheads="1"/>
          </p:cNvSpPr>
          <p:nvPr>
            <p:ph type="title"/>
          </p:nvPr>
        </p:nvSpPr>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en-US" dirty="0">
                <a:latin typeface="+mj-lt"/>
              </a:rPr>
              <a:t>Objectives</a:t>
            </a:r>
          </a:p>
        </p:txBody>
      </p:sp>
      <p:sp>
        <p:nvSpPr>
          <p:cNvPr id="4099" name="Rectangle 3">
            <a:extLst>
              <a:ext uri="{FF2B5EF4-FFF2-40B4-BE49-F238E27FC236}">
                <a16:creationId xmlns="" xmlns:a16="http://schemas.microsoft.com/office/drawing/2014/main" id="{F7D93738-FFAF-4308-BB5E-E7D05224D93B}"/>
              </a:ext>
            </a:extLst>
          </p:cNvPr>
          <p:cNvSpPr>
            <a:spLocks noGrp="1" noChangeArrowheads="1"/>
          </p:cNvSpPr>
          <p:nvPr>
            <p:ph idx="1"/>
          </p:nvPr>
        </p:nvSpPr>
        <p:spPr>
          <a:xfrm>
            <a:off x="933451" y="2272710"/>
            <a:ext cx="16421100" cy="3043008"/>
          </a:xfr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81642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63284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2449266"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3265688"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4082110"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4898532"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5714954"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6531376" algn="l" defTabSz="1632844"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ts val="1200"/>
              </a:spcBef>
            </a:pPr>
            <a:r>
              <a:rPr lang="en-US" altLang="en-US" dirty="0">
                <a:latin typeface="+mn-lt"/>
              </a:rPr>
              <a:t>After completing this lesson, you should be able to describe:</a:t>
            </a:r>
          </a:p>
          <a:p>
            <a:pPr lvl="1">
              <a:spcBef>
                <a:spcPts val="1200"/>
              </a:spcBef>
            </a:pPr>
            <a:r>
              <a:rPr lang="en-US" altLang="en-US" dirty="0">
                <a:latin typeface="+mn-lt"/>
              </a:rPr>
              <a:t>The primary database changes that require manual intervention at a physical standby database.</a:t>
            </a:r>
          </a:p>
          <a:p>
            <a:pPr lvl="1">
              <a:spcBef>
                <a:spcPts val="1200"/>
              </a:spcBef>
            </a:pPr>
            <a:r>
              <a:rPr lang="en-US" altLang="en-US" dirty="0">
                <a:latin typeface="Oracle Sans" panose="020B0503020204020204" pitchFamily="34" charset="0"/>
                <a:cs typeface="Oracle Sans" panose="020B0503020204020204" pitchFamily="34" charset="0"/>
              </a:rPr>
              <a:t>The primary database changes that do not require manual intervention at a physical standby database.</a:t>
            </a:r>
          </a:p>
        </p:txBody>
      </p:sp>
    </p:spTree>
    <p:custDataLst>
      <p:tags r:id="rId1"/>
    </p:custDataLst>
    <p:extLst>
      <p:ext uri="{BB962C8B-B14F-4D97-AF65-F5344CB8AC3E}">
        <p14:creationId xmlns:p14="http://schemas.microsoft.com/office/powerpoint/2010/main" val="2011082900"/>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p:txBody>
          <a:bodyPr/>
          <a:lstStyle/>
          <a:p>
            <a:r>
              <a:rPr lang="en-US" altLang="en-US" dirty="0">
                <a:latin typeface="+mj-lt"/>
              </a:rPr>
              <a:t>Scenario 1: Adding a Data File or Creating a Tablespace</a:t>
            </a:r>
          </a:p>
        </p:txBody>
      </p:sp>
      <p:sp>
        <p:nvSpPr>
          <p:cNvPr id="9219" name="Rectangle 6"/>
          <p:cNvSpPr>
            <a:spLocks noGrp="1" noChangeArrowheads="1"/>
          </p:cNvSpPr>
          <p:nvPr>
            <p:ph idx="1"/>
          </p:nvPr>
        </p:nvSpPr>
        <p:spPr>
          <a:xfrm>
            <a:off x="933451" y="2688032"/>
            <a:ext cx="16421100" cy="2679704"/>
          </a:xfrm>
        </p:spPr>
        <p:txBody>
          <a:bodyPr/>
          <a:lstStyle/>
          <a:p>
            <a:pPr indent="-573088">
              <a:spcBef>
                <a:spcPts val="1200"/>
              </a:spcBef>
            </a:pPr>
            <a:r>
              <a:rPr lang="en-US" dirty="0"/>
              <a:t>Assumptions</a:t>
            </a:r>
            <a:r>
              <a:rPr lang="en-US" altLang="en-US" dirty="0"/>
              <a:t>:</a:t>
            </a:r>
          </a:p>
          <a:p>
            <a:pPr lvl="1">
              <a:spcBef>
                <a:spcPts val="1200"/>
              </a:spcBef>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STANDBY_FILE_MANAGEMENT</a:t>
            </a:r>
            <a:r>
              <a:rPr lang="en-US" altLang="en-US" dirty="0"/>
              <a:t> = </a:t>
            </a:r>
            <a:r>
              <a:rPr lang="en-US" altLang="en-US" dirty="0">
                <a:latin typeface="Courier New" panose="02070309020205020404" pitchFamily="49" charset="0"/>
                <a:cs typeface="Courier New" panose="02070309020205020404" pitchFamily="49" charset="0"/>
              </a:rPr>
              <a:t>MANUAL</a:t>
            </a:r>
          </a:p>
          <a:p>
            <a:pPr lvl="1">
              <a:spcBef>
                <a:spcPts val="1200"/>
              </a:spcBef>
              <a:buFont typeface="Arial" panose="020B0604020202020204" pitchFamily="34" charset="0"/>
              <a:buChar char="•"/>
            </a:pPr>
            <a:r>
              <a:rPr lang="en-US" altLang="en-US" dirty="0"/>
              <a:t>Active Data Guard option enabled</a:t>
            </a:r>
          </a:p>
          <a:p>
            <a:pPr lvl="1">
              <a:spcBef>
                <a:spcPts val="1200"/>
              </a:spcBef>
              <a:buFont typeface="Arial" panose="020B0604020202020204" pitchFamily="34" charset="0"/>
              <a:buChar char="•"/>
            </a:pPr>
            <a:r>
              <a:rPr lang="en-US" altLang="en-US" dirty="0"/>
              <a:t>Action: Adding a Data File or Creating a Tablespace in the Primary </a:t>
            </a:r>
            <a:r>
              <a:rPr lang="en-US" altLang="en-US" dirty="0" smtClean="0"/>
              <a:t>Database</a:t>
            </a:r>
            <a:endParaRPr lang="en-US" altLang="en-US" dirty="0"/>
          </a:p>
        </p:txBody>
      </p:sp>
      <p:grpSp>
        <p:nvGrpSpPr>
          <p:cNvPr id="9220" name="Group 2"/>
          <p:cNvGrpSpPr>
            <a:grpSpLocks/>
          </p:cNvGrpSpPr>
          <p:nvPr/>
        </p:nvGrpSpPr>
        <p:grpSpPr bwMode="auto">
          <a:xfrm>
            <a:off x="4624336" y="5614987"/>
            <a:ext cx="9028922" cy="4100513"/>
            <a:chOff x="1555440" y="2905125"/>
            <a:chExt cx="6017728" cy="2733675"/>
          </a:xfrm>
        </p:grpSpPr>
        <p:grpSp>
          <p:nvGrpSpPr>
            <p:cNvPr id="9221" name="Group 1"/>
            <p:cNvGrpSpPr>
              <a:grpSpLocks/>
            </p:cNvGrpSpPr>
            <p:nvPr/>
          </p:nvGrpSpPr>
          <p:grpSpPr bwMode="auto">
            <a:xfrm>
              <a:off x="2509309" y="5029199"/>
              <a:ext cx="781050" cy="609601"/>
              <a:chOff x="2529966" y="5029199"/>
              <a:chExt cx="781050" cy="609601"/>
            </a:xfrm>
          </p:grpSpPr>
          <p:sp>
            <p:nvSpPr>
              <p:cNvPr id="9231" name="Rectangle 17"/>
              <p:cNvSpPr>
                <a:spLocks noChangeArrowheads="1"/>
              </p:cNvSpPr>
              <p:nvPr/>
            </p:nvSpPr>
            <p:spPr bwMode="gray">
              <a:xfrm>
                <a:off x="2529966" y="5153487"/>
                <a:ext cx="781050" cy="363985"/>
              </a:xfrm>
              <a:prstGeom prst="rect">
                <a:avLst/>
              </a:prstGeom>
              <a:gradFill rotWithShape="0">
                <a:gsLst>
                  <a:gs pos="0">
                    <a:srgbClr val="47B0FF"/>
                  </a:gs>
                  <a:gs pos="100000">
                    <a:srgbClr val="D9D9D9"/>
                  </a:gs>
                </a:gsLst>
                <a:lin ang="5400000"/>
              </a:gradFill>
              <a:ln w="3175">
                <a:solidFill>
                  <a:schemeClr val="folHlink"/>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9232" name="Oval 18"/>
              <p:cNvSpPr>
                <a:spLocks noChangeArrowheads="1"/>
              </p:cNvSpPr>
              <p:nvPr/>
            </p:nvSpPr>
            <p:spPr bwMode="gray">
              <a:xfrm>
                <a:off x="2529966" y="5029199"/>
                <a:ext cx="781050" cy="233779"/>
              </a:xfrm>
              <a:prstGeom prst="ellipse">
                <a:avLst/>
              </a:prstGeom>
              <a:solidFill>
                <a:srgbClr val="47B0FF"/>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sp>
            <p:nvSpPr>
              <p:cNvPr id="9233" name="Oval 19"/>
              <p:cNvSpPr>
                <a:spLocks noChangeArrowheads="1"/>
              </p:cNvSpPr>
              <p:nvPr/>
            </p:nvSpPr>
            <p:spPr bwMode="gray">
              <a:xfrm>
                <a:off x="2529966" y="5405021"/>
                <a:ext cx="781050" cy="233779"/>
              </a:xfrm>
              <a:prstGeom prst="ellipse">
                <a:avLst/>
              </a:prstGeom>
              <a:solidFill>
                <a:srgbClr val="D9D9D9"/>
              </a:solidFill>
              <a:ln w="3175">
                <a:solidFill>
                  <a:schemeClr val="fo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None/>
                </a:pPr>
                <a:endParaRPr lang="en-US" altLang="en-US" sz="2200" dirty="0"/>
              </a:p>
            </p:txBody>
          </p:sp>
        </p:grpSp>
        <p:sp>
          <p:nvSpPr>
            <p:cNvPr id="9222" name="Text Box 14"/>
            <p:cNvSpPr txBox="1">
              <a:spLocks noChangeArrowheads="1"/>
            </p:cNvSpPr>
            <p:nvPr/>
          </p:nvSpPr>
          <p:spPr bwMode="auto">
            <a:xfrm>
              <a:off x="2480734" y="5254625"/>
              <a:ext cx="83820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TBS1</a:t>
              </a:r>
            </a:p>
          </p:txBody>
        </p:sp>
        <p:pic>
          <p:nvPicPr>
            <p:cNvPr id="9223" name="Picture 5" descr="icon01_c02"/>
            <p:cNvPicPr>
              <a:picLocks noChangeAspect="1" noChangeArrowheads="1"/>
            </p:cNvPicPr>
            <p:nvPr/>
          </p:nvPicPr>
          <p:blipFill>
            <a:blip r:embed="rId3">
              <a:extLst>
                <a:ext uri="{28A0092B-C50C-407E-A947-70E740481C1C}">
                  <a14:useLocalDpi xmlns:a14="http://schemas.microsoft.com/office/drawing/2010/main" val="0"/>
                </a:ext>
              </a:extLst>
            </a:blip>
            <a:srcRect t="30753" b="-571"/>
            <a:stretch>
              <a:fillRect/>
            </a:stretch>
          </p:blipFill>
          <p:spPr bwMode="auto">
            <a:xfrm>
              <a:off x="6701630" y="3419499"/>
              <a:ext cx="871538" cy="12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Text Box 13"/>
            <p:cNvSpPr txBox="1">
              <a:spLocks noChangeArrowheads="1"/>
            </p:cNvSpPr>
            <p:nvPr/>
          </p:nvSpPr>
          <p:spPr bwMode="auto">
            <a:xfrm>
              <a:off x="6711949" y="2905125"/>
              <a:ext cx="823945" cy="512961"/>
            </a:xfrm>
            <a:prstGeom prst="rect">
              <a:avLst/>
            </a:prstGeom>
            <a:solidFill>
              <a:srgbClr val="FFFF99"/>
            </a:solidFill>
            <a:ln w="28575">
              <a:solidFill>
                <a:srgbClr val="FFCC66"/>
              </a:solidFill>
              <a:miter lim="800000"/>
              <a:headEnd type="none" w="sm" len="sm"/>
              <a:tailEnd type="none" w="sm" len="sm"/>
            </a:ln>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dirty="0"/>
                <a:t>Standby</a:t>
              </a:r>
            </a:p>
            <a:p>
              <a:pPr>
                <a:spcBef>
                  <a:spcPct val="0"/>
                </a:spcBef>
                <a:buClrTx/>
                <a:buFontTx/>
                <a:buNone/>
              </a:pPr>
              <a:r>
                <a:rPr lang="en-US" altLang="en-US" dirty="0"/>
                <a:t>instance</a:t>
              </a:r>
            </a:p>
          </p:txBody>
        </p:sp>
        <p:sp>
          <p:nvSpPr>
            <p:cNvPr id="9225" name="Text Box 15"/>
            <p:cNvSpPr txBox="1">
              <a:spLocks noChangeArrowheads="1"/>
            </p:cNvSpPr>
            <p:nvPr/>
          </p:nvSpPr>
          <p:spPr bwMode="auto">
            <a:xfrm>
              <a:off x="6761218" y="4135675"/>
              <a:ext cx="752362"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london</a:t>
              </a:r>
            </a:p>
          </p:txBody>
        </p:sp>
        <p:pic>
          <p:nvPicPr>
            <p:cNvPr id="9226" name="Picture 4" descr="icon01_a02"/>
            <p:cNvPicPr>
              <a:picLocks noChangeAspect="1" noChangeArrowheads="1"/>
            </p:cNvPicPr>
            <p:nvPr/>
          </p:nvPicPr>
          <p:blipFill>
            <a:blip r:embed="rId4">
              <a:extLst>
                <a:ext uri="{28A0092B-C50C-407E-A947-70E740481C1C}">
                  <a14:useLocalDpi xmlns:a14="http://schemas.microsoft.com/office/drawing/2010/main" val="0"/>
                </a:ext>
              </a:extLst>
            </a:blip>
            <a:srcRect t="29544" b="-858"/>
            <a:stretch>
              <a:fillRect/>
            </a:stretch>
          </p:blipFill>
          <p:spPr bwMode="auto">
            <a:xfrm>
              <a:off x="1595739" y="3406140"/>
              <a:ext cx="871538" cy="127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Text Box 11"/>
            <p:cNvSpPr txBox="1">
              <a:spLocks noChangeArrowheads="1"/>
            </p:cNvSpPr>
            <p:nvPr/>
          </p:nvSpPr>
          <p:spPr bwMode="auto">
            <a:xfrm>
              <a:off x="1566371" y="2905452"/>
              <a:ext cx="930275" cy="512961"/>
            </a:xfrm>
            <a:prstGeom prst="rect">
              <a:avLst/>
            </a:prstGeom>
            <a:solidFill>
              <a:srgbClr val="99CCFF"/>
            </a:solidFill>
            <a:ln w="28575">
              <a:solidFill>
                <a:srgbClr val="0099FF"/>
              </a:solidFill>
              <a:miter lim="800000"/>
              <a:headEnd type="none" w="sm" len="sm"/>
              <a:tailEnd type="none" w="sm" len="sm"/>
            </a:ln>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dirty="0"/>
                <a:t>Primary</a:t>
              </a:r>
            </a:p>
            <a:p>
              <a:pPr algn="ctr">
                <a:spcBef>
                  <a:spcPct val="0"/>
                </a:spcBef>
                <a:buClrTx/>
                <a:buFontTx/>
                <a:buNone/>
              </a:pPr>
              <a:r>
                <a:rPr lang="en-US" altLang="en-US" dirty="0"/>
                <a:t>instance</a:t>
              </a:r>
            </a:p>
          </p:txBody>
        </p:sp>
        <p:sp>
          <p:nvSpPr>
            <p:cNvPr id="9228" name="Text Box 14"/>
            <p:cNvSpPr txBox="1">
              <a:spLocks noChangeArrowheads="1"/>
            </p:cNvSpPr>
            <p:nvPr/>
          </p:nvSpPr>
          <p:spPr bwMode="auto">
            <a:xfrm>
              <a:off x="1555440" y="4135675"/>
              <a:ext cx="1003920" cy="28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b="1" dirty="0"/>
                <a:t>boston</a:t>
              </a:r>
            </a:p>
          </p:txBody>
        </p:sp>
        <p:cxnSp>
          <p:nvCxnSpPr>
            <p:cNvPr id="9229" name="Straight Arrow Connector 16"/>
            <p:cNvCxnSpPr>
              <a:cxnSpLocks noChangeShapeType="1"/>
            </p:cNvCxnSpPr>
            <p:nvPr/>
          </p:nvCxnSpPr>
          <p:spPr bwMode="auto">
            <a:xfrm>
              <a:off x="2609341" y="3124200"/>
              <a:ext cx="3959225" cy="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cxnSp>
          <p:nvCxnSpPr>
            <p:cNvPr id="9230" name="Shape 88"/>
            <p:cNvCxnSpPr>
              <a:cxnSpLocks noChangeShapeType="1"/>
            </p:cNvCxnSpPr>
            <p:nvPr/>
          </p:nvCxnSpPr>
          <p:spPr bwMode="auto">
            <a:xfrm rot="10800000">
              <a:off x="2057401" y="4648201"/>
              <a:ext cx="457200" cy="760412"/>
            </a:xfrm>
            <a:prstGeom prst="bentConnector2">
              <a:avLst/>
            </a:prstGeom>
            <a:noFill/>
            <a:ln w="28575" algn="ctr">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9969862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e5b71d97abbf78e6157b6cb7b590e0393b44c6"/>
  <p:tag name="ARTICULATE_SLIDE_COUNT" val="2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NOTEHDR" val="Using Enterprise Manager to Create a Broker Configuration"/>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2.xml><?xml version="1.0" encoding="utf-8"?>
<p:tagLst xmlns:a="http://schemas.openxmlformats.org/drawingml/2006/main" xmlns:r="http://schemas.openxmlformats.org/officeDocument/2006/relationships" xmlns:p="http://schemas.openxmlformats.org/presentationml/2006/main">
  <p:tag name="NOTEHDR" val="Ensuring Unique Row Identifiers (continued)"/>
</p:tagLst>
</file>

<file path=ppt/tags/tag113.xml><?xml version="1.0" encoding="utf-8"?>
<p:tagLst xmlns:a="http://schemas.openxmlformats.org/drawingml/2006/main" xmlns:r="http://schemas.openxmlformats.org/officeDocument/2006/relationships" xmlns:p="http://schemas.openxmlformats.org/presentationml/2006/main">
  <p:tag name="NOTEHDR" val="Ensuring Unique Row Identifiers (continued)"/>
</p:tagLst>
</file>

<file path=ppt/tags/tag11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jubillin\LOCALS~1\Temp\articulate\presenter\imgtemp\0RRDSElI_files\slide0001_image001.gif"/>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GUID" val="70ef2378-5b9b-4b84-aeec-1bc27d5f4fd0"/>
  <p:tag name="ARTICULATE_TITLE_TAG" val="Impacts"/>
  <p:tag name="TIMELINE" val="9.58/20.60/42.46/66.88/98.29"/>
  <p:tag name="AUDIO_IMPORT" val="D:\Curriculum_devt\Courses\NF12\Pluggable DB\Lesson1\audio\Slide30.wav"/>
  <p:tag name="ELAPSEDTIME" val="226.273"/>
  <p:tag name="AUDIO_ID" val="543"/>
  <p:tag name="ARTICULATE_SLIDE_PAUSE" val="0"/>
  <p:tag name="ARTICULATE_NAV_LEVEL" val="2"/>
  <p:tag name="ARTICULATE_PLAYLIST_ID" val="-1"/>
  <p:tag name="ARTICULATE_VIEW_MODE" val="0"/>
  <p:tag name="ARTICULATE_LOCK_SLIDE" val="0"/>
  <p:tag name="ARTICULATE_SLIDE_NAV" val="34"/>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NOTEHDR" val="Oracle Active Data Guard"/>
</p:tagLst>
</file>

<file path=ppt/tags/tag124.xml><?xml version="1.0" encoding="utf-8"?>
<p:tagLst xmlns:a="http://schemas.openxmlformats.org/drawingml/2006/main" xmlns:r="http://schemas.openxmlformats.org/officeDocument/2006/relationships" xmlns:p="http://schemas.openxmlformats.org/presentationml/2006/main">
  <p:tag name="NOTEHDR" val="Using Real-Time Query"/>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NOTEHDR" val="Enabling Real-Time Query"/>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NOTEHDR" val="Disabling Real-Time Query"/>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NOTEHDR" val="Checking the Standby’s Open Mode"/>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NOTEHDR" val="Understanding Lag in an Active Data Guard Configuratio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NOTEHDR" val="Monitoring Apply Lag: V$DATAGUARD_STATS"/>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NOTEHDR" val="Monitoring Apply Lag: V$STANDBY_EVENT_HISTOGRAM"/>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NOTEHDR" val="Setting a Predetermined Service Level for Currency of Standby Queries"/>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NOTEHDR" val="Configuring Zero Lag Between the Primary and Standby Databases"/>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NOTEHDR" val="Setting STANDBY_MAX_DATA_DELAY by Using an AFTER LOGON Trigger"/>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NOTEHDR" val="Example: Setting STANDBY_MAX_DATA_DELAY by Using an AFTER LOGON Trigger"/>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NOTEHDR" val="Forcing Redo Apply Synchronizatio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NOTEHDR" val="Creating an AFTER LOGON Trigger for Synchronizatio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NOTEHDR" val="Practice 8: Overview"/>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NOTEHDR" val="Oracle Active Data Guard"/>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NOTEHDR" val="Practice 8: Overview"/>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NOTEHDR" val="Snapshot Standby Databases: Overview"/>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NOTEHDR" val="Snapshot Standby Database: Architecture"/>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NOTEHDR" val="Converting a Physical Standby Database to a Snapshot Standby Database"/>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NOTEHDR" val="Activating a Snapshot Standby Database: Issues and Cautions"/>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NOTEHDR" val="Snapshot Standby Database: Target Restrictions"/>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NOTEHDR" val="Viewing Snapshot Standby Database Informatio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NOTEHDR" val="Using DGMGRL to View Snapshot Standby Database Informatio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NOTEHDR" val="Converting a Snapshot Standby Database to a Physical Standby Database"/>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NOTEHDR" val="Practice 7: Overview"/>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NOTEHDR" val="Benefits of Implementing a Logical Standby Database"/>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NOTEHDR" val="Benefits of Implementing a Logical Standby Database (continued)"/>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NOTEHDR" val="Logical Standby Database: SQL Apply Architecture"/>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NOTEHDR" val="SQL Apply Process: Architecture"/>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NOTEHDR" val="Preparing to Create a Logical Standby Database"/>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NOTEHDR" val="Unsupported Objects"/>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NOTEHDR" val="Unsupported Data Types"/>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NOTEHDR" val="Checking for Unsupported Tables"/>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NOTEHDR" val="Checking for Unsupported Tables"/>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NOTEHDR" val="Checking for Tables with Unsupported Data Types"/>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NOTEHDR" val="SQL Commands That Do Not Execute on the Standby Database"/>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NOTEHDR" val="Unsupported PL/SQL Supplied Packages"/>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NOTEHDR" val="Ensuring Unique Row Identifiers"/>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NOTEHDR" val="Ensuring Unique Row Identifiers (continued)"/>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NOTEHDR" val="Adding a Disabled Primary Key RELY Constraint"/>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NOTEHDR" val="Creating a Logical Standby Database by Using SQL Commands"/>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NOTEHDR" val="Step 1: Create a Physical Standby Database"/>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NOTEHDR" val="Step 2: Stop Redo Apply on the Physical Standby Database"/>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NOTEHDR" val="Step 3: Prepare the Primary Database to Support a Logical Standby Database"/>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NOTEHDR" val="Step 4: Build a LogMiner Dictionary in the Redo Data"/>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NOTEHDR" val="Step 5: Transition to a Logical Standby Database"/>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NOTEHDR" val="Step 6: Open the Logical Standby Database"/>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NOTEHDR" val="Step 7: Verify That the Logical Standby Database Is Performing Properly"/>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NOTEHDR" val="Step 7: Verify That the Logical Standby Database Is Performing Properly (continued)"/>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NOTEHDR" val="Creating a Logical Standby Database by Using Enterprise Manager"/>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NOTEHDR" val="Using the Add Standby Database Wizard"/>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NOTEHDR" val="Using the Add Standby Database Wizard (continued)"/>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NOTEHDR" val="Using the Add Standby Database Wizard (continued)"/>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NOTEHDR" val="Securing Your Logical Standby Database"/>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NOTEHDR" val="Automatic Deletion of Redo Log Files by SQL Apply"/>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NOTEHDR" val="Managing Remote Archived Log File Retentio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NOTEHDR" val="Managing SQL Apply Filtering"/>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NOTEHDR" val="Managing SQL Apply Filtering"/>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NOTEHDR" val="Viewing SQL Apply Filtering Settings"/>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NOTEHDR" val="Using DBMS_SCHEDULER to Create Jobs on a Logical Standby Database"/>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NOTEHDR" val="Oracle Data Guard Broker: Features"/>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NOTEHDR" val="Data Guard Broker: Components"/>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NOTEHDR" val="Data Guard Broker: Configurations"/>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NOTEHDR" val="Data Guard Broker: Management Model"/>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NOTEHDR" val="Data Guard Broker: Architecture"/>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NOTEHDR" val="Data Guard Monitor: DMON Process"/>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NOTEHDR" val="Benefits of Using the Data Guard Broker"/>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NOTEHDR" val="Comparing Configuration Management With and Without the Data Guard Broker"/>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NOTEHDR" val="Data Guard Broker Interfaces"/>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NOTEHDR" val="DGMGRL Commands"/>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NOTEHDR" val="DGMGRL Commands (continued)"/>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NOTEHDR" val="DGMGRL Commands (continued)"/>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NOTEHDR" val="Using Oracle Enterprise Manager 10g Grid Control"/>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NOTEHDR" val="Data Guard Overview Page"/>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NOTEHDR" val="Benefits of Using Enterprise Manager"/>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NOTEHDR" val="Data Protection Modes and Redo Transport Modes"/>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NOTEHDR" val="Data Protection Modes"/>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NOTEHDR" val="Maximum Protection Mode"/>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NOTEHDR" val="Maximum Availability Mode"/>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NOTEHDR" val="Maximum Performance Mode"/>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NOTEHDR" val="Comparing Data Protection Modes"/>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NOTEHDR" val="Setting the Data Protection Mode"/>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NOTEHDR" val="Setting the Data Protection Mode (continued)"/>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NOTEHDR" val="Setting the Data Protection Mode by Using DGMGRL"/>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NOTEHDR" val="Setting the Data Protection Mode by Using DGMGRL"/>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NOTEHDR" val="Practice 9: Overview"/>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NOTEHDR" val="Role Management Services"/>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NOTEHDR" val="Role Transitions: Switchover and Failover"/>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NOTEHDR" val="Switchover"/>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NOTEHDR" val="Switchover: Before"/>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NOTEHDR" val="Switchover: After"/>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NOTEHDR" val="Performing a Switchover by Using Enterprise Manager"/>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NOTEHDR" val="Performing a Switchover by Using Enterprise Manager (continued)"/>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NOTEHDR" val="Performing a Switchover by Using Enterprise Manager (continued)"/>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NOTEHDR" val="Performing a Switchover by Using DGMGRL"/>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NOTEHDR" val="Performing a Switchover by Using DGMGRL"/>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NOTEHDR" val="Preparing for a Switchover"/>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NOTEHDR" val="Preparing for a Switchover"/>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NOTEHDR" val="Considerations When Performing a Switchover to a Logical Standby Database"/>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NOTEHDR" val="Situations That Prevent a Switchover"/>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NOTEHDR" val="Failover"/>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NOTEHDR" val="Types of Failovers"/>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NOTEHDR" val="Failover Considerations"/>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NOTEHDR" val="Performing a Failover by Using Enterprise Manager"/>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NOTEHDR" val="Performing a Failover with Enterprise Manager (continued)"/>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NOTEHDR" val="Performing a Failover with Enterprise Manager (continued)"/>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NOTEHDR" val="Performing a Failover to a Physical Standby Database"/>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NOTEHDR" val="Performing a Failover by Using DGMGRL"/>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NOTEHDR" val="Reenabling Disabled Databases by Using DGMGRL"/>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NOTEHDR" val="Using Flashback Database in a Data Guard Configuratio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NOTEHDR" val="Overview of Flashback Database"/>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NOTEHDR" val="Configuring Flashback Database"/>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NOTEHDR" val="Configuring Flashback Database by Using Enterprise Manager"/>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NOTEHDR" val="Configuring Flashback Database by Using Enterprise Manager (continued)"/>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NOTEHDR" val="Using Flashback Database Instead of Apply Delay"/>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NOTEHDR" val="Using Flashback Database and Real-Time Apply"/>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NOTEHDR" val="Using Flashback Database After RESETLOGS"/>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NOTEHDR" val="Using Flashback Database After RESETLOGS (continued)"/>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NOTEHDR" val="Flashback Through Standby Database Role Transitions"/>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NOTEHDR" val="Using Flashback Database After Failover"/>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NOTEHDR" val="Using Flashback Database After RESETLOGS (continued)"/>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NOTEHDR" val="Summary"/>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NOTEHDR" val="Practice 11: Overview"/>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NOTEHDR" val="Fast-Start Failover: Overview"/>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NOTEHDR" val="When Does Fast-Start Failover Occur?"/>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NOTEHDR" val="Installing the Observer Software"/>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NOTEHDR" val="Fast-Start Failover Prerequisites"/>
</p:tagLst>
</file>

<file path=ppt/tags/tag402.xml><?xml version="1.0" encoding="utf-8"?>
<p:tagLst xmlns:a="http://schemas.openxmlformats.org/drawingml/2006/main" xmlns:r="http://schemas.openxmlformats.org/officeDocument/2006/relationships" xmlns:p="http://schemas.openxmlformats.org/presentationml/2006/main">
  <p:tag name="NOTEHDR" val="Configuring Fast-Start Failover"/>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NOTEHDR" val="Step 1: Specify the Target Standby Database"/>
</p:tagLst>
</file>

<file path=ppt/tags/tag404.xml><?xml version="1.0" encoding="utf-8"?>
<p:tagLst xmlns:a="http://schemas.openxmlformats.org/drawingml/2006/main" xmlns:r="http://schemas.openxmlformats.org/officeDocument/2006/relationships" xmlns:p="http://schemas.openxmlformats.org/presentationml/2006/main">
  <p:tag name="NOTEHDR" val="Step 2: Set the Protection Mode"/>
</p:tagLst>
</file>

<file path=ppt/tags/tag405.xml><?xml version="1.0" encoding="utf-8"?>
<p:tagLst xmlns:a="http://schemas.openxmlformats.org/drawingml/2006/main" xmlns:r="http://schemas.openxmlformats.org/officeDocument/2006/relationships" xmlns:p="http://schemas.openxmlformats.org/presentationml/2006/main">
  <p:tag name="NOTEHDR" val="Step 3: Set the Fast-Start Failover Threshold"/>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NOTEHDR" val="Step 4: Set Additional Fast-Start Failover Properties"/>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NOTEHDR" val="Setting the Lag-Time Limit"/>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NOTEHDR" val="Configuring the Primary Database to Shut Down Automatically"/>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0.xml><?xml version="1.0" encoding="utf-8"?>
<p:tagLst xmlns:a="http://schemas.openxmlformats.org/drawingml/2006/main" xmlns:r="http://schemas.openxmlformats.org/officeDocument/2006/relationships" xmlns:p="http://schemas.openxmlformats.org/presentationml/2006/main">
  <p:tag name="NOTEHDR" val="Automatic Reinstatement After Fast-Start Failover"/>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NOTEHDR" val="Configuring Automatic Reinstatement of the Primary Database"/>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NOTEHDR" val="Setting a Connect Identifier for the Observer"/>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NOTEHDR" val="Setting a Connect Identifier for the Observer"/>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NOTEHDR" val="Setting a Connect Identifier for the Observer"/>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NOTEHDR" val="Step 5: Configure Additional Fast-Start Failover Conditions"/>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NOTEHDR" val="Step 5: Configure Additional Fast-Start Failover Conditions (continued)"/>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NOTEHDR" val="Configuring Fast-Start Failover Conditions"/>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NOTEHDR" val="Step 6: Enable Fast-Start Failover"/>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NOTEHDR" val="Step 7: Start the Observer"/>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0.xml><?xml version="1.0" encoding="utf-8"?>
<p:tagLst xmlns:a="http://schemas.openxmlformats.org/drawingml/2006/main" xmlns:r="http://schemas.openxmlformats.org/officeDocument/2006/relationships" xmlns:p="http://schemas.openxmlformats.org/presentationml/2006/main">
  <p:tag name="NOTEHDR" val="Step 7: Start the Observer (continued)"/>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NOTEHDR" val="Step 8: Verify the Configuration"/>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NOTEHDR" val="Initiating Fast-Start Failover from an Application"/>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NOTEHDR" val="Initiating Fast-Start Failover from an Application (continued)"/>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NOTEHDR" val="Viewing Fast-Start Failover Informatio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NOTEHDR" val="Understanding Client Connectivity: Using Local Naming"/>
  <p:tag name="ARTICULATE_SLIDE_THUMBNAIL_REFRESH" val="1"/>
</p:tagLst>
</file>

<file path=ppt/tags/tag430.xml><?xml version="1.0" encoding="utf-8"?>
<p:tagLst xmlns:a="http://schemas.openxmlformats.org/drawingml/2006/main" xmlns:r="http://schemas.openxmlformats.org/officeDocument/2006/relationships" xmlns:p="http://schemas.openxmlformats.org/presentationml/2006/main">
  <p:tag name="NOTEHDR" val="Viewing Fast-Start Failover Information (continued)"/>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NOTEHDR" val="Determining the Reason for a Fast-Start Failover"/>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NOTEHDR" val="Prohibited Operations After Enabling Fast-Start Failover"/>
  <p:tag name="ARTICULATE_SLIDE_THUMBNAIL_REFRESH" val="1"/>
</p:tagLst>
</file>

<file path=ppt/tags/tag433.xml><?xml version="1.0" encoding="utf-8"?>
<p:tagLst xmlns:a="http://schemas.openxmlformats.org/drawingml/2006/main" xmlns:r="http://schemas.openxmlformats.org/officeDocument/2006/relationships" xmlns:p="http://schemas.openxmlformats.org/presentationml/2006/main">
  <p:tag name="NOTEHDR" val="Disabling Fast-Start Failover"/>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NOTEHDR" val="Disabling Fast-Start Failover (continued)"/>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NOTEHDR" val="Disabling Fast-Start Failover Conditions"/>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NOTEHDR" val="Using the FORCE Option"/>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NOTEHDR" val="Stopping the Observer"/>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NOTEHDR" val="Performing Manual Role Changes"/>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NOTEHDR" val="Manually Reinstating the Database"/>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Lst>
</file>

<file path=ppt/tags/tag440.xml><?xml version="1.0" encoding="utf-8"?>
<p:tagLst xmlns:a="http://schemas.openxmlformats.org/drawingml/2006/main" xmlns:r="http://schemas.openxmlformats.org/officeDocument/2006/relationships" xmlns:p="http://schemas.openxmlformats.org/presentationml/2006/main">
  <p:tag name="NOTEHDR" val="Using Enterprise Manager to Enable Fast-Start Failover"/>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NOTEHDR" val="Using Enterprise Manager to Enable Fast-Start Failover (continued)"/>
  <p:tag name="ARTICULATE_SLIDE_THUMBNAIL_REFRESH" val="1"/>
</p:tagLst>
</file>

<file path=ppt/tags/tag442.xml><?xml version="1.0" encoding="utf-8"?>
<p:tagLst xmlns:a="http://schemas.openxmlformats.org/drawingml/2006/main" xmlns:r="http://schemas.openxmlformats.org/officeDocument/2006/relationships" xmlns:p="http://schemas.openxmlformats.org/presentationml/2006/main">
  <p:tag name="NOTEHDR" val="Using Enterprise Manager to Enable Fast-Start Failover (continued)"/>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NOTEHDR" val="Using Enterprise Manager to Enable Fast-Start Failover (continued)"/>
  <p:tag name="ARTICULATE_SLIDE_THUMBNAIL_REFRESH" val="1"/>
</p:tagLst>
</file>

<file path=ppt/tags/tag444.xml><?xml version="1.0" encoding="utf-8"?>
<p:tagLst xmlns:a="http://schemas.openxmlformats.org/drawingml/2006/main" xmlns:r="http://schemas.openxmlformats.org/officeDocument/2006/relationships" xmlns:p="http://schemas.openxmlformats.org/presentationml/2006/main">
  <p:tag name="NOTEHDR" val="Using Enterprise Manager to Enable Fast-Start Failover (continued)"/>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NOTEHDR" val="Changing the Protection Mode and Disabling Fast-Start Failover"/>
  <p:tag name="ARTICULATE_SLIDE_THUMBNAIL_REFRESH" val="1"/>
</p:tagLst>
</file>

<file path=ppt/tags/tag446.xml><?xml version="1.0" encoding="utf-8"?>
<p:tagLst xmlns:a="http://schemas.openxmlformats.org/drawingml/2006/main" xmlns:r="http://schemas.openxmlformats.org/officeDocument/2006/relationships" xmlns:p="http://schemas.openxmlformats.org/presentationml/2006/main">
  <p:tag name="NOTEHDR" val="Using Enterprise Manager to Disable Fast-Start Failover"/>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NOTEHDR" val="Using Enterprise Manager to Suspend Fast-Start Failover"/>
  <p:tag name="ARTICULATE_SLIDE_THUMBNAIL_REFRESH" val="1"/>
</p:tagLst>
</file>

<file path=ppt/tags/tag448.xml><?xml version="1.0" encoding="utf-8"?>
<p:tagLst xmlns:a="http://schemas.openxmlformats.org/drawingml/2006/main" xmlns:r="http://schemas.openxmlformats.org/officeDocument/2006/relationships" xmlns:p="http://schemas.openxmlformats.org/presentationml/2006/main">
  <p:tag name="NOTEHDR" val="Moving the Observer to a New Host"/>
  <p:tag name="ARTICULATE_SLIDE_THUMBNAIL_REFRESH" val="1"/>
</p:tagLst>
</file>

<file path=ppt/tags/tag4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6.xml><?xml version="1.0" encoding="utf-8"?>
<p:tagLst xmlns:a="http://schemas.openxmlformats.org/drawingml/2006/main" xmlns:r="http://schemas.openxmlformats.org/officeDocument/2006/relationships" xmlns:p="http://schemas.openxmlformats.org/presentationml/2006/main">
  <p:tag name="NOTEHDR" val="Using RMAN to Back Up and Restore Files in a Data Guard Configuration"/>
  <p:tag name="ARTICULATE_SLIDE_THUMBNAIL_REFRESH" val="1"/>
</p:tagLst>
</file>

<file path=ppt/tags/tag457.xml><?xml version="1.0" encoding="utf-8"?>
<p:tagLst xmlns:a="http://schemas.openxmlformats.org/drawingml/2006/main" xmlns:r="http://schemas.openxmlformats.org/officeDocument/2006/relationships" xmlns:p="http://schemas.openxmlformats.org/presentationml/2006/main">
  <p:tag name="NOTEHDR" val="Offloading Backups to a Physical Standby"/>
  <p:tag name="ARTICULATE_SLIDE_THUMBNAIL_REFRESH" val="1"/>
</p:tagLst>
</file>

<file path=ppt/tags/tag458.xml><?xml version="1.0" encoding="utf-8"?>
<p:tagLst xmlns:a="http://schemas.openxmlformats.org/drawingml/2006/main" xmlns:r="http://schemas.openxmlformats.org/officeDocument/2006/relationships" xmlns:p="http://schemas.openxmlformats.org/presentationml/2006/main">
  <p:tag name="NOTEHDR" val="Restrictions and Usage Notes"/>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NOTEHDR" val="Restrictions and Usage Notes"/>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NOTEHDR" val="Backup and Recovery of a Logical Standby Database"/>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NOTEHDR" val="Using the RMAN Recovery Catalog in a Data Guard Configuration"/>
  <p:tag name="ARTICULATE_SLIDE_THUMBNAIL_REFRESH" val="1"/>
</p:tagLst>
</file>

<file path=ppt/tags/tag462.xml><?xml version="1.0" encoding="utf-8"?>
<p:tagLst xmlns:a="http://schemas.openxmlformats.org/drawingml/2006/main" xmlns:r="http://schemas.openxmlformats.org/officeDocument/2006/relationships" xmlns:p="http://schemas.openxmlformats.org/presentationml/2006/main">
  <p:tag name="NOTEHDR" val="Creating the Recovery Catalog"/>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NOTEHDR" val="Registering a Database in the Recovery Catalog"/>
  <p:tag name="ARTICULATE_SLIDE_THUMBNAIL_REFRESH" val="1"/>
</p:tagLst>
</file>

<file path=ppt/tags/tag464.xml><?xml version="1.0" encoding="utf-8"?>
<p:tagLst xmlns:a="http://schemas.openxmlformats.org/drawingml/2006/main" xmlns:r="http://schemas.openxmlformats.org/officeDocument/2006/relationships" xmlns:p="http://schemas.openxmlformats.org/presentationml/2006/main">
  <p:tag name="NOTEHDR" val="Setting Persistent Configuration Settings"/>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NOTEHDR" val="Setting Persistent Configuration Settings (continued)"/>
  <p:tag name="ARTICULATE_SLIDE_THUMBNAIL_REFRESH" val="1"/>
</p:tagLst>
</file>

<file path=ppt/tags/tag466.xml><?xml version="1.0" encoding="utf-8"?>
<p:tagLst xmlns:a="http://schemas.openxmlformats.org/drawingml/2006/main" xmlns:r="http://schemas.openxmlformats.org/officeDocument/2006/relationships" xmlns:p="http://schemas.openxmlformats.org/presentationml/2006/main">
  <p:tag name="NOTEHDR" val="Setting RMAN Persistent Configuration Parameters on the Primary Database"/>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NOTEHDR" val="Setting RMAN Persistent Configuration Parameters on the Physical Standby Database"/>
  <p:tag name="ARTICULATE_SLIDE_THUMBNAIL_REFRESH" val="1"/>
</p:tagLst>
</file>

<file path=ppt/tags/tag468.xml><?xml version="1.0" encoding="utf-8"?>
<p:tagLst xmlns:a="http://schemas.openxmlformats.org/drawingml/2006/main" xmlns:r="http://schemas.openxmlformats.org/officeDocument/2006/relationships" xmlns:p="http://schemas.openxmlformats.org/presentationml/2006/main">
  <p:tag name="NOTEHDR" val="Setting RMAN Persistent Configuration Parameters on the Other Standby Databases"/>
  <p:tag name="ARTICULATE_SLIDE_THUMBNAIL_REFRESH" val="1"/>
</p:tagLst>
</file>

<file path=ppt/tags/tag469.xml><?xml version="1.0" encoding="utf-8"?>
<p:tagLst xmlns:a="http://schemas.openxmlformats.org/drawingml/2006/main" xmlns:r="http://schemas.openxmlformats.org/officeDocument/2006/relationships" xmlns:p="http://schemas.openxmlformats.org/presentationml/2006/main">
  <p:tag name="NOTEHDR" val="Enabling Block Change Tracking on a Physical Standby Database"/>
</p:tagLst>
</file>

<file path=ppt/tags/tag47.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NOTEHDR" val="Configuring Daily Incremental Backups"/>
  <p:tag name="ARTICULATE_SLIDE_THUMBNAIL_REFRESH" val="1"/>
</p:tagLst>
</file>

<file path=ppt/tags/tag471.xml><?xml version="1.0" encoding="utf-8"?>
<p:tagLst xmlns:a="http://schemas.openxmlformats.org/drawingml/2006/main" xmlns:r="http://schemas.openxmlformats.org/officeDocument/2006/relationships" xmlns:p="http://schemas.openxmlformats.org/presentationml/2006/main">
  <p:tag name="NOTEHDR" val="Configuring Daily Incremental Backups (continued)"/>
  <p:tag name="ARTICULATE_SLIDE_THUMBNAIL_REFRESH" val="1"/>
</p:tagLst>
</file>

<file path=ppt/tags/tag472.xml><?xml version="1.0" encoding="utf-8"?>
<p:tagLst xmlns:a="http://schemas.openxmlformats.org/drawingml/2006/main" xmlns:r="http://schemas.openxmlformats.org/officeDocument/2006/relationships" xmlns:p="http://schemas.openxmlformats.org/presentationml/2006/main">
  <p:tag name="NOTEHDR" val="Recovering from Loss of a Data File on the Primary Database"/>
  <p:tag name="ARTICULATE_SLIDE_THUMBNAIL_REFRESH" val="1"/>
</p:tagLst>
</file>

<file path=ppt/tags/tag473.xml><?xml version="1.0" encoding="utf-8"?>
<p:tagLst xmlns:a="http://schemas.openxmlformats.org/drawingml/2006/main" xmlns:r="http://schemas.openxmlformats.org/officeDocument/2006/relationships" xmlns:p="http://schemas.openxmlformats.org/presentationml/2006/main">
  <p:tag name="NOTEHDR" val="Using a Backup to Recover a Data File on the Primary Database"/>
  <p:tag name="ARTICULATE_SLIDE_THUMBNAIL_REFRESH" val="1"/>
</p:tagLst>
</file>

<file path=ppt/tags/tag474.xml><?xml version="1.0" encoding="utf-8"?>
<p:tagLst xmlns:a="http://schemas.openxmlformats.org/drawingml/2006/main" xmlns:r="http://schemas.openxmlformats.org/officeDocument/2006/relationships" xmlns:p="http://schemas.openxmlformats.org/presentationml/2006/main">
  <p:tag name="NOTEHDR" val="Using a Physical Standby Database Data File to Recover a Data File on the Primary Database"/>
</p:tagLst>
</file>

<file path=ppt/tags/tag475.xml><?xml version="1.0" encoding="utf-8"?>
<p:tagLst xmlns:a="http://schemas.openxmlformats.org/drawingml/2006/main" xmlns:r="http://schemas.openxmlformats.org/officeDocument/2006/relationships" xmlns:p="http://schemas.openxmlformats.org/presentationml/2006/main">
  <p:tag name="NOTEHDR" val="Enhancements to Block Media Recovery"/>
  <p:tag name="ARTICULATE_SLIDE_THUMBNAIL_REFRESH" val="1"/>
</p:tagLst>
</file>

<file path=ppt/tags/tag476.xml><?xml version="1.0" encoding="utf-8"?>
<p:tagLst xmlns:a="http://schemas.openxmlformats.org/drawingml/2006/main" xmlns:r="http://schemas.openxmlformats.org/officeDocument/2006/relationships" xmlns:p="http://schemas.openxmlformats.org/presentationml/2006/main">
  <p:tag name="NOTEHDR" val="Enhancements to Block Media Recovery (continued)"/>
  <p:tag name="ARTICULATE_SLIDE_THUMBNAIL_REFRESH" val="1"/>
</p:tagLst>
</file>

<file path=ppt/tags/tag477.xml><?xml version="1.0" encoding="utf-8"?>
<p:tagLst xmlns:a="http://schemas.openxmlformats.org/drawingml/2006/main" xmlns:r="http://schemas.openxmlformats.org/officeDocument/2006/relationships" xmlns:p="http://schemas.openxmlformats.org/presentationml/2006/main">
  <p:tag name="NOTEHDR" val="Executing the RECOVER BLOCK Command"/>
  <p:tag name="ARTICULATE_SLIDE_THUMBNAIL_REFRESH" val="1"/>
</p:tagLst>
</file>

<file path=ppt/tags/tag478.xml><?xml version="1.0" encoding="utf-8"?>
<p:tagLst xmlns:a="http://schemas.openxmlformats.org/drawingml/2006/main" xmlns:r="http://schemas.openxmlformats.org/officeDocument/2006/relationships" xmlns:p="http://schemas.openxmlformats.org/presentationml/2006/main">
  <p:tag name="NOTEHDR" val="Excluding the Standby Database"/>
  <p:tag name="ARTICULATE_SLIDE_THUMBNAIL_REFRESH" val="1"/>
</p:tagLst>
</file>

<file path=ppt/tags/tag4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5.xml><?xml version="1.0" encoding="utf-8"?>
<p:tagLst xmlns:a="http://schemas.openxmlformats.org/drawingml/2006/main" xmlns:r="http://schemas.openxmlformats.org/officeDocument/2006/relationships" xmlns:p="http://schemas.openxmlformats.org/presentationml/2006/main">
  <p:tag name="NOTEHDR" val="Understanding Client Connectivity: Using Local Naming"/>
  <p:tag name="ARTICULATE_SLIDE_THUMBNAIL_REFRESH" val="1"/>
</p:tagLst>
</file>

<file path=ppt/tags/tag486.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87.xml><?xml version="1.0" encoding="utf-8"?>
<p:tagLst xmlns:a="http://schemas.openxmlformats.org/drawingml/2006/main" xmlns:r="http://schemas.openxmlformats.org/officeDocument/2006/relationships" xmlns:p="http://schemas.openxmlformats.org/presentationml/2006/main">
  <p:tag name="NOTEHDR" val="Preventing Clients from Connecting to the Wrong Database"/>
  <p:tag name="ARTICULATE_SLIDE_THUMBNAIL_REFRESH" val="1"/>
</p:tagLst>
</file>

<file path=ppt/tags/tag488.xml><?xml version="1.0" encoding="utf-8"?>
<p:tagLst xmlns:a="http://schemas.openxmlformats.org/drawingml/2006/main" xmlns:r="http://schemas.openxmlformats.org/officeDocument/2006/relationships" xmlns:p="http://schemas.openxmlformats.org/presentationml/2006/main">
  <p:tag name="NOTEHDR" val="Managing Services"/>
  <p:tag name="ARTICULATE_SLIDE_THUMBNAIL_REFRESH" val="1"/>
</p:tagLst>
</file>

<file path=ppt/tags/tag489.xml><?xml version="1.0" encoding="utf-8"?>
<p:tagLst xmlns:a="http://schemas.openxmlformats.org/drawingml/2006/main" xmlns:r="http://schemas.openxmlformats.org/officeDocument/2006/relationships" xmlns:p="http://schemas.openxmlformats.org/presentationml/2006/main">
  <p:tag name="NOTEHDR" val="Creating Services for the Data Guard Configuration Databases"/>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490.xml><?xml version="1.0" encoding="utf-8"?>
<p:tagLst xmlns:a="http://schemas.openxmlformats.org/drawingml/2006/main" xmlns:r="http://schemas.openxmlformats.org/officeDocument/2006/relationships" xmlns:p="http://schemas.openxmlformats.org/presentationml/2006/main">
  <p:tag name="NOTEHDR" val="Connecting Clients to the Correct Database"/>
  <p:tag name="ARTICULATE_SLIDE_THUMBNAIL_REFRESH" val="1"/>
</p:tagLst>
</file>

<file path=ppt/tags/tag491.xml><?xml version="1.0" encoding="utf-8"?>
<p:tagLst xmlns:a="http://schemas.openxmlformats.org/drawingml/2006/main" xmlns:r="http://schemas.openxmlformats.org/officeDocument/2006/relationships" xmlns:p="http://schemas.openxmlformats.org/presentationml/2006/main">
  <p:tag name="NOTEHDR" val="Creating the AFTER STARTUP Trigger"/>
  <p:tag name="ARTICULATE_SLIDE_THUMBNAIL_REFRESH" val="1"/>
</p:tagLst>
</file>

<file path=ppt/tags/tag492.xml><?xml version="1.0" encoding="utf-8"?>
<p:tagLst xmlns:a="http://schemas.openxmlformats.org/drawingml/2006/main" xmlns:r="http://schemas.openxmlformats.org/officeDocument/2006/relationships" xmlns:p="http://schemas.openxmlformats.org/presentationml/2006/main">
  <p:tag name="NOTEHDR" val="Configuring Service Names in the tnsnames.ora File"/>
  <p:tag name="ARTICULATE_SLIDE_THUMBNAIL_REFRESH" val="1"/>
</p:tagLst>
</file>

<file path=ppt/tags/tag493.xml><?xml version="1.0" encoding="utf-8"?>
<p:tagLst xmlns:a="http://schemas.openxmlformats.org/drawingml/2006/main" xmlns:r="http://schemas.openxmlformats.org/officeDocument/2006/relationships" xmlns:p="http://schemas.openxmlformats.org/presentationml/2006/main">
  <p:tag name="NOTEHDR" val="Configuring Role-Based Services"/>
  <p:tag name="ARTICULATE_SLIDE_THUMBNAIL_REFRESH" val="1"/>
</p:tagLst>
</file>

<file path=ppt/tags/tag494.xml><?xml version="1.0" encoding="utf-8"?>
<p:tagLst xmlns:a="http://schemas.openxmlformats.org/drawingml/2006/main" xmlns:r="http://schemas.openxmlformats.org/officeDocument/2006/relationships" xmlns:p="http://schemas.openxmlformats.org/presentationml/2006/main">
  <p:tag name="NOTEHDR" val="Configuring Role-Based Services (continued)"/>
  <p:tag name="ARTICULATE_SLIDE_THUMBNAIL_REFRESH" val="1"/>
</p:tagLst>
</file>

<file path=ppt/tags/tag495.xml><?xml version="1.0" encoding="utf-8"?>
<p:tagLst xmlns:a="http://schemas.openxmlformats.org/drawingml/2006/main" xmlns:r="http://schemas.openxmlformats.org/officeDocument/2006/relationships" xmlns:p="http://schemas.openxmlformats.org/presentationml/2006/main">
  <p:tag name="NOTEHDR" val="Adding Standby Databases to Oracle Restart Configuration"/>
  <p:tag name="ARTICULATE_SLIDE_THUMBNAIL_REFRESH" val="1"/>
</p:tagLst>
</file>

<file path=ppt/tags/tag496.xml><?xml version="1.0" encoding="utf-8"?>
<p:tagLst xmlns:a="http://schemas.openxmlformats.org/drawingml/2006/main" xmlns:r="http://schemas.openxmlformats.org/officeDocument/2006/relationships" xmlns:p="http://schemas.openxmlformats.org/presentationml/2006/main">
  <p:tag name="NOTEHDR" val="Example: Configuring Role-Based Services"/>
  <p:tag name="ARTICULATE_SLIDE_THUMBNAIL_REFRESH" val="1"/>
</p:tagLst>
</file>

<file path=ppt/tags/tag497.xml><?xml version="1.0" encoding="utf-8"?>
<p:tagLst xmlns:a="http://schemas.openxmlformats.org/drawingml/2006/main" xmlns:r="http://schemas.openxmlformats.org/officeDocument/2006/relationships" xmlns:p="http://schemas.openxmlformats.org/presentationml/2006/main">
  <p:tag name="NOTEHDR" val="Automatic Failover of Applications to a New Primary Database"/>
  <p:tag name="ARTICULATE_SLIDE_THUMBNAIL_REFRESH" val="1"/>
</p:tagLst>
</file>

<file path=ppt/tags/tag498.xml><?xml version="1.0" encoding="utf-8"?>
<p:tagLst xmlns:a="http://schemas.openxmlformats.org/drawingml/2006/main" xmlns:r="http://schemas.openxmlformats.org/officeDocument/2006/relationships" xmlns:p="http://schemas.openxmlformats.org/presentationml/2006/main">
  <p:tag name="NOTEHDR" val="Client Failover: Components"/>
</p:tagLst>
</file>

<file path=ppt/tags/tag499.xml><?xml version="1.0" encoding="utf-8"?>
<p:tagLst xmlns:a="http://schemas.openxmlformats.org/drawingml/2006/main" xmlns:r="http://schemas.openxmlformats.org/officeDocument/2006/relationships" xmlns:p="http://schemas.openxmlformats.org/presentationml/2006/main">
  <p:tag name="NOTEHDR" val="Data Guard Broker and Fast Application Notification (FA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NOTEHDR" val="Understanding Client Connectivity: Using Local Naming"/>
  <p:tag name="ARTICULATE_SLIDE_THUMBNAIL_REFRESH" val="1"/>
</p:tagLst>
</file>

<file path=ppt/tags/tag500.xml><?xml version="1.0" encoding="utf-8"?>
<p:tagLst xmlns:a="http://schemas.openxmlformats.org/drawingml/2006/main" xmlns:r="http://schemas.openxmlformats.org/officeDocument/2006/relationships" xmlns:p="http://schemas.openxmlformats.org/presentationml/2006/main">
  <p:tag name="ARTICULATE_SLIDE_GUID" val="6cee67de-286b-4950-bfd8-cf487da1ca2a"/>
  <p:tag name="AUDIO_IMPORT" val="C:\eStudy\12c\Real Application Security\Audio\Introduction To Oracle Real App Sec.wav"/>
  <p:tag name="ELAPSEDTIME" val="73.091"/>
  <p:tag name="ARTICULATE_SLIDE_PAUSE" val="0"/>
  <p:tag name="ARTICULATE_NAV_LEVEL" val="1"/>
  <p:tag name="ARTICULATE_PLAYLIST_ID" val="-1"/>
  <p:tag name="ARTICULATE_VIEW_MODE" val="0"/>
  <p:tag name="ARTICULATE_LOCK_SLIDE" val="0"/>
  <p:tag name="ARTICULATE_SLIDE_NAV" val="5"/>
  <p:tag name="AUDIO_ID" val="543"/>
  <p:tag name="ARTICULATE_SLIDE_THUMBNAIL_REFRESH" val="1"/>
</p:tagLst>
</file>

<file path=ppt/tags/tag501.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RTICULATE_SLIDE_NAV" val="7"/>
  <p:tag name="ARTICULATE_SLIDE_GUID" val="6cee67de-286b-4950-bfd8-cf487da10555"/>
  <p:tag name="ARTICULATE_SLIDE_THUMBNAIL_REFRESH" val="1"/>
</p:tagLst>
</file>

<file path=ppt/tags/tag502.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RTICULATE_SLIDE_NAV" val="7"/>
  <p:tag name="ARTICULATE_SLIDE_GUID" val="6cee67de-286b-4950-bfd8-cf487da10555"/>
  <p:tag name="ARTICULATE_SLIDE_THUMBNAIL_REFRESH" val="1"/>
</p:tagLst>
</file>

<file path=ppt/tags/tag503.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1"/>
  <p:tag name="ARTICULATE_PLAYLIST_ID" val="-1"/>
  <p:tag name="ARTICULATE_LOCK_SLIDE" val="0"/>
  <p:tag name="ARTICULATE_SLIDE_NAV" val="23"/>
  <p:tag name="ARTICULATE_SLIDE_GUID" val="6cee67de-286b-4950-bfd8-cf487da10552"/>
  <p:tag name="ARTICULATE_SLIDE_THUMBNAIL_REFRESH" val="1"/>
</p:tagLst>
</file>

<file path=ppt/tags/tag5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6.xml><?xml version="1.0" encoding="utf-8"?>
<p:tagLst xmlns:a="http://schemas.openxmlformats.org/drawingml/2006/main" xmlns:r="http://schemas.openxmlformats.org/officeDocument/2006/relationships" xmlns:p="http://schemas.openxmlformats.org/presentationml/2006/main">
  <p:tag name="NOTEHDR" val="Automating Failover for JDBC Clients"/>
</p:tagLst>
</file>

<file path=ppt/tags/tag507.xml><?xml version="1.0" encoding="utf-8"?>
<p:tagLst xmlns:a="http://schemas.openxmlformats.org/drawingml/2006/main" xmlns:r="http://schemas.openxmlformats.org/officeDocument/2006/relationships" xmlns:p="http://schemas.openxmlformats.org/presentationml/2006/main">
  <p:tag name="NOTEHDR" val="Automating Failover for OCI Clients (continued)"/>
</p:tagLst>
</file>

<file path=ppt/tags/tag508.xml><?xml version="1.0" encoding="utf-8"?>
<p:tagLst xmlns:a="http://schemas.openxmlformats.org/drawingml/2006/main" xmlns:r="http://schemas.openxmlformats.org/officeDocument/2006/relationships" xmlns:p="http://schemas.openxmlformats.org/presentationml/2006/main">
  <p:tag name="NOTEHDR" val="Automating Failover for OCI Clients"/>
</p:tagLst>
</file>

<file path=ppt/tags/tag509.xml><?xml version="1.0" encoding="utf-8"?>
<p:tagLst xmlns:a="http://schemas.openxmlformats.org/drawingml/2006/main" xmlns:r="http://schemas.openxmlformats.org/officeDocument/2006/relationships" xmlns:p="http://schemas.openxmlformats.org/presentationml/2006/main">
  <p:tag name="NOTEHDR" val="Automating Failover for OLE DB Clients"/>
</p:tagLst>
</file>

<file path=ppt/tags/tag51.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5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6.xml><?xml version="1.0" encoding="utf-8"?>
<p:tagLst xmlns:a="http://schemas.openxmlformats.org/drawingml/2006/main" xmlns:r="http://schemas.openxmlformats.org/officeDocument/2006/relationships" xmlns:p="http://schemas.openxmlformats.org/presentationml/2006/main">
  <p:tag name="NOTEHDR" val="Objectives"/>
  <p:tag name="ARTICULATE_SLIDE_THUMBNAIL_REFRESH" val="1"/>
</p:tagLst>
</file>

<file path=ppt/tags/tag517.xml><?xml version="1.0" encoding="utf-8"?>
<p:tagLst xmlns:a="http://schemas.openxmlformats.org/drawingml/2006/main" xmlns:r="http://schemas.openxmlformats.org/officeDocument/2006/relationships" xmlns:p="http://schemas.openxmlformats.org/presentationml/2006/main">
  <p:tag name="NOTEHDR" val="Identifying Unsupported Data Types"/>
</p:tagLst>
</file>

<file path=ppt/tags/tag518.xml><?xml version="1.0" encoding="utf-8"?>
<p:tagLst xmlns:a="http://schemas.openxmlformats.org/drawingml/2006/main" xmlns:r="http://schemas.openxmlformats.org/officeDocument/2006/relationships" xmlns:p="http://schemas.openxmlformats.org/presentationml/2006/main">
  <p:tag name="NOTEHDR" val="Configuring Role-Based Services (continued)"/>
</p:tagLst>
</file>

<file path=ppt/tags/tag519.xml><?xml version="1.0" encoding="utf-8"?>
<p:tagLst xmlns:a="http://schemas.openxmlformats.org/drawingml/2006/main" xmlns:r="http://schemas.openxmlformats.org/officeDocument/2006/relationships" xmlns:p="http://schemas.openxmlformats.org/presentationml/2006/main">
  <p:tag name="NOTEHDR" val="Upgrading an Oracle Data Guard Broker Configuratio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NOTEHDR" val="Understanding Client Connectivity in a Data Guard Configuration"/>
  <p:tag name="ARTICULATE_SLIDE_THUMBNAIL_REFRESH" val="1"/>
</p:tagLst>
</file>

<file path=ppt/tags/tag520.xml><?xml version="1.0" encoding="utf-8"?>
<p:tagLst xmlns:a="http://schemas.openxmlformats.org/drawingml/2006/main" xmlns:r="http://schemas.openxmlformats.org/officeDocument/2006/relationships" xmlns:p="http://schemas.openxmlformats.org/presentationml/2006/main">
  <p:tag name="NOTEHDR" val="Upgrading an Oracle Data Guard Broker Configuration"/>
  <p:tag name="ARTICULATE_SLIDE_THUMBNAIL_REFRESH" val="1"/>
</p:tagLst>
</file>

<file path=ppt/tags/tag521.xml><?xml version="1.0" encoding="utf-8"?>
<p:tagLst xmlns:a="http://schemas.openxmlformats.org/drawingml/2006/main" xmlns:r="http://schemas.openxmlformats.org/officeDocument/2006/relationships" xmlns:p="http://schemas.openxmlformats.org/presentationml/2006/main">
  <p:tag name="NOTEHDR" val="Upgrading Oracle Database in a Data Guard Configuration with a Physical Standby Database"/>
  <p:tag name="ARTICULATE_SLIDE_THUMBNAIL_REFRESH" val="1"/>
</p:tagLst>
</file>

<file path=ppt/tags/tag522.xml><?xml version="1.0" encoding="utf-8"?>
<p:tagLst xmlns:a="http://schemas.openxmlformats.org/drawingml/2006/main" xmlns:r="http://schemas.openxmlformats.org/officeDocument/2006/relationships" xmlns:p="http://schemas.openxmlformats.org/presentationml/2006/main">
  <p:tag name="NOTEHDR" val="Upgrading Oracle Database in a Data Guard Configuration with a Physical Standby Database (continued)"/>
  <p:tag name="ARTICULATE_SLIDE_THUMBNAIL_REFRESH" val="1"/>
</p:tagLst>
</file>

<file path=ppt/tags/tag523.xml><?xml version="1.0" encoding="utf-8"?>
<p:tagLst xmlns:a="http://schemas.openxmlformats.org/drawingml/2006/main" xmlns:r="http://schemas.openxmlformats.org/officeDocument/2006/relationships" xmlns:p="http://schemas.openxmlformats.org/presentationml/2006/main">
  <p:tag name="NOTEHDR" val="Upgrading Oracle Database in a Data Guard Configuration with a Logical Standby Database"/>
  <p:tag name="ARTICULATE_SLIDE_THUMBNAIL_REFRESH" val="1"/>
</p:tagLst>
</file>

<file path=ppt/tags/tag524.xml><?xml version="1.0" encoding="utf-8"?>
<p:tagLst xmlns:a="http://schemas.openxmlformats.org/drawingml/2006/main" xmlns:r="http://schemas.openxmlformats.org/officeDocument/2006/relationships" xmlns:p="http://schemas.openxmlformats.org/presentationml/2006/main">
  <p:tag name="NOTEHDR" val="Using SQL Apply to Upgrade the Oracle Database"/>
  <p:tag name="ARTICULATE_SLIDE_THUMBNAIL_REFRESH" val="1"/>
</p:tagLst>
</file>

<file path=ppt/tags/tag525.xml><?xml version="1.0" encoding="utf-8"?>
<p:tagLst xmlns:a="http://schemas.openxmlformats.org/drawingml/2006/main" xmlns:r="http://schemas.openxmlformats.org/officeDocument/2006/relationships" xmlns:p="http://schemas.openxmlformats.org/presentationml/2006/main">
  <p:tag name="NOTEHDR" val="Requirements for Using SQL Apply to Perform a Rolling Upgrade"/>
  <p:tag name="ARTICULATE_SLIDE_THUMBNAIL_REFRESH" val="1"/>
</p:tagLst>
</file>

<file path=ppt/tags/tag526.xml><?xml version="1.0" encoding="utf-8"?>
<p:tagLst xmlns:a="http://schemas.openxmlformats.org/drawingml/2006/main" xmlns:r="http://schemas.openxmlformats.org/officeDocument/2006/relationships" xmlns:p="http://schemas.openxmlformats.org/presentationml/2006/main">
  <p:tag name="NOTEHDR" val="Performing a Rolling Upgrade by Using SQL Apply"/>
  <p:tag name="ARTICULATE_SLIDE_THUMBNAIL_REFRESH" val="1"/>
</p:tagLst>
</file>

<file path=ppt/tags/tag527.xml><?xml version="1.0" encoding="utf-8"?>
<p:tagLst xmlns:a="http://schemas.openxmlformats.org/drawingml/2006/main" xmlns:r="http://schemas.openxmlformats.org/officeDocument/2006/relationships" xmlns:p="http://schemas.openxmlformats.org/presentationml/2006/main">
  <p:tag name="NOTEHDR" val="Identifying Unsupported Data Types"/>
  <p:tag name="ARTICULATE_SLIDE_THUMBNAIL_REFRESH" val="1"/>
</p:tagLst>
</file>

<file path=ppt/tags/tag528.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p:tag name="ARTICULATE_SLIDE_THUMBNAIL_REFRESH" val="1"/>
</p:tagLst>
</file>

<file path=ppt/tags/tag529.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continued)"/>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0.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continued)"/>
  <p:tag name="ARTICULATE_SLIDE_THUMBNAIL_REFRESH" val="1"/>
</p:tagLst>
</file>

<file path=ppt/tags/tag531.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continued)"/>
  <p:tag name="ARTICULATE_SLIDE_THUMBNAIL_REFRESH" val="1"/>
</p:tagLst>
</file>

<file path=ppt/tags/tag532.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continued)"/>
  <p:tag name="ARTICULATE_SLIDE_THUMBNAIL_REFRESH" val="1"/>
</p:tagLst>
</file>

<file path=ppt/tags/tag533.xml><?xml version="1.0" encoding="utf-8"?>
<p:tagLst xmlns:a="http://schemas.openxmlformats.org/drawingml/2006/main" xmlns:r="http://schemas.openxmlformats.org/officeDocument/2006/relationships" xmlns:p="http://schemas.openxmlformats.org/presentationml/2006/main">
  <p:tag name="NOTEHDR" val="Performing a Rolling Upgrade by Using an Existing Logical Standby Database (continued)"/>
  <p:tag name="ARTICULATE_SLIDE_THUMBNAIL_REFRESH" val="1"/>
</p:tagLst>
</file>

<file path=ppt/tags/tag534.xml><?xml version="1.0" encoding="utf-8"?>
<p:tagLst xmlns:a="http://schemas.openxmlformats.org/drawingml/2006/main" xmlns:r="http://schemas.openxmlformats.org/officeDocument/2006/relationships" xmlns:p="http://schemas.openxmlformats.org/presentationml/2006/main">
  <p:tag name="NOTEHDR" val="Performing a Rolling Upgrade by Creating a New Logical Standby Database"/>
  <p:tag name="ARTICULATE_SLIDE_THUMBNAIL_REFRESH" val="1"/>
</p:tagLst>
</file>

<file path=ppt/tags/tag535.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p:tag name="ARTICULATE_SLIDE_THUMBNAIL_REFRESH" val="1"/>
</p:tagLst>
</file>

<file path=ppt/tags/tag536.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continued)"/>
  <p:tag name="ARTICULATE_SLIDE_THUMBNAIL_REFRESH" val="1"/>
</p:tagLst>
</file>

<file path=ppt/tags/tag537.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continued)"/>
  <p:tag name="ARTICULATE_SLIDE_THUMBNAIL_REFRESH" val="1"/>
</p:tagLst>
</file>

<file path=ppt/tags/tag538.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continued)"/>
  <p:tag name="ARTICULATE_SLIDE_THUMBNAIL_REFRESH" val="1"/>
</p:tagLst>
</file>

<file path=ppt/tags/tag539.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continued)"/>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0.xml><?xml version="1.0" encoding="utf-8"?>
<p:tagLst xmlns:a="http://schemas.openxmlformats.org/drawingml/2006/main" xmlns:r="http://schemas.openxmlformats.org/officeDocument/2006/relationships" xmlns:p="http://schemas.openxmlformats.org/presentationml/2006/main">
  <p:tag name="NOTEHDR" val="Performing a Rolling Upgrade by Using a Physical Standby Database (continued)"/>
  <p:tag name="ARTICULATE_SLIDE_THUMBNAIL_REFRESH" val="1"/>
</p:tagLst>
</file>

<file path=ppt/tags/tag5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4.xml><?xml version="1.0" encoding="utf-8"?>
<p:tagLst xmlns:a="http://schemas.openxmlformats.org/drawingml/2006/main" xmlns:r="http://schemas.openxmlformats.org/officeDocument/2006/relationships" xmlns:p="http://schemas.openxmlformats.org/presentationml/2006/main">
  <p:tag name="NOTEHDR" val="Configuring Role-Based Services (continued)"/>
</p:tagLst>
</file>

<file path=ppt/tags/tag5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NOTEHDR" val="Using Enterprise Manager to Create a Broker Configuration"/>
</p:tagLst>
</file>

<file path=ppt/theme/theme1.xml><?xml version="1.0" encoding="utf-8"?>
<a:theme xmlns:a="http://schemas.openxmlformats.org/drawingml/2006/main" name="OU Redwood PowerPoint Template">
  <a:themeElements>
    <a:clrScheme name="Redwood Theme">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Redwood Fonts">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U Redwood PowerPoint Template.potx" id="{E268B603-5D0A-4A64-89C3-10B088DC216C}" vid="{A85A9E7E-81CB-495B-98B2-24FED83F9C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 Redwood PowerPoint Template</Template>
  <TotalTime>1044</TotalTime>
  <Words>94707</Words>
  <Application>Microsoft Office PowerPoint</Application>
  <PresentationFormat>Custom</PresentationFormat>
  <Paragraphs>7861</Paragraphs>
  <Slides>604</Slides>
  <Notes>604</Notes>
  <HiddenSlides>51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604</vt:i4>
      </vt:variant>
    </vt:vector>
  </HeadingPairs>
  <TitlesOfParts>
    <vt:vector size="616" baseType="lpstr">
      <vt:lpstr>ＭＳ Ｐゴシック</vt:lpstr>
      <vt:lpstr>ＭＳ Ｐゴシック</vt:lpstr>
      <vt:lpstr>Adobe Devanagari</vt:lpstr>
      <vt:lpstr>Arial</vt:lpstr>
      <vt:lpstr>Calibri</vt:lpstr>
      <vt:lpstr>Courier</vt:lpstr>
      <vt:lpstr>Courier New</vt:lpstr>
      <vt:lpstr>Georgia</vt:lpstr>
      <vt:lpstr>Oracle Sans</vt:lpstr>
      <vt:lpstr>Times New Roman</vt:lpstr>
      <vt:lpstr>Wingdings</vt:lpstr>
      <vt:lpstr>OU Redwood PowerPoint Template</vt:lpstr>
      <vt:lpstr>Introduction to Oracle Data Guard</vt:lpstr>
      <vt:lpstr>Objectives</vt:lpstr>
      <vt:lpstr>What Is Oracle Data Guard?</vt:lpstr>
      <vt:lpstr>Types of Standby Databases</vt:lpstr>
      <vt:lpstr>Types of Standby Databases</vt:lpstr>
      <vt:lpstr>Types of Data Guard Services</vt:lpstr>
      <vt:lpstr>Role Transitions: Switchover and Failover</vt:lpstr>
      <vt:lpstr>PowerPoint Presentation</vt:lpstr>
      <vt:lpstr>Oracle Data Guard Broker Framework</vt:lpstr>
      <vt:lpstr>Choosing an Interface for Administering a Data Guard Configuration</vt:lpstr>
      <vt:lpstr>Oracle Data Guard: Architecture (Overview)</vt:lpstr>
      <vt:lpstr>Primary Database Processes</vt:lpstr>
      <vt:lpstr>Standby Database Processes</vt:lpstr>
      <vt:lpstr>Physical Standby Database: Redo Apply Architecture</vt:lpstr>
      <vt:lpstr>Logical Standby Database: SQL Apply Architecture</vt:lpstr>
      <vt:lpstr>Automatic Gap Detection and Resolution</vt:lpstr>
      <vt:lpstr>Data Protection Modes</vt:lpstr>
      <vt:lpstr>PowerPoint Presentation</vt:lpstr>
      <vt:lpstr>Data Guard Operational Requirements:  Hardware and Operating System</vt:lpstr>
      <vt:lpstr>Data Guard Operational Requirements:  Oracle Database Software</vt:lpstr>
      <vt:lpstr>Benefits of Implementing Oracle Data Guard</vt:lpstr>
      <vt:lpstr>Quiz</vt:lpstr>
      <vt:lpstr>Quiz</vt:lpstr>
      <vt:lpstr>Summary</vt:lpstr>
      <vt:lpstr>Practice 1: Overview</vt:lpstr>
      <vt:lpstr>PowerPoint Presentation</vt:lpstr>
      <vt:lpstr>Oracle Net Services in a Data Guard Environment</vt:lpstr>
      <vt:lpstr>Objectives</vt:lpstr>
      <vt:lpstr>Oracle Net Services Overview</vt:lpstr>
      <vt:lpstr>Configuring Oracle Net Services in a Data Guard Environment</vt:lpstr>
      <vt:lpstr>Understanding Name Resolution</vt:lpstr>
      <vt:lpstr>Local Naming Configuration Files</vt:lpstr>
      <vt:lpstr>PowerPoint Presentation</vt:lpstr>
      <vt:lpstr>Connect-Time Failover: Planning for Role Reversal</vt:lpstr>
      <vt:lpstr>Listener Configuration: listener.ora</vt:lpstr>
      <vt:lpstr>Dynamic Service Registration</vt:lpstr>
      <vt:lpstr>Static Listener Entries: listener.ora</vt:lpstr>
      <vt:lpstr>Optimizing Oracle Net for Data Guard</vt:lpstr>
      <vt:lpstr>Optimizing Oracle Net for Data Guard   (Notes Only)</vt:lpstr>
      <vt:lpstr>Quiz</vt:lpstr>
      <vt:lpstr>Quiz</vt:lpstr>
      <vt:lpstr>Summary</vt:lpstr>
      <vt:lpstr>Practice 2: Overview</vt:lpstr>
      <vt:lpstr>PowerPoint Presentation</vt:lpstr>
      <vt:lpstr>Creating a Physical Standby Database by Using SQL and RMAN Commands</vt:lpstr>
      <vt:lpstr>Objectives</vt:lpstr>
      <vt:lpstr>Steps to Create a Physical Standby Database</vt:lpstr>
      <vt:lpstr>Preparing the Primary Database</vt:lpstr>
      <vt:lpstr>FORCE LOGGING Mode</vt:lpstr>
      <vt:lpstr>Database Nologging Enhancements</vt:lpstr>
      <vt:lpstr>Configuring Standby Redo Logs</vt:lpstr>
      <vt:lpstr>Standby Redo Log Usage</vt:lpstr>
      <vt:lpstr>Using SQL to Create Standby Redo Logs</vt:lpstr>
      <vt:lpstr>Viewing Standby Redo Log Information</vt:lpstr>
      <vt:lpstr>Setting Initialization Parameters on the  Primary Database to Control Redo Transport</vt:lpstr>
      <vt:lpstr>Setting LOG_ARCHIVE_CONFIG</vt:lpstr>
      <vt:lpstr>PowerPoint Presentation</vt:lpstr>
      <vt:lpstr>Setting LOG_ARCHIVE_DEST_n</vt:lpstr>
      <vt:lpstr>Specifying Role-Based Destinations</vt:lpstr>
      <vt:lpstr>PowerPoint Presentation</vt:lpstr>
      <vt:lpstr>Combinations for VALID_FOR</vt:lpstr>
      <vt:lpstr>Defining the Redo Transport Mode</vt:lpstr>
      <vt:lpstr>Setting Initialization Parameters on the Primary Database</vt:lpstr>
      <vt:lpstr>Specifying Values for DB_FILE_NAME_CONVERT</vt:lpstr>
      <vt:lpstr>PowerPoint Presentation</vt:lpstr>
      <vt:lpstr>Specifying a Value for STANDBY_FILE_MANAGEMENT</vt:lpstr>
      <vt:lpstr>Specifying a Value for FAL_SERVER</vt:lpstr>
      <vt:lpstr>Example: Setting Initialization Parameters on the  Primary Database</vt:lpstr>
      <vt:lpstr>Creating an Oracle Net Service Name on Primary for Your Physical Standby Database </vt:lpstr>
      <vt:lpstr>Creating a Listener Entry for Your Standby Database</vt:lpstr>
      <vt:lpstr>Copying Your Primary Database Password File to the  Physical Standby Database Host  </vt:lpstr>
      <vt:lpstr>Creating an Initialization Parameter File for the  Physical Standby Database </vt:lpstr>
      <vt:lpstr>Creating Directories for the Physical Standby Database</vt:lpstr>
      <vt:lpstr>Starting the Physical Standby Database</vt:lpstr>
      <vt:lpstr>Creating an RMAN Script to Create the  Physical Standby Database </vt:lpstr>
      <vt:lpstr>Creating an RMAN Script  to Create the Physical Standby Database </vt:lpstr>
      <vt:lpstr>Creating the Physical Standby Database</vt:lpstr>
      <vt:lpstr>Real-Time Apply (Default)</vt:lpstr>
      <vt:lpstr>PowerPoint Presentation</vt:lpstr>
      <vt:lpstr>Starting Redo Apply in Real Time</vt:lpstr>
      <vt:lpstr>Preventing Primary Database Data Corruption from  Affecting the Standby Database </vt:lpstr>
      <vt:lpstr>PowerPoint Presentation</vt:lpstr>
      <vt:lpstr>Detecting Lost Writes with DBMS_DBCOMP.DBCOMP</vt:lpstr>
      <vt:lpstr>DBMS_DBCOMP.DBCOMP Usage Cases</vt:lpstr>
      <vt:lpstr>DBMS_DBCOMP.DBCOMP Usage Cases</vt:lpstr>
      <vt:lpstr>Creating a Physical Standby Database by Using Enterprise Manager</vt:lpstr>
      <vt:lpstr>Using the Add Standby Database Wizard</vt:lpstr>
      <vt:lpstr>Creating a Data Guard Standby by Using DBCA</vt:lpstr>
      <vt:lpstr>Example: Physical Standby Creation</vt:lpstr>
      <vt:lpstr>Creating a Physical Standby by Using SQL</vt:lpstr>
      <vt:lpstr>Standby Database on the Same System</vt:lpstr>
      <vt:lpstr>Quiz</vt:lpstr>
      <vt:lpstr>Quiz</vt:lpstr>
      <vt:lpstr>Summary</vt:lpstr>
      <vt:lpstr>Practice 3: Overview</vt:lpstr>
      <vt:lpstr>PowerPoint Presentation</vt:lpstr>
      <vt:lpstr>Managing Physical Standby Files After Structural Changes on the Primary Database</vt:lpstr>
      <vt:lpstr>Objectives</vt:lpstr>
      <vt:lpstr>Scenario 1: Adding a Data File or Creating a Tablespace</vt:lpstr>
      <vt:lpstr>Action Required on Physical Standby</vt:lpstr>
      <vt:lpstr>Scenario 2: Using Transportable Tablespaces with a Physical Standby Database</vt:lpstr>
      <vt:lpstr>Action Required on Physical Standby</vt:lpstr>
      <vt:lpstr>Scenario 3: Renaming a Data File in the Primary Database</vt:lpstr>
      <vt:lpstr>Action Required on Physical Standby</vt:lpstr>
      <vt:lpstr>Action Required on Physical Standby</vt:lpstr>
      <vt:lpstr>Scenario 4: Adding or Dropping a Redo File Group</vt:lpstr>
      <vt:lpstr>Action Required on Physical Standby</vt:lpstr>
      <vt:lpstr>Scenario 5: NOLOGGING or Unrecoverable Operations</vt:lpstr>
      <vt:lpstr>Action Required on Physical Standby</vt:lpstr>
      <vt:lpstr>PowerPoint Presentation</vt:lpstr>
      <vt:lpstr>Action Required on Physical Standby</vt:lpstr>
      <vt:lpstr>PowerPoint Presentation</vt:lpstr>
      <vt:lpstr>Scenario 6: Resetting the TDE Master Encryption Key</vt:lpstr>
      <vt:lpstr>Scenario 7: Refreshing the Password File</vt:lpstr>
      <vt:lpstr>Scenario 8: Controlling PDB Replication </vt:lpstr>
      <vt:lpstr>Example: ENABLED_PDBS_ON_STANDBY  </vt:lpstr>
      <vt:lpstr>Scenario 9: Instantiating a PDB on a Standby</vt:lpstr>
      <vt:lpstr>Instantiating a PDB on a Standby (Notes Only)</vt:lpstr>
      <vt:lpstr>Quiz</vt:lpstr>
      <vt:lpstr>Quiz</vt:lpstr>
      <vt:lpstr>Quiz</vt:lpstr>
      <vt:lpstr>Summary</vt:lpstr>
      <vt:lpstr>Practice 4: Overview</vt:lpstr>
      <vt:lpstr>PowerPoint Presentation</vt:lpstr>
      <vt:lpstr>Using Oracle Active Data Guard:  Supported Workloads in Read-Only Standby</vt:lpstr>
      <vt:lpstr>Objectives</vt:lpstr>
      <vt:lpstr>Oracle Active Data Guard</vt:lpstr>
      <vt:lpstr>Using Real-Time Query</vt:lpstr>
      <vt:lpstr>Enabling Real-Time Query</vt:lpstr>
      <vt:lpstr>Disabling Real-Time Query</vt:lpstr>
      <vt:lpstr>Checking the Standby’s Open Mode</vt:lpstr>
      <vt:lpstr>Understanding Lag in an Active Data Guard Configuration</vt:lpstr>
      <vt:lpstr>Monitoring Apply Lag: V$DATAGUARD_STATS</vt:lpstr>
      <vt:lpstr>Monitoring Apply Lag: V$STANDBY_EVENT_HISTOGRAM</vt:lpstr>
      <vt:lpstr>Allowed Staleness of Standby Query Data</vt:lpstr>
      <vt:lpstr>Configuring Zero Lag Between the Primary and  Standby Databases</vt:lpstr>
      <vt:lpstr>Setting STANDBY_MAX_DATA_DELAY by Using an AFTER LOGON Trigger </vt:lpstr>
      <vt:lpstr>Example: Setting STANDBY_MAX_DATA_DELAY by Using an AFTER LOGON Trigger </vt:lpstr>
      <vt:lpstr>Forcing Redo Apply Synchronization</vt:lpstr>
      <vt:lpstr>Creating an AFTER LOGON Trigger for Synchronization</vt:lpstr>
      <vt:lpstr>DDL on Global Temporary Tables</vt:lpstr>
      <vt:lpstr>DML on Global Temporary Tables</vt:lpstr>
      <vt:lpstr>DML/DDL on Private Temporary Tables  </vt:lpstr>
      <vt:lpstr>Creating a Private Temporary Table</vt:lpstr>
      <vt:lpstr>Support for Global Sequences</vt:lpstr>
      <vt:lpstr>Support for Session Sequences</vt:lpstr>
      <vt:lpstr>Benefits: Temporary Undo and Sequences</vt:lpstr>
      <vt:lpstr>DML Operations on Active Data Guard Standby Databases</vt:lpstr>
      <vt:lpstr>Configuring Automatic Redirection of  DML operations</vt:lpstr>
      <vt:lpstr>Example: Performing DML on a Physical Standby</vt:lpstr>
      <vt:lpstr>PL/SQL Operations on Active Data Guard Standby Databases</vt:lpstr>
      <vt:lpstr>IM Column Store in an Active Data Guard Standby Database</vt:lpstr>
      <vt:lpstr>Quiz</vt:lpstr>
      <vt:lpstr>Quiz</vt:lpstr>
      <vt:lpstr>Summary</vt:lpstr>
      <vt:lpstr>Practice 5: Overview</vt:lpstr>
      <vt:lpstr>Using Oracle Active Data Guard:  Far Sync and Real-Time Cascading</vt:lpstr>
      <vt:lpstr>Objectives</vt:lpstr>
      <vt:lpstr>Oracle Active Data Guard</vt:lpstr>
      <vt:lpstr>Oracle Data Guard: Far Sync</vt:lpstr>
      <vt:lpstr>Far Sync: Redo Transport</vt:lpstr>
      <vt:lpstr>Far Sync: Redo Transport</vt:lpstr>
      <vt:lpstr>Far Sync: Alternate Redo Transport Routes</vt:lpstr>
      <vt:lpstr>Far Sync Instance Creation by Using RMAN</vt:lpstr>
      <vt:lpstr>PowerPoint Presentation</vt:lpstr>
      <vt:lpstr>Far Sync Instance Creation by Using SQL</vt:lpstr>
      <vt:lpstr>Benefits: Far Sync</vt:lpstr>
      <vt:lpstr>Far Sync: Alternate Design</vt:lpstr>
      <vt:lpstr>Real-Time Cascade</vt:lpstr>
      <vt:lpstr>Traditional Multi-Standby Database Architecture</vt:lpstr>
      <vt:lpstr>Benefits: Real-Time Cascade</vt:lpstr>
      <vt:lpstr>Quiz</vt:lpstr>
      <vt:lpstr>Summary</vt:lpstr>
      <vt:lpstr>Practice 6: Overview</vt:lpstr>
      <vt:lpstr>Creating and Managing a  Snapshot Standby Database</vt:lpstr>
      <vt:lpstr>Objectives</vt:lpstr>
      <vt:lpstr>Snapshot Standby Databases: Overview</vt:lpstr>
      <vt:lpstr>Snapshot Standby Database: Architecture</vt:lpstr>
      <vt:lpstr>Converting a Physical Standby Database to a  Snapshot Standby Database</vt:lpstr>
      <vt:lpstr>Activating a Snapshot Standby Database: Issues and Cautions</vt:lpstr>
      <vt:lpstr>Snapshot Standby Database: Target Restrictions</vt:lpstr>
      <vt:lpstr>Viewing Snapshot Standby Database Information</vt:lpstr>
      <vt:lpstr>Snapshot Standby Space Requirements</vt:lpstr>
      <vt:lpstr>Activating a Snapshot Standby Database: Issues and Cautions </vt:lpstr>
      <vt:lpstr>Quiz</vt:lpstr>
      <vt:lpstr>Summary</vt:lpstr>
      <vt:lpstr>Practice 7: Overview</vt:lpstr>
      <vt:lpstr>PowerPoint Presentation</vt:lpstr>
      <vt:lpstr>Creating a Logical Standby Database</vt:lpstr>
      <vt:lpstr>Objectives</vt:lpstr>
      <vt:lpstr>Benefits of Implementing a Logical Standby Database</vt:lpstr>
      <vt:lpstr>Benefits of Implementing a Logical Standby Database</vt:lpstr>
      <vt:lpstr>Logical Standby Database: SQL Apply Architecture</vt:lpstr>
      <vt:lpstr>SQL Apply Process: Architecture</vt:lpstr>
      <vt:lpstr>Preparing to Create a Logical Standby Database</vt:lpstr>
      <vt:lpstr>Unsupported Objects</vt:lpstr>
      <vt:lpstr>Unsupported Data Types</vt:lpstr>
      <vt:lpstr>Identifying Internal Schemas</vt:lpstr>
      <vt:lpstr>Checking for Unsupported Tables</vt:lpstr>
      <vt:lpstr>Checking for Tables with Unsupported Data Types</vt:lpstr>
      <vt:lpstr>SQL Commands That Do Not Execute on the  Standby Database</vt:lpstr>
      <vt:lpstr>Unsupported PL/SQL-Supplied Packages</vt:lpstr>
      <vt:lpstr>Ensuring Unique Row Identifiers</vt:lpstr>
      <vt:lpstr>PowerPoint Presentation</vt:lpstr>
      <vt:lpstr>Adding a Disabled Primary Key RELY Constraint</vt:lpstr>
      <vt:lpstr>Creating a Logical Standby Database by  Using SQL Commands </vt:lpstr>
      <vt:lpstr>Step 1: Create a Physical Standby Database</vt:lpstr>
      <vt:lpstr>Step 2: Stop Redo Apply on the Physical Standby Database </vt:lpstr>
      <vt:lpstr>Step 3: Prepare the Primary Database to Support  Role Transitions </vt:lpstr>
      <vt:lpstr>Step 4: Build a LogMiner Dictionary in the Redo Data</vt:lpstr>
      <vt:lpstr>Step 5: Transition to a Logical Standby Database</vt:lpstr>
      <vt:lpstr>Step 6: Open the Logical Standby Database</vt:lpstr>
      <vt:lpstr>Step 7: Verify That the Logical Standby Database Is Performing Properly </vt:lpstr>
      <vt:lpstr>Step 7: Verify That the Logical Standby Database Is Performing Properly </vt:lpstr>
      <vt:lpstr>Creating a Logical Standby Database by Using  Enterprise Manager </vt:lpstr>
      <vt:lpstr>Using the Add Standby Database Wizard</vt:lpstr>
      <vt:lpstr>Using the Add Standby Database Wizard</vt:lpstr>
      <vt:lpstr>Using the Add Standby Database Wizard</vt:lpstr>
      <vt:lpstr>Securing Your Logical Standby Database</vt:lpstr>
      <vt:lpstr>Automatic Deletion of Redo Log Files by SQL Apply</vt:lpstr>
      <vt:lpstr>Managing Remote Archived Log File Retention</vt:lpstr>
      <vt:lpstr>Creating SQL Apply Filtering Rules</vt:lpstr>
      <vt:lpstr>Deleting SQL Apply Filtering Rules</vt:lpstr>
      <vt:lpstr>Viewing SQL Apply Filtering Settings</vt:lpstr>
      <vt:lpstr>Using DBMS_SCHEDULER to Create Jobs  on a Logical Standby Database </vt:lpstr>
      <vt:lpstr>Quiz</vt:lpstr>
      <vt:lpstr>Quiz</vt:lpstr>
      <vt:lpstr>Summary</vt:lpstr>
      <vt:lpstr>Practice 8: Overview</vt:lpstr>
      <vt:lpstr>PowerPoint Presentation</vt:lpstr>
      <vt:lpstr>Oracle Data Guard Broker: Overview</vt:lpstr>
      <vt:lpstr>Objectives</vt:lpstr>
      <vt:lpstr>Oracle Data Guard Broker: Features</vt:lpstr>
      <vt:lpstr>Data Guard Broker: Components</vt:lpstr>
      <vt:lpstr>Data Guard Broker: Configurations</vt:lpstr>
      <vt:lpstr>Data Guard Broker: Management Model</vt:lpstr>
      <vt:lpstr>Data Guard Broker: Architecture</vt:lpstr>
      <vt:lpstr>Data Guard Monitor: DMON Process</vt:lpstr>
      <vt:lpstr>Benefits of Using the Data Guard Broker</vt:lpstr>
      <vt:lpstr>Comparing Configuration Management  With and Without the Data Guard Broker </vt:lpstr>
      <vt:lpstr>Data Guard Broker Interfaces</vt:lpstr>
      <vt:lpstr>Broker Controlled Database Initialization Parameters</vt:lpstr>
      <vt:lpstr>Using the Command-Line Interface of the  Data Guard Broker</vt:lpstr>
      <vt:lpstr>PowerPoint Presentation</vt:lpstr>
      <vt:lpstr>PowerPoint Presentation</vt:lpstr>
      <vt:lpstr>Using Oracle Enterprise Manager Cloud Control</vt:lpstr>
      <vt:lpstr>Data Guard Overview Page</vt:lpstr>
      <vt:lpstr>Benefits of Using Enterprise Manager</vt:lpstr>
      <vt:lpstr>Quiz</vt:lpstr>
      <vt:lpstr>Quiz</vt:lpstr>
      <vt:lpstr>Summary</vt:lpstr>
      <vt:lpstr>PowerPoint Presentation</vt:lpstr>
      <vt:lpstr>Creating a Data Guard Broker Configuration</vt:lpstr>
      <vt:lpstr>Objectives</vt:lpstr>
      <vt:lpstr>Data Guard Broker: Requirements</vt:lpstr>
      <vt:lpstr>Data Guard Broker: Requirements</vt:lpstr>
      <vt:lpstr>Data Guard Broker and the SPFILE</vt:lpstr>
      <vt:lpstr>PowerPoint Presentation</vt:lpstr>
      <vt:lpstr>Data Guard Monitor: Configuration File</vt:lpstr>
      <vt:lpstr>Data Guard Broker: Log Files</vt:lpstr>
      <vt:lpstr>Creating a Broker Configuration</vt:lpstr>
      <vt:lpstr>Clear Redo Transport Network Locations on Primary</vt:lpstr>
      <vt:lpstr>Connecting to the Primary Database with DGMGRL</vt:lpstr>
      <vt:lpstr>Defining the Broker Configuration and the  Primary Database Profile</vt:lpstr>
      <vt:lpstr>Adding a Standby Database to the Configuration</vt:lpstr>
      <vt:lpstr>Adding a Far Sync to the Configuration</vt:lpstr>
      <vt:lpstr>Enabling the Configuration</vt:lpstr>
      <vt:lpstr>Broker Support for Complex Redo Routing</vt:lpstr>
      <vt:lpstr>Defining RedoRoutes by Using DGMGRL</vt:lpstr>
      <vt:lpstr>RedoRoutes Usage Guidelines</vt:lpstr>
      <vt:lpstr>How to Read Redo Routing Rules</vt:lpstr>
      <vt:lpstr>Far Sync Example with RedoRoutes</vt:lpstr>
      <vt:lpstr>Changing Database Properties and States</vt:lpstr>
      <vt:lpstr>Managing Redo Transport Services by Using DGMGRL</vt:lpstr>
      <vt:lpstr>Managing Redo Transport Services by Using DGMGRL</vt:lpstr>
      <vt:lpstr>Managing Redo Transport Services by Using DGMGRL</vt:lpstr>
      <vt:lpstr>Managing Redo Transport Services by Using DGMGRL</vt:lpstr>
      <vt:lpstr>Managing the Redo Transport Service  by Using the LogXptMode Property </vt:lpstr>
      <vt:lpstr>Setting LogXptMode to ASYNC</vt:lpstr>
      <vt:lpstr>PowerPoint Presentation</vt:lpstr>
      <vt:lpstr>Setting LogXptMode to FASTSYNC</vt:lpstr>
      <vt:lpstr>New Commands to Set, Modify, and Display  the Initialization Parameters:</vt:lpstr>
      <vt:lpstr>The EDIT DATABASE SET PARAMETER Command</vt:lpstr>
      <vt:lpstr>The EDIT DATABASE RESET PARAMETER Command</vt:lpstr>
      <vt:lpstr>The EDIT DATABASE FAR_SYNC RESET PARAMETER Command</vt:lpstr>
      <vt:lpstr>The EDIT RECOVERY_APPLIANCE SET PARAMETER Command</vt:lpstr>
      <vt:lpstr>The EDIT RECOVERY_APPLIANCE RESET PARAMETER Command</vt:lpstr>
      <vt:lpstr>The SET TRACE_LEVEL Command</vt:lpstr>
      <vt:lpstr>Example: SET TRACE_LEVEL command</vt:lpstr>
      <vt:lpstr>Example: SET TRACE_LEVEL command</vt:lpstr>
      <vt:lpstr>The EDIT FAR_SYNC SET PARAMETER Command</vt:lpstr>
      <vt:lpstr>Data Guard Broker Deprecated and Desupported Properties</vt:lpstr>
      <vt:lpstr>Data Guard Broker Deprecated and Desupported Properties</vt:lpstr>
      <vt:lpstr>Export Broker Configuration</vt:lpstr>
      <vt:lpstr>Import Broker Configuration</vt:lpstr>
      <vt:lpstr>Disabling Broker Management of the Configuration or Standby Database</vt:lpstr>
      <vt:lpstr>Removing the Configuration or Standby Database</vt:lpstr>
      <vt:lpstr>Quiz</vt:lpstr>
      <vt:lpstr>Quiz</vt:lpstr>
      <vt:lpstr>Summary</vt:lpstr>
      <vt:lpstr>Practice 10: Overview</vt:lpstr>
      <vt:lpstr>PowerPoint Presentation</vt:lpstr>
      <vt:lpstr>Monitoring a Data Guard Broker Configuration</vt:lpstr>
      <vt:lpstr>Objectives</vt:lpstr>
      <vt:lpstr>Monitoring the Data Guard Configuration by Using Enterprise Manager Cloud Control</vt:lpstr>
      <vt:lpstr>Viewing the Data Guard Configuration Status</vt:lpstr>
      <vt:lpstr>Monitoring Data Guard Performance</vt:lpstr>
      <vt:lpstr>Viewing Log File Details</vt:lpstr>
      <vt:lpstr>Enterprise Manager Metrics and Alerts</vt:lpstr>
      <vt:lpstr>Data Guard Metrics</vt:lpstr>
      <vt:lpstr>Managing Data Guard Metrics</vt:lpstr>
      <vt:lpstr>Viewing Metric Value History</vt:lpstr>
      <vt:lpstr>Viewing Data Guard Diagnostic Information</vt:lpstr>
      <vt:lpstr>Viewing Data Guard Diagnostic Information (Notes Only)</vt:lpstr>
      <vt:lpstr>Using Monitorable Database Properties to Identify a Failure</vt:lpstr>
      <vt:lpstr>Using the SHOW CONFIGURATION DGMGRL Command to Monitor the Configuration</vt:lpstr>
      <vt:lpstr>Using the SHOW DATABASE VERBOSE DGMGRL Command to Monitor the Configuration</vt:lpstr>
      <vt:lpstr>PowerPoint Presentation</vt:lpstr>
      <vt:lpstr>The VALIDATE DATABASE DATAFILE Command</vt:lpstr>
      <vt:lpstr>PowerPoint Presentation</vt:lpstr>
      <vt:lpstr>New Data Guard Broker Commands: VALIDATE DATABASE SPFILE</vt:lpstr>
      <vt:lpstr>New Data Guard Broker Commands: VALIDATE NETWORK CONFIGURATION</vt:lpstr>
      <vt:lpstr>New Data Guard Broker Commands: VALIDATE STATIC CONNECT IDENTIFIER</vt:lpstr>
      <vt:lpstr>Miscellaneous New Data Guard Broker Commands:  SET ECHO and SHOW ALL</vt:lpstr>
      <vt:lpstr>Viewing Standby Redo Log Information in V$LOGFILE</vt:lpstr>
      <vt:lpstr>Viewing Standby Redo Log Information in V$STANDBY_LOG</vt:lpstr>
      <vt:lpstr>Viewing Standby Redo Log Information in V$LOGFILE</vt:lpstr>
      <vt:lpstr>Viewing Standby Redo Log Information in V$STANDBY_LOG</vt:lpstr>
      <vt:lpstr>Identifying Destination Settings</vt:lpstr>
      <vt:lpstr>Viewing Standby Redo Log Information in V$STANDBY_LOG</vt:lpstr>
      <vt:lpstr>PowerPoint Presentation</vt:lpstr>
      <vt:lpstr>Viewing Redo Transport Errors by Querying V$ARCHIVE_DEST</vt:lpstr>
      <vt:lpstr>Evaluating Redo Data by Querying V$DATAGUARD_STATS</vt:lpstr>
      <vt:lpstr>Viewing Data Guard Status Information by Querying V$DATAGUARD_STATUS</vt:lpstr>
      <vt:lpstr>Monitoring Redo Apply by Querying V$DATAGUARD_PROCESS </vt:lpstr>
      <vt:lpstr>Monitoring SQL Apply by Querying V$LOGSTDBY_TRANSACTION</vt:lpstr>
      <vt:lpstr>Quiz</vt:lpstr>
      <vt:lpstr>Quiz</vt:lpstr>
      <vt:lpstr>Quiz</vt:lpstr>
      <vt:lpstr>Summary</vt:lpstr>
      <vt:lpstr>Practice 11: Overview</vt:lpstr>
      <vt:lpstr>PowerPoint Presentation</vt:lpstr>
      <vt:lpstr>Configuring Data Protection Modes</vt:lpstr>
      <vt:lpstr>Objectives</vt:lpstr>
      <vt:lpstr>Data Protection Modes and Redo Transport Modes</vt:lpstr>
      <vt:lpstr>Data Protection Modes</vt:lpstr>
      <vt:lpstr>Maximum Protection Mode</vt:lpstr>
      <vt:lpstr>Maximum Availability Mode</vt:lpstr>
      <vt:lpstr>Maximum Performance Mode</vt:lpstr>
      <vt:lpstr>Comparing Data Protection Modes</vt:lpstr>
      <vt:lpstr>Setting the Data Protection Mode by Using  Enterprise Manager</vt:lpstr>
      <vt:lpstr>Setting the Data Protection Mode by Using  Enterprise Manager</vt:lpstr>
      <vt:lpstr>PowerPoint Presentation</vt:lpstr>
      <vt:lpstr>Setting the Data Protection Mode by Using SQL</vt:lpstr>
      <vt:lpstr>Quiz</vt:lpstr>
      <vt:lpstr>Summary</vt:lpstr>
      <vt:lpstr>Practice 12: Overview</vt:lpstr>
      <vt:lpstr>PowerPoint Presentation</vt:lpstr>
      <vt:lpstr>Optimizing and Tuning a Data Guard Configuration</vt:lpstr>
      <vt:lpstr>Objectives</vt:lpstr>
      <vt:lpstr>Monitoring Configuration Performance by Using Enterprise Manager Cloud Control</vt:lpstr>
      <vt:lpstr>Optimizing Redo Transport Services</vt:lpstr>
      <vt:lpstr>Setting the ReopenSecs Database Property</vt:lpstr>
      <vt:lpstr>Setting the NetTimeout Database Property</vt:lpstr>
      <vt:lpstr>Setting the DataGuardSyncLatency Property</vt:lpstr>
      <vt:lpstr>Optimizing Redo Transmission by Using  Redo Transport Compression</vt:lpstr>
      <vt:lpstr>Compressing Redo Data by Setting the RedoCompression Property</vt:lpstr>
      <vt:lpstr>Delaying the Application of Redo</vt:lpstr>
      <vt:lpstr>Setting the DelayMins Database Property to Delay the Application of Redo</vt:lpstr>
      <vt:lpstr>Using Enterprise Manager to Delay the Application of Redo</vt:lpstr>
      <vt:lpstr>Optimizing SQL Apply</vt:lpstr>
      <vt:lpstr>Adjusting the Number of APPLIER Processes</vt:lpstr>
      <vt:lpstr>Adjusting the Number of PREPARER Processes</vt:lpstr>
      <vt:lpstr>Adjusting the Number of PREPARER Processes</vt:lpstr>
      <vt:lpstr>Tuning Automatic Outage Resolution</vt:lpstr>
      <vt:lpstr>Diagnostic Tools in Active Data Guard (Read-Only)  Standby Databases</vt:lpstr>
      <vt:lpstr>AWR Unified Management Framework Topology</vt:lpstr>
      <vt:lpstr>Remote Snapshot Configuration for ADG Database</vt:lpstr>
      <vt:lpstr>Quiz</vt:lpstr>
      <vt:lpstr>Quiz</vt:lpstr>
      <vt:lpstr>Quiz</vt:lpstr>
      <vt:lpstr>Summary</vt:lpstr>
      <vt:lpstr>Practice 13: Overview</vt:lpstr>
      <vt:lpstr>PowerPoint Presentation</vt:lpstr>
      <vt:lpstr>Performing Role Transitions</vt:lpstr>
      <vt:lpstr>Objectives</vt:lpstr>
      <vt:lpstr>Role Management Services</vt:lpstr>
      <vt:lpstr>Role Transitions: Switchover and Failover</vt:lpstr>
      <vt:lpstr>Buffer Cache Preservation During Role Change</vt:lpstr>
      <vt:lpstr>Keeping Physical Standby Sessions Connected  During Role Transition </vt:lpstr>
      <vt:lpstr>Switchover</vt:lpstr>
      <vt:lpstr>Switchover: Before</vt:lpstr>
      <vt:lpstr>Switchover: After</vt:lpstr>
      <vt:lpstr>Performing a Switchover by Using Enterprise Manager</vt:lpstr>
      <vt:lpstr>Performing a Switchover by Using Enterprise Manager</vt:lpstr>
      <vt:lpstr>Performing a Switchover by Using Enterprise Manager</vt:lpstr>
      <vt:lpstr>Validating Databases for Switchover by Using DGMGRL</vt:lpstr>
      <vt:lpstr>Validating Databases for Switchover by Using DGMGRL (Notes Only)</vt:lpstr>
      <vt:lpstr>PowerPoint Presentation</vt:lpstr>
      <vt:lpstr>Performing a Switchover by Using DGMGRL</vt:lpstr>
      <vt:lpstr>Preparing for a Switchover Using SQL</vt:lpstr>
      <vt:lpstr>Performing a Switchover by Using SQL</vt:lpstr>
      <vt:lpstr>Considerations When Performing a Switchover  to a Logical Standby Database </vt:lpstr>
      <vt:lpstr>Situations That Prevent a Switchover </vt:lpstr>
      <vt:lpstr>Failover</vt:lpstr>
      <vt:lpstr>Types of Failovers</vt:lpstr>
      <vt:lpstr>Failover Considerations</vt:lpstr>
      <vt:lpstr>Performing a Failover by Using Enterprise Manager</vt:lpstr>
      <vt:lpstr>Performing a Failover by Using Enterprise Manager</vt:lpstr>
      <vt:lpstr>Performing a Failover by Using Enterprise Manager</vt:lpstr>
      <vt:lpstr>Performing a Failover to a Physical Standby Database</vt:lpstr>
      <vt:lpstr>Performing a Manual Failover by Using DGMGRL</vt:lpstr>
      <vt:lpstr>Re-enabling Disabled Databases by Using DGMGRL</vt:lpstr>
      <vt:lpstr>Quiz</vt:lpstr>
      <vt:lpstr>Quiz</vt:lpstr>
      <vt:lpstr>Summary</vt:lpstr>
      <vt:lpstr>Practice 14: Overview</vt:lpstr>
      <vt:lpstr>PowerPoint Presentation</vt:lpstr>
      <vt:lpstr>Using Flashback Database in a Data Guard Configuration</vt:lpstr>
      <vt:lpstr>Objectives</vt:lpstr>
      <vt:lpstr>Using Flashback Database in a Data Guard Configuration</vt:lpstr>
      <vt:lpstr>Overview of Flashback Database</vt:lpstr>
      <vt:lpstr>Configuring Flashback Database</vt:lpstr>
      <vt:lpstr>Configuring Flashback Database by Using Enterprise Manager</vt:lpstr>
      <vt:lpstr>Configuring Flashback Database by Using Enterprise Manager </vt:lpstr>
      <vt:lpstr>Using Flashback Database Instead of Apply Delay</vt:lpstr>
      <vt:lpstr>Using Flashback Database and Real-Time Apply</vt:lpstr>
      <vt:lpstr>Using Flashback Database After RESETLOGS</vt:lpstr>
      <vt:lpstr>PowerPoint Presentation</vt:lpstr>
      <vt:lpstr>Flashback Through Standby Database Role Transitions</vt:lpstr>
      <vt:lpstr>Using Flashback Database After Failover</vt:lpstr>
      <vt:lpstr>Automatic Propagation of Restore Points  to All Standby Databases</vt:lpstr>
      <vt:lpstr>Automatic Flashback on Physical Standby Databases</vt:lpstr>
      <vt:lpstr>PowerPoint Presentation</vt:lpstr>
      <vt:lpstr>Quiz</vt:lpstr>
      <vt:lpstr>Quiz</vt:lpstr>
      <vt:lpstr>Summary</vt:lpstr>
      <vt:lpstr>Practice 15: Overview</vt:lpstr>
      <vt:lpstr>Enabling Fast-Start Failover</vt:lpstr>
      <vt:lpstr>Objectives</vt:lpstr>
      <vt:lpstr>Fast-Start Failover: Overview</vt:lpstr>
      <vt:lpstr>When Does Fast-Start Failover Occur?</vt:lpstr>
      <vt:lpstr>Installing the Observer Software</vt:lpstr>
      <vt:lpstr>Fast-Start Failover Prerequisites</vt:lpstr>
      <vt:lpstr>Configuring Fast-Start Failover</vt:lpstr>
      <vt:lpstr>Step 1: Specify the Target Standby Databases</vt:lpstr>
      <vt:lpstr>Dynamically Change Fast-start Failover Target</vt:lpstr>
      <vt:lpstr>Setting a Fast Start Failover Target Using NOWAIT Mode</vt:lpstr>
      <vt:lpstr>Setting a Fast Start Failover Target Using NOWAIT Mode (Notes Only)</vt:lpstr>
      <vt:lpstr>Step 2: Set the Protection Mode</vt:lpstr>
      <vt:lpstr>Step 3: Set the Fast-Start Failover Threshold</vt:lpstr>
      <vt:lpstr>Step 4: (Optional) Set Additional Fast-Start Failover Properties</vt:lpstr>
      <vt:lpstr>Setting the Lag-Time Limit</vt:lpstr>
      <vt:lpstr>Setting the Lag-Time Limit (Notes Only)</vt:lpstr>
      <vt:lpstr>Configuring the Primary Database to Shut Down Automatically </vt:lpstr>
      <vt:lpstr>Automatic Reinstatement After Fast-Start Failover</vt:lpstr>
      <vt:lpstr>Configuring Automatic Reinstatement of the Primary Database</vt:lpstr>
      <vt:lpstr>Setting a Connect Identifier for the Observer</vt:lpstr>
      <vt:lpstr>Setting an Observer Override</vt:lpstr>
      <vt:lpstr>Setting Observer Reconnection Frequency</vt:lpstr>
      <vt:lpstr>Step 5: Configure Additional Fast-Start Failover Conditions</vt:lpstr>
      <vt:lpstr>Step 5: Configure Additional Fast-Start Failover Conditions (Notes Only)</vt:lpstr>
      <vt:lpstr>Configuring Fast-Start Failover Conditions</vt:lpstr>
      <vt:lpstr>Step 6: Enable Fast-Start Failover</vt:lpstr>
      <vt:lpstr>Configuring Fast-Start Failover in Observe-only Mode</vt:lpstr>
      <vt:lpstr>Step 7: Start the Observer</vt:lpstr>
      <vt:lpstr>PowerPoint Presentation</vt:lpstr>
      <vt:lpstr>Data Guard Broker Property: ConfigurationWideServiceName</vt:lpstr>
      <vt:lpstr>Multiple Observers Using a Single Configuration</vt:lpstr>
      <vt:lpstr>PowerPoint Presentation</vt:lpstr>
      <vt:lpstr>Master Observer and Backup Observers</vt:lpstr>
      <vt:lpstr>Starting Observers as Background Processes</vt:lpstr>
      <vt:lpstr>Step 8: Verify the Configuration</vt:lpstr>
      <vt:lpstr>Initiating Fast-Start Failover from an Application</vt:lpstr>
      <vt:lpstr>Initiating Fast-Start Failover from an Application</vt:lpstr>
      <vt:lpstr>Viewing Fast-Start Failover Information</vt:lpstr>
      <vt:lpstr>PowerPoint Presentation</vt:lpstr>
      <vt:lpstr>Determining the Reason for a Fast-Start Failover</vt:lpstr>
      <vt:lpstr>Prohibited Operations After Enabling Fast-Start Failover</vt:lpstr>
      <vt:lpstr>Disabling Fast-Start Failover</vt:lpstr>
      <vt:lpstr>PowerPoint Presentation</vt:lpstr>
      <vt:lpstr>Disabling Fast-Start Failover Conditions</vt:lpstr>
      <vt:lpstr>Using the FORCE Option</vt:lpstr>
      <vt:lpstr>Stopping the Observer</vt:lpstr>
      <vt:lpstr>Performing Manual Role Changes</vt:lpstr>
      <vt:lpstr>Manually Reinstating the Database</vt:lpstr>
      <vt:lpstr>Using Enterprise Manager to Enable Fast-Start Failover</vt:lpstr>
      <vt:lpstr>Using Enterprise Manager to Enable Fast-Start Failover</vt:lpstr>
      <vt:lpstr>Using Enterprise Manager to Enable Fast-Start Failover</vt:lpstr>
      <vt:lpstr>Using Enterprise Manager to Enable Fast-Start Failover</vt:lpstr>
      <vt:lpstr>Using Enterprise Manager to Enable Fast-Start Failover</vt:lpstr>
      <vt:lpstr>Changing the Protection Mode and Disabling Fast-Start Failover</vt:lpstr>
      <vt:lpstr>Using Enterprise Manager to Disable Fast-Start Failover</vt:lpstr>
      <vt:lpstr>Using Enterprise Manager to Suspend Fast-Start Failover</vt:lpstr>
      <vt:lpstr>Moving the Observer to a New Host</vt:lpstr>
      <vt:lpstr>Quiz</vt:lpstr>
      <vt:lpstr>Quiz</vt:lpstr>
      <vt:lpstr>Quiz</vt:lpstr>
      <vt:lpstr>Summary</vt:lpstr>
      <vt:lpstr>Practice 16: Overview</vt:lpstr>
      <vt:lpstr>Backup and Recovery Considerations in an Oracle Data Guard Configuration</vt:lpstr>
      <vt:lpstr>Objectives</vt:lpstr>
      <vt:lpstr>Using RMAN to Back Up and Restore Files  in a Data Guard Configuration</vt:lpstr>
      <vt:lpstr>Offloading Backups to a Physical Standby</vt:lpstr>
      <vt:lpstr>Restrictions and Usage Notes</vt:lpstr>
      <vt:lpstr>Association and Accessibility of RMAN Backups</vt:lpstr>
      <vt:lpstr>Backup and Recovery of a Logical Standby Database</vt:lpstr>
      <vt:lpstr>Using the RMAN Recovery Catalog in a Data Guard Configuration</vt:lpstr>
      <vt:lpstr>Creating the Recovery Catalog</vt:lpstr>
      <vt:lpstr>Registering a Database in the Recovery Catalog</vt:lpstr>
      <vt:lpstr>Setting Persistent Configuration Settings</vt:lpstr>
      <vt:lpstr>PowerPoint Presentation</vt:lpstr>
      <vt:lpstr>Setting RMAN Persistent Configuration Parameters on the Primary Database  </vt:lpstr>
      <vt:lpstr>Setting RMAN Persistent Configuration Parameters on the Physical Standby Database  </vt:lpstr>
      <vt:lpstr>Setting RMAN Persistent Configuration Parameters on the Other Standby Databases </vt:lpstr>
      <vt:lpstr>Enabling Block Change Tracking on a Physical  Standby Database</vt:lpstr>
      <vt:lpstr>Configuring Daily Incremental Backups </vt:lpstr>
      <vt:lpstr>PowerPoint Presentation</vt:lpstr>
      <vt:lpstr>Recovering from the Loss of a Data File on the Primary Database </vt:lpstr>
      <vt:lpstr>Using a Backup to Recover a Data File on the Primary Database</vt:lpstr>
      <vt:lpstr>Restoring and Recovering a Data File on the Primary Database Over the Network</vt:lpstr>
      <vt:lpstr>Automated Standby Synchronization from Primary Database</vt:lpstr>
      <vt:lpstr>Enhancements to Block Media Recovery</vt:lpstr>
      <vt:lpstr>Enhancements to Block Media Recovery</vt:lpstr>
      <vt:lpstr>Executing the RECOVER BLOCK Command</vt:lpstr>
      <vt:lpstr>Excluding the Standby Database</vt:lpstr>
      <vt:lpstr>Quiz</vt:lpstr>
      <vt:lpstr>Quiz</vt:lpstr>
      <vt:lpstr>Summary</vt:lpstr>
      <vt:lpstr>Practice 17: Overview</vt:lpstr>
      <vt:lpstr>Enhanced Client Connectivity in a Data Guard Environment</vt:lpstr>
      <vt:lpstr>Objectives</vt:lpstr>
      <vt:lpstr>Connecting to the Appropriate Environment</vt:lpstr>
      <vt:lpstr>Understanding Client Connectivity in a Data Guard Configuration </vt:lpstr>
      <vt:lpstr>Preventing Clients from Connecting to the Wrong Database</vt:lpstr>
      <vt:lpstr>Managing Services</vt:lpstr>
      <vt:lpstr>Creating Services for the Data Guard Configuration Databases</vt:lpstr>
      <vt:lpstr>Connecting Clients to the Correct Database</vt:lpstr>
      <vt:lpstr>Creating the AFTER DB_ROLE_CHANGE Trigger  for Role-Based Services</vt:lpstr>
      <vt:lpstr>Configuring Service Names in the tnsnames.ora File</vt:lpstr>
      <vt:lpstr>Configuring Role-Based Services Using Oracle Clusterware</vt:lpstr>
      <vt:lpstr>Configuring Role-Based Services Using Oracle Clusterware (Notes Only)</vt:lpstr>
      <vt:lpstr>Adding Standby Databases to Oracle Restart Configuration</vt:lpstr>
      <vt:lpstr>Example: Configuring Role-Based Services</vt:lpstr>
      <vt:lpstr>Automatic Failover of Applications to a New Primary Database</vt:lpstr>
      <vt:lpstr>Client Failover: Components</vt:lpstr>
      <vt:lpstr>Data Guard Broker and Fast Application Notification (FAN)</vt:lpstr>
      <vt:lpstr>Automating Client Failover by Using Transaction Guard and Application Continuity</vt:lpstr>
      <vt:lpstr>What Is Transaction Guard?</vt:lpstr>
      <vt:lpstr>What Is Application Continuity?</vt:lpstr>
      <vt:lpstr>Data Guard and Application Continuity</vt:lpstr>
      <vt:lpstr>Using Application Continuity</vt:lpstr>
      <vt:lpstr>PowerPoint Presentation</vt:lpstr>
      <vt:lpstr>Configure Services on Single Instance Databases to Use Application Continuity</vt:lpstr>
      <vt:lpstr>Configuring Client: JDBC-Thin Driver</vt:lpstr>
      <vt:lpstr>PowerPoint Presentation</vt:lpstr>
      <vt:lpstr>Configuring Client: OCI Driver</vt:lpstr>
      <vt:lpstr>Configuring Client: ODP.NET Unmanaged Provider Driver  </vt:lpstr>
      <vt:lpstr>Quiz</vt:lpstr>
      <vt:lpstr>Quiz</vt:lpstr>
      <vt:lpstr>Quiz</vt:lpstr>
      <vt:lpstr>Summary</vt:lpstr>
      <vt:lpstr>Practice 18: Overview</vt:lpstr>
      <vt:lpstr>PowerPoint Presentation</vt:lpstr>
      <vt:lpstr>Patching and Upgrading Databases in a Data Guard Configuration</vt:lpstr>
      <vt:lpstr>Objectives</vt:lpstr>
      <vt:lpstr>Data Guard Standby-First Patch Apply</vt:lpstr>
      <vt:lpstr>PowerPoint Presentation</vt:lpstr>
      <vt:lpstr>Data Guard Standby-First Patch Apply</vt:lpstr>
      <vt:lpstr>Upgrading an Oracle Data Guard Broker Configuration</vt:lpstr>
      <vt:lpstr>Upgrading Oracle Database in a Data Guard Configuration with a Physical Standby Database</vt:lpstr>
      <vt:lpstr>Upgrading Oracle Database in a Data Guard Configuration with a Physical Standby Database</vt:lpstr>
      <vt:lpstr>Upgrading Oracle Database in a Data Guard Configuration with a Logical Standby Database</vt:lpstr>
      <vt:lpstr>Using SQL Apply to Upgrade the Oracle Database</vt:lpstr>
      <vt:lpstr>Requirements for Using SQL Apply to Perform a Rolling Upgrade</vt:lpstr>
      <vt:lpstr>Performing a Rolling Upgrade by Using SQL Apply</vt:lpstr>
      <vt:lpstr>Identifying Unsupported Data Types</vt:lpstr>
      <vt:lpstr>Case 1: Performing a Rolling Upgrade by Using an Existing Logical Standby Database</vt:lpstr>
      <vt:lpstr>Performing a Rolling Upgrade by Using an Existing Logical Standby Database</vt:lpstr>
      <vt:lpstr>Performing a Rolling Upgrade by Using an Existing Logical Standby Database</vt:lpstr>
      <vt:lpstr>Performing a Rolling Upgrade by Using an Existing Logical Standby Database</vt:lpstr>
      <vt:lpstr>Performing a Rolling Upgrade by Using an Existing Logical Standby Database</vt:lpstr>
      <vt:lpstr>Performing a Rolling Upgrade by Using an Existing Logical Standby Database</vt:lpstr>
      <vt:lpstr>Case 2: Performing a Rolling Upgrade by Creating a New Logical Standby Database</vt:lpstr>
      <vt:lpstr>Case 3: Performing a Rolling Upgrade by Using a Physical Standby Database</vt:lpstr>
      <vt:lpstr>Performing a Rolling Upgrade by Using a Physical Standby Database</vt:lpstr>
      <vt:lpstr>Performing a Rolling Upgrade by Using a Physical Standby Database</vt:lpstr>
      <vt:lpstr>Performing a Rolling Upgrade by Using a Physical Standby Database</vt:lpstr>
      <vt:lpstr>Performing a Rolling Upgrade by Using a Physical Standby Database</vt:lpstr>
      <vt:lpstr>Performing a Rolling Upgrade by Using a Physical Standby Database</vt:lpstr>
      <vt:lpstr>Rolling Upgrades Using DBMS_ROLLING and Active Data Guard</vt:lpstr>
      <vt:lpstr>DBMS_ROLLING: Concepts</vt:lpstr>
      <vt:lpstr>DBMS_ROLLING: Concepts</vt:lpstr>
      <vt:lpstr>DBMS_ROLLING: Overview</vt:lpstr>
      <vt:lpstr>PowerPoint Presentation</vt:lpstr>
      <vt:lpstr>Database Rolling Upgrade: Specification and Compilation Stages</vt:lpstr>
      <vt:lpstr>Example: Specification Stage</vt:lpstr>
      <vt:lpstr>Example: Compilation Stage</vt:lpstr>
      <vt:lpstr>Database Rolling Upgrade: Execution Stage</vt:lpstr>
      <vt:lpstr>Rolling Upgrade Support for Multitenant Databases</vt:lpstr>
      <vt:lpstr>Quiz</vt:lpstr>
      <vt:lpstr>Quiz</vt:lpstr>
      <vt:lpstr>Summary</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 Redwood 2020</dc:subject>
  <dc:creator>Lakhan Chaudhari</dc:creator>
  <cp:keywords>OU Redwood PowerPoint Template</cp:keywords>
  <dc:description>Oracle University Production Services PowerPoint Template</dc:description>
  <cp:lastModifiedBy>HP</cp:lastModifiedBy>
  <cp:revision>227</cp:revision>
  <cp:lastPrinted>2002-03-28T23:57:22Z</cp:lastPrinted>
  <dcterms:created xsi:type="dcterms:W3CDTF">2020-05-18T09:31:58Z</dcterms:created>
  <dcterms:modified xsi:type="dcterms:W3CDTF">2021-05-01T23:07:00Z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